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9"/>
  </p:notesMasterIdLst>
  <p:sldIdLst>
    <p:sldId id="261" r:id="rId2"/>
    <p:sldId id="264" r:id="rId3"/>
    <p:sldId id="265" r:id="rId4"/>
    <p:sldId id="266" r:id="rId5"/>
    <p:sldId id="270" r:id="rId6"/>
    <p:sldId id="267" r:id="rId7"/>
    <p:sldId id="268" r:id="rId8"/>
    <p:sldId id="272" r:id="rId9"/>
    <p:sldId id="283" r:id="rId10"/>
    <p:sldId id="271" r:id="rId11"/>
    <p:sldId id="286" r:id="rId12"/>
    <p:sldId id="256" r:id="rId13"/>
    <p:sldId id="279" r:id="rId14"/>
    <p:sldId id="280" r:id="rId15"/>
    <p:sldId id="287" r:id="rId16"/>
    <p:sldId id="288" r:id="rId17"/>
    <p:sldId id="28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38"/>
    <p:restoredTop sz="94651"/>
  </p:normalViewPr>
  <p:slideViewPr>
    <p:cSldViewPr snapToGrid="0">
      <p:cViewPr varScale="1">
        <p:scale>
          <a:sx n="93" d="100"/>
          <a:sy n="93" d="100"/>
        </p:scale>
        <p:origin x="870" y="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LP Trade" userId="e6609bec96e8ee1f" providerId="LiveId" clId="{1809E6E8-D4A4-4B4D-BD26-ED4424156B8D}"/>
    <pc:docChg chg="custSel modSld">
      <pc:chgData name="BLP Trade" userId="e6609bec96e8ee1f" providerId="LiveId" clId="{1809E6E8-D4A4-4B4D-BD26-ED4424156B8D}" dt="2025-02-04T23:43:54.196" v="16" actId="20577"/>
      <pc:docMkLst>
        <pc:docMk/>
      </pc:docMkLst>
      <pc:sldChg chg="modSp mod">
        <pc:chgData name="BLP Trade" userId="e6609bec96e8ee1f" providerId="LiveId" clId="{1809E6E8-D4A4-4B4D-BD26-ED4424156B8D}" dt="2025-02-04T23:41:53.487" v="6" actId="20577"/>
        <pc:sldMkLst>
          <pc:docMk/>
          <pc:sldMk cId="3351923938" sldId="261"/>
        </pc:sldMkLst>
        <pc:spChg chg="mod">
          <ac:chgData name="BLP Trade" userId="e6609bec96e8ee1f" providerId="LiveId" clId="{1809E6E8-D4A4-4B4D-BD26-ED4424156B8D}" dt="2025-02-04T23:41:53.487" v="6" actId="20577"/>
          <ac:spMkLst>
            <pc:docMk/>
            <pc:sldMk cId="3351923938" sldId="261"/>
            <ac:spMk id="2" creationId="{8467360D-4A44-232D-9C54-C1C6FA22D057}"/>
          </ac:spMkLst>
        </pc:spChg>
      </pc:sldChg>
      <pc:sldChg chg="modSp mod">
        <pc:chgData name="BLP Trade" userId="e6609bec96e8ee1f" providerId="LiveId" clId="{1809E6E8-D4A4-4B4D-BD26-ED4424156B8D}" dt="2025-02-04T23:43:54.196" v="16" actId="20577"/>
        <pc:sldMkLst>
          <pc:docMk/>
          <pc:sldMk cId="3462831772" sldId="265"/>
        </pc:sldMkLst>
        <pc:spChg chg="mod">
          <ac:chgData name="BLP Trade" userId="e6609bec96e8ee1f" providerId="LiveId" clId="{1809E6E8-D4A4-4B4D-BD26-ED4424156B8D}" dt="2025-02-04T23:43:54.196" v="16" actId="20577"/>
          <ac:spMkLst>
            <pc:docMk/>
            <pc:sldMk cId="3462831772" sldId="265"/>
            <ac:spMk id="8" creationId="{67086828-985D-241A-DC31-1D0C507051F9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GB" sz="2128" b="1" i="0" u="none" strike="noStrike" baseline="0" dirty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Self-confidence</a:t>
            </a:r>
            <a:r>
              <a:rPr lang="en-US" dirty="0"/>
              <a:t> in WAASP Scoring Understanding</a:t>
            </a:r>
            <a:endParaRPr lang="en-GB" dirty="0"/>
          </a:p>
        </c:rich>
      </c:tx>
      <c:layout>
        <c:manualLayout>
          <c:xMode val="edge"/>
          <c:yMode val="edge"/>
          <c:x val="0.12872684114275321"/>
          <c:y val="4.63858395894519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5973877069755024"/>
          <c:y val="0.28038639819665789"/>
          <c:w val="0.81289541713147251"/>
          <c:h val="0.3060639915588244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Pre-Training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Very confident</c:v>
                </c:pt>
                <c:pt idx="1">
                  <c:v>Confident</c:v>
                </c:pt>
                <c:pt idx="2">
                  <c:v>Neutral</c:v>
                </c:pt>
                <c:pt idx="3">
                  <c:v>Not very confident</c:v>
                </c:pt>
                <c:pt idx="4">
                  <c:v>Not confident at all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4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7C-4D6B-B9E3-1178244423F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Post-Training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Very confident</c:v>
                </c:pt>
                <c:pt idx="1">
                  <c:v>Confident</c:v>
                </c:pt>
                <c:pt idx="2">
                  <c:v>Neutral</c:v>
                </c:pt>
                <c:pt idx="3">
                  <c:v>Not very confident</c:v>
                </c:pt>
                <c:pt idx="4">
                  <c:v>Not confident at all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3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7C-4D6B-B9E3-1178244423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75089424"/>
        <c:axId val="1190831840"/>
        <c:axId val="0"/>
      </c:bar3DChart>
      <c:catAx>
        <c:axId val="775089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90831840"/>
        <c:crosses val="autoZero"/>
        <c:auto val="1"/>
        <c:lblAlgn val="ctr"/>
        <c:lblOffset val="100"/>
        <c:noMultiLvlLbl val="0"/>
      </c:catAx>
      <c:valAx>
        <c:axId val="11908318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Number</a:t>
                </a:r>
                <a:r>
                  <a:rPr lang="en-GB" baseline="0" dirty="0"/>
                  <a:t> of staff</a:t>
                </a:r>
                <a:endParaRPr lang="en-GB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GB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75089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GB" dirty="0"/>
              <a:t>Difficulty in Scoring Sections</a:t>
            </a:r>
          </a:p>
        </c:rich>
      </c:tx>
      <c:layout>
        <c:manualLayout>
          <c:xMode val="edge"/>
          <c:yMode val="edge"/>
          <c:x val="0.20531323666153584"/>
          <c:y val="9.22618569677393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Pre-Training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Weight</c:v>
                </c:pt>
                <c:pt idx="1">
                  <c:v>Appetite</c:v>
                </c:pt>
                <c:pt idx="2">
                  <c:v>Ability to eat</c:v>
                </c:pt>
                <c:pt idx="3">
                  <c:v>Stress factors</c:v>
                </c:pt>
                <c:pt idx="4">
                  <c:v>Pressure wounds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</c:v>
                </c:pt>
                <c:pt idx="1">
                  <c:v>6</c:v>
                </c:pt>
                <c:pt idx="2">
                  <c:v>4</c:v>
                </c:pt>
                <c:pt idx="3">
                  <c:v>8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0F-4C83-98BA-B5BF5CF9B29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Post-Training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Weight</c:v>
                </c:pt>
                <c:pt idx="1">
                  <c:v>Appetite</c:v>
                </c:pt>
                <c:pt idx="2">
                  <c:v>Ability to eat</c:v>
                </c:pt>
                <c:pt idx="3">
                  <c:v>Stress factors</c:v>
                </c:pt>
                <c:pt idx="4">
                  <c:v>Pressure wounds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1</c:v>
                </c:pt>
                <c:pt idx="3">
                  <c:v>3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50F-4C83-98BA-B5BF5CF9B2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88298528"/>
        <c:axId val="1183865872"/>
        <c:axId val="0"/>
      </c:bar3DChart>
      <c:catAx>
        <c:axId val="1188298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83865872"/>
        <c:crosses val="autoZero"/>
        <c:auto val="1"/>
        <c:lblAlgn val="ctr"/>
        <c:lblOffset val="100"/>
        <c:noMultiLvlLbl val="0"/>
      </c:catAx>
      <c:valAx>
        <c:axId val="11838658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Number</a:t>
                </a:r>
                <a:r>
                  <a:rPr lang="en-GB" baseline="0" dirty="0"/>
                  <a:t> of staff</a:t>
                </a:r>
                <a:endParaRPr lang="en-GB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GB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88298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GB" dirty="0"/>
              <a:t>Clarity of Referral Guidelines</a:t>
            </a:r>
          </a:p>
        </c:rich>
      </c:tx>
      <c:layout>
        <c:manualLayout>
          <c:xMode val="edge"/>
          <c:yMode val="edge"/>
          <c:x val="0.25037375817140234"/>
          <c:y val="3.78044279382376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Pre-Training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0A46-4800-8A97-741F6AE41173}"/>
                </c:ext>
              </c:extLst>
            </c:dLbl>
            <c:dLbl>
              <c:idx val="1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A46-4800-8A97-741F6AE41173}"/>
                </c:ext>
              </c:extLst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A46-4800-8A97-741F6AE41173}"/>
                </c:ext>
              </c:extLst>
            </c:dLbl>
            <c:dLbl>
              <c:idx val="3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A46-4800-8A97-741F6AE41173}"/>
                </c:ext>
              </c:extLst>
            </c:dLbl>
            <c:dLbl>
              <c:idx val="4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A46-4800-8A97-741F6AE411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Very clear</c:v>
                </c:pt>
                <c:pt idx="1">
                  <c:v>Clear</c:v>
                </c:pt>
                <c:pt idx="2">
                  <c:v>Neutral</c:v>
                </c:pt>
                <c:pt idx="3">
                  <c:v>Unclear</c:v>
                </c:pt>
                <c:pt idx="4">
                  <c:v>Very unclear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2</c:v>
                </c:pt>
                <c:pt idx="3">
                  <c:v>4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84-4631-B8CA-67B95749D0E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Post-Training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Very clear</c:v>
                </c:pt>
                <c:pt idx="1">
                  <c:v>Clear</c:v>
                </c:pt>
                <c:pt idx="2">
                  <c:v>Neutral</c:v>
                </c:pt>
                <c:pt idx="3">
                  <c:v>Unclear</c:v>
                </c:pt>
                <c:pt idx="4">
                  <c:v>Very unclear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3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C84-4631-B8CA-67B95749D0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175992256"/>
        <c:axId val="1175991776"/>
        <c:axId val="0"/>
      </c:bar3DChart>
      <c:catAx>
        <c:axId val="11759922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5991776"/>
        <c:crosses val="autoZero"/>
        <c:auto val="1"/>
        <c:lblAlgn val="ctr"/>
        <c:lblOffset val="100"/>
        <c:noMultiLvlLbl val="0"/>
      </c:catAx>
      <c:valAx>
        <c:axId val="1175991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Number</a:t>
                </a:r>
                <a:r>
                  <a:rPr lang="en-GB" baseline="0" dirty="0"/>
                  <a:t> of staff</a:t>
                </a:r>
                <a:endParaRPr lang="en-GB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GB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59922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Frequency of Referrals Based on WAASP Scores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Pre-Training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Always</c:v>
                </c:pt>
                <c:pt idx="1">
                  <c:v>Often</c:v>
                </c:pt>
                <c:pt idx="2">
                  <c:v>Sometimes</c:v>
                </c:pt>
                <c:pt idx="3">
                  <c:v>Rarely</c:v>
                </c:pt>
                <c:pt idx="4">
                  <c:v>Never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</c:v>
                </c:pt>
                <c:pt idx="1">
                  <c:v>1</c:v>
                </c:pt>
                <c:pt idx="2">
                  <c:v>3</c:v>
                </c:pt>
                <c:pt idx="3">
                  <c:v>4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9B9-4B79-AA57-2BE8BE0A3B6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Post-Training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Always</c:v>
                </c:pt>
                <c:pt idx="1">
                  <c:v>Often</c:v>
                </c:pt>
                <c:pt idx="2">
                  <c:v>Sometimes</c:v>
                </c:pt>
                <c:pt idx="3">
                  <c:v>Rarely</c:v>
                </c:pt>
                <c:pt idx="4">
                  <c:v>Never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1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9B9-4B79-AA57-2BE8BE0A3B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92301295"/>
        <c:axId val="1292301775"/>
        <c:axId val="0"/>
      </c:bar3DChart>
      <c:catAx>
        <c:axId val="129230129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92301775"/>
        <c:crosses val="autoZero"/>
        <c:auto val="1"/>
        <c:lblAlgn val="ctr"/>
        <c:lblOffset val="100"/>
        <c:noMultiLvlLbl val="0"/>
      </c:catAx>
      <c:valAx>
        <c:axId val="12923017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Number</a:t>
                </a:r>
                <a:r>
                  <a:rPr lang="en-GB" baseline="0" dirty="0"/>
                  <a:t> of staff</a:t>
                </a:r>
                <a:endParaRPr lang="en-GB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GB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9230129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en-US"/>
              <a:t>Frequency of Scoring Mistakes Prior to Training</a:t>
            </a:r>
            <a:endParaRPr lang="en-GB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GB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Pre=Training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Always</c:v>
                </c:pt>
                <c:pt idx="1">
                  <c:v>Often</c:v>
                </c:pt>
                <c:pt idx="2">
                  <c:v>Sometimes</c:v>
                </c:pt>
                <c:pt idx="3">
                  <c:v>Rarely</c:v>
                </c:pt>
                <c:pt idx="4">
                  <c:v>Never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</c:v>
                </c:pt>
                <c:pt idx="1">
                  <c:v>4</c:v>
                </c:pt>
                <c:pt idx="2">
                  <c:v>2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36A-4325-9949-1CD69786F90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Post-Training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Always</c:v>
                </c:pt>
                <c:pt idx="1">
                  <c:v>Often</c:v>
                </c:pt>
                <c:pt idx="2">
                  <c:v>Sometimes</c:v>
                </c:pt>
                <c:pt idx="3">
                  <c:v>Rarely</c:v>
                </c:pt>
                <c:pt idx="4">
                  <c:v>Never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5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36A-4325-9949-1CD69786F90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6135071"/>
        <c:axId val="126142751"/>
        <c:axId val="0"/>
      </c:bar3DChart>
      <c:catAx>
        <c:axId val="1261350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6142751"/>
        <c:crosses val="autoZero"/>
        <c:auto val="1"/>
        <c:lblAlgn val="ctr"/>
        <c:lblOffset val="100"/>
        <c:noMultiLvlLbl val="0"/>
      </c:catAx>
      <c:valAx>
        <c:axId val="12614275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dirty="0"/>
                  <a:t>Number</a:t>
                </a:r>
                <a:r>
                  <a:rPr lang="en-GB" baseline="0" dirty="0"/>
                  <a:t> </a:t>
                </a:r>
                <a:r>
                  <a:rPr lang="en-GB" baseline="0"/>
                  <a:t>of staff</a:t>
                </a:r>
                <a:endParaRPr lang="en-GB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GB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613507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2C53CCF-68EA-F94D-9617-9EED4B05AA2A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8055D2C-DC0D-BD44-B5C5-10090876AE70}">
      <dgm:prSet phldrT="[Text]"/>
      <dgm:spPr/>
      <dgm:t>
        <a:bodyPr/>
        <a:lstStyle/>
        <a:p>
          <a:r>
            <a:rPr lang="en-GB" dirty="0"/>
            <a:t>Untrained staff </a:t>
          </a:r>
        </a:p>
      </dgm:t>
    </dgm:pt>
    <dgm:pt modelId="{1657821C-0F15-6A4E-B792-1A01128D362A}" type="parTrans" cxnId="{AA61B7EA-46CD-624F-A3C8-5953E31CE8C2}">
      <dgm:prSet/>
      <dgm:spPr/>
      <dgm:t>
        <a:bodyPr/>
        <a:lstStyle/>
        <a:p>
          <a:endParaRPr lang="en-GB"/>
        </a:p>
      </dgm:t>
    </dgm:pt>
    <dgm:pt modelId="{EBC98D83-15F4-4943-93CD-F949A9963F1B}" type="sibTrans" cxnId="{AA61B7EA-46CD-624F-A3C8-5953E31CE8C2}">
      <dgm:prSet/>
      <dgm:spPr/>
      <dgm:t>
        <a:bodyPr/>
        <a:lstStyle/>
        <a:p>
          <a:endParaRPr lang="en-GB"/>
        </a:p>
      </dgm:t>
    </dgm:pt>
    <dgm:pt modelId="{263E0C80-A9DA-5B40-A348-90CD85E55F47}">
      <dgm:prSet/>
      <dgm:spPr/>
      <dgm:t>
        <a:bodyPr/>
        <a:lstStyle/>
        <a:p>
          <a:r>
            <a:rPr lang="en-GB" b="0" i="0" u="none" dirty="0"/>
            <a:t>Unreliable Scoring</a:t>
          </a:r>
          <a:endParaRPr lang="en-GB" dirty="0"/>
        </a:p>
      </dgm:t>
    </dgm:pt>
    <dgm:pt modelId="{2EA83F21-D958-2D49-AFD4-FC9425B71A40}" type="parTrans" cxnId="{E270D818-0BDA-7E42-8A33-AFF53732F94A}">
      <dgm:prSet/>
      <dgm:spPr/>
      <dgm:t>
        <a:bodyPr/>
        <a:lstStyle/>
        <a:p>
          <a:endParaRPr lang="en-GB"/>
        </a:p>
      </dgm:t>
    </dgm:pt>
    <dgm:pt modelId="{22375683-634F-7A4A-9496-4B7544DD7795}" type="sibTrans" cxnId="{E270D818-0BDA-7E42-8A33-AFF53732F94A}">
      <dgm:prSet/>
      <dgm:spPr/>
      <dgm:t>
        <a:bodyPr/>
        <a:lstStyle/>
        <a:p>
          <a:endParaRPr lang="en-GB"/>
        </a:p>
      </dgm:t>
    </dgm:pt>
    <dgm:pt modelId="{11A3B3D3-CA23-D54A-960E-1DA169F3F53A}">
      <dgm:prSet/>
      <dgm:spPr/>
      <dgm:t>
        <a:bodyPr/>
        <a:lstStyle/>
        <a:p>
          <a:pPr>
            <a:buFont typeface="Wingdings 3" pitchFamily="2" charset="2"/>
            <a:buChar char="´"/>
          </a:pPr>
          <a:r>
            <a:rPr lang="en-GB" dirty="0"/>
            <a:t>Under-referral of Patients</a:t>
          </a:r>
        </a:p>
      </dgm:t>
    </dgm:pt>
    <dgm:pt modelId="{B888E2B2-2AC0-CB4D-9616-E2BDE8464DB9}" type="parTrans" cxnId="{506870BE-1060-8E4D-80E0-33301B4BDB5D}">
      <dgm:prSet/>
      <dgm:spPr/>
      <dgm:t>
        <a:bodyPr/>
        <a:lstStyle/>
        <a:p>
          <a:endParaRPr lang="en-GB"/>
        </a:p>
      </dgm:t>
    </dgm:pt>
    <dgm:pt modelId="{980744BF-C5DC-F649-99BB-7816425D6BCF}" type="sibTrans" cxnId="{506870BE-1060-8E4D-80E0-33301B4BDB5D}">
      <dgm:prSet/>
      <dgm:spPr/>
      <dgm:t>
        <a:bodyPr/>
        <a:lstStyle/>
        <a:p>
          <a:endParaRPr lang="en-GB"/>
        </a:p>
      </dgm:t>
    </dgm:pt>
    <dgm:pt modelId="{2EBC896E-6CF2-1A4A-AB43-7FF8428E6169}">
      <dgm:prSet/>
      <dgm:spPr/>
      <dgm:t>
        <a:bodyPr/>
        <a:lstStyle/>
        <a:p>
          <a:r>
            <a:rPr lang="en-GB" dirty="0"/>
            <a:t>Over-referral of Patients</a:t>
          </a:r>
        </a:p>
      </dgm:t>
    </dgm:pt>
    <dgm:pt modelId="{8CA17BC7-D6E4-7040-93A2-E43DF27EFDDA}" type="parTrans" cxnId="{3BDFD840-CBA5-9242-AC6F-B2F286FBBE03}">
      <dgm:prSet/>
      <dgm:spPr/>
      <dgm:t>
        <a:bodyPr/>
        <a:lstStyle/>
        <a:p>
          <a:endParaRPr lang="en-GB"/>
        </a:p>
      </dgm:t>
    </dgm:pt>
    <dgm:pt modelId="{A04DE8C7-9563-5A4F-B174-BBF5122C6CB8}" type="sibTrans" cxnId="{3BDFD840-CBA5-9242-AC6F-B2F286FBBE03}">
      <dgm:prSet/>
      <dgm:spPr/>
      <dgm:t>
        <a:bodyPr/>
        <a:lstStyle/>
        <a:p>
          <a:endParaRPr lang="en-GB"/>
        </a:p>
      </dgm:t>
    </dgm:pt>
    <dgm:pt modelId="{4BE081BF-23B1-A541-8A6F-4898C50F7366}">
      <dgm:prSet/>
      <dgm:spPr/>
      <dgm:t>
        <a:bodyPr/>
        <a:lstStyle/>
        <a:p>
          <a:pPr>
            <a:buFont typeface="Wingdings 3" pitchFamily="2" charset="2"/>
            <a:buChar char="´"/>
          </a:pPr>
          <a:r>
            <a:rPr lang="en-GB" dirty="0"/>
            <a:t>Patient health risks</a:t>
          </a:r>
        </a:p>
      </dgm:t>
    </dgm:pt>
    <dgm:pt modelId="{26A569DA-030C-984E-9D53-3E48CB301413}" type="parTrans" cxnId="{063B8740-46AB-B141-8C77-466CA75AC13E}">
      <dgm:prSet/>
      <dgm:spPr/>
      <dgm:t>
        <a:bodyPr/>
        <a:lstStyle/>
        <a:p>
          <a:endParaRPr lang="en-GB"/>
        </a:p>
      </dgm:t>
    </dgm:pt>
    <dgm:pt modelId="{70EA8EBA-046C-244F-BF4A-4EB8FC1929F3}" type="sibTrans" cxnId="{063B8740-46AB-B141-8C77-466CA75AC13E}">
      <dgm:prSet/>
      <dgm:spPr/>
      <dgm:t>
        <a:bodyPr/>
        <a:lstStyle/>
        <a:p>
          <a:endParaRPr lang="en-GB"/>
        </a:p>
      </dgm:t>
    </dgm:pt>
    <dgm:pt modelId="{30CEECC9-D483-F14D-96E5-E328917720B3}">
      <dgm:prSet/>
      <dgm:spPr/>
      <dgm:t>
        <a:bodyPr/>
        <a:lstStyle/>
        <a:p>
          <a:pPr>
            <a:buFont typeface="Wingdings 3" pitchFamily="2" charset="2"/>
            <a:buChar char="´"/>
          </a:pPr>
          <a:r>
            <a:rPr lang="en-GB" dirty="0"/>
            <a:t>Continuous improvement</a:t>
          </a:r>
        </a:p>
      </dgm:t>
    </dgm:pt>
    <dgm:pt modelId="{B432358B-A964-CB4E-A3B8-594D05DE9D85}" type="parTrans" cxnId="{31C596CD-2A8D-434F-96A2-1BC74D638816}">
      <dgm:prSet/>
      <dgm:spPr/>
      <dgm:t>
        <a:bodyPr/>
        <a:lstStyle/>
        <a:p>
          <a:endParaRPr lang="en-GB"/>
        </a:p>
      </dgm:t>
    </dgm:pt>
    <dgm:pt modelId="{746AF86E-4F2C-3C49-A201-6FBDF996C2E5}" type="sibTrans" cxnId="{31C596CD-2A8D-434F-96A2-1BC74D638816}">
      <dgm:prSet/>
      <dgm:spPr/>
      <dgm:t>
        <a:bodyPr/>
        <a:lstStyle/>
        <a:p>
          <a:endParaRPr lang="en-GB"/>
        </a:p>
      </dgm:t>
    </dgm:pt>
    <dgm:pt modelId="{B689BBCB-18FA-7248-BC1F-BBF818A59152}" type="pres">
      <dgm:prSet presAssocID="{E2C53CCF-68EA-F94D-9617-9EED4B05AA2A}" presName="diagram" presStyleCnt="0">
        <dgm:presLayoutVars>
          <dgm:dir/>
          <dgm:resizeHandles val="exact"/>
        </dgm:presLayoutVars>
      </dgm:prSet>
      <dgm:spPr/>
    </dgm:pt>
    <dgm:pt modelId="{AD166A8E-27FA-154D-9F52-C0959BA2B560}" type="pres">
      <dgm:prSet presAssocID="{263E0C80-A9DA-5B40-A348-90CD85E55F47}" presName="node" presStyleLbl="node1" presStyleIdx="0" presStyleCnt="6">
        <dgm:presLayoutVars>
          <dgm:bulletEnabled val="1"/>
        </dgm:presLayoutVars>
      </dgm:prSet>
      <dgm:spPr/>
    </dgm:pt>
    <dgm:pt modelId="{CFEED0A7-D802-B84C-A214-25F9E8E91870}" type="pres">
      <dgm:prSet presAssocID="{22375683-634F-7A4A-9496-4B7544DD7795}" presName="sibTrans" presStyleCnt="0"/>
      <dgm:spPr/>
    </dgm:pt>
    <dgm:pt modelId="{2D7F2F52-9511-5842-8B90-1E08F8D616DA}" type="pres">
      <dgm:prSet presAssocID="{2EBC896E-6CF2-1A4A-AB43-7FF8428E6169}" presName="node" presStyleLbl="node1" presStyleIdx="1" presStyleCnt="6">
        <dgm:presLayoutVars>
          <dgm:bulletEnabled val="1"/>
        </dgm:presLayoutVars>
      </dgm:prSet>
      <dgm:spPr/>
    </dgm:pt>
    <dgm:pt modelId="{5B18E6D0-1DD7-D14D-AE7A-316AF1531ADC}" type="pres">
      <dgm:prSet presAssocID="{A04DE8C7-9563-5A4F-B174-BBF5122C6CB8}" presName="sibTrans" presStyleCnt="0"/>
      <dgm:spPr/>
    </dgm:pt>
    <dgm:pt modelId="{A9795ADF-E3DF-2840-9FDE-6C859D4F14AA}" type="pres">
      <dgm:prSet presAssocID="{11A3B3D3-CA23-D54A-960E-1DA169F3F53A}" presName="node" presStyleLbl="node1" presStyleIdx="2" presStyleCnt="6">
        <dgm:presLayoutVars>
          <dgm:bulletEnabled val="1"/>
        </dgm:presLayoutVars>
      </dgm:prSet>
      <dgm:spPr/>
    </dgm:pt>
    <dgm:pt modelId="{68FDD46E-C235-174E-8936-6C8A433C336D}" type="pres">
      <dgm:prSet presAssocID="{980744BF-C5DC-F649-99BB-7816425D6BCF}" presName="sibTrans" presStyleCnt="0"/>
      <dgm:spPr/>
    </dgm:pt>
    <dgm:pt modelId="{E7D01495-C1C0-A942-B258-167488A9E4A0}" type="pres">
      <dgm:prSet presAssocID="{4BE081BF-23B1-A541-8A6F-4898C50F7366}" presName="node" presStyleLbl="node1" presStyleIdx="3" presStyleCnt="6">
        <dgm:presLayoutVars>
          <dgm:bulletEnabled val="1"/>
        </dgm:presLayoutVars>
      </dgm:prSet>
      <dgm:spPr/>
    </dgm:pt>
    <dgm:pt modelId="{264C023A-9443-2D48-AAB6-8B8082A01168}" type="pres">
      <dgm:prSet presAssocID="{70EA8EBA-046C-244F-BF4A-4EB8FC1929F3}" presName="sibTrans" presStyleCnt="0"/>
      <dgm:spPr/>
    </dgm:pt>
    <dgm:pt modelId="{5CBFC38E-3091-3349-B3F4-3854DEC6FF0D}" type="pres">
      <dgm:prSet presAssocID="{30CEECC9-D483-F14D-96E5-E328917720B3}" presName="node" presStyleLbl="node1" presStyleIdx="4" presStyleCnt="6" custLinFactX="9578" custLinFactNeighborX="100000" custLinFactNeighborY="-1765">
        <dgm:presLayoutVars>
          <dgm:bulletEnabled val="1"/>
        </dgm:presLayoutVars>
      </dgm:prSet>
      <dgm:spPr/>
    </dgm:pt>
    <dgm:pt modelId="{41E1BCD7-6441-EF42-876F-2F8BD869F54D}" type="pres">
      <dgm:prSet presAssocID="{746AF86E-4F2C-3C49-A201-6FBDF996C2E5}" presName="sibTrans" presStyleCnt="0"/>
      <dgm:spPr/>
    </dgm:pt>
    <dgm:pt modelId="{8A24B1E8-BB30-2E40-A642-A15F6F80F456}" type="pres">
      <dgm:prSet presAssocID="{68055D2C-DC0D-BD44-B5C5-10090876AE70}" presName="node" presStyleLbl="node1" presStyleIdx="5" presStyleCnt="6" custLinFactX="-11071" custLinFactNeighborX="-100000" custLinFactNeighborY="-2647">
        <dgm:presLayoutVars>
          <dgm:bulletEnabled val="1"/>
        </dgm:presLayoutVars>
      </dgm:prSet>
      <dgm:spPr/>
    </dgm:pt>
  </dgm:ptLst>
  <dgm:cxnLst>
    <dgm:cxn modelId="{E270D818-0BDA-7E42-8A33-AFF53732F94A}" srcId="{E2C53CCF-68EA-F94D-9617-9EED4B05AA2A}" destId="{263E0C80-A9DA-5B40-A348-90CD85E55F47}" srcOrd="0" destOrd="0" parTransId="{2EA83F21-D958-2D49-AFD4-FC9425B71A40}" sibTransId="{22375683-634F-7A4A-9496-4B7544DD7795}"/>
    <dgm:cxn modelId="{811C3636-DD1B-FE44-B091-369DDF96F286}" type="presOf" srcId="{2EBC896E-6CF2-1A4A-AB43-7FF8428E6169}" destId="{2D7F2F52-9511-5842-8B90-1E08F8D616DA}" srcOrd="0" destOrd="0" presId="urn:microsoft.com/office/officeart/2005/8/layout/default"/>
    <dgm:cxn modelId="{F5D9883F-B1ED-F549-AAC8-87478436A592}" type="presOf" srcId="{11A3B3D3-CA23-D54A-960E-1DA169F3F53A}" destId="{A9795ADF-E3DF-2840-9FDE-6C859D4F14AA}" srcOrd="0" destOrd="0" presId="urn:microsoft.com/office/officeart/2005/8/layout/default"/>
    <dgm:cxn modelId="{063B8740-46AB-B141-8C77-466CA75AC13E}" srcId="{E2C53CCF-68EA-F94D-9617-9EED4B05AA2A}" destId="{4BE081BF-23B1-A541-8A6F-4898C50F7366}" srcOrd="3" destOrd="0" parTransId="{26A569DA-030C-984E-9D53-3E48CB301413}" sibTransId="{70EA8EBA-046C-244F-BF4A-4EB8FC1929F3}"/>
    <dgm:cxn modelId="{3BDFD840-CBA5-9242-AC6F-B2F286FBBE03}" srcId="{E2C53CCF-68EA-F94D-9617-9EED4B05AA2A}" destId="{2EBC896E-6CF2-1A4A-AB43-7FF8428E6169}" srcOrd="1" destOrd="0" parTransId="{8CA17BC7-D6E4-7040-93A2-E43DF27EFDDA}" sibTransId="{A04DE8C7-9563-5A4F-B174-BBF5122C6CB8}"/>
    <dgm:cxn modelId="{B567786B-D153-7A4B-8B54-7DF9FE24946C}" type="presOf" srcId="{68055D2C-DC0D-BD44-B5C5-10090876AE70}" destId="{8A24B1E8-BB30-2E40-A642-A15F6F80F456}" srcOrd="0" destOrd="0" presId="urn:microsoft.com/office/officeart/2005/8/layout/default"/>
    <dgm:cxn modelId="{DD3B7673-684B-664A-A4D5-3E0A24CC0D0C}" type="presOf" srcId="{30CEECC9-D483-F14D-96E5-E328917720B3}" destId="{5CBFC38E-3091-3349-B3F4-3854DEC6FF0D}" srcOrd="0" destOrd="0" presId="urn:microsoft.com/office/officeart/2005/8/layout/default"/>
    <dgm:cxn modelId="{88B0A798-1F0D-4148-BBE2-65EFC06A17BF}" type="presOf" srcId="{4BE081BF-23B1-A541-8A6F-4898C50F7366}" destId="{E7D01495-C1C0-A942-B258-167488A9E4A0}" srcOrd="0" destOrd="0" presId="urn:microsoft.com/office/officeart/2005/8/layout/default"/>
    <dgm:cxn modelId="{8F2307AE-34B0-914E-A760-A05131CE8483}" type="presOf" srcId="{E2C53CCF-68EA-F94D-9617-9EED4B05AA2A}" destId="{B689BBCB-18FA-7248-BC1F-BBF818A59152}" srcOrd="0" destOrd="0" presId="urn:microsoft.com/office/officeart/2005/8/layout/default"/>
    <dgm:cxn modelId="{506870BE-1060-8E4D-80E0-33301B4BDB5D}" srcId="{E2C53CCF-68EA-F94D-9617-9EED4B05AA2A}" destId="{11A3B3D3-CA23-D54A-960E-1DA169F3F53A}" srcOrd="2" destOrd="0" parTransId="{B888E2B2-2AC0-CB4D-9616-E2BDE8464DB9}" sibTransId="{980744BF-C5DC-F649-99BB-7816425D6BCF}"/>
    <dgm:cxn modelId="{31C596CD-2A8D-434F-96A2-1BC74D638816}" srcId="{E2C53CCF-68EA-F94D-9617-9EED4B05AA2A}" destId="{30CEECC9-D483-F14D-96E5-E328917720B3}" srcOrd="4" destOrd="0" parTransId="{B432358B-A964-CB4E-A3B8-594D05DE9D85}" sibTransId="{746AF86E-4F2C-3C49-A201-6FBDF996C2E5}"/>
    <dgm:cxn modelId="{9D0C8DCE-EACF-7640-9FDB-B6B6F3F69DF0}" type="presOf" srcId="{263E0C80-A9DA-5B40-A348-90CD85E55F47}" destId="{AD166A8E-27FA-154D-9F52-C0959BA2B560}" srcOrd="0" destOrd="0" presId="urn:microsoft.com/office/officeart/2005/8/layout/default"/>
    <dgm:cxn modelId="{AA61B7EA-46CD-624F-A3C8-5953E31CE8C2}" srcId="{E2C53CCF-68EA-F94D-9617-9EED4B05AA2A}" destId="{68055D2C-DC0D-BD44-B5C5-10090876AE70}" srcOrd="5" destOrd="0" parTransId="{1657821C-0F15-6A4E-B792-1A01128D362A}" sibTransId="{EBC98D83-15F4-4943-93CD-F949A9963F1B}"/>
    <dgm:cxn modelId="{1AE10B9A-0D07-524B-AED2-AC37BD601945}" type="presParOf" srcId="{B689BBCB-18FA-7248-BC1F-BBF818A59152}" destId="{AD166A8E-27FA-154D-9F52-C0959BA2B560}" srcOrd="0" destOrd="0" presId="urn:microsoft.com/office/officeart/2005/8/layout/default"/>
    <dgm:cxn modelId="{4E153572-1228-D84A-883C-195810147784}" type="presParOf" srcId="{B689BBCB-18FA-7248-BC1F-BBF818A59152}" destId="{CFEED0A7-D802-B84C-A214-25F9E8E91870}" srcOrd="1" destOrd="0" presId="urn:microsoft.com/office/officeart/2005/8/layout/default"/>
    <dgm:cxn modelId="{7075CEF7-3E78-C543-B588-AA7978DDAFD8}" type="presParOf" srcId="{B689BBCB-18FA-7248-BC1F-BBF818A59152}" destId="{2D7F2F52-9511-5842-8B90-1E08F8D616DA}" srcOrd="2" destOrd="0" presId="urn:microsoft.com/office/officeart/2005/8/layout/default"/>
    <dgm:cxn modelId="{5A85BCB6-86DD-4949-A3CA-8511E5F0E54F}" type="presParOf" srcId="{B689BBCB-18FA-7248-BC1F-BBF818A59152}" destId="{5B18E6D0-1DD7-D14D-AE7A-316AF1531ADC}" srcOrd="3" destOrd="0" presId="urn:microsoft.com/office/officeart/2005/8/layout/default"/>
    <dgm:cxn modelId="{96BED64E-637E-B841-BF15-BA9391C24148}" type="presParOf" srcId="{B689BBCB-18FA-7248-BC1F-BBF818A59152}" destId="{A9795ADF-E3DF-2840-9FDE-6C859D4F14AA}" srcOrd="4" destOrd="0" presId="urn:microsoft.com/office/officeart/2005/8/layout/default"/>
    <dgm:cxn modelId="{B0DBC0AB-4662-B246-A020-86A90D0CF7E8}" type="presParOf" srcId="{B689BBCB-18FA-7248-BC1F-BBF818A59152}" destId="{68FDD46E-C235-174E-8936-6C8A433C336D}" srcOrd="5" destOrd="0" presId="urn:microsoft.com/office/officeart/2005/8/layout/default"/>
    <dgm:cxn modelId="{6587314F-4A2A-2D41-B95A-D94F047EC353}" type="presParOf" srcId="{B689BBCB-18FA-7248-BC1F-BBF818A59152}" destId="{E7D01495-C1C0-A942-B258-167488A9E4A0}" srcOrd="6" destOrd="0" presId="urn:microsoft.com/office/officeart/2005/8/layout/default"/>
    <dgm:cxn modelId="{553E1C6E-F330-FD47-9E93-1793EF3CA4C6}" type="presParOf" srcId="{B689BBCB-18FA-7248-BC1F-BBF818A59152}" destId="{264C023A-9443-2D48-AAB6-8B8082A01168}" srcOrd="7" destOrd="0" presId="urn:microsoft.com/office/officeart/2005/8/layout/default"/>
    <dgm:cxn modelId="{AB41438C-0427-4844-9FA3-A0E46F03448E}" type="presParOf" srcId="{B689BBCB-18FA-7248-BC1F-BBF818A59152}" destId="{5CBFC38E-3091-3349-B3F4-3854DEC6FF0D}" srcOrd="8" destOrd="0" presId="urn:microsoft.com/office/officeart/2005/8/layout/default"/>
    <dgm:cxn modelId="{07550052-E70B-8C41-BA54-39E3365E1CB7}" type="presParOf" srcId="{B689BBCB-18FA-7248-BC1F-BBF818A59152}" destId="{41E1BCD7-6441-EF42-876F-2F8BD869F54D}" srcOrd="9" destOrd="0" presId="urn:microsoft.com/office/officeart/2005/8/layout/default"/>
    <dgm:cxn modelId="{D69A925F-B772-284E-9404-8BDAB7E58AAB}" type="presParOf" srcId="{B689BBCB-18FA-7248-BC1F-BBF818A59152}" destId="{8A24B1E8-BB30-2E40-A642-A15F6F80F45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166A8E-27FA-154D-9F52-C0959BA2B560}">
      <dsp:nvSpPr>
        <dsp:cNvPr id="0" name=""/>
        <dsp:cNvSpPr/>
      </dsp:nvSpPr>
      <dsp:spPr>
        <a:xfrm>
          <a:off x="0" y="78184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b="0" i="0" u="none" kern="1200" dirty="0"/>
            <a:t>Unreliable Scoring</a:t>
          </a:r>
          <a:endParaRPr lang="en-GB" sz="3000" kern="1200" dirty="0"/>
        </a:p>
      </dsp:txBody>
      <dsp:txXfrm>
        <a:off x="0" y="78184"/>
        <a:ext cx="2786062" cy="1671637"/>
      </dsp:txXfrm>
    </dsp:sp>
    <dsp:sp modelId="{2D7F2F52-9511-5842-8B90-1E08F8D616DA}">
      <dsp:nvSpPr>
        <dsp:cNvPr id="0" name=""/>
        <dsp:cNvSpPr/>
      </dsp:nvSpPr>
      <dsp:spPr>
        <a:xfrm>
          <a:off x="3064668" y="78184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Over-referral of Patients</a:t>
          </a:r>
        </a:p>
      </dsp:txBody>
      <dsp:txXfrm>
        <a:off x="3064668" y="78184"/>
        <a:ext cx="2786062" cy="1671637"/>
      </dsp:txXfrm>
    </dsp:sp>
    <dsp:sp modelId="{A9795ADF-E3DF-2840-9FDE-6C859D4F14AA}">
      <dsp:nvSpPr>
        <dsp:cNvPr id="0" name=""/>
        <dsp:cNvSpPr/>
      </dsp:nvSpPr>
      <dsp:spPr>
        <a:xfrm>
          <a:off x="6129337" y="78184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 3" pitchFamily="2" charset="2"/>
            <a:buNone/>
          </a:pPr>
          <a:r>
            <a:rPr lang="en-GB" sz="3000" kern="1200" dirty="0"/>
            <a:t>Under-referral of Patients</a:t>
          </a:r>
        </a:p>
      </dsp:txBody>
      <dsp:txXfrm>
        <a:off x="6129337" y="78184"/>
        <a:ext cx="2786062" cy="1671637"/>
      </dsp:txXfrm>
    </dsp:sp>
    <dsp:sp modelId="{E7D01495-C1C0-A942-B258-167488A9E4A0}">
      <dsp:nvSpPr>
        <dsp:cNvPr id="0" name=""/>
        <dsp:cNvSpPr/>
      </dsp:nvSpPr>
      <dsp:spPr>
        <a:xfrm>
          <a:off x="0" y="2028428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 3" pitchFamily="2" charset="2"/>
            <a:buNone/>
          </a:pPr>
          <a:r>
            <a:rPr lang="en-GB" sz="3000" kern="1200" dirty="0"/>
            <a:t>Patient health risks</a:t>
          </a:r>
        </a:p>
      </dsp:txBody>
      <dsp:txXfrm>
        <a:off x="0" y="2028428"/>
        <a:ext cx="2786062" cy="1671637"/>
      </dsp:txXfrm>
    </dsp:sp>
    <dsp:sp modelId="{5CBFC38E-3091-3349-B3F4-3854DEC6FF0D}">
      <dsp:nvSpPr>
        <dsp:cNvPr id="0" name=""/>
        <dsp:cNvSpPr/>
      </dsp:nvSpPr>
      <dsp:spPr>
        <a:xfrm>
          <a:off x="6117580" y="1998923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 3" pitchFamily="2" charset="2"/>
            <a:buNone/>
          </a:pPr>
          <a:r>
            <a:rPr lang="en-GB" sz="3000" kern="1200" dirty="0"/>
            <a:t>Continuous improvement</a:t>
          </a:r>
        </a:p>
      </dsp:txBody>
      <dsp:txXfrm>
        <a:off x="6117580" y="1998923"/>
        <a:ext cx="2786062" cy="1671637"/>
      </dsp:txXfrm>
    </dsp:sp>
    <dsp:sp modelId="{8A24B1E8-BB30-2E40-A642-A15F6F80F456}">
      <dsp:nvSpPr>
        <dsp:cNvPr id="0" name=""/>
        <dsp:cNvSpPr/>
      </dsp:nvSpPr>
      <dsp:spPr>
        <a:xfrm>
          <a:off x="3034830" y="1984179"/>
          <a:ext cx="2786062" cy="167163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Untrained staff </a:t>
          </a:r>
        </a:p>
      </dsp:txBody>
      <dsp:txXfrm>
        <a:off x="3034830" y="1984179"/>
        <a:ext cx="2786062" cy="16716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20A4DE-F8FC-E64B-8C7E-CCF93942F4AA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0BEFB2-B8E1-2D46-B9AC-71D129EFE6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191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BEFB2-B8E1-2D46-B9AC-71D129EFE6F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062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BEFB2-B8E1-2D46-B9AC-71D129EFE6F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317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0BEFB2-B8E1-2D46-B9AC-71D129EFE6F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30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E1E9C7"/>
            </a:gs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accent5">
                <a:lumMod val="40000"/>
                <a:lumOff val="60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2/4/2025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67360D-4A44-232D-9C54-C1C6FA22D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3549" y="419100"/>
            <a:ext cx="9203864" cy="2057400"/>
          </a:xfrm>
        </p:spPr>
        <p:txBody>
          <a:bodyPr>
            <a:normAutofit fontScale="90000"/>
          </a:bodyPr>
          <a:lstStyle/>
          <a:p>
            <a:r>
              <a:rPr lang="en-GB" sz="27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PDSA </a:t>
            </a:r>
            <a:r>
              <a:rPr lang="en-GB" sz="2700" b="1" i="1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WAASP scoring for better Dietitian referrals</a:t>
            </a:r>
            <a:br>
              <a:rPr lang="en-GB" sz="27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Aim:</a:t>
            </a:r>
            <a:r>
              <a:rPr lang="en-GB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2800" dirty="0"/>
              <a:t> </a:t>
            </a:r>
            <a:r>
              <a:rPr lang="en-GB" sz="2400" dirty="0"/>
              <a:t>To improve the accuracy of WAASP scoring by nursing staff on the CF ward and ensure appropriate dietitian referrals for patients at nutritional risk.</a:t>
            </a:r>
            <a:br>
              <a:rPr lang="en-GB" sz="2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1400" dirty="0"/>
            </a:b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>
            <a:extLst>
              <a:ext uri="{FF2B5EF4-FFF2-40B4-BE49-F238E27FC236}">
                <a16:creationId xmlns:a16="http://schemas.microsoft.com/office/drawing/2014/main" id="{E6D59198-24FD-1E66-3EA8-B6327F1A69B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223" y="2240287"/>
            <a:ext cx="6823866" cy="4198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D3B475B-1DA1-B1B8-8FF5-2F8E8CD19A50}"/>
              </a:ext>
            </a:extLst>
          </p:cNvPr>
          <p:cNvSpPr txBox="1"/>
          <p:nvPr/>
        </p:nvSpPr>
        <p:spPr>
          <a:xfrm>
            <a:off x="5207432" y="6277824"/>
            <a:ext cx="34609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Beata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Potocka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519239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43E52-ACAA-6E1A-6BFF-F9306AC695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5212" y="614039"/>
            <a:ext cx="8911687" cy="894974"/>
          </a:xfrm>
        </p:spPr>
        <p:txBody>
          <a:bodyPr>
            <a:normAutofit fontScale="90000"/>
          </a:bodyPr>
          <a:lstStyle/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Introduction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WAASP?</a:t>
            </a:r>
            <a:b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dirty="0"/>
            </a:br>
            <a:br>
              <a:rPr lang="en-GB" dirty="0"/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C5449A-6756-D747-D9D0-3782403720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2476" y="2579171"/>
            <a:ext cx="8915400" cy="4156164"/>
          </a:xfrm>
        </p:spPr>
        <p:txBody>
          <a:bodyPr>
            <a:normAutofit fontScale="92500" lnSpcReduction="20000"/>
          </a:bodyPr>
          <a:lstStyle/>
          <a:p>
            <a:r>
              <a:rPr lang="en-GB" sz="2400" i="0" dirty="0">
                <a:solidFill>
                  <a:srgbClr val="001D35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WAASP stands for: Weight, Appetite, Ability to Eat, Stress factors, and Pressure sores/wounds </a:t>
            </a:r>
          </a:p>
          <a:p>
            <a:endParaRPr lang="en-GB" sz="2400" i="0" dirty="0">
              <a:solidFill>
                <a:srgbClr val="001D3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WAASP ensures  consistency in identifying low, moderate, and high-risk patients</a:t>
            </a:r>
          </a:p>
          <a:p>
            <a:endParaRPr lang="en-GB" sz="2400" i="0" dirty="0">
              <a:solidFill>
                <a:srgbClr val="001D35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According to the Welsh Government (2019), the WAASP tool standardizes nutritional risk assessment across some Welsh adult acute hospitals  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WAASP ensures patients get the right nutritional support and quick dietitian referrals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2789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33F5807-0C33-7D32-4340-5A7FC7AD7F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6299" y="181429"/>
            <a:ext cx="6858001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086828-985D-241A-DC31-1D0C507051F9}"/>
              </a:ext>
            </a:extLst>
          </p:cNvPr>
          <p:cNvSpPr txBox="1"/>
          <p:nvPr/>
        </p:nvSpPr>
        <p:spPr>
          <a:xfrm>
            <a:off x="947700" y="2410100"/>
            <a:ext cx="3662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All Wales Adult Nutritional Risk Screening Tool (WAASP)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GB" i="0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NHS Wales, 2025)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8317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512B7FF-7324-93CA-002C-CB4C46AF4F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51459" y="57150"/>
            <a:ext cx="6400799" cy="67437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0026077-2E4C-6B6A-6A00-7D97D115F737}"/>
              </a:ext>
            </a:extLst>
          </p:cNvPr>
          <p:cNvSpPr txBox="1"/>
          <p:nvPr/>
        </p:nvSpPr>
        <p:spPr>
          <a:xfrm>
            <a:off x="1932039" y="3059668"/>
            <a:ext cx="3067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WAASP guidance </a:t>
            </a:r>
          </a:p>
        </p:txBody>
      </p:sp>
    </p:spTree>
    <p:extLst>
      <p:ext uri="{BB962C8B-B14F-4D97-AF65-F5344CB8AC3E}">
        <p14:creationId xmlns:p14="http://schemas.microsoft.com/office/powerpoint/2010/main" val="3970112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2D147B-59E6-F396-180C-715308D0D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5157" y="933655"/>
            <a:ext cx="8911687" cy="1280890"/>
          </a:xfrm>
        </p:spPr>
        <p:txBody>
          <a:bodyPr/>
          <a:lstStyle/>
          <a:p>
            <a:r>
              <a:rPr lang="en-GB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Reasons for initiating the PDSA project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7AB2969-675F-FABA-A392-12061F5B32D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1574764"/>
              </p:ext>
            </p:extLst>
          </p:nvPr>
        </p:nvGraphicFramePr>
        <p:xfrm>
          <a:off x="2589213" y="2133600"/>
          <a:ext cx="8915400" cy="3778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869027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9A413-D870-478F-113D-A31B544B66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PLAN 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are we trying to achieve and why?</a:t>
            </a:r>
            <a:br>
              <a:rPr lang="en-GB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7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8CAC5-B683-E80E-8910-0C56BD6525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9806" y="1769806"/>
            <a:ext cx="9734806" cy="494071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Our main goals : </a:t>
            </a:r>
          </a:p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improve WAASP scoring accuracy by nursing staff</a:t>
            </a:r>
          </a:p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patients at risk of malnutrition are referred quickly and correctly</a:t>
            </a:r>
          </a:p>
          <a:p>
            <a:pPr marL="0" indent="0">
              <a:buNone/>
            </a:pPr>
            <a:endParaRPr lang="en-GB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was involved?</a:t>
            </a:r>
          </a:p>
          <a:p>
            <a:pPr marL="0" indent="0">
              <a:buNone/>
            </a:pP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Nursing staff, dietitians, dietetic assistant practitioner , ward managers, and healthcare assistants.</a:t>
            </a:r>
          </a:p>
          <a:p>
            <a:pPr marL="0" indent="0">
              <a:buNone/>
            </a:pPr>
            <a:endParaRPr lang="en-GB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36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Why It’s Important? </a:t>
            </a:r>
          </a:p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Incorrect WAASP scoring can cause missed or delayed referrals</a:t>
            </a:r>
          </a:p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WAASP scoring helps identify high-risk patients early</a:t>
            </a:r>
          </a:p>
          <a:p>
            <a:endParaRPr lang="en-GB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599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BA9F8-CABA-2D47-76FE-091F14596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86907" y="320301"/>
            <a:ext cx="8911687" cy="1280890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PLAN </a:t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will we improve WAASP scoring?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D61261D-156D-2D99-CD1F-E6F24D950803}"/>
              </a:ext>
            </a:extLst>
          </p:cNvPr>
          <p:cNvSpPr/>
          <p:nvPr/>
        </p:nvSpPr>
        <p:spPr>
          <a:xfrm>
            <a:off x="1430594" y="3144102"/>
            <a:ext cx="3323303" cy="1587673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WAASP training for nurses</a:t>
            </a:r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C0C1F58-B375-567E-6A15-DBB8350DB90F}"/>
              </a:ext>
            </a:extLst>
          </p:cNvPr>
          <p:cNvSpPr/>
          <p:nvPr/>
        </p:nvSpPr>
        <p:spPr>
          <a:xfrm>
            <a:off x="4360608" y="1905000"/>
            <a:ext cx="3323302" cy="152400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Weekly WAASP audits</a:t>
            </a:r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74A097F-2A38-076C-BA43-F8324AC96069}"/>
              </a:ext>
            </a:extLst>
          </p:cNvPr>
          <p:cNvSpPr/>
          <p:nvPr/>
        </p:nvSpPr>
        <p:spPr>
          <a:xfrm>
            <a:off x="7789941" y="2861187"/>
            <a:ext cx="3323303" cy="1737852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Referral checklist</a:t>
            </a:r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8399CB-D6E5-360C-1953-5F7C461F37DC}"/>
              </a:ext>
            </a:extLst>
          </p:cNvPr>
          <p:cNvSpPr/>
          <p:nvPr/>
        </p:nvSpPr>
        <p:spPr>
          <a:xfrm>
            <a:off x="3099286" y="5099255"/>
            <a:ext cx="3323303" cy="1521541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Staff Feedback</a:t>
            </a:r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DB9AA453-E7C1-F11B-11DD-D6E9002416B3}"/>
              </a:ext>
            </a:extLst>
          </p:cNvPr>
          <p:cNvSpPr/>
          <p:nvPr/>
        </p:nvSpPr>
        <p:spPr>
          <a:xfrm>
            <a:off x="7241457" y="5099254"/>
            <a:ext cx="3323303" cy="1521541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Support staff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89666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EAF81-DF97-68E7-6AFF-90FEF29C9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                                DO</a:t>
            </a:r>
            <a:br>
              <a:rPr lang="en-US" b="1" dirty="0"/>
            </a:br>
            <a:r>
              <a:rPr lang="en-US" b="1" dirty="0"/>
              <a:t>             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actions are taken?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AD39A-E0FE-DEE2-6D03-66AEC04DAF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100290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Started a weekly audit of WAASP forms to check accuracy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any gaps in referrals by comparing WAASP scores with actual dietitian referrals</a:t>
            </a:r>
          </a:p>
          <a:p>
            <a:pPr marL="0" indent="0"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Questionnaire feedback on challenges in scoring and making referrals 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Identified common mistakes and tracked improvements over time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017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C1FC6B-59B0-673E-A17E-31D04C52D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52375" y="140677"/>
            <a:ext cx="8911687" cy="1280890"/>
          </a:xfrm>
        </p:spPr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 Questionnaire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891075-55BA-93EA-ED0A-DA4091A7D2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7508" y="1283678"/>
            <a:ext cx="4646723" cy="54336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01D040-250C-DF54-E73A-C0EA359E1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2032" y="1283675"/>
            <a:ext cx="4354537" cy="5433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35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DF385-230D-636F-30AB-13ACFB45C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4538" y="306333"/>
            <a:ext cx="8911687" cy="1280890"/>
          </a:xfrm>
        </p:spPr>
        <p:txBody>
          <a:bodyPr>
            <a:normAutofit fontScale="90000"/>
          </a:bodyPr>
          <a:lstStyle/>
          <a:p>
            <a:r>
              <a:rPr lang="en-US" sz="4000" b="1" dirty="0"/>
              <a:t>                       DO</a:t>
            </a:r>
            <a:br>
              <a:rPr lang="en-US" b="1" dirty="0"/>
            </a:b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actions are taken?</a:t>
            </a:r>
            <a:br>
              <a:rPr lang="en-GB" dirty="0"/>
            </a:b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A836D-81BF-EFD2-EE0C-F6A2AB1573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28800" y="1587223"/>
            <a:ext cx="9988062" cy="496444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kern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dietetic assistant practitioner led the training session, as the Code of Conduct for Healthcare Support Workers in Wales highlights the need for ongoing professional development(NHS Wales , 2019)</a:t>
            </a:r>
          </a:p>
          <a:p>
            <a:pPr marL="0" indent="0">
              <a:buNone/>
            </a:pP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attend  ? </a:t>
            </a:r>
          </a:p>
          <a:p>
            <a:pPr marL="0" indent="0">
              <a:buNone/>
            </a:pP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ward staff attended ( 2 ward managers ,4 qualified nurses and 4 auxiliary nurses )</a:t>
            </a:r>
          </a:p>
          <a:p>
            <a:pPr marL="0" indent="0">
              <a:buNone/>
            </a:pP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was delivered ?</a:t>
            </a: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WAASP training sessions was a presentation </a:t>
            </a:r>
          </a:p>
          <a:p>
            <a:r>
              <a:rPr lang="en-GB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hands-on practice </a:t>
            </a:r>
            <a:endParaRPr lang="en-GB" sz="20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Q&amp;A sessions </a:t>
            </a:r>
          </a:p>
          <a:p>
            <a:pPr marL="0" indent="0">
              <a:buNone/>
            </a:pPr>
            <a:r>
              <a:rPr lang="en-GB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We Achieved? </a:t>
            </a:r>
            <a:endParaRPr lang="en-GB" sz="26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errors in WAASP forms were detected </a:t>
            </a:r>
          </a:p>
          <a:p>
            <a:r>
              <a:rPr lang="en-GB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Nursing staff gained better understanding of WAASP </a:t>
            </a:r>
          </a:p>
          <a:p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54155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2A25E2F2-6A72-26F6-13B6-425B6E67F0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30176311"/>
              </p:ext>
            </p:extLst>
          </p:nvPr>
        </p:nvGraphicFramePr>
        <p:xfrm>
          <a:off x="193431" y="1937902"/>
          <a:ext cx="4100052" cy="4168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BC05FDC3-2331-66E5-F8A7-D150B44936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1916812"/>
              </p:ext>
            </p:extLst>
          </p:nvPr>
        </p:nvGraphicFramePr>
        <p:xfrm>
          <a:off x="4405702" y="1941496"/>
          <a:ext cx="4100052" cy="4168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Chart 4">
            <a:extLst>
              <a:ext uri="{FF2B5EF4-FFF2-40B4-BE49-F238E27FC236}">
                <a16:creationId xmlns:a16="http://schemas.microsoft.com/office/drawing/2014/main" id="{32AA3B7A-E8FF-0EA8-BA94-85647025DD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53465"/>
              </p:ext>
            </p:extLst>
          </p:nvPr>
        </p:nvGraphicFramePr>
        <p:xfrm>
          <a:off x="8617974" y="1942441"/>
          <a:ext cx="3574025" cy="41684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FDA1CC5A-7D89-6896-DD81-CC4533DE8E91}"/>
              </a:ext>
            </a:extLst>
          </p:cNvPr>
          <p:cNvSpPr txBox="1"/>
          <p:nvPr/>
        </p:nvSpPr>
        <p:spPr>
          <a:xfrm>
            <a:off x="3719147" y="248335"/>
            <a:ext cx="610186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the data say?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778653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783C9470-111F-9B39-F0D3-AF60D85EA79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275704"/>
              </p:ext>
            </p:extLst>
          </p:nvPr>
        </p:nvGraphicFramePr>
        <p:xfrm>
          <a:off x="403121" y="2276354"/>
          <a:ext cx="5692879" cy="380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577EAFBD-48C2-9430-5A7D-C10C8709C09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2193357"/>
              </p:ext>
            </p:extLst>
          </p:nvPr>
        </p:nvGraphicFramePr>
        <p:xfrm>
          <a:off x="6331975" y="2276355"/>
          <a:ext cx="5692879" cy="380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458E2BF3-9FFC-EEC7-D385-B3D71447E129}"/>
              </a:ext>
            </a:extLst>
          </p:cNvPr>
          <p:cNvSpPr txBox="1"/>
          <p:nvPr/>
        </p:nvSpPr>
        <p:spPr>
          <a:xfrm>
            <a:off x="2795954" y="268115"/>
            <a:ext cx="700746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STUDY </a:t>
            </a:r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the data say?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073028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18B02-729E-3691-3B65-4F4AC56B2A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Study – Key 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EFD194-0956-E76D-CF80-9EBD7ACC05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905001"/>
            <a:ext cx="8915400" cy="4513384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Self-confidence in WAASP scoring improved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Scoring difficulties reduced 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Referral guidelines became clearer 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accurate referrals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Fewer scoring mistakes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0987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E45C32-2961-1F92-B1EB-631007CB7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ACT</a:t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What’s our next steps?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584B2C-C71C-1CAB-276A-DD9CA6E6A6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566138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Ongoing audits (monthly) </a:t>
            </a:r>
          </a:p>
          <a:p>
            <a:pPr marL="0" indent="0"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Continued use of the referral checklist</a:t>
            </a:r>
          </a:p>
          <a:p>
            <a:pPr marL="0" indent="0">
              <a:buNone/>
            </a:pP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Monthly WAASP refresher training to reinforce scoring accuracy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Encouraging peer feedback and mentorship</a:t>
            </a:r>
          </a:p>
          <a:p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Regular Meetings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1010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6F859-D309-D2F6-ED63-664C98E61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            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Future PDSA cycle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53730-77CF-8886-27BF-1CF490B7C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1892" y="1670538"/>
            <a:ext cx="9552720" cy="456335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current PDSA cycle has helped set the foundation for long-term improvements in WAASP scoring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could adapt this training for other wards e.g. mental health,  general medical, respiratory, geriatric wards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checklist proves useful, we could explore digital referral tools</a:t>
            </a:r>
          </a:p>
          <a:p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introduce 1:1 WAASP coaching sessions those who need extra help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5085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C47263A2-5BC0-5CFD-AA4E-424F74CD7A8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6292" y="1143000"/>
            <a:ext cx="7631723" cy="4659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7394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EAA24-498C-E01A-DB71-6EB8F25F9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Reference list </a:t>
            </a:r>
            <a:br>
              <a:rPr lang="en-US" dirty="0"/>
            </a:br>
            <a:br>
              <a:rPr lang="en-US" dirty="0"/>
            </a:br>
            <a:endParaRPr lang="en-US" sz="1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222B01A-A3D2-1D2B-218D-A15DE1F37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1.Welsh Government (2019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Nationally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Standardised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Adult Inpatient Assessment and Core Risk Assessments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www.gov.wales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/sites/default/files/publications/2019-08/nationally-standardised-adult-inpatient-assessment-and-core-risk-assessments_0.pdf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NHS Wales (2025)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Adult Nutritional Risk Screening Tool (WAASP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Available at: https://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nwis.nhs.wales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/information-services/information-standards/data-standards/data-standards-files/nursing-documentation-docs/rsk-allwales-waaspnutrition-paperform-v2-1-pdf-docx-pdf/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HEIW (2019) 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 of Conduct for Healthcare Support Workers in Wales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heiw.nhs.wales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/files/educational-development/code-of-conduct-for-health-support-workers-in-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wales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-pdf/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955660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1214</TotalTime>
  <Words>716</Words>
  <Application>Microsoft Office PowerPoint</Application>
  <PresentationFormat>Widescreen</PresentationFormat>
  <Paragraphs>111</Paragraphs>
  <Slides>17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Arial</vt:lpstr>
      <vt:lpstr>Century Gothic</vt:lpstr>
      <vt:lpstr>Times New Roman</vt:lpstr>
      <vt:lpstr>Wingdings 3</vt:lpstr>
      <vt:lpstr>Wisp</vt:lpstr>
      <vt:lpstr>PDSA : Accurate WAASP scoring for better Dietitian referrals  Aim:  To improve the accuracy of WAASP scoring by nursing staff on the CF ward and ensure appropriate dietitian referrals for patients at nutritional risk.  </vt:lpstr>
      <vt:lpstr>                             Introduction  What is WAASP?     </vt:lpstr>
      <vt:lpstr>PowerPoint Presentation</vt:lpstr>
      <vt:lpstr>PowerPoint Presentation</vt:lpstr>
      <vt:lpstr>Reasons for initiating the PDSA project</vt:lpstr>
      <vt:lpstr>                              PLAN        What are we trying to achieve and why?  </vt:lpstr>
      <vt:lpstr>                         PLAN  How will we improve WAASP scoring?</vt:lpstr>
      <vt:lpstr>                                DO               What actions are taken? </vt:lpstr>
      <vt:lpstr>Staff Questionnaire </vt:lpstr>
      <vt:lpstr>                       DO           What actions are taken? </vt:lpstr>
      <vt:lpstr>PowerPoint Presentation</vt:lpstr>
      <vt:lpstr>PowerPoint Presentation</vt:lpstr>
      <vt:lpstr>Study – Key findings </vt:lpstr>
      <vt:lpstr>                           ACT                   What’s our next steps? </vt:lpstr>
      <vt:lpstr>             Future PDSA cycle</vt:lpstr>
      <vt:lpstr>PowerPoint Presentation</vt:lpstr>
      <vt:lpstr>Reference list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Beata P</dc:creator>
  <cp:lastModifiedBy>BLP Trade</cp:lastModifiedBy>
  <cp:revision>14</cp:revision>
  <dcterms:created xsi:type="dcterms:W3CDTF">2025-02-03T17:21:00Z</dcterms:created>
  <dcterms:modified xsi:type="dcterms:W3CDTF">2025-02-04T23:43:58Z</dcterms:modified>
</cp:coreProperties>
</file>