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3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6" autoAdjust="0"/>
    <p:restoredTop sz="94660"/>
  </p:normalViewPr>
  <p:slideViewPr>
    <p:cSldViewPr snapToGrid="0">
      <p:cViewPr varScale="1">
        <p:scale>
          <a:sx n="88" d="100"/>
          <a:sy n="88" d="100"/>
        </p:scale>
        <p:origin x="84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556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410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792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206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705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587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25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062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301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442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41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C7486F-0D0E-446A-8C26-BBD3410C0645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097D4-DE94-4F6D-B470-1627D3EA0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759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uwtsd.ac.uk/ba-international-development-and-global-politic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C3368-269E-4495-85DF-4DD29F1DE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HPHP4004 </a:t>
            </a:r>
            <a:r>
              <a:rPr lang="en-GB" sz="2800" b="1" dirty="0">
                <a:latin typeface="+mn-lt"/>
              </a:rPr>
              <a:t>The Colonial Project and the Humanities</a:t>
            </a:r>
            <a:br>
              <a:rPr lang="en-GB" sz="2000" b="1" dirty="0">
                <a:latin typeface="+mn-lt"/>
              </a:rPr>
            </a:br>
            <a:r>
              <a:rPr lang="en-GB" sz="2800" b="1" dirty="0">
                <a:latin typeface="+mn-lt"/>
              </a:rPr>
              <a:t>Assignment Workshop, Tuesday, 1 February 2022</a:t>
            </a:r>
          </a:p>
        </p:txBody>
      </p:sp>
      <p:pic>
        <p:nvPicPr>
          <p:cNvPr id="4098" name="Picture 2" descr="Those who would judge us merely by the heights we have achieved would do  well to remember the depths… | Happy independence day, Happy independence,  Independence day">
            <a:extLst>
              <a:ext uri="{FF2B5EF4-FFF2-40B4-BE49-F238E27FC236}">
                <a16:creationId xmlns:a16="http://schemas.microsoft.com/office/drawing/2014/main" id="{456F6DFB-B69A-410A-9C16-1886B859D9D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260" y="1690689"/>
            <a:ext cx="4453117" cy="445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tream Ghana Independence Mix by Compozers | Listen online for free on  SoundCloud">
            <a:extLst>
              <a:ext uri="{FF2B5EF4-FFF2-40B4-BE49-F238E27FC236}">
                <a16:creationId xmlns:a16="http://schemas.microsoft.com/office/drawing/2014/main" id="{92922B26-41E5-4B07-B08B-C9312DA28A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598" y="1548262"/>
            <a:ext cx="3761476" cy="376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8810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CEE0E-AABB-44AD-9DEB-189A16DDA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94331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</a:rPr>
              <a:t>Assignment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C5237-18E3-4D36-AB11-F2EB3E58D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9457"/>
            <a:ext cx="7886700" cy="4917506"/>
          </a:xfrm>
        </p:spPr>
        <p:txBody>
          <a:bodyPr>
            <a:normAutofit fontScale="700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00080"/>
                </a:solidFill>
                <a:effectLst/>
                <a:latin typeface="-apple-system"/>
              </a:rPr>
              <a:t>PRESENTATION: 50% module grade: 10-minute presentation</a:t>
            </a:r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00080"/>
                </a:solidFill>
                <a:effectLst/>
                <a:latin typeface="-apple-system"/>
              </a:rPr>
              <a:t>Students are tasked with devising and delivering a ten-minute PowerPoint presentation on a specific item of visual/textual/material culture associated with empire. The presentation should explain the ‘biography’ of students’ chosen item and outline its significance in relation to the history of empire.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0" i="1" dirty="0">
                <a:solidFill>
                  <a:srgbClr val="000080"/>
                </a:solidFill>
                <a:effectLst/>
                <a:latin typeface="-apple-system"/>
              </a:rPr>
              <a:t>Suggested topics include: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00080"/>
                </a:solidFill>
                <a:effectLst/>
                <a:latin typeface="-apple-system"/>
              </a:rPr>
              <a:t>– A film 				– A novel, poem or short story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00080"/>
                </a:solidFill>
                <a:effectLst/>
                <a:latin typeface="-apple-system"/>
              </a:rPr>
              <a:t>– A museum object (e.g. a natural history, anthropology or archaeology specimen)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00080"/>
                </a:solidFill>
                <a:effectLst/>
                <a:latin typeface="-apple-system"/>
              </a:rPr>
              <a:t>– A painting or sculpture</a:t>
            </a:r>
            <a:r>
              <a:rPr lang="en-GB" dirty="0">
                <a:solidFill>
                  <a:srgbClr val="373A3C"/>
                </a:solidFill>
                <a:latin typeface="-apple-system"/>
              </a:rPr>
              <a:t>		</a:t>
            </a:r>
            <a:r>
              <a:rPr lang="en-GB" b="0" i="0" dirty="0">
                <a:solidFill>
                  <a:srgbClr val="000080"/>
                </a:solidFill>
                <a:effectLst/>
                <a:latin typeface="-apple-system"/>
              </a:rPr>
              <a:t>– A map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00080"/>
                </a:solidFill>
                <a:effectLst/>
                <a:latin typeface="-apple-system"/>
              </a:rPr>
              <a:t>– A poster or advertisement</a:t>
            </a:r>
            <a:r>
              <a:rPr lang="en-GB" dirty="0">
                <a:solidFill>
                  <a:srgbClr val="373A3C"/>
                </a:solidFill>
                <a:latin typeface="-apple-system"/>
              </a:rPr>
              <a:t>	</a:t>
            </a:r>
            <a:r>
              <a:rPr lang="en-GB" b="0" i="0" dirty="0">
                <a:solidFill>
                  <a:srgbClr val="000080"/>
                </a:solidFill>
                <a:effectLst/>
                <a:latin typeface="-apple-system"/>
              </a:rPr>
              <a:t>– A statue or war memorial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00080"/>
                </a:solidFill>
                <a:effectLst/>
                <a:latin typeface="-apple-system"/>
              </a:rPr>
              <a:t>– A family heirloom		– A foodstuff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00080"/>
                </a:solidFill>
                <a:effectLst/>
                <a:latin typeface="-apple-system"/>
              </a:rPr>
              <a:t>– A collectable or item of ephemera (e.g. cigarette cards, stamps)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000080"/>
                </a:solidFill>
                <a:effectLst/>
                <a:latin typeface="-apple-system"/>
              </a:rPr>
              <a:t>All presentations should be accompanied by an appropriately formatted bibliography which lists relevant scholarly sources used in preparing the presentation.</a:t>
            </a:r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740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21D4A-60B3-4F33-9302-5BB797080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</a:rPr>
              <a:t>Presentation Schedule </a:t>
            </a:r>
            <a:br>
              <a:rPr lang="en-GB" b="1" dirty="0">
                <a:solidFill>
                  <a:srgbClr val="002060"/>
                </a:solidFill>
                <a:latin typeface="+mn-lt"/>
              </a:rPr>
            </a:br>
            <a:r>
              <a:rPr lang="en-GB" sz="3200" b="1" dirty="0">
                <a:solidFill>
                  <a:srgbClr val="002060"/>
                </a:solidFill>
                <a:latin typeface="+mn-lt"/>
              </a:rPr>
              <a:t>(Online and in Cliff Tucker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485EC-E6E7-427A-A0DB-A873F3DC5D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1:00 Xion			3:15 Samantha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1:15 Javorne			3:30 Rhobyn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1:30 Shyann			3:45 Alin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1:45 Lynda			4:00 Dru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2:00 Divya			4:15 Oliver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2:30 Ancar			4:30 Kimique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2:45 Shakira			4:45 Jay</a:t>
            </a:r>
          </a:p>
        </p:txBody>
      </p:sp>
    </p:spTree>
    <p:extLst>
      <p:ext uri="{BB962C8B-B14F-4D97-AF65-F5344CB8AC3E}">
        <p14:creationId xmlns:p14="http://schemas.microsoft.com/office/powerpoint/2010/main" val="2569600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5D81A-BDE7-4132-8A02-0863A72CB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02AD4-68C7-4198-84BB-E4C8E36E7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31985"/>
            <a:ext cx="7886700" cy="5193102"/>
          </a:xfrm>
        </p:spPr>
        <p:txBody>
          <a:bodyPr>
            <a:normAutofit lnSpcReduction="10000"/>
          </a:bodyPr>
          <a:lstStyle/>
          <a:p>
            <a:pPr marL="457200" lvl="1" indent="0">
              <a:spcBef>
                <a:spcPts val="600"/>
              </a:spcBef>
              <a:spcAft>
                <a:spcPts val="600"/>
              </a:spcAft>
              <a:buNone/>
              <a:tabLst>
                <a:tab pos="914400" algn="l"/>
              </a:tabLst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REPORT: 50% module grade: 2000 - 2500 words </a:t>
            </a:r>
            <a:r>
              <a:rPr lang="en-GB" sz="1800" b="1" dirty="0">
                <a:solidFill>
                  <a:srgbClr val="FF000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(due Wed., 9 Feb. 2022 at 23:59)</a:t>
            </a:r>
          </a:p>
          <a:p>
            <a:pPr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Students write an in-depth report evaluating the influence of colonialism on a chosen academic discipline/field. Reports should also reflect on postcolonial approaches to interpreting (and problematizing) this influence.   </a:t>
            </a:r>
          </a:p>
          <a:p>
            <a:pPr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Suggested topics include: </a:t>
            </a:r>
            <a:r>
              <a:rPr lang="en-GB" sz="1800" b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Archaeology and empire </a:t>
            </a:r>
            <a:endParaRPr lang="en-GB" sz="1800" b="1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Anthropology and empire </a:t>
            </a:r>
            <a:endParaRPr lang="en-GB" sz="1800" b="1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Literature and empire </a:t>
            </a:r>
            <a:endParaRPr lang="en-GB" sz="1800" b="1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Linguistics and empire </a:t>
            </a:r>
            <a:endParaRPr lang="en-GB" sz="1800" b="1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Classics and empire </a:t>
            </a:r>
            <a:endParaRPr lang="en-GB" sz="1800" b="1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Sinology and empire </a:t>
            </a:r>
            <a:endParaRPr lang="en-GB" sz="1800" b="1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International development and empire </a:t>
            </a:r>
            <a:endParaRPr lang="en-GB" sz="1800" b="1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800" b="1" dirty="0">
                <a:solidFill>
                  <a:srgbClr val="00206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Museology and empire</a:t>
            </a:r>
            <a:r>
              <a:rPr lang="en-GB" sz="1800" b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569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E8148-C400-4DDB-865E-F99B41818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002060"/>
                </a:solidFill>
                <a:latin typeface="+mn-lt"/>
              </a:rPr>
            </a:br>
            <a:br>
              <a:rPr lang="en-GB" b="1" dirty="0">
                <a:solidFill>
                  <a:srgbClr val="002060"/>
                </a:solidFill>
                <a:latin typeface="+mn-lt"/>
              </a:rPr>
            </a:br>
            <a:r>
              <a:rPr lang="en-GB" sz="2200" b="1" dirty="0">
                <a:solidFill>
                  <a:srgbClr val="002060"/>
                </a:solidFill>
                <a:latin typeface="+mn-lt"/>
              </a:rPr>
              <a:t>Assignment 2:</a:t>
            </a:r>
            <a:br>
              <a:rPr lang="en-GB" b="1" dirty="0">
                <a:solidFill>
                  <a:srgbClr val="002060"/>
                </a:solidFill>
                <a:latin typeface="+mn-lt"/>
              </a:rPr>
            </a:br>
            <a:r>
              <a:rPr lang="en-GB" b="1" dirty="0">
                <a:solidFill>
                  <a:srgbClr val="002060"/>
                </a:solidFill>
                <a:latin typeface="+mn-lt"/>
              </a:rPr>
              <a:t>Which academic discipline are you focusing on?</a:t>
            </a:r>
            <a:br>
              <a:rPr lang="en-GB" b="1" dirty="0">
                <a:solidFill>
                  <a:srgbClr val="002060"/>
                </a:solidFill>
                <a:latin typeface="+mn-lt"/>
              </a:rPr>
            </a:br>
            <a:r>
              <a:rPr lang="en-GB" sz="3600" dirty="0">
                <a:solidFill>
                  <a:srgbClr val="002060"/>
                </a:solidFill>
                <a:latin typeface="+mn-lt"/>
              </a:rPr>
              <a:t>Let’s brainstorm….</a:t>
            </a:r>
            <a:br>
              <a:rPr lang="en-GB" b="1" dirty="0"/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1D0CD-3268-4CB3-A7E2-7F19AA91C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9"/>
            <a:ext cx="7886699" cy="4486274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124" name="Picture 4" descr="Current Brainstorming Process is Broken: How to Generate Ideas More  Effectively - Studeo">
            <a:extLst>
              <a:ext uri="{FF2B5EF4-FFF2-40B4-BE49-F238E27FC236}">
                <a16:creationId xmlns:a16="http://schemas.microsoft.com/office/drawing/2014/main" id="{0CA0F70B-A857-43B1-9568-EC7E8F84B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107" y="2252941"/>
            <a:ext cx="7712242" cy="403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300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14C50-CCF1-4C81-BAF8-149D24232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</a:rPr>
              <a:t>Assignment 2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8399A-9E8D-414C-B1E9-4F38FFA4FA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Resources (IDGP as a case study):</a:t>
            </a:r>
          </a:p>
          <a:p>
            <a:r>
              <a:rPr lang="en-GB" dirty="0">
                <a:solidFill>
                  <a:srgbClr val="002060"/>
                </a:solidFill>
              </a:rPr>
              <a:t>IDGP homepage on UWTSD website: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2060"/>
                </a:solidFill>
                <a:hlinkClick r:id="rId2"/>
              </a:rPr>
              <a:t>https://www.uwtsd.ac.uk/ba-international-development-and-global-politics/</a:t>
            </a:r>
            <a:endParaRPr lang="en-GB" sz="1800" dirty="0">
              <a:solidFill>
                <a:srgbClr val="002060"/>
              </a:solidFill>
            </a:endParaRPr>
          </a:p>
          <a:p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 descr="International Development &amp; Global Politics banner">
            <a:extLst>
              <a:ext uri="{FF2B5EF4-FFF2-40B4-BE49-F238E27FC236}">
                <a16:creationId xmlns:a16="http://schemas.microsoft.com/office/drawing/2014/main" id="{E76B86AA-9A1D-417D-8DE2-BDAB02EB4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185" y="3342795"/>
            <a:ext cx="6280030" cy="261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9408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B7ED9-14B9-488E-B887-DA5817A54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</a:rPr>
              <a:t>Some background information on the subject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2166B-C0FF-4BAA-8BC2-FF6DC3241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</a:rPr>
              <a:t>Describing the area of study you have chosen: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Taking IDGP </a:t>
            </a:r>
            <a:r>
              <a:rPr lang="en-GB" i="1" dirty="0">
                <a:solidFill>
                  <a:srgbClr val="002060"/>
                </a:solidFill>
              </a:rPr>
              <a:t>as an example</a:t>
            </a:r>
            <a:r>
              <a:rPr lang="en-GB" dirty="0">
                <a:solidFill>
                  <a:srgbClr val="002060"/>
                </a:solidFill>
              </a:rPr>
              <a:t>:</a:t>
            </a:r>
          </a:p>
          <a:p>
            <a:r>
              <a:rPr lang="en-GB" b="1" dirty="0">
                <a:solidFill>
                  <a:srgbClr val="002060"/>
                </a:solidFill>
              </a:rPr>
              <a:t>Historically: </a:t>
            </a:r>
            <a:r>
              <a:rPr lang="en-GB" b="1" i="1" dirty="0">
                <a:solidFill>
                  <a:srgbClr val="002060"/>
                </a:solidFill>
              </a:rPr>
              <a:t>post-war</a:t>
            </a:r>
            <a:r>
              <a:rPr lang="en-GB" b="1" dirty="0">
                <a:solidFill>
                  <a:srgbClr val="002060"/>
                </a:solidFill>
              </a:rPr>
              <a:t> colonial freedom</a:t>
            </a:r>
          </a:p>
          <a:p>
            <a:r>
              <a:rPr lang="en-GB" b="1" i="1" dirty="0">
                <a:solidFill>
                  <a:srgbClr val="002060"/>
                </a:solidFill>
              </a:rPr>
              <a:t>Wind of Change </a:t>
            </a:r>
            <a:r>
              <a:rPr lang="en-GB" b="1" dirty="0">
                <a:solidFill>
                  <a:srgbClr val="002060"/>
                </a:solidFill>
              </a:rPr>
              <a:t>speech, 1960</a:t>
            </a:r>
            <a:endParaRPr lang="en-GB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Formation of Ministry of Overseas Development (1964) </a:t>
            </a:r>
            <a:r>
              <a:rPr lang="en-GB" dirty="0">
                <a:solidFill>
                  <a:srgbClr val="002060"/>
                </a:solidFill>
              </a:rPr>
              <a:t>(and </a:t>
            </a:r>
            <a:r>
              <a:rPr lang="en-GB" i="1" dirty="0">
                <a:solidFill>
                  <a:srgbClr val="002060"/>
                </a:solidFill>
              </a:rPr>
              <a:t>other examples </a:t>
            </a:r>
            <a:r>
              <a:rPr lang="en-GB" dirty="0">
                <a:solidFill>
                  <a:srgbClr val="002060"/>
                </a:solidFill>
              </a:rPr>
              <a:t>of an emerging postcolonial world)</a:t>
            </a:r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Theoretical frameworks/approaches to development: Rostow, </a:t>
            </a:r>
            <a:r>
              <a:rPr lang="en-GB" b="1" dirty="0" err="1">
                <a:solidFill>
                  <a:srgbClr val="002060"/>
                </a:solidFill>
              </a:rPr>
              <a:t>Gunder</a:t>
            </a:r>
            <a:r>
              <a:rPr lang="en-GB" b="1" dirty="0">
                <a:solidFill>
                  <a:srgbClr val="002060"/>
                </a:solidFill>
              </a:rPr>
              <a:t> Frank </a:t>
            </a:r>
            <a:r>
              <a:rPr lang="en-GB" dirty="0">
                <a:solidFill>
                  <a:srgbClr val="002060"/>
                </a:solidFill>
              </a:rPr>
              <a:t>(can you think of others?)</a:t>
            </a:r>
          </a:p>
          <a:p>
            <a:r>
              <a:rPr lang="en-GB" b="1" dirty="0">
                <a:solidFill>
                  <a:srgbClr val="002060"/>
                </a:solidFill>
              </a:rPr>
              <a:t>Neo-Colonialism : Kwame Nkrumah</a:t>
            </a:r>
          </a:p>
          <a:p>
            <a:r>
              <a:rPr lang="en-GB" b="1" dirty="0">
                <a:solidFill>
                  <a:srgbClr val="002060"/>
                </a:solidFill>
              </a:rPr>
              <a:t>Other readings: Sankaran Krishna, Kate Willis etc.</a:t>
            </a:r>
          </a:p>
        </p:txBody>
      </p:sp>
    </p:spTree>
    <p:extLst>
      <p:ext uri="{BB962C8B-B14F-4D97-AF65-F5344CB8AC3E}">
        <p14:creationId xmlns:p14="http://schemas.microsoft.com/office/powerpoint/2010/main" val="1253065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16BFC-8F24-4BEA-850C-78DA77755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Apply the same method and approach to other subject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28728-120F-42B3-B931-28B2853C3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Describe/define your chosen area of study (with references)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Explain how colonialism has impacted on that area of study (with examples and references)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Maybe, refer to different theoretical frameworks or “schools of thought” – specifically, </a:t>
            </a:r>
            <a:r>
              <a:rPr lang="en-GB" b="1" i="1" u="sng" dirty="0" err="1">
                <a:solidFill>
                  <a:schemeClr val="accent1">
                    <a:lumMod val="50000"/>
                  </a:schemeClr>
                </a:solidFill>
              </a:rPr>
              <a:t>postcolonialist</a:t>
            </a:r>
            <a:r>
              <a:rPr lang="en-GB" b="1" i="1" u="sng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perspectives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Conclusion/s</a:t>
            </a:r>
          </a:p>
          <a:p>
            <a:endParaRPr lang="en-GB" dirty="0"/>
          </a:p>
        </p:txBody>
      </p:sp>
      <p:pic>
        <p:nvPicPr>
          <p:cNvPr id="5" name="Picture 4" descr="A group of people wearing masks&#10;&#10;Description automatically generated with medium confidence">
            <a:extLst>
              <a:ext uri="{FF2B5EF4-FFF2-40B4-BE49-F238E27FC236}">
                <a16:creationId xmlns:a16="http://schemas.microsoft.com/office/drawing/2014/main" id="{9188433D-6055-4E96-A0BF-C0C9D853C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6693" y="1552666"/>
            <a:ext cx="2330929" cy="1748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639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106</TotalTime>
  <Words>522</Words>
  <Application>Microsoft Office PowerPoint</Application>
  <PresentationFormat>On-screen Show (4:3)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-apple-system</vt:lpstr>
      <vt:lpstr>Arial</vt:lpstr>
      <vt:lpstr>Calibri</vt:lpstr>
      <vt:lpstr>Calibri Light</vt:lpstr>
      <vt:lpstr>Segoe UI</vt:lpstr>
      <vt:lpstr>Symbol</vt:lpstr>
      <vt:lpstr>Times New Roman</vt:lpstr>
      <vt:lpstr>Office Theme</vt:lpstr>
      <vt:lpstr>HPHP4004 The Colonial Project and the Humanities Assignment Workshop, Tuesday, 1 February 2022</vt:lpstr>
      <vt:lpstr>Assignment 1</vt:lpstr>
      <vt:lpstr>Presentation Schedule  (Online and in Cliff Tucker 1)</vt:lpstr>
      <vt:lpstr>Assignment 2</vt:lpstr>
      <vt:lpstr>  Assignment 2: Which academic discipline are you focusing on? Let’s brainstorm…. </vt:lpstr>
      <vt:lpstr>Assignment 2</vt:lpstr>
      <vt:lpstr>Some background information on the subject</vt:lpstr>
      <vt:lpstr>Apply the same method and approach to other subject areas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HPHP4004 The Colonial Project and the Humanities Assignment Workshop, Tuesday, 1 February 2022</dc:title>
  <dc:creator>Andy Bevan</dc:creator>
  <cp:lastModifiedBy>Andy Bevan</cp:lastModifiedBy>
  <cp:revision>14</cp:revision>
  <dcterms:created xsi:type="dcterms:W3CDTF">2022-01-31T14:30:04Z</dcterms:created>
  <dcterms:modified xsi:type="dcterms:W3CDTF">2022-02-01T10:57:19Z</dcterms:modified>
</cp:coreProperties>
</file>