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285_F4470FFE.xml" ContentType="application/vnd.ms-powerpoint.comments+xml"/>
  <Override PartName="/ppt/comments/modernComment_288_3242B843.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5"/>
  </p:notesMasterIdLst>
  <p:sldIdLst>
    <p:sldId id="621" r:id="rId4"/>
    <p:sldId id="389" r:id="rId5"/>
    <p:sldId id="628" r:id="rId6"/>
    <p:sldId id="629" r:id="rId7"/>
    <p:sldId id="397" r:id="rId8"/>
    <p:sldId id="651" r:id="rId9"/>
    <p:sldId id="652" r:id="rId10"/>
    <p:sldId id="653" r:id="rId11"/>
    <p:sldId id="650" r:id="rId12"/>
    <p:sldId id="647" r:id="rId13"/>
    <p:sldId id="630" r:id="rId14"/>
    <p:sldId id="645" r:id="rId15"/>
    <p:sldId id="632" r:id="rId16"/>
    <p:sldId id="648" r:id="rId17"/>
    <p:sldId id="633" r:id="rId18"/>
    <p:sldId id="631" r:id="rId19"/>
    <p:sldId id="634" r:id="rId20"/>
    <p:sldId id="635" r:id="rId21"/>
    <p:sldId id="636" r:id="rId22"/>
    <p:sldId id="637" r:id="rId23"/>
    <p:sldId id="622" r:id="rId24"/>
    <p:sldId id="280" r:id="rId25"/>
    <p:sldId id="640" r:id="rId26"/>
    <p:sldId id="641" r:id="rId27"/>
    <p:sldId id="646" r:id="rId28"/>
    <p:sldId id="642" r:id="rId29"/>
    <p:sldId id="654" r:id="rId30"/>
    <p:sldId id="655" r:id="rId31"/>
    <p:sldId id="656" r:id="rId32"/>
    <p:sldId id="657" r:id="rId33"/>
    <p:sldId id="392" r:id="rId3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4"/>
  </p:normalViewPr>
  <p:slideViewPr>
    <p:cSldViewPr snapToGrid="0">
      <p:cViewPr varScale="1">
        <p:scale>
          <a:sx n="106" d="100"/>
          <a:sy n="106" d="100"/>
        </p:scale>
        <p:origin x="180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40" Type="http://schemas.microsoft.com/office/2018/10/relationships/authors" Targe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s>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comments/modernComment_288_3242B843.xml><?xml version="1.0" encoding="utf-8"?>
<p188:cmLst xmlns:a="http://schemas.openxmlformats.org/drawingml/2006/main" xmlns:r="http://schemas.openxmlformats.org/officeDocument/2006/relationships" xmlns:p188="http://schemas.microsoft.com/office/powerpoint/2018/8/main">
  <p188:cm id="{65D96776-404F-9744-9D07-C53A355751E3}" authorId="{00822031-79EC-4574-D291-F4DD5DE11864}" created="2024-05-21T10:37:39.037">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21/05/2024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22</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21/05/2024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21/05/2024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21/05/2024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21/05/2024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21/05/2024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21/05/2024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21/05/2024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21/05/2024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21/05/2024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21/05/2024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21/05/2024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21/05/2024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21/05/2024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21/05/2024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21/05/2024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21/05/2024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21/05/2024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21/05/2024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microsoft.com/office/2018/10/relationships/comments" Target="../comments/modernComment_288_3242B843.xml"/><Relationship Id="rId1" Type="http://schemas.openxmlformats.org/officeDocument/2006/relationships/slideLayout" Target="../slideLayouts/slideLayout24.xml"/><Relationship Id="rId4" Type="http://schemas.openxmlformats.org/officeDocument/2006/relationships/image" Target="../media/image9.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www.port.ac.uk/eco/global"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 Id="rId4" Type="http://schemas.openxmlformats.org/officeDocument/2006/relationships/hyperlink" Target="https://theconversation.com/exploring-the-indian-ocean-as-a-rich-archive-of-history-above-and-below-the-water-line-133817"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hyperlink" Target="http://www.nhs/article/brown/nhssafety/nurses/jkshjdhfhjsdhjksf.com" TargetMode="Externa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LCH4001</a:t>
            </a: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4: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21/05/2024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a:latin typeface="Calibri" panose="020F0502020204030204" pitchFamily="34" charset="0"/>
                <a:cs typeface="Calibri" panose="020F0502020204030204" pitchFamily="34" charset="0"/>
              </a:rPr>
              <a:t>To understand the various kinds of academic misconduct. </a:t>
            </a:r>
          </a:p>
          <a:p>
            <a:endParaRPr lang="en-GB" altLang="en-US" sz="2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a:xfrm>
            <a:off x="250825" y="-225043"/>
            <a:ext cx="8229600" cy="1143000"/>
          </a:xfrm>
        </p:spPr>
        <p:txBody>
          <a:bodyPr/>
          <a:lstStyle/>
          <a:p>
            <a:r>
              <a:rPr lang="en-GB" sz="4000" b="1" dirty="0">
                <a:solidFill>
                  <a:srgbClr val="173AFF"/>
                </a:solidFill>
                <a:latin typeface="+mn-lt"/>
                <a:cs typeface="Calibri" panose="020F0502020204030204" pitchFamily="34" charset="0"/>
              </a:rPr>
              <a:t>Activity 1 Referencing Worksheet</a:t>
            </a:r>
            <a:endParaRPr lang="en-GB" sz="4000" b="1" dirty="0">
              <a:solidFill>
                <a:srgbClr val="173AFF"/>
              </a:solidFill>
              <a:latin typeface="+mn-lt"/>
            </a:endParaRP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a:xfrm>
            <a:off x="457200" y="651470"/>
            <a:ext cx="8229600" cy="3916363"/>
          </a:xfrm>
        </p:spPr>
        <p:txBody>
          <a:bodyPr/>
          <a:lstStyle/>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Go to the worksheet and discuss the questions with a partner or trio. </a:t>
            </a:r>
          </a:p>
          <a:p>
            <a:pPr marL="0" indent="0">
              <a:buNone/>
            </a:pPr>
            <a:endParaRPr lang="en-GB" sz="2800" dirty="0">
              <a:latin typeface="Calibri" panose="020F0502020204030204" pitchFamily="34" charset="0"/>
              <a:cs typeface="Calibri" panose="020F0502020204030204" pitchFamily="34" charset="0"/>
            </a:endParaRPr>
          </a:p>
          <a:p>
            <a:pPr marL="0" indent="0">
              <a:buNone/>
            </a:pPr>
            <a:r>
              <a:rPr lang="en-GB" sz="2800" dirty="0">
                <a:latin typeface="Calibri" panose="020F0502020204030204" pitchFamily="34" charset="0"/>
                <a:cs typeface="Calibri" panose="020F0502020204030204" pitchFamily="34" charset="0"/>
              </a:rPr>
              <a:t>One person should take notes on the worksheet for your group, another should be prepared to report back an answer to the class with those notes </a:t>
            </a:r>
            <a:r>
              <a:rPr lang="en-GB" sz="2800" dirty="0">
                <a:latin typeface="Calibri" panose="020F0502020204030204" pitchFamily="34" charset="0"/>
                <a:cs typeface="Calibri" panose="020F0502020204030204" pitchFamily="34" charset="0"/>
                <a:sym typeface="Wingdings" pitchFamily="2" charset="2"/>
              </a:rPr>
              <a:t></a:t>
            </a: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3059832" y="4005064"/>
            <a:ext cx="3456384" cy="1603677"/>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cs typeface="Calibri" panose="020F0502020204030204" pitchFamily="34" charset="0"/>
              </a:rPr>
              <a:t>Referencing</a:t>
            </a:r>
            <a:r>
              <a:rPr lang="en-GB" altLang="en-US" sz="3600"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1383632"/>
            <a:ext cx="8229600" cy="3092116"/>
          </a:xfrm>
        </p:spPr>
        <p:txBody>
          <a:bodyPr/>
          <a:lstStyle/>
          <a:p>
            <a:pPr marL="0" indent="0" algn="just">
              <a:buNone/>
            </a:pPr>
            <a:r>
              <a:rPr lang="en-US" sz="3000" b="1" dirty="0">
                <a:latin typeface="Calibri" panose="020F0502020204030204" pitchFamily="34" charset="0"/>
                <a:cs typeface="Calibri" panose="020F0502020204030204" pitchFamily="34" charset="0"/>
              </a:rPr>
              <a:t>Referencing</a:t>
            </a:r>
            <a:r>
              <a:rPr lang="en-US" sz="3000" dirty="0">
                <a:latin typeface="Calibri" panose="020F0502020204030204" pitchFamily="34" charset="0"/>
                <a:cs typeface="Calibri" panose="020F0502020204030204" pitchFamily="34" charset="0"/>
              </a:rPr>
              <a:t> is: “how you acknowledge the source of the information you have used (referred to) in your work. It helps to make clear to the reader how you have used the work of others to develop your own ideas and arguments” </a:t>
            </a:r>
          </a:p>
          <a:p>
            <a:pPr marL="0" indent="0" algn="just">
              <a:buNone/>
            </a:pPr>
            <a:r>
              <a:rPr lang="en-US" sz="3000" dirty="0">
                <a:latin typeface="Calibri" panose="020F0502020204030204" pitchFamily="34" charset="0"/>
                <a:cs typeface="Calibri" panose="020F0502020204030204" pitchFamily="34" charset="0"/>
              </a:rPr>
              <a:t>(Newcastle University, 2024, Par. 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3327-C18D-2172-48A1-BED4CF5B2D7F}"/>
              </a:ext>
            </a:extLst>
          </p:cNvPr>
          <p:cNvSpPr>
            <a:spLocks noGrp="1"/>
          </p:cNvSpPr>
          <p:nvPr>
            <p:ph type="title"/>
          </p:nvPr>
        </p:nvSpPr>
        <p:spPr/>
        <p:txBody>
          <a:bodyPr/>
          <a:lstStyle/>
          <a:p>
            <a:r>
              <a:rPr lang="en-US" b="1" dirty="0">
                <a:solidFill>
                  <a:srgbClr val="173AFF"/>
                </a:solidFill>
              </a:rPr>
              <a:t>Activity 2 and 3</a:t>
            </a:r>
          </a:p>
        </p:txBody>
      </p:sp>
      <p:sp>
        <p:nvSpPr>
          <p:cNvPr id="3" name="Content Placeholder 2">
            <a:extLst>
              <a:ext uri="{FF2B5EF4-FFF2-40B4-BE49-F238E27FC236}">
                <a16:creationId xmlns:a16="http://schemas.microsoft.com/office/drawing/2014/main" id="{089B6A56-A037-9942-3A47-327A872A0EF1}"/>
              </a:ext>
            </a:extLst>
          </p:cNvPr>
          <p:cNvSpPr>
            <a:spLocks noGrp="1"/>
          </p:cNvSpPr>
          <p:nvPr>
            <p:ph idx="1"/>
          </p:nvPr>
        </p:nvSpPr>
        <p:spPr/>
        <p:txBody>
          <a:bodyPr/>
          <a:lstStyle/>
          <a:p>
            <a:r>
              <a:rPr lang="en-US" dirty="0"/>
              <a:t>Before we move onto the nitty gritty of referencing, let’s refresh our memories about the </a:t>
            </a:r>
            <a:r>
              <a:rPr lang="en-US" b="1" i="1" dirty="0"/>
              <a:t>types</a:t>
            </a:r>
            <a:r>
              <a:rPr lang="en-US" dirty="0"/>
              <a:t> of sources to use! Go to the worksheet and work together to answer </a:t>
            </a:r>
            <a:r>
              <a:rPr lang="en-US" b="1" dirty="0">
                <a:solidFill>
                  <a:srgbClr val="173AFF"/>
                </a:solidFill>
              </a:rPr>
              <a:t>Activities 2+3. </a:t>
            </a:r>
          </a:p>
        </p:txBody>
      </p:sp>
      <p:sp>
        <p:nvSpPr>
          <p:cNvPr id="4" name="Date Placeholder 3">
            <a:extLst>
              <a:ext uri="{FF2B5EF4-FFF2-40B4-BE49-F238E27FC236}">
                <a16:creationId xmlns:a16="http://schemas.microsoft.com/office/drawing/2014/main" id="{37020E42-C785-AFC0-7608-89ECBFDAF933}"/>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44797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859-EED0-F9C5-D06D-7D9E54034E41}"/>
              </a:ext>
            </a:extLst>
          </p:cNvPr>
          <p:cNvSpPr>
            <a:spLocks noGrp="1"/>
          </p:cNvSpPr>
          <p:nvPr>
            <p:ph type="title"/>
          </p:nvPr>
        </p:nvSpPr>
        <p:spPr>
          <a:xfrm>
            <a:off x="2298031" y="118227"/>
            <a:ext cx="4547937" cy="579604"/>
          </a:xfrm>
        </p:spPr>
        <p:txBody>
          <a:bodyPr/>
          <a:lstStyle/>
          <a:p>
            <a:r>
              <a:rPr lang="en-US" sz="3600" b="1" dirty="0">
                <a:solidFill>
                  <a:srgbClr val="173AFF"/>
                </a:solidFill>
              </a:rPr>
              <a:t>Activity 2: Answers</a:t>
            </a:r>
          </a:p>
        </p:txBody>
      </p:sp>
      <p:sp>
        <p:nvSpPr>
          <p:cNvPr id="4" name="Date Placeholder 3">
            <a:extLst>
              <a:ext uri="{FF2B5EF4-FFF2-40B4-BE49-F238E27FC236}">
                <a16:creationId xmlns:a16="http://schemas.microsoft.com/office/drawing/2014/main" id="{1F9BF85F-2E7E-8D8B-70AB-B97DCBB518A7}"/>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6" name="Picture 5" descr="A poster with text and images&#10;&#10;Description automatically generated">
            <a:extLst>
              <a:ext uri="{FF2B5EF4-FFF2-40B4-BE49-F238E27FC236}">
                <a16:creationId xmlns:a16="http://schemas.microsoft.com/office/drawing/2014/main" id="{0029FCDF-E4EB-612D-2539-6FDC91CCED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826" y="697831"/>
            <a:ext cx="5103227" cy="6079829"/>
          </a:xfrm>
          <a:prstGeom prst="rect">
            <a:avLst/>
          </a:prstGeom>
        </p:spPr>
      </p:pic>
      <p:sp>
        <p:nvSpPr>
          <p:cNvPr id="7" name="TextBox 6">
            <a:extLst>
              <a:ext uri="{FF2B5EF4-FFF2-40B4-BE49-F238E27FC236}">
                <a16:creationId xmlns:a16="http://schemas.microsoft.com/office/drawing/2014/main" id="{4386E406-E00C-3CF3-BCBD-38EA68194664}"/>
              </a:ext>
            </a:extLst>
          </p:cNvPr>
          <p:cNvSpPr txBox="1"/>
          <p:nvPr/>
        </p:nvSpPr>
        <p:spPr>
          <a:xfrm>
            <a:off x="5570622" y="1022684"/>
            <a:ext cx="3260558" cy="4524315"/>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r>
              <a:rPr lang="en-US" b="1" dirty="0">
                <a:latin typeface="+mn-lt"/>
              </a:rPr>
              <a:t>Peer Review:</a:t>
            </a:r>
          </a:p>
          <a:p>
            <a:pPr algn="just"/>
            <a:r>
              <a:rPr lang="en-GB" sz="1800" kern="100" dirty="0">
                <a:solidFill>
                  <a:schemeClr val="tx1"/>
                </a:solidFill>
                <a:effectLst/>
                <a:latin typeface="Segoe UI" panose="020B0502040204020203" pitchFamily="34" charset="0"/>
                <a:ea typeface="DengXian" panose="02010600030101010101" pitchFamily="2" charset="-122"/>
                <a:cs typeface="Arial" panose="020B0604020202020204" pitchFamily="34" charset="0"/>
              </a:rPr>
              <a:t>Peer-review is a process where experts in a field evaluate the quality and validity of a piece of academic work, such as a research paper, before it's published. This ensures that the research meets certain standards of credibility and accuracy. In undergraduate research, using peer-reviewed sources means relying on articles and studies that have been evaluated and approved by other scholars in the field.</a:t>
            </a:r>
            <a:endParaRPr lang="en-GB" sz="18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Tree>
    <p:extLst>
      <p:ext uri="{BB962C8B-B14F-4D97-AF65-F5344CB8AC3E}">
        <p14:creationId xmlns:p14="http://schemas.microsoft.com/office/powerpoint/2010/main" val="2474078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9774D-185A-CCEB-9701-089C02C5B948}"/>
              </a:ext>
            </a:extLst>
          </p:cNvPr>
          <p:cNvSpPr>
            <a:spLocks noGrp="1"/>
          </p:cNvSpPr>
          <p:nvPr>
            <p:ph type="title"/>
          </p:nvPr>
        </p:nvSpPr>
        <p:spPr>
          <a:xfrm>
            <a:off x="2401637" y="178386"/>
            <a:ext cx="4331368" cy="507415"/>
          </a:xfrm>
        </p:spPr>
        <p:txBody>
          <a:bodyPr/>
          <a:lstStyle/>
          <a:p>
            <a:r>
              <a:rPr lang="en-US" sz="3600" b="1" dirty="0">
                <a:solidFill>
                  <a:srgbClr val="173AFF"/>
                </a:solidFill>
              </a:rPr>
              <a:t>Activity 3</a:t>
            </a:r>
          </a:p>
        </p:txBody>
      </p:sp>
      <p:sp>
        <p:nvSpPr>
          <p:cNvPr id="4" name="Date Placeholder 3">
            <a:extLst>
              <a:ext uri="{FF2B5EF4-FFF2-40B4-BE49-F238E27FC236}">
                <a16:creationId xmlns:a16="http://schemas.microsoft.com/office/drawing/2014/main" id="{CE6F3606-2656-D0DB-BFEE-80000FA56668}"/>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6" name="Picture 5" descr="A white table with red text&#10;&#10;Description automatically generated">
            <a:extLst>
              <a:ext uri="{FF2B5EF4-FFF2-40B4-BE49-F238E27FC236}">
                <a16:creationId xmlns:a16="http://schemas.microsoft.com/office/drawing/2014/main" id="{A7978D9A-B8E9-BBB4-C370-01E6FFDD6F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49" y="830827"/>
            <a:ext cx="9019888" cy="4643542"/>
          </a:xfrm>
          <a:prstGeom prst="rect">
            <a:avLst/>
          </a:prstGeom>
          <a:ln w="19050">
            <a:solidFill>
              <a:schemeClr val="tx1"/>
            </a:solidFill>
          </a:ln>
        </p:spPr>
      </p:pic>
    </p:spTree>
    <p:extLst>
      <p:ext uri="{BB962C8B-B14F-4D97-AF65-F5344CB8AC3E}">
        <p14:creationId xmlns:p14="http://schemas.microsoft.com/office/powerpoint/2010/main" val="1652814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126B-495B-3D92-D260-784E940D7D14}"/>
              </a:ext>
            </a:extLst>
          </p:cNvPr>
          <p:cNvSpPr>
            <a:spLocks noGrp="1"/>
          </p:cNvSpPr>
          <p:nvPr>
            <p:ph type="title"/>
          </p:nvPr>
        </p:nvSpPr>
        <p:spPr>
          <a:xfrm>
            <a:off x="3122194" y="142291"/>
            <a:ext cx="2899611" cy="603667"/>
          </a:xfrm>
        </p:spPr>
        <p:txBody>
          <a:bodyPr/>
          <a:lstStyle/>
          <a:p>
            <a:r>
              <a:rPr lang="en-US" sz="3600" b="1" dirty="0"/>
              <a:t>Referencing</a:t>
            </a:r>
          </a:p>
        </p:txBody>
      </p:sp>
      <p:sp>
        <p:nvSpPr>
          <p:cNvPr id="3" name="Content Placeholder 2">
            <a:extLst>
              <a:ext uri="{FF2B5EF4-FFF2-40B4-BE49-F238E27FC236}">
                <a16:creationId xmlns:a16="http://schemas.microsoft.com/office/drawing/2014/main" id="{3918F132-8426-EFBF-1DF5-ED9930026E14}"/>
              </a:ext>
            </a:extLst>
          </p:cNvPr>
          <p:cNvSpPr>
            <a:spLocks noGrp="1"/>
          </p:cNvSpPr>
          <p:nvPr>
            <p:ph idx="1"/>
          </p:nvPr>
        </p:nvSpPr>
        <p:spPr>
          <a:xfrm>
            <a:off x="132347" y="745958"/>
            <a:ext cx="8686800" cy="3916363"/>
          </a:xfrm>
        </p:spPr>
        <p:txBody>
          <a:bodyPr/>
          <a:lstStyle/>
          <a:p>
            <a:pPr algn="just"/>
            <a:endParaRPr lang="en-US" sz="1000" dirty="0">
              <a:cs typeface="Calibri" panose="020F0502020204030204" pitchFamily="34" charset="0"/>
            </a:endParaRPr>
          </a:p>
          <a:p>
            <a:pPr algn="just"/>
            <a:r>
              <a:rPr lang="en-US" sz="2200" dirty="0">
                <a:cs typeface="Calibri" panose="020F0502020204030204" pitchFamily="34" charset="0"/>
              </a:rPr>
              <a:t>To write an assignment, you will have to read a range of sources (e.g., </a:t>
            </a:r>
            <a:r>
              <a:rPr lang="en-US" sz="2200" u="sng" dirty="0">
                <a:cs typeface="Calibri" panose="020F0502020204030204" pitchFamily="34" charset="0"/>
              </a:rPr>
              <a:t>books, journal articles, government websites</a:t>
            </a:r>
            <a:r>
              <a:rPr lang="en-US" sz="2200" dirty="0">
                <a:cs typeface="Calibri" panose="020F0502020204030204" pitchFamily="34" charset="0"/>
              </a:rPr>
              <a:t>). This will allow you to understand a topic better. You will then need to cite these sources in your work (remember Academic Style from Week 1? Using evidence is a feature of academic style!)</a:t>
            </a:r>
            <a:endParaRPr lang="en-US" sz="1000" dirty="0">
              <a:cs typeface="Calibri" panose="020F0502020204030204" pitchFamily="34" charset="0"/>
            </a:endParaRPr>
          </a:p>
          <a:p>
            <a:pPr algn="just"/>
            <a:endParaRPr lang="en-US" sz="1000" dirty="0">
              <a:cs typeface="Calibri" panose="020F0502020204030204" pitchFamily="34" charset="0"/>
            </a:endParaRPr>
          </a:p>
          <a:p>
            <a:pPr algn="just"/>
            <a:endParaRPr lang="en-US" sz="1000" dirty="0">
              <a:cs typeface="Calibri" panose="020F0502020204030204" pitchFamily="34" charset="0"/>
            </a:endParaRPr>
          </a:p>
          <a:p>
            <a:pPr algn="just"/>
            <a:r>
              <a:rPr lang="en-US" sz="2200" dirty="0">
                <a:cs typeface="Calibri" panose="020F0502020204030204" pitchFamily="34" charset="0"/>
              </a:rPr>
              <a:t>Referencing gives proof that your ideas are not just pulled out of thin air, but are based on reliable information. It’s like saying “</a:t>
            </a:r>
            <a:r>
              <a:rPr lang="en-US" sz="2200" b="1" u="sng" dirty="0">
                <a:solidFill>
                  <a:srgbClr val="FF0000"/>
                </a:solidFill>
                <a:cs typeface="Calibri" panose="020F0502020204030204" pitchFamily="34" charset="0"/>
              </a:rPr>
              <a:t>Look!</a:t>
            </a:r>
            <a:r>
              <a:rPr lang="en-US" sz="2200" dirty="0">
                <a:cs typeface="Calibri" panose="020F0502020204030204" pitchFamily="34" charset="0"/>
              </a:rPr>
              <a:t> here’s where I got my information from, so you know I’m not just making this up!”</a:t>
            </a:r>
            <a:endParaRPr lang="en-US" sz="1000" dirty="0">
              <a:cs typeface="Calibri" panose="020F0502020204030204" pitchFamily="34" charset="0"/>
            </a:endParaRPr>
          </a:p>
          <a:p>
            <a:pPr algn="just"/>
            <a:endParaRPr lang="en-US" sz="1000" dirty="0">
              <a:cs typeface="Calibri" panose="020F0502020204030204" pitchFamily="34" charset="0"/>
            </a:endParaRPr>
          </a:p>
          <a:p>
            <a:pPr algn="just"/>
            <a:endParaRPr lang="en-US" sz="1000" dirty="0">
              <a:cs typeface="Calibri" panose="020F0502020204030204" pitchFamily="34" charset="0"/>
            </a:endParaRPr>
          </a:p>
          <a:p>
            <a:pPr algn="just"/>
            <a:r>
              <a:rPr lang="en-US" sz="2200" dirty="0">
                <a:cs typeface="Calibri" panose="020F0502020204030204" pitchFamily="34" charset="0"/>
              </a:rPr>
              <a:t>If you use someone else’s work, you must acknowledge your original source or sources. This is what we mean by referencing. </a:t>
            </a:r>
            <a:endParaRPr lang="en-GB" sz="2200" dirty="0">
              <a:cs typeface="Calibri" panose="020F0502020204030204" pitchFamily="34" charset="0"/>
            </a:endParaRPr>
          </a:p>
          <a:p>
            <a:endParaRPr lang="en-US" sz="2400" dirty="0"/>
          </a:p>
        </p:txBody>
      </p:sp>
      <p:sp>
        <p:nvSpPr>
          <p:cNvPr id="4" name="Date Placeholder 3">
            <a:extLst>
              <a:ext uri="{FF2B5EF4-FFF2-40B4-BE49-F238E27FC236}">
                <a16:creationId xmlns:a16="http://schemas.microsoft.com/office/drawing/2014/main" id="{9DBDC5CE-7D95-7FB9-C836-B2E8841F6986}"/>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1449582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b="1" dirty="0"/>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t>You should acknowledge your sources twice: </a:t>
            </a:r>
          </a:p>
          <a:p>
            <a:pPr marL="0" indent="0">
              <a:buNone/>
            </a:pPr>
            <a:r>
              <a:rPr lang="en-GB" dirty="0"/>
              <a:t>	In the body of your work (this is called 	</a:t>
            </a:r>
            <a:r>
              <a:rPr lang="en-GB" b="1" i="1" dirty="0">
                <a:solidFill>
                  <a:srgbClr val="00B050"/>
                </a:solidFill>
              </a:rPr>
              <a:t>‘citing’</a:t>
            </a:r>
            <a:r>
              <a:rPr lang="en-GB" dirty="0"/>
              <a:t>, or an </a:t>
            </a:r>
            <a:r>
              <a:rPr lang="en-GB" b="1" i="1" dirty="0">
                <a:solidFill>
                  <a:srgbClr val="00B050"/>
                </a:solidFill>
              </a:rPr>
              <a:t>in-text citation</a:t>
            </a:r>
            <a:r>
              <a:rPr lang="en-GB" dirty="0"/>
              <a:t>)</a:t>
            </a:r>
          </a:p>
          <a:p>
            <a:pPr marL="0" indent="0">
              <a:buNone/>
            </a:pPr>
            <a:r>
              <a:rPr lang="en-GB" dirty="0"/>
              <a:t>	In the reference list (this is called a </a:t>
            </a:r>
          </a:p>
          <a:p>
            <a:pPr marL="0" indent="0">
              <a:buNone/>
            </a:pPr>
            <a:r>
              <a:rPr lang="en-GB" b="1" dirty="0">
                <a:solidFill>
                  <a:srgbClr val="00B050"/>
                </a:solidFill>
              </a:rPr>
              <a:t>	full reference</a:t>
            </a:r>
            <a:r>
              <a:rPr lang="en-GB" dirty="0"/>
              <a:t>)</a:t>
            </a:r>
          </a:p>
          <a:p>
            <a:endParaRPr lang="en-GB" dirty="0"/>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265948"/>
          </a:xfrm>
        </p:spPr>
        <p:txBody>
          <a:bodyPr/>
          <a:lstStyle/>
          <a:p>
            <a:pPr algn="just"/>
            <a:r>
              <a:rPr lang="en-US" sz="2200" dirty="0">
                <a:cs typeface="Calibri" panose="020F0502020204030204" pitchFamily="34" charset="0"/>
              </a:rPr>
              <a:t>Referencing correctly is an </a:t>
            </a:r>
            <a:r>
              <a:rPr lang="en-US" sz="2200" b="1" dirty="0">
                <a:cs typeface="Calibri" panose="020F0502020204030204" pitchFamily="34" charset="0"/>
              </a:rPr>
              <a:t>essential</a:t>
            </a:r>
            <a:r>
              <a:rPr lang="en-US" sz="2200" dirty="0">
                <a:cs typeface="Calibri" panose="020F0502020204030204" pitchFamily="34" charset="0"/>
              </a:rPr>
              <a:t> skill. </a:t>
            </a:r>
          </a:p>
          <a:p>
            <a:pPr algn="just"/>
            <a:endParaRPr lang="en-US" sz="1000" dirty="0">
              <a:cs typeface="Calibri" panose="020F0502020204030204" pitchFamily="34" charset="0"/>
            </a:endParaRPr>
          </a:p>
          <a:p>
            <a:pPr algn="just"/>
            <a:r>
              <a:rPr lang="en-US" sz="2200" dirty="0">
                <a:cs typeface="Calibri" panose="020F0502020204030204" pitchFamily="34" charset="0"/>
              </a:rPr>
              <a:t>When referencing, </a:t>
            </a:r>
            <a:r>
              <a:rPr lang="en-US" sz="2200" b="1" dirty="0">
                <a:solidFill>
                  <a:srgbClr val="00B050"/>
                </a:solidFill>
                <a:cs typeface="Calibri" panose="020F0502020204030204" pitchFamily="34" charset="0"/>
              </a:rPr>
              <a:t>consistency </a:t>
            </a:r>
            <a:r>
              <a:rPr lang="en-US" sz="2200" dirty="0">
                <a:cs typeface="Calibri" panose="020F0502020204030204" pitchFamily="34" charset="0"/>
              </a:rPr>
              <a:t>and </a:t>
            </a:r>
            <a:r>
              <a:rPr lang="en-US" sz="2200" b="1" dirty="0" err="1">
                <a:solidFill>
                  <a:srgbClr val="00B050"/>
                </a:solidFill>
                <a:cs typeface="Calibri" panose="020F0502020204030204" pitchFamily="34" charset="0"/>
              </a:rPr>
              <a:t>organisation</a:t>
            </a:r>
            <a:r>
              <a:rPr lang="en-US" sz="2200" b="1" dirty="0">
                <a:solidFill>
                  <a:srgbClr val="00B050"/>
                </a:solidFill>
                <a:cs typeface="Calibri" panose="020F0502020204030204" pitchFamily="34" charset="0"/>
              </a:rPr>
              <a:t> </a:t>
            </a:r>
            <a:r>
              <a:rPr lang="en-US" sz="2200" dirty="0">
                <a:cs typeface="Calibri" panose="020F0502020204030204" pitchFamily="34" charset="0"/>
              </a:rPr>
              <a:t>are key!</a:t>
            </a:r>
          </a:p>
          <a:p>
            <a:pPr algn="just"/>
            <a:endParaRPr lang="en-US" sz="1000" dirty="0">
              <a:cs typeface="Calibri" panose="020F0502020204030204" pitchFamily="34" charset="0"/>
            </a:endParaRPr>
          </a:p>
          <a:p>
            <a:pPr algn="just"/>
            <a:r>
              <a:rPr lang="en-GB" sz="2200" dirty="0">
                <a:cs typeface="Calibri" panose="020F0502020204030204" pitchFamily="34" charset="0"/>
              </a:rPr>
              <a:t>When you reference your assignment correctly you are demonstrating that you </a:t>
            </a:r>
            <a:r>
              <a:rPr lang="en-GB" sz="2200" b="1" dirty="0">
                <a:cs typeface="Calibri" panose="020F0502020204030204" pitchFamily="34" charset="0"/>
              </a:rPr>
              <a:t>have read widely </a:t>
            </a:r>
            <a:r>
              <a:rPr lang="en-GB" sz="2200" dirty="0">
                <a:cs typeface="Calibri" panose="020F0502020204030204" pitchFamily="34" charset="0"/>
              </a:rPr>
              <a:t>on a topic and can </a:t>
            </a:r>
            <a:r>
              <a:rPr lang="en-GB" sz="2200" b="1" dirty="0">
                <a:cs typeface="Calibri" panose="020F0502020204030204" pitchFamily="34" charset="0"/>
              </a:rPr>
              <a:t>support the theme </a:t>
            </a:r>
            <a:r>
              <a:rPr lang="en-GB" sz="2200" dirty="0">
                <a:cs typeface="Calibri" panose="020F0502020204030204" pitchFamily="34" charset="0"/>
              </a:rPr>
              <a:t>of your work with </a:t>
            </a:r>
            <a:r>
              <a:rPr lang="en-GB" sz="2200" u="sng" dirty="0">
                <a:cs typeface="Calibri" panose="020F0502020204030204" pitchFamily="34" charset="0"/>
              </a:rPr>
              <a:t>evidence</a:t>
            </a:r>
            <a:r>
              <a:rPr lang="en-GB" sz="2200" dirty="0">
                <a:cs typeface="Calibri" panose="020F0502020204030204" pitchFamily="34" charset="0"/>
              </a:rPr>
              <a:t> and </a:t>
            </a:r>
            <a:r>
              <a:rPr lang="en-GB" sz="2200" u="sng" dirty="0">
                <a:cs typeface="Calibri" panose="020F0502020204030204" pitchFamily="34" charset="0"/>
              </a:rPr>
              <a:t>comments </a:t>
            </a:r>
            <a:r>
              <a:rPr lang="en-GB" sz="2200" b="1" u="sng" dirty="0">
                <a:cs typeface="Calibri" panose="020F0502020204030204" pitchFamily="34" charset="0"/>
              </a:rPr>
              <a:t>from experts. </a:t>
            </a:r>
            <a:r>
              <a:rPr lang="en-GB" sz="2200" dirty="0">
                <a:cs typeface="Calibri" panose="020F0502020204030204" pitchFamily="34" charset="0"/>
              </a:rPr>
              <a:t>&lt; (this part is </a:t>
            </a:r>
            <a:r>
              <a:rPr lang="en-GB" sz="2200" b="1" dirty="0">
                <a:cs typeface="Calibri" panose="020F0502020204030204" pitchFamily="34" charset="0"/>
              </a:rPr>
              <a:t>crucial</a:t>
            </a:r>
            <a:r>
              <a:rPr lang="en-GB" sz="2200" dirty="0">
                <a:cs typeface="Calibri" panose="020F0502020204030204" pitchFamily="34" charset="0"/>
              </a:rPr>
              <a:t>! No blogs! Even if written by an expert! No tabloids!)</a:t>
            </a:r>
          </a:p>
          <a:p>
            <a:pPr algn="just"/>
            <a:endParaRPr lang="en-GB" sz="1000" b="1" u="sng" dirty="0">
              <a:cs typeface="Calibri" panose="020F0502020204030204" pitchFamily="34" charset="0"/>
            </a:endParaRPr>
          </a:p>
          <a:p>
            <a:pPr algn="just"/>
            <a:r>
              <a:rPr lang="en-GB" sz="2200" dirty="0">
                <a:cs typeface="Calibri" panose="020F0502020204030204" pitchFamily="34" charset="0"/>
              </a:rPr>
              <a:t>Referencing your sources will also ensure that you are not accused of </a:t>
            </a:r>
            <a:r>
              <a:rPr lang="en-GB" sz="2200" b="1" dirty="0">
                <a:solidFill>
                  <a:srgbClr val="C00000"/>
                </a:solidFill>
                <a:cs typeface="Calibri" panose="020F0502020204030204" pitchFamily="34" charset="0"/>
              </a:rPr>
              <a:t>plagiarism</a:t>
            </a:r>
            <a:r>
              <a:rPr lang="en-GB" sz="2200" dirty="0">
                <a:cs typeface="Calibri" panose="020F0502020204030204" pitchFamily="34" charset="0"/>
              </a:rPr>
              <a:t>, i.e. copying, using or misusing another person’s ideas without acknowledging the source. </a:t>
            </a:r>
          </a:p>
          <a:p>
            <a:pPr algn="just"/>
            <a:endParaRPr lang="en-GB" sz="2200" b="1" u="sng" dirty="0">
              <a:cs typeface="Calibri" panose="020F0502020204030204" pitchFamily="34" charset="0"/>
            </a:endParaRPr>
          </a:p>
          <a:p>
            <a:pPr algn="just"/>
            <a:endParaRPr lang="en-US" sz="2200" dirty="0">
              <a:cs typeface="Calibri" panose="020F0502020204030204" pitchFamily="34" charset="0"/>
            </a:endParaRPr>
          </a:p>
          <a:p>
            <a:endParaRPr lang="en-US" sz="2400" dirty="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304047" y="0"/>
            <a:ext cx="4535905" cy="800001"/>
          </a:xfrm>
        </p:spPr>
        <p:txBody>
          <a:bodyPr/>
          <a:lstStyle/>
          <a:p>
            <a:r>
              <a:rPr lang="en-GB" sz="3600" b="1" dirty="0">
                <a:cs typeface="Calibri" panose="020F0502020204030204" pitchFamily="34" charset="0"/>
              </a:rPr>
              <a:t>Avoiding Plagiarism </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250825" y="800001"/>
            <a:ext cx="8403470" cy="4390127"/>
          </a:xfrm>
        </p:spPr>
        <p:txBody>
          <a:bodyPr/>
          <a:lstStyle/>
          <a:p>
            <a:r>
              <a:rPr lang="en-GB" sz="2000" dirty="0">
                <a:cs typeface="Calibri" panose="020F0502020204030204" pitchFamily="34" charset="0"/>
              </a:rPr>
              <a:t>So, can I copy what someone has said as long as I reference it?</a:t>
            </a:r>
          </a:p>
          <a:p>
            <a:r>
              <a:rPr lang="en-GB" sz="2000" dirty="0">
                <a:cs typeface="Calibri" panose="020F0502020204030204" pitchFamily="34" charset="0"/>
              </a:rPr>
              <a:t>You can use the </a:t>
            </a:r>
            <a:r>
              <a:rPr lang="en-GB" sz="2000" b="1" i="1" dirty="0">
                <a:cs typeface="Calibri" panose="020F0502020204030204" pitchFamily="34" charset="0"/>
              </a:rPr>
              <a:t>exact words </a:t>
            </a:r>
            <a:r>
              <a:rPr lang="en-GB" sz="2000" dirty="0">
                <a:cs typeface="Calibri" panose="020F0502020204030204" pitchFamily="34" charset="0"/>
              </a:rPr>
              <a:t>from a source, and this is called a </a:t>
            </a:r>
            <a:r>
              <a:rPr lang="en-GB" sz="2000" b="1" dirty="0">
                <a:solidFill>
                  <a:srgbClr val="00B050"/>
                </a:solidFill>
                <a:cs typeface="Calibri" panose="020F0502020204030204" pitchFamily="34" charset="0"/>
              </a:rPr>
              <a:t>quotation </a:t>
            </a:r>
            <a:r>
              <a:rPr lang="en-GB" sz="2000" dirty="0">
                <a:cs typeface="Calibri" panose="020F0502020204030204" pitchFamily="34" charset="0"/>
              </a:rPr>
              <a:t>or a </a:t>
            </a:r>
            <a:r>
              <a:rPr lang="en-GB" sz="2000" b="1" dirty="0">
                <a:solidFill>
                  <a:srgbClr val="00B050"/>
                </a:solidFill>
                <a:cs typeface="Calibri" panose="020F0502020204030204" pitchFamily="34" charset="0"/>
              </a:rPr>
              <a:t>direct citation</a:t>
            </a:r>
            <a:r>
              <a:rPr lang="en-GB" sz="2000" dirty="0">
                <a:cs typeface="Calibri" panose="020F0502020204030204" pitchFamily="34" charset="0"/>
              </a:rPr>
              <a:t>. </a:t>
            </a:r>
          </a:p>
          <a:p>
            <a:pPr marL="0" indent="0">
              <a:buNone/>
            </a:pPr>
            <a:r>
              <a:rPr lang="en-GB" sz="2000" b="1" dirty="0">
                <a:cs typeface="Calibri" panose="020F0502020204030204" pitchFamily="34" charset="0"/>
              </a:rPr>
              <a:t>	</a:t>
            </a:r>
            <a:r>
              <a:rPr lang="en-GB" sz="2000" b="1" i="1" dirty="0" err="1">
                <a:cs typeface="Calibri" panose="020F0502020204030204" pitchFamily="34" charset="0"/>
              </a:rPr>
              <a:t>Pureheart</a:t>
            </a:r>
            <a:r>
              <a:rPr lang="en-GB" sz="2000" b="1" i="1" dirty="0">
                <a:cs typeface="Calibri" panose="020F0502020204030204" pitchFamily="34" charset="0"/>
              </a:rPr>
              <a:t> (2018, p.11) </a:t>
            </a:r>
            <a:r>
              <a:rPr lang="en-GB" sz="2000" i="1" dirty="0">
                <a:cs typeface="Calibri" panose="020F0502020204030204" pitchFamily="34" charset="0"/>
              </a:rPr>
              <a:t>states that </a:t>
            </a:r>
            <a:r>
              <a:rPr lang="en-GB" sz="2000" b="1" i="1" dirty="0">
                <a:solidFill>
                  <a:srgbClr val="C00000"/>
                </a:solidFill>
                <a:cs typeface="Calibri" panose="020F0502020204030204" pitchFamily="34" charset="0"/>
              </a:rPr>
              <a:t>“</a:t>
            </a:r>
            <a:r>
              <a:rPr lang="en-GB" sz="2000" i="1" dirty="0">
                <a:cs typeface="Calibri" panose="020F0502020204030204" pitchFamily="34" charset="0"/>
              </a:rPr>
              <a:t>managing your time reduces 	your stress level</a:t>
            </a:r>
            <a:r>
              <a:rPr lang="en-GB" sz="2000" b="1" i="1" dirty="0">
                <a:solidFill>
                  <a:srgbClr val="C00000"/>
                </a:solidFill>
                <a:cs typeface="Calibri" panose="020F0502020204030204" pitchFamily="34" charset="0"/>
              </a:rPr>
              <a:t>”</a:t>
            </a:r>
            <a:r>
              <a:rPr lang="en-GB" sz="2000" i="1" dirty="0">
                <a:cs typeface="Calibri" panose="020F0502020204030204" pitchFamily="34" charset="0"/>
              </a:rPr>
              <a:t>. </a:t>
            </a:r>
          </a:p>
          <a:p>
            <a:pPr marL="0" indent="0">
              <a:buNone/>
            </a:pPr>
            <a:r>
              <a:rPr lang="en-GB" sz="1000" i="1" dirty="0">
                <a:cs typeface="Calibri" panose="020F0502020204030204" pitchFamily="34" charset="0"/>
              </a:rPr>
              <a:t> </a:t>
            </a:r>
          </a:p>
          <a:p>
            <a:r>
              <a:rPr lang="en-GB" sz="2000" dirty="0">
                <a:cs typeface="Calibri" panose="020F0502020204030204" pitchFamily="34" charset="0"/>
              </a:rPr>
              <a:t>Please remember that a quotation must be </a:t>
            </a:r>
            <a:r>
              <a:rPr lang="en-GB" sz="2000" u="sng" dirty="0">
                <a:solidFill>
                  <a:srgbClr val="C00000"/>
                </a:solidFill>
                <a:cs typeface="Calibri" panose="020F0502020204030204" pitchFamily="34" charset="0"/>
              </a:rPr>
              <a:t>contained within quotation marks</a:t>
            </a:r>
            <a:r>
              <a:rPr lang="en-GB" sz="2000" dirty="0">
                <a:solidFill>
                  <a:srgbClr val="C00000"/>
                </a:solidFill>
                <a:cs typeface="Calibri" panose="020F0502020204030204" pitchFamily="34" charset="0"/>
              </a:rPr>
              <a:t> </a:t>
            </a:r>
            <a:r>
              <a:rPr lang="en-GB" sz="2000" dirty="0">
                <a:cs typeface="Calibri" panose="020F0502020204030204" pitchFamily="34" charset="0"/>
              </a:rPr>
              <a:t>and must not be more than </a:t>
            </a:r>
            <a:r>
              <a:rPr lang="en-GB" sz="2000" u="sng" dirty="0">
                <a:cs typeface="Calibri" panose="020F0502020204030204" pitchFamily="34" charset="0"/>
              </a:rPr>
              <a:t>2-3 lines long</a:t>
            </a:r>
            <a:r>
              <a:rPr lang="en-GB" sz="2000" dirty="0">
                <a:cs typeface="Calibri" panose="020F0502020204030204" pitchFamily="34" charset="0"/>
              </a:rPr>
              <a:t>. </a:t>
            </a:r>
          </a:p>
          <a:p>
            <a:endParaRPr lang="en-GB" sz="1000" dirty="0">
              <a:cs typeface="Calibri" panose="020F0502020204030204" pitchFamily="34" charset="0"/>
            </a:endParaRPr>
          </a:p>
          <a:p>
            <a:r>
              <a:rPr lang="en-GB" sz="2000" dirty="0">
                <a:cs typeface="Calibri" panose="020F0502020204030204" pitchFamily="34" charset="0"/>
              </a:rPr>
              <a:t>There are two other ways  that you can use a source without committing plagiarism. These are: </a:t>
            </a:r>
            <a:r>
              <a:rPr lang="en-GB" sz="2000" b="1" dirty="0">
                <a:cs typeface="Calibri" panose="020F0502020204030204" pitchFamily="34" charset="0"/>
              </a:rPr>
              <a:t>1)</a:t>
            </a:r>
            <a:r>
              <a:rPr lang="en-GB" sz="2000" dirty="0">
                <a:cs typeface="Calibri" panose="020F0502020204030204" pitchFamily="34" charset="0"/>
              </a:rPr>
              <a:t> </a:t>
            </a:r>
            <a:r>
              <a:rPr lang="en-GB" sz="2000" b="1" dirty="0">
                <a:solidFill>
                  <a:srgbClr val="00B050"/>
                </a:solidFill>
                <a:cs typeface="Calibri" panose="020F0502020204030204" pitchFamily="34" charset="0"/>
              </a:rPr>
              <a:t>Paraphrasing </a:t>
            </a:r>
            <a:r>
              <a:rPr lang="en-GB" sz="2000" b="1" dirty="0">
                <a:cs typeface="Calibri" panose="020F0502020204030204" pitchFamily="34" charset="0"/>
              </a:rPr>
              <a:t>2) </a:t>
            </a:r>
            <a:r>
              <a:rPr lang="en-GB" sz="2000" b="1" dirty="0">
                <a:solidFill>
                  <a:srgbClr val="00B050"/>
                </a:solidFill>
                <a:cs typeface="Calibri" panose="020F0502020204030204" pitchFamily="34" charset="0"/>
              </a:rPr>
              <a:t>Summarising </a:t>
            </a:r>
          </a:p>
          <a:p>
            <a:endParaRPr lang="en-GB" sz="1000" b="1" dirty="0">
              <a:solidFill>
                <a:srgbClr val="00B050"/>
              </a:solidFill>
              <a:cs typeface="Calibri" panose="020F0502020204030204" pitchFamily="34" charset="0"/>
            </a:endParaRPr>
          </a:p>
          <a:p>
            <a:r>
              <a:rPr lang="en-GB" sz="2000" dirty="0">
                <a:cs typeface="Calibri" panose="020F0502020204030204" pitchFamily="34" charset="0"/>
              </a:rPr>
              <a:t>For now, you should understand that these are two acceptable ways in which a source can be </a:t>
            </a:r>
            <a:r>
              <a:rPr lang="en-GB" sz="2000" b="1" dirty="0">
                <a:cs typeface="Calibri" panose="020F0502020204030204" pitchFamily="34" charset="0"/>
              </a:rPr>
              <a:t>changed</a:t>
            </a:r>
            <a:r>
              <a:rPr lang="en-GB" sz="2000" dirty="0">
                <a:cs typeface="Calibri" panose="020F0502020204030204" pitchFamily="34" charset="0"/>
              </a:rPr>
              <a:t> </a:t>
            </a:r>
            <a:r>
              <a:rPr lang="en-GB" sz="2000" u="sng" dirty="0">
                <a:cs typeface="Calibri" panose="020F0502020204030204" pitchFamily="34" charset="0"/>
              </a:rPr>
              <a:t>without changing its meaning </a:t>
            </a:r>
            <a:r>
              <a:rPr lang="en-GB" sz="2000" dirty="0">
                <a:cs typeface="Calibri" panose="020F0502020204030204" pitchFamily="34" charset="0"/>
              </a:rPr>
              <a:t>and </a:t>
            </a:r>
            <a:r>
              <a:rPr lang="en-GB" sz="2000" u="sng" dirty="0">
                <a:cs typeface="Calibri" panose="020F0502020204030204" pitchFamily="34" charset="0"/>
              </a:rPr>
              <a:t>referenced</a:t>
            </a:r>
            <a:r>
              <a:rPr lang="en-GB" sz="2000" dirty="0">
                <a:cs typeface="Calibri" panose="020F0502020204030204" pitchFamily="34" charset="0"/>
              </a:rPr>
              <a:t> (to avoid plagiarism)</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1843" y="2636912"/>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CF800-25DF-CD3F-6160-D943DF638A64}"/>
              </a:ext>
            </a:extLst>
          </p:cNvPr>
          <p:cNvSpPr>
            <a:spLocks noGrp="1"/>
          </p:cNvSpPr>
          <p:nvPr>
            <p:ph type="title"/>
          </p:nvPr>
        </p:nvSpPr>
        <p:spPr>
          <a:xfrm>
            <a:off x="457200" y="-99392"/>
            <a:ext cx="8229600" cy="1143000"/>
          </a:xfrm>
        </p:spPr>
        <p:txBody>
          <a:bodyPr/>
          <a:lstStyle/>
          <a:p>
            <a:r>
              <a:rPr lang="en-GB" sz="3200" b="1" dirty="0"/>
              <a:t>Ways to Reference a Source</a:t>
            </a:r>
          </a:p>
        </p:txBody>
      </p:sp>
      <p:sp>
        <p:nvSpPr>
          <p:cNvPr id="3" name="Content Placeholder 2">
            <a:extLst>
              <a:ext uri="{FF2B5EF4-FFF2-40B4-BE49-F238E27FC236}">
                <a16:creationId xmlns:a16="http://schemas.microsoft.com/office/drawing/2014/main" id="{CBA62CA1-A4DC-A743-D9B6-BFD7F739F24F}"/>
              </a:ext>
            </a:extLst>
          </p:cNvPr>
          <p:cNvSpPr>
            <a:spLocks noGrp="1"/>
          </p:cNvSpPr>
          <p:nvPr>
            <p:ph idx="1"/>
          </p:nvPr>
        </p:nvSpPr>
        <p:spPr>
          <a:xfrm>
            <a:off x="457200" y="836712"/>
            <a:ext cx="8229600" cy="3916363"/>
          </a:xfrm>
        </p:spPr>
        <p:txBody>
          <a:bodyPr/>
          <a:lstStyle/>
          <a:p>
            <a:pPr marL="0" indent="0">
              <a:buNone/>
            </a:pPr>
            <a:r>
              <a:rPr lang="en-GB" sz="2800" b="1" dirty="0">
                <a:solidFill>
                  <a:srgbClr val="FF0000"/>
                </a:solidFill>
              </a:rPr>
              <a:t>REMINDER: </a:t>
            </a:r>
            <a:r>
              <a:rPr lang="en-GB" sz="2800" dirty="0"/>
              <a:t>there are 3 different ways to reference a source:</a:t>
            </a:r>
          </a:p>
          <a:p>
            <a:pPr marL="971550" lvl="1" indent="-514350">
              <a:buAutoNum type="arabicParenR"/>
            </a:pPr>
            <a:r>
              <a:rPr lang="en-GB" sz="2000" b="1" dirty="0">
                <a:solidFill>
                  <a:srgbClr val="00B050"/>
                </a:solidFill>
              </a:rPr>
              <a:t>A direct quotation</a:t>
            </a:r>
            <a:r>
              <a:rPr lang="en-GB" sz="2000" dirty="0"/>
              <a:t>: Brown (2022, p.3) claims that adult students have “infinitely more difficulty with a study/work/life balance than those who attend university immediately after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Paraphrasing: </a:t>
            </a:r>
            <a:r>
              <a:rPr lang="en-GB" sz="2000" dirty="0"/>
              <a:t>Brown (2022) claims that adult students face significantly greater challenges in balancing their studies, work, and personal life compared to those who enter university directly after completing high school.</a:t>
            </a:r>
          </a:p>
          <a:p>
            <a:pPr marL="971550" lvl="1" indent="-514350">
              <a:buAutoNum type="arabicParenR"/>
            </a:pPr>
            <a:endParaRPr lang="en-GB" sz="1000" dirty="0"/>
          </a:p>
          <a:p>
            <a:pPr marL="971550" lvl="1" indent="-514350">
              <a:buAutoNum type="arabicParenR"/>
            </a:pPr>
            <a:r>
              <a:rPr lang="en-GB" sz="2000" b="1" dirty="0">
                <a:solidFill>
                  <a:srgbClr val="00B050"/>
                </a:solidFill>
              </a:rPr>
              <a:t>Summarising: </a:t>
            </a:r>
            <a:r>
              <a:rPr lang="en-GB" sz="2000" dirty="0"/>
              <a:t>Different from paraphrasing as this is used for longer extracts/texts and shortens the text significantly</a:t>
            </a:r>
          </a:p>
        </p:txBody>
      </p:sp>
      <p:sp>
        <p:nvSpPr>
          <p:cNvPr id="4" name="Date Placeholder 3">
            <a:extLst>
              <a:ext uri="{FF2B5EF4-FFF2-40B4-BE49-F238E27FC236}">
                <a16:creationId xmlns:a16="http://schemas.microsoft.com/office/drawing/2014/main" id="{D4EE28BE-28B2-678A-5946-DD87182FBD9E}"/>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6" name="Graphic 5" descr="Woman with thumbs up">
            <a:extLst>
              <a:ext uri="{FF2B5EF4-FFF2-40B4-BE49-F238E27FC236}">
                <a16:creationId xmlns:a16="http://schemas.microsoft.com/office/drawing/2014/main" id="{419EEBA9-B54E-8798-FA11-53B41A93C22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35971" y="4107331"/>
            <a:ext cx="783176" cy="645744"/>
          </a:xfrm>
          <a:prstGeom prst="rect">
            <a:avLst/>
          </a:prstGeom>
        </p:spPr>
      </p:pic>
    </p:spTree>
    <p:extLst>
      <p:ext uri="{BB962C8B-B14F-4D97-AF65-F5344CB8AC3E}">
        <p14:creationId xmlns:p14="http://schemas.microsoft.com/office/powerpoint/2010/main" val="843233347"/>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400" b="1" dirty="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50825" y="517358"/>
            <a:ext cx="8604417" cy="4651866"/>
          </a:xfrm>
        </p:spPr>
        <p:txBody>
          <a:bodyPr/>
          <a:lstStyle/>
          <a:p>
            <a:r>
              <a:rPr lang="en-GB" sz="2200" dirty="0">
                <a:cs typeface="Calibri" panose="020F0502020204030204" pitchFamily="34" charset="0"/>
              </a:rPr>
              <a:t>You need to provide an in-text citation in the main body of your assignment, </a:t>
            </a:r>
            <a:r>
              <a:rPr lang="en-GB" sz="2200" b="1" dirty="0">
                <a:cs typeface="Calibri" panose="020F0502020204030204" pitchFamily="34" charset="0"/>
              </a:rPr>
              <a:t>every time </a:t>
            </a:r>
            <a:r>
              <a:rPr lang="en-GB" sz="2200" dirty="0">
                <a:cs typeface="Calibri" panose="020F0502020204030204" pitchFamily="34" charset="0"/>
              </a:rPr>
              <a:t>you mention an idea or theme from an external source in your work. </a:t>
            </a:r>
            <a:r>
              <a:rPr lang="en-GB" sz="2200" b="1" u="sng" dirty="0">
                <a:solidFill>
                  <a:srgbClr val="C00000"/>
                </a:solidFill>
                <a:cs typeface="Calibri" panose="020F0502020204030204" pitchFamily="34" charset="0"/>
              </a:rPr>
              <a:t>EVEN IF YOU HAVE PARAPHRASED </a:t>
            </a:r>
          </a:p>
          <a:p>
            <a:endParaRPr lang="en-GB" sz="1000" dirty="0">
              <a:solidFill>
                <a:srgbClr val="C00000"/>
              </a:solidFill>
              <a:cs typeface="Calibri" panose="020F0502020204030204" pitchFamily="34" charset="0"/>
            </a:endParaRPr>
          </a:p>
          <a:p>
            <a:r>
              <a:rPr lang="en-GB" sz="2200" dirty="0">
                <a:cs typeface="Calibri" panose="020F0502020204030204" pitchFamily="34" charset="0"/>
              </a:rPr>
              <a:t>You have to provide an in-text citation every time you paraphrase, summarize, or direct cite/quote another author/authors. </a:t>
            </a:r>
          </a:p>
          <a:p>
            <a:endParaRPr lang="en-GB" sz="1000" dirty="0">
              <a:cs typeface="Calibri" panose="020F0502020204030204" pitchFamily="34" charset="0"/>
            </a:endParaRPr>
          </a:p>
          <a:p>
            <a:r>
              <a:rPr lang="en-GB" sz="2200" dirty="0">
                <a:cs typeface="Calibri" panose="020F0502020204030204" pitchFamily="34" charset="0"/>
              </a:rPr>
              <a:t>When you provide an in-text citation, you have to include the </a:t>
            </a:r>
            <a:r>
              <a:rPr lang="en-GB" sz="2200" b="1" u="sng" dirty="0">
                <a:cs typeface="Calibri" panose="020F0502020204030204" pitchFamily="34" charset="0"/>
              </a:rPr>
              <a:t>surname of the author </a:t>
            </a:r>
            <a:r>
              <a:rPr lang="en-GB" sz="2200" dirty="0">
                <a:cs typeface="Calibri" panose="020F0502020204030204" pitchFamily="34" charset="0"/>
              </a:rPr>
              <a:t>and the </a:t>
            </a:r>
            <a:r>
              <a:rPr lang="en-GB" sz="2200" b="1" u="sng" dirty="0">
                <a:cs typeface="Calibri" panose="020F0502020204030204" pitchFamily="34" charset="0"/>
              </a:rPr>
              <a:t>year of publication. </a:t>
            </a:r>
            <a:r>
              <a:rPr lang="en-GB" sz="2200" b="1" u="sng" dirty="0">
                <a:solidFill>
                  <a:srgbClr val="C00000"/>
                </a:solidFill>
                <a:cs typeface="Calibri" panose="020F0502020204030204" pitchFamily="34" charset="0"/>
              </a:rPr>
              <a:t>NEVER THE FIRST NAME</a:t>
            </a:r>
          </a:p>
          <a:p>
            <a:endParaRPr lang="en-GB" sz="1000" b="1" dirty="0">
              <a:cs typeface="Calibri" panose="020F0502020204030204" pitchFamily="34" charset="0"/>
            </a:endParaRPr>
          </a:p>
          <a:p>
            <a:r>
              <a:rPr lang="en-GB" sz="2200" dirty="0">
                <a:cs typeface="Calibri" panose="020F0502020204030204" pitchFamily="34" charset="0"/>
              </a:rPr>
              <a:t>When you take the exact wording as used by another author (quoting) and insert it in your work, you should also provide a </a:t>
            </a:r>
            <a:r>
              <a:rPr lang="en-GB" sz="2200" b="1" dirty="0">
                <a:cs typeface="Calibri" panose="020F0502020204030204" pitchFamily="34" charset="0"/>
              </a:rPr>
              <a:t>page number. </a:t>
            </a:r>
          </a:p>
          <a:p>
            <a:endParaRPr lang="en-GB" sz="2200" u="sng" dirty="0">
              <a:cs typeface="Calibri" panose="020F0502020204030204" pitchFamily="34" charset="0"/>
            </a:endParaRPr>
          </a:p>
          <a:p>
            <a:pPr marL="0" indent="0">
              <a:buNone/>
            </a:pPr>
            <a:endParaRPr lang="en-GB" sz="2200" dirty="0">
              <a:cs typeface="Calibri" panose="020F0502020204030204" pitchFamily="34" charset="0"/>
            </a:endParaRPr>
          </a:p>
          <a:p>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130259"/>
            <a:ext cx="6364705" cy="651794"/>
          </a:xfrm>
        </p:spPr>
        <p:txBody>
          <a:bodyPr/>
          <a:lstStyle/>
          <a:p>
            <a:r>
              <a:rPr lang="en-GB" b="1" dirty="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4" y="912036"/>
            <a:ext cx="8472071" cy="4694680"/>
          </a:xfrm>
        </p:spPr>
        <p:txBody>
          <a:bodyPr/>
          <a:lstStyle/>
          <a:p>
            <a:pPr algn="just">
              <a:lnSpc>
                <a:spcPct val="90000"/>
              </a:lnSpc>
              <a:spcBef>
                <a:spcPct val="20000"/>
              </a:spcBef>
              <a:buFont typeface="Arial" pitchFamily="34" charset="0"/>
              <a:defRPr/>
            </a:pPr>
            <a:r>
              <a:rPr lang="en-GB" sz="2400" dirty="0">
                <a:cs typeface="Calibri" panose="020F0502020204030204" pitchFamily="34" charset="0"/>
              </a:rPr>
              <a:t>There are different ways to reference your sources. On this programme you are expected to use </a:t>
            </a:r>
            <a:r>
              <a:rPr lang="en-GB" sz="2400" b="1" u="sng" dirty="0">
                <a:cs typeface="Calibri" panose="020F0502020204030204" pitchFamily="34" charset="0"/>
              </a:rPr>
              <a:t>Harvard referencing system</a:t>
            </a:r>
            <a:r>
              <a:rPr lang="en-GB" sz="2400" dirty="0">
                <a:cs typeface="Calibri" panose="020F0502020204030204" pitchFamily="34" charset="0"/>
              </a:rPr>
              <a:t> (sometimes called the author/date system)</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spcBef>
                <a:spcPct val="20000"/>
              </a:spcBef>
              <a:buFont typeface="Arial" pitchFamily="34" charset="0"/>
              <a:defRPr/>
            </a:pPr>
            <a:r>
              <a:rPr lang="en-GB" sz="2400" dirty="0">
                <a:cs typeface="Calibri" panose="020F0502020204030204" pitchFamily="34" charset="0"/>
              </a:rPr>
              <a:t>You can find a full and detailed guide on the UWTSD website by following this link: </a:t>
            </a:r>
            <a:r>
              <a:rPr lang="en-GB" altLang="en-US" sz="2400" dirty="0">
                <a:cs typeface="Calibri" panose="020F0502020204030204" pitchFamily="34" charset="0"/>
                <a:hlinkClick r:id="rId2"/>
              </a:rPr>
              <a:t>https://www.uwtsd.ac.uk/library/student-essentials/referencing-handbooks/</a:t>
            </a:r>
            <a:r>
              <a:rPr lang="en-GB" altLang="en-US" sz="2400" dirty="0">
                <a:cs typeface="Calibri" panose="020F0502020204030204" pitchFamily="34" charset="0"/>
              </a:rPr>
              <a:t> (you can also find it on the Moodle page of this course). </a:t>
            </a:r>
          </a:p>
          <a:p>
            <a:pPr algn="just">
              <a:lnSpc>
                <a:spcPct val="90000"/>
              </a:lnSpc>
              <a:spcBef>
                <a:spcPct val="20000"/>
              </a:spcBef>
              <a:buFont typeface="Arial" pitchFamily="34" charset="0"/>
              <a:defRPr/>
            </a:pPr>
            <a:endParaRPr lang="en-GB" sz="1000" dirty="0">
              <a:cs typeface="Calibri" panose="020F0502020204030204" pitchFamily="34" charset="0"/>
            </a:endParaRPr>
          </a:p>
          <a:p>
            <a:pPr algn="just">
              <a:lnSpc>
                <a:spcPct val="90000"/>
              </a:lnSpc>
              <a:defRPr/>
            </a:pPr>
            <a:r>
              <a:rPr lang="en-GB" sz="2400" dirty="0">
                <a:cs typeface="Calibri" panose="020F0502020204030204" pitchFamily="34" charset="0"/>
              </a:rPr>
              <a:t>There is also a handy guide ‘Cite them Right’ which is available in the library and online: </a:t>
            </a:r>
            <a:r>
              <a:rPr lang="en-GB" sz="2400" dirty="0">
                <a:cs typeface="Calibri" panose="020F0502020204030204" pitchFamily="34" charset="0"/>
                <a:hlinkClick r:id="rId3"/>
              </a:rPr>
              <a:t>https://www.citethemrightonline.com/</a:t>
            </a:r>
            <a:r>
              <a:rPr lang="en-GB" sz="2400" dirty="0">
                <a:cs typeface="Calibri" panose="020F0502020204030204" pitchFamily="34" charset="0"/>
              </a:rPr>
              <a:t> </a:t>
            </a:r>
          </a:p>
          <a:p>
            <a:endParaRPr lang="en-GB" sz="24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latin typeface="+mn-lt"/>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just">
              <a:buNone/>
            </a:pPr>
            <a:r>
              <a:rPr lang="en-GB" sz="2400" dirty="0">
                <a:cs typeface="Calibri" panose="020F0502020204030204" pitchFamily="34" charset="0"/>
              </a:rPr>
              <a:t>Time-management is one of the most important skills an individual will develop</a:t>
            </a:r>
            <a:r>
              <a:rPr lang="en-GB" sz="2400" b="1" dirty="0">
                <a:cs typeface="Calibri" panose="020F0502020204030204" pitchFamily="34" charset="0"/>
              </a:rPr>
              <a:t>. According to </a:t>
            </a:r>
            <a:r>
              <a:rPr lang="en-GB" sz="2400" b="1" dirty="0" err="1">
                <a:cs typeface="Calibri" panose="020F0502020204030204" pitchFamily="34" charset="0"/>
              </a:rPr>
              <a:t>Pureheart</a:t>
            </a:r>
            <a:r>
              <a:rPr lang="en-GB" sz="2400" b="1" dirty="0">
                <a:cs typeface="Calibri" panose="020F0502020204030204" pitchFamily="34" charset="0"/>
              </a:rPr>
              <a:t> (2018, p.11)  </a:t>
            </a:r>
            <a:r>
              <a:rPr lang="en-GB" sz="2400" dirty="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cs typeface="Calibri" panose="020F0502020204030204" pitchFamily="34" charset="0"/>
              </a:rPr>
              <a:t>Lawani, 2016</a:t>
            </a:r>
            <a:r>
              <a:rPr lang="en-GB" sz="2400" dirty="0">
                <a:cs typeface="Calibri" panose="020F0502020204030204" pitchFamily="34" charset="0"/>
              </a:rPr>
              <a:t>). </a:t>
            </a:r>
          </a:p>
          <a:p>
            <a:pPr marL="0" indent="0">
              <a:buNone/>
            </a:pPr>
            <a:endParaRPr lang="en-GB" sz="1000" dirty="0">
              <a:latin typeface="Calibri" panose="020F0502020204030204" pitchFamily="34" charset="0"/>
              <a:cs typeface="Calibri" panose="020F0502020204030204" pitchFamily="34" charset="0"/>
            </a:endParaRPr>
          </a:p>
          <a:p>
            <a:pPr marL="0" indent="0" algn="ctr">
              <a:buNone/>
            </a:pPr>
            <a:r>
              <a:rPr lang="en-GB" sz="2600" i="1" dirty="0">
                <a:cs typeface="Calibri" panose="020F0502020204030204" pitchFamily="34" charset="0"/>
              </a:rPr>
              <a:t>Which is the </a:t>
            </a:r>
            <a:r>
              <a:rPr lang="en-GB" sz="2600" b="1" i="1" dirty="0">
                <a:solidFill>
                  <a:srgbClr val="00B050"/>
                </a:solidFill>
                <a:cs typeface="Calibri" panose="020F0502020204030204" pitchFamily="34" charset="0"/>
              </a:rPr>
              <a:t>direct citation/quotation</a:t>
            </a:r>
            <a:r>
              <a:rPr lang="en-GB" sz="2600" i="1" dirty="0">
                <a:cs typeface="Calibri" panose="020F0502020204030204" pitchFamily="34" charset="0"/>
              </a:rPr>
              <a:t>, and which is the </a:t>
            </a:r>
            <a:r>
              <a:rPr lang="en-GB" sz="2600" b="1" i="1" dirty="0">
                <a:solidFill>
                  <a:srgbClr val="00B050"/>
                </a:solidFill>
                <a:cs typeface="Calibri" panose="020F0502020204030204" pitchFamily="34" charset="0"/>
              </a:rPr>
              <a:t>paraphrased</a:t>
            </a:r>
            <a:r>
              <a:rPr lang="en-GB" sz="2600" i="1" dirty="0">
                <a:cs typeface="Calibri" panose="020F0502020204030204" pitchFamily="34" charset="0"/>
              </a:rPr>
              <a:t> part? How do you know?</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mn-lt"/>
                <a:cs typeface="Calibri" panose="020F0502020204030204" pitchFamily="34" charset="0"/>
              </a:rPr>
              <a:t>Using in-text citations: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400" b="1" dirty="0">
                <a:cs typeface="Calibri" panose="020F0502020204030204" pitchFamily="34" charset="0"/>
              </a:rPr>
              <a:t>According to </a:t>
            </a:r>
            <a:r>
              <a:rPr lang="en-GB" sz="2400" dirty="0">
                <a:cs typeface="Calibri" panose="020F0502020204030204" pitchFamily="34" charset="0"/>
              </a:rPr>
              <a:t>Jones (1998), students found referencing difficult, especially if they had never referenced external materials before. </a:t>
            </a:r>
            <a:r>
              <a:rPr lang="en-GB" sz="1000" dirty="0">
                <a:cs typeface="Calibri" panose="020F0502020204030204" pitchFamily="34" charset="0"/>
              </a:rPr>
              <a:t>	</a:t>
            </a:r>
            <a:r>
              <a:rPr lang="en-GB" sz="2400" dirty="0">
                <a:cs typeface="Calibri" panose="020F0502020204030204" pitchFamily="34" charset="0"/>
              </a:rPr>
              <a:t>	    </a:t>
            </a:r>
          </a:p>
          <a:p>
            <a:pPr algn="just"/>
            <a:r>
              <a:rPr lang="en-GB" sz="2400" b="1" dirty="0">
                <a:cs typeface="Calibri" panose="020F0502020204030204" pitchFamily="34" charset="0"/>
              </a:rPr>
              <a:t>Jones</a:t>
            </a:r>
            <a:r>
              <a:rPr lang="en-GB" sz="2400" dirty="0">
                <a:cs typeface="Calibri" panose="020F0502020204030204" pitchFamily="34" charset="0"/>
              </a:rPr>
              <a:t> (1998) </a:t>
            </a:r>
            <a:r>
              <a:rPr lang="en-GB" sz="2400" b="1" dirty="0">
                <a:cs typeface="Calibri" panose="020F0502020204030204" pitchFamily="34" charset="0"/>
              </a:rPr>
              <a:t>claimed</a:t>
            </a:r>
            <a:r>
              <a:rPr lang="en-GB" sz="2400" dirty="0">
                <a:cs typeface="Calibri" panose="020F0502020204030204" pitchFamily="34" charset="0"/>
              </a:rPr>
              <a:t> that students found referencing difficult, especially if they had never referenced external materials before.</a:t>
            </a:r>
          </a:p>
          <a:p>
            <a:pPr marL="0" indent="0" algn="just">
              <a:buNone/>
            </a:pPr>
            <a:endParaRPr lang="en-GB" sz="1000" dirty="0">
              <a:cs typeface="Calibri" panose="020F0502020204030204" pitchFamily="34" charset="0"/>
            </a:endParaRPr>
          </a:p>
          <a:p>
            <a:pPr algn="just"/>
            <a:r>
              <a:rPr lang="en-GB" sz="2400" dirty="0">
                <a:cs typeface="Calibri" panose="020F0502020204030204" pitchFamily="34" charset="0"/>
              </a:rPr>
              <a:t>Jones (1998, p. 4) </a:t>
            </a:r>
            <a:r>
              <a:rPr lang="en-GB" sz="2400" b="1" dirty="0">
                <a:cs typeface="Calibri" panose="020F0502020204030204" pitchFamily="34" charset="0"/>
              </a:rPr>
              <a:t>stated</a:t>
            </a:r>
            <a:r>
              <a:rPr lang="en-GB" sz="2400" dirty="0">
                <a:cs typeface="Calibri" panose="020F0502020204030204" pitchFamily="34" charset="0"/>
              </a:rPr>
              <a:t> that students struggle with referencing because they “fail to purchase a style manual or ask their teacher for help”. </a:t>
            </a:r>
          </a:p>
          <a:p>
            <a:pPr algn="just"/>
            <a:endParaRPr lang="en-GB" sz="1000" dirty="0">
              <a:cs typeface="Calibri" panose="020F0502020204030204" pitchFamily="34" charset="0"/>
            </a:endParaRPr>
          </a:p>
          <a:p>
            <a:pPr algn="just"/>
            <a:r>
              <a:rPr lang="en-GB" sz="2400" dirty="0">
                <a:cs typeface="Calibri" panose="020F0502020204030204" pitchFamily="34" charset="0"/>
              </a:rPr>
              <a:t>It is often argued that students “fail to purchase a style manual or ask their teacher for help” (Jones, 1998. p. 4)</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683043" y="166354"/>
            <a:ext cx="3946358" cy="675857"/>
          </a:xfrm>
        </p:spPr>
        <p:txBody>
          <a:bodyPr/>
          <a:lstStyle/>
          <a:p>
            <a:r>
              <a:rPr lang="en-GB" sz="4000" b="1"/>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825" y="842211"/>
            <a:ext cx="8435975" cy="4462685"/>
          </a:xfrm>
        </p:spPr>
        <p:txBody>
          <a:bodyPr/>
          <a:lstStyle/>
          <a:p>
            <a:pPr algn="just" eaLnBrk="1" hangingPunct="1">
              <a:lnSpc>
                <a:spcPct val="90000"/>
              </a:lnSpc>
              <a:defRPr/>
            </a:pPr>
            <a:r>
              <a:rPr lang="en-GB" sz="2200" dirty="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cs typeface="Calibri" panose="020F0502020204030204" pitchFamily="34" charset="0"/>
              </a:rPr>
              <a:t>Your reference list should be in </a:t>
            </a:r>
            <a:r>
              <a:rPr lang="en-GB" sz="2200" b="1" dirty="0">
                <a:cs typeface="Calibri" panose="020F0502020204030204" pitchFamily="34" charset="0"/>
              </a:rPr>
              <a:t>a new page </a:t>
            </a:r>
            <a:r>
              <a:rPr lang="en-GB" sz="2200" dirty="0">
                <a:cs typeface="Calibri" panose="020F0502020204030204" pitchFamily="34" charset="0"/>
              </a:rPr>
              <a:t>and should list all the sources used in </a:t>
            </a:r>
            <a:r>
              <a:rPr lang="en-GB" sz="2200" b="1" dirty="0">
                <a:cs typeface="Calibri" panose="020F0502020204030204" pitchFamily="34" charset="0"/>
              </a:rPr>
              <a:t>alphabetical order. </a:t>
            </a:r>
          </a:p>
          <a:p>
            <a:pPr algn="just" eaLnBrk="1" hangingPunct="1">
              <a:lnSpc>
                <a:spcPct val="90000"/>
              </a:lnSpc>
              <a:defRPr/>
            </a:pPr>
            <a:r>
              <a:rPr lang="en-GB" sz="2200" dirty="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cs typeface="Calibri" panose="020F0502020204030204" pitchFamily="34" charset="0"/>
            </a:endParaRPr>
          </a:p>
          <a:p>
            <a:pPr marL="0" indent="0" algn="just" eaLnBrk="1" hangingPunct="1">
              <a:lnSpc>
                <a:spcPct val="90000"/>
              </a:lnSpc>
              <a:buNone/>
              <a:defRPr/>
            </a:pPr>
            <a:r>
              <a:rPr lang="en-GB" sz="2200" b="1" dirty="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endParaRPr lang="en-GB" sz="2200" dirty="0">
              <a:cs typeface="Calibri" panose="020F0502020204030204" pitchFamily="34" charset="0"/>
            </a:endParaRPr>
          </a:p>
          <a:p>
            <a:pPr algn="just" eaLnBrk="1" hangingPunct="1">
              <a:lnSpc>
                <a:spcPct val="90000"/>
              </a:lnSpc>
              <a:buFontTx/>
              <a:buNone/>
              <a:defRPr/>
            </a:pPr>
            <a:r>
              <a:rPr lang="en-GB" sz="2200" dirty="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2779470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p:txBody>
          <a:bodyPr/>
          <a:lstStyle/>
          <a:p>
            <a:pPr eaLnBrk="1" hangingPunct="1"/>
            <a:r>
              <a:rPr lang="en-GB" altLang="en-US" sz="3600" b="1">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23528" y="1124744"/>
            <a:ext cx="8207375" cy="4536504"/>
          </a:xfrm>
        </p:spPr>
        <p:txBody>
          <a:bodyPr/>
          <a:lstStyle/>
          <a:p>
            <a:pPr marL="0" indent="0" eaLnBrk="1" hangingPunct="1">
              <a:buNone/>
              <a:defRPr/>
            </a:pPr>
            <a:r>
              <a:rPr lang="en-GB" sz="2400" u="sng" dirty="0"/>
              <a:t>Examples of full references: </a:t>
            </a:r>
          </a:p>
          <a:p>
            <a:pPr marL="0" indent="0" eaLnBrk="1" hangingPunct="1">
              <a:buNone/>
              <a:defRPr/>
            </a:pPr>
            <a:endParaRPr lang="en-GB" sz="1000" dirty="0"/>
          </a:p>
          <a:p>
            <a:pPr marL="0" indent="0" eaLnBrk="1" hangingPunct="1">
              <a:buNone/>
              <a:defRPr/>
            </a:pPr>
            <a:r>
              <a:rPr lang="en-GB" sz="1800" dirty="0"/>
              <a:t>Smith, J. (2008) </a:t>
            </a:r>
            <a:r>
              <a:rPr lang="en-GB" sz="1800" i="1" dirty="0"/>
              <a:t>Academic Writing Can Be Fun. </a:t>
            </a:r>
            <a:r>
              <a:rPr lang="en-GB" sz="1800" dirty="0"/>
              <a:t>Cambridge: Cambridge University Press.</a:t>
            </a:r>
          </a:p>
          <a:p>
            <a:pPr marL="0" indent="0" eaLnBrk="1" hangingPunct="1">
              <a:buNone/>
              <a:defRPr/>
            </a:pPr>
            <a:endParaRPr lang="en-GB" sz="1050" dirty="0"/>
          </a:p>
          <a:p>
            <a:pPr marL="0" indent="0" eaLnBrk="1" hangingPunct="1">
              <a:buNone/>
              <a:defRPr/>
            </a:pPr>
            <a:r>
              <a:rPr lang="en-GB" sz="1800" dirty="0"/>
              <a:t>Jones, M. (2006) ‘The Effects of Globalisation on the Chinese Economy’, </a:t>
            </a:r>
            <a:r>
              <a:rPr lang="en-GB" sz="1800" i="1" dirty="0"/>
              <a:t>The Economist</a:t>
            </a:r>
            <a:r>
              <a:rPr lang="en-GB" sz="1800" dirty="0"/>
              <a:t>, vol. 23, no.2, pp. 108-125.</a:t>
            </a:r>
          </a:p>
          <a:p>
            <a:pPr marL="0" indent="0" eaLnBrk="1" hangingPunct="1">
              <a:buNone/>
              <a:defRPr/>
            </a:pPr>
            <a:endParaRPr lang="en-GB" sz="1000" dirty="0"/>
          </a:p>
          <a:p>
            <a:pPr marL="0" indent="0" eaLnBrk="1" hangingPunct="1">
              <a:buNone/>
              <a:defRPr/>
            </a:pPr>
            <a:r>
              <a:rPr lang="en-GB" sz="1800" dirty="0"/>
              <a:t>Robins, J. (2008) ‘Positive effects of globalisation</a:t>
            </a:r>
            <a:r>
              <a:rPr lang="en-GB" sz="1800"/>
              <a:t>’. Available </a:t>
            </a:r>
            <a:r>
              <a:rPr lang="en-GB" sz="1800" dirty="0"/>
              <a:t>at: </a:t>
            </a:r>
            <a:r>
              <a:rPr lang="en-GB" sz="1800" dirty="0">
                <a:hlinkClick r:id="rId3"/>
              </a:rPr>
              <a:t>http://www.port.ac.uk/eco/global</a:t>
            </a:r>
            <a:r>
              <a:rPr lang="en-GB" sz="1800" dirty="0"/>
              <a:t> (Accessed 12 January 2009).</a:t>
            </a:r>
          </a:p>
          <a:p>
            <a:pPr marL="0" indent="0" eaLnBrk="1" hangingPunct="1">
              <a:buNone/>
              <a:defRPr/>
            </a:pPr>
            <a:endParaRPr lang="en-GB" sz="1050" dirty="0"/>
          </a:p>
          <a:p>
            <a:pPr marL="0" indent="0" eaLnBrk="1" hangingPunct="1">
              <a:buNone/>
              <a:defRPr/>
            </a:pPr>
            <a:r>
              <a:rPr lang="en-GB" sz="1800" dirty="0"/>
              <a:t>Hofmeyr, I., </a:t>
            </a:r>
            <a:r>
              <a:rPr lang="en-GB" sz="1800" dirty="0" err="1"/>
              <a:t>Lavery</a:t>
            </a:r>
            <a:r>
              <a:rPr lang="en-GB" sz="1800" dirty="0"/>
              <a:t>, C. (2020) ‘Exploring the Indian Ocean as a rich archive of history – above and below the water line’. Available at: </a:t>
            </a:r>
            <a:r>
              <a:rPr lang="en-GB" sz="1800" dirty="0">
                <a:hlinkClick r:id="rId4"/>
              </a:rPr>
              <a:t>https://theconversation.com/exploring-the-indian-ocean-as-a-rich-archive-of-history-above-and-below-the-water-line-133817</a:t>
            </a:r>
            <a:r>
              <a:rPr lang="en-GB" sz="1800" dirty="0"/>
              <a:t> (Accessed 8 November 2021).</a:t>
            </a:r>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a:latin typeface="Calibri" panose="020F0502020204030204" pitchFamily="34" charset="0"/>
                <a:cs typeface="Calibri" panose="020F0502020204030204" pitchFamily="34" charset="0"/>
              </a:rPr>
              <a:t>Price, S. (2014) ‘Planning for change’, </a:t>
            </a:r>
            <a:r>
              <a:rPr lang="en-GB" sz="2600" b="1" i="1">
                <a:latin typeface="Calibri" panose="020F0502020204030204" pitchFamily="34" charset="0"/>
                <a:cs typeface="Calibri" panose="020F0502020204030204" pitchFamily="34" charset="0"/>
              </a:rPr>
              <a:t>Leadership and Business Planning</a:t>
            </a:r>
            <a:r>
              <a:rPr lang="en-GB" sz="2600" b="1">
                <a:latin typeface="Calibri" panose="020F0502020204030204" pitchFamily="34" charset="0"/>
                <a:cs typeface="Calibri" panose="020F0502020204030204" pitchFamily="34" charset="0"/>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2424363" y="154322"/>
            <a:ext cx="4295274" cy="543509"/>
          </a:xfrm>
        </p:spPr>
        <p:txBody>
          <a:bodyPr/>
          <a:lstStyle/>
          <a:p>
            <a:r>
              <a:rPr lang="en-GB" b="1" dirty="0">
                <a:latin typeface="+mn-lt"/>
                <a:cs typeface="Calibri" panose="020F0502020204030204" pitchFamily="34" charset="0"/>
              </a:rPr>
              <a:t>Referencing</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r>
              <a:rPr lang="en-GB" sz="2400" dirty="0">
                <a:cs typeface="Calibri" panose="020F0502020204030204" pitchFamily="34" charset="0"/>
              </a:rPr>
              <a:t>The list of references at the end of the report for this module should show </a:t>
            </a:r>
            <a:r>
              <a:rPr lang="en-GB" sz="2400" b="1" u="sng" dirty="0">
                <a:cs typeface="Calibri" panose="020F0502020204030204" pitchFamily="34" charset="0"/>
              </a:rPr>
              <a:t>at least 5 sources </a:t>
            </a:r>
            <a:r>
              <a:rPr lang="en-GB" sz="2400" dirty="0">
                <a:cs typeface="Calibri" panose="020F0502020204030204" pitchFamily="34" charset="0"/>
              </a:rPr>
              <a:t>which have been cited in-text.</a:t>
            </a:r>
          </a:p>
          <a:p>
            <a:endParaRPr lang="en-GB" sz="1000" dirty="0">
              <a:cs typeface="Calibri" panose="020F0502020204030204" pitchFamily="34" charset="0"/>
            </a:endParaRPr>
          </a:p>
          <a:p>
            <a:r>
              <a:rPr lang="en-GB" sz="2400" b="1" dirty="0">
                <a:cs typeface="Calibri" panose="020F0502020204030204" pitchFamily="34" charset="0"/>
              </a:rPr>
              <a:t>3 </a:t>
            </a:r>
            <a:r>
              <a:rPr lang="en-GB" sz="2400" dirty="0">
                <a:cs typeface="Calibri" panose="020F0502020204030204" pitchFamily="34" charset="0"/>
              </a:rPr>
              <a:t>of these sources have been found for you. </a:t>
            </a:r>
            <a:r>
              <a:rPr lang="en-GB" sz="2400" b="1" dirty="0">
                <a:cs typeface="Calibri" panose="020F0502020204030204" pitchFamily="34" charset="0"/>
              </a:rPr>
              <a:t>2</a:t>
            </a:r>
            <a:r>
              <a:rPr lang="en-GB" sz="2400" dirty="0">
                <a:cs typeface="Calibri" panose="020F0502020204030204" pitchFamily="34" charset="0"/>
              </a:rPr>
              <a:t> must be from your own research.</a:t>
            </a:r>
            <a:endParaRPr lang="en-GB" sz="2400" b="1" dirty="0">
              <a:cs typeface="Calibri" panose="020F0502020204030204" pitchFamily="34" charset="0"/>
            </a:endParaRPr>
          </a:p>
          <a:p>
            <a:pPr marL="0" indent="0">
              <a:buNone/>
            </a:pPr>
            <a:endParaRPr lang="en-GB" sz="1000" dirty="0">
              <a:cs typeface="Calibri" panose="020F0502020204030204" pitchFamily="34" charset="0"/>
            </a:endParaRPr>
          </a:p>
          <a:p>
            <a:r>
              <a:rPr lang="en-GB" sz="2400" dirty="0">
                <a:cs typeface="Calibri" panose="020F0502020204030204" pitchFamily="34" charset="0"/>
              </a:rPr>
              <a:t>A list of only websites or sources you have not read is </a:t>
            </a:r>
            <a:r>
              <a:rPr lang="en-GB" sz="2400" u="sng" dirty="0">
                <a:cs typeface="Calibri" panose="020F0502020204030204" pitchFamily="34" charset="0"/>
              </a:rPr>
              <a:t>not</a:t>
            </a:r>
            <a:r>
              <a:rPr lang="en-GB" sz="2400" dirty="0">
                <a:cs typeface="Calibri" panose="020F0502020204030204" pitchFamily="34" charset="0"/>
              </a:rPr>
              <a:t> acceptable</a:t>
            </a:r>
            <a:r>
              <a:rPr lang="en-GB" sz="2400" b="1" dirty="0">
                <a:solidFill>
                  <a:srgbClr val="C00000"/>
                </a:solidFill>
                <a:cs typeface="Calibri" panose="020F0502020204030204" pitchFamily="34" charset="0"/>
              </a:rPr>
              <a:t>. </a:t>
            </a:r>
          </a:p>
          <a:p>
            <a:endParaRPr lang="en-GB" sz="800" b="1" dirty="0">
              <a:solidFill>
                <a:srgbClr val="C00000"/>
              </a:solidFill>
              <a:cs typeface="Calibri" panose="020F0502020204030204" pitchFamily="34" charset="0"/>
            </a:endParaRPr>
          </a:p>
          <a:p>
            <a:pPr marL="0" indent="0">
              <a:buNone/>
            </a:pPr>
            <a:r>
              <a:rPr lang="en-GB" sz="2400" b="1" dirty="0">
                <a:solidFill>
                  <a:srgbClr val="C00000"/>
                </a:solidFill>
                <a:cs typeface="Calibri" panose="020F0502020204030204" pitchFamily="34" charset="0"/>
              </a:rPr>
              <a:t>Do NOT </a:t>
            </a:r>
            <a:r>
              <a:rPr lang="en-GB" sz="2400" dirty="0">
                <a:cs typeface="Calibri" panose="020F0502020204030204" pitchFamily="34" charset="0"/>
              </a:rPr>
              <a:t>use generic websites like </a:t>
            </a:r>
            <a:r>
              <a:rPr lang="en-GB" sz="2400" dirty="0" err="1">
                <a:cs typeface="Calibri" panose="020F0502020204030204" pitchFamily="34" charset="0"/>
              </a:rPr>
              <a:t>dummies.com</a:t>
            </a:r>
            <a:r>
              <a:rPr lang="en-GB" sz="2400" dirty="0">
                <a:cs typeface="Calibri" panose="020F0502020204030204" pitchFamily="34" charset="0"/>
              </a:rPr>
              <a:t>; </a:t>
            </a:r>
            <a:r>
              <a:rPr lang="en-GB" sz="2400" dirty="0" err="1">
                <a:cs typeface="Calibri" panose="020F0502020204030204" pitchFamily="34" charset="0"/>
              </a:rPr>
              <a:t>wikipedia</a:t>
            </a:r>
            <a:r>
              <a:rPr lang="en-GB" sz="2400" dirty="0">
                <a:cs typeface="Calibri" panose="020F0502020204030204" pitchFamily="34" charset="0"/>
              </a:rPr>
              <a:t>; blogs; </a:t>
            </a:r>
            <a:r>
              <a:rPr lang="en-GB" sz="2400" dirty="0" err="1">
                <a:cs typeface="Calibri" panose="020F0502020204030204" pitchFamily="34" charset="0"/>
              </a:rPr>
              <a:t>coursera</a:t>
            </a:r>
            <a:r>
              <a:rPr lang="en-GB" sz="2400" dirty="0">
                <a:cs typeface="Calibri" panose="020F0502020204030204" pitchFamily="34" charset="0"/>
              </a:rPr>
              <a:t> </a:t>
            </a:r>
          </a:p>
          <a:p>
            <a:pPr marL="0" indent="0">
              <a:buNone/>
            </a:pPr>
            <a:r>
              <a:rPr lang="en-GB" sz="2400" b="1" dirty="0">
                <a:solidFill>
                  <a:srgbClr val="00B050"/>
                </a:solidFill>
                <a:cs typeface="Calibri" panose="020F0502020204030204" pitchFamily="34" charset="0"/>
              </a:rPr>
              <a:t>DO</a:t>
            </a:r>
            <a:r>
              <a:rPr lang="en-GB" sz="2400" dirty="0">
                <a:cs typeface="Calibri" panose="020F0502020204030204" pitchFamily="34" charset="0"/>
              </a:rPr>
              <a:t> use NHS websites, university websites (but not blogs) government websites, etc</a:t>
            </a: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cs typeface="Calibri" panose="020F0502020204030204" pitchFamily="34" charset="0"/>
              </a:rPr>
              <a:t>Activity 4 + 5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1815882"/>
          </a:xfrm>
          <a:prstGeom prst="rect">
            <a:avLst/>
          </a:prstGeom>
          <a:noFill/>
        </p:spPr>
        <p:txBody>
          <a:bodyPr wrap="square" rtlCol="0">
            <a:spAutoFit/>
          </a:bodyPr>
          <a:lstStyle/>
          <a:p>
            <a:r>
              <a:rPr lang="en-US" sz="2800" dirty="0">
                <a:latin typeface="+mn-lt"/>
              </a:rPr>
              <a:t>Turn back to the worksheet and try your hand at some referencing with </a:t>
            </a:r>
            <a:r>
              <a:rPr lang="en-US" sz="2800" b="1" dirty="0">
                <a:solidFill>
                  <a:srgbClr val="173AFF"/>
                </a:solidFill>
                <a:latin typeface="+mn-lt"/>
              </a:rPr>
              <a:t>Activity 4 + 5!</a:t>
            </a:r>
          </a:p>
          <a:p>
            <a:endParaRPr lang="en-US" sz="2800" dirty="0">
              <a:latin typeface="+mn-lt"/>
            </a:endParaRPr>
          </a:p>
          <a:p>
            <a:r>
              <a:rPr lang="en-US" sz="2800" dirty="0">
                <a:latin typeface="+mn-lt"/>
              </a:rPr>
              <a:t>Work in pairs.</a:t>
            </a:r>
          </a:p>
        </p:txBody>
      </p:sp>
    </p:spTree>
    <p:extLst>
      <p:ext uri="{BB962C8B-B14F-4D97-AF65-F5344CB8AC3E}">
        <p14:creationId xmlns:p14="http://schemas.microsoft.com/office/powerpoint/2010/main" val="8311821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panose="020F0502020204030204" pitchFamily="34" charset="0"/>
              </a:rPr>
              <a:t>Activity 4 </a:t>
            </a:r>
            <a:r>
              <a:rPr lang="en-GB" sz="3200" b="1" dirty="0">
                <a:solidFill>
                  <a:srgbClr val="FF0000"/>
                </a:solidFill>
                <a:cs typeface="Calibri" panose="020F0502020204030204" pitchFamily="34" charset="0"/>
              </a:rPr>
              <a:t>Answers</a:t>
            </a:r>
            <a:endParaRPr lang="en-GB" sz="3200" b="1" dirty="0">
              <a:solidFill>
                <a:srgbClr val="173AFF"/>
              </a:solidFill>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Educational Technology,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BBF7-E75A-FBA7-BBAE-F230986A3BB8}"/>
              </a:ext>
            </a:extLst>
          </p:cNvPr>
          <p:cNvSpPr>
            <a:spLocks noGrp="1"/>
          </p:cNvSpPr>
          <p:nvPr>
            <p:ph type="title"/>
          </p:nvPr>
        </p:nvSpPr>
        <p:spPr>
          <a:xfrm>
            <a:off x="2640931" y="142291"/>
            <a:ext cx="3862137" cy="317500"/>
          </a:xfrm>
        </p:spPr>
        <p:txBody>
          <a:bodyPr/>
          <a:lstStyle/>
          <a:p>
            <a:r>
              <a:rPr lang="en-US" sz="3200" b="1" dirty="0">
                <a:solidFill>
                  <a:srgbClr val="173AFF"/>
                </a:solidFill>
              </a:rPr>
              <a:t>Activity 5 </a:t>
            </a:r>
            <a:r>
              <a:rPr lang="en-US" sz="3200" b="1" dirty="0">
                <a:solidFill>
                  <a:srgbClr val="FF0000"/>
                </a:solidFill>
              </a:rPr>
              <a:t>Answers</a:t>
            </a:r>
            <a:endParaRPr lang="en-US" sz="3200" b="1" dirty="0">
              <a:solidFill>
                <a:srgbClr val="173AFF"/>
              </a:solidFill>
            </a:endParaRPr>
          </a:p>
        </p:txBody>
      </p:sp>
      <p:sp>
        <p:nvSpPr>
          <p:cNvPr id="3" name="Content Placeholder 2">
            <a:extLst>
              <a:ext uri="{FF2B5EF4-FFF2-40B4-BE49-F238E27FC236}">
                <a16:creationId xmlns:a16="http://schemas.microsoft.com/office/drawing/2014/main" id="{75A1830C-838A-AE7F-2D86-F3E978B8FC49}"/>
              </a:ext>
            </a:extLst>
          </p:cNvPr>
          <p:cNvSpPr>
            <a:spLocks noGrp="1"/>
          </p:cNvSpPr>
          <p:nvPr>
            <p:ph idx="1"/>
          </p:nvPr>
        </p:nvSpPr>
        <p:spPr>
          <a:xfrm>
            <a:off x="168442" y="652296"/>
            <a:ext cx="8807114" cy="3916363"/>
          </a:xfrm>
        </p:spPr>
        <p:txBody>
          <a:bodyPr/>
          <a:lstStyle/>
          <a:p>
            <a:pPr marL="0" indent="0">
              <a:lnSpc>
                <a:spcPct val="107000"/>
              </a:lnSpc>
              <a:buNone/>
            </a:pPr>
            <a:r>
              <a:rPr lang="en-GB" sz="1600" kern="100" dirty="0">
                <a:effectLst/>
                <a:ea typeface="DengXian" panose="02010600030101010101" pitchFamily="2" charset="-122"/>
                <a:cs typeface="Arial" panose="020B0604020202020204" pitchFamily="34" charset="0"/>
              </a:rPr>
              <a:t>1. “Education is what is left in you when whatever you have learned has been forgotten” (Skinner, 2000).</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(If you quote - exactly the same text - from another source, page number is required).</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“Education is what is left in you when whatever you have learned has been forgotten” (Skinner, 2000, p. 84).</a:t>
            </a:r>
            <a:endParaRPr lang="en-GB" sz="1600" kern="100" dirty="0">
              <a:effectLst/>
              <a:ea typeface="DengXian" panose="02010600030101010101" pitchFamily="2" charset="-122"/>
              <a:cs typeface="Arial" panose="020B0604020202020204" pitchFamily="34" charset="0"/>
            </a:endParaRPr>
          </a:p>
          <a:p>
            <a:pPr marL="0" lvl="0" indent="0">
              <a:lnSpc>
                <a:spcPct val="107000"/>
              </a:lnSpc>
              <a:buNone/>
            </a:pPr>
            <a:r>
              <a:rPr lang="en-GB" sz="1600" kern="100" dirty="0">
                <a:effectLst/>
                <a:ea typeface="DengXian" panose="02010600030101010101" pitchFamily="2" charset="-122"/>
                <a:cs typeface="Arial" panose="020B0604020202020204" pitchFamily="34" charset="0"/>
              </a:rPr>
              <a:t>2. One obvious difference, says Smith, between Japan and the USA is the people. Japan is a homogeneous society of one nationality and a few unprecedented minority groups whereas the population in the USA is heterogeneous with many ethnicities.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One obvious difference between Japan and the USA is the people (Smith, 2016). Japan is a homogeneous society of one nationality and a few unprecedented minority groups whereas the population in the USA is heterogeneous with many ethnicities (Smith, 2016). </a:t>
            </a:r>
            <a:endParaRPr lang="en-GB" sz="1600" kern="100" dirty="0">
              <a:effectLst/>
              <a:ea typeface="DengXian" panose="02010600030101010101" pitchFamily="2" charset="-122"/>
              <a:cs typeface="Arial" panose="020B0604020202020204" pitchFamily="34" charset="0"/>
            </a:endParaRPr>
          </a:p>
          <a:p>
            <a:pPr marL="0" indent="0">
              <a:lnSpc>
                <a:spcPct val="107000"/>
              </a:lnSpc>
              <a:buNone/>
            </a:pPr>
            <a:r>
              <a:rPr lang="en-GB" sz="1600" kern="100" dirty="0">
                <a:effectLst/>
                <a:ea typeface="DengXian" panose="02010600030101010101" pitchFamily="2" charset="-122"/>
                <a:cs typeface="Arial" panose="020B0604020202020204" pitchFamily="34" charset="0"/>
              </a:rPr>
              <a:t>3. According to an article in E-Magazine, environmental messages have been deliberately put into prime-time television shows for several decades.</a:t>
            </a:r>
          </a:p>
          <a:p>
            <a:pPr indent="0">
              <a:lnSpc>
                <a:spcPct val="107000"/>
              </a:lnSpc>
              <a:buNone/>
            </a:pPr>
            <a:r>
              <a:rPr lang="en-GB" sz="1600" b="1" kern="100" dirty="0">
                <a:solidFill>
                  <a:srgbClr val="FF0000"/>
                </a:solidFill>
                <a:effectLst/>
                <a:ea typeface="DengXian" panose="02010600030101010101" pitchFamily="2" charset="-122"/>
                <a:cs typeface="Arial" panose="020B0604020202020204" pitchFamily="34" charset="0"/>
              </a:rPr>
              <a:t>(Citation is missing)</a:t>
            </a:r>
            <a:endParaRPr lang="en-GB" sz="1600" kern="100" dirty="0">
              <a:effectLst/>
              <a:ea typeface="DengXian" panose="02010600030101010101" pitchFamily="2" charset="-122"/>
              <a:cs typeface="Arial" panose="020B0604020202020204" pitchFamily="34" charset="0"/>
            </a:endParaRPr>
          </a:p>
          <a:p>
            <a:pPr indent="0">
              <a:lnSpc>
                <a:spcPct val="107000"/>
              </a:lnSpc>
              <a:buNone/>
            </a:pPr>
            <a:r>
              <a:rPr lang="en-GB" sz="1600" kern="100" dirty="0">
                <a:solidFill>
                  <a:srgbClr val="FF0000"/>
                </a:solidFill>
                <a:effectLst/>
                <a:ea typeface="DengXian" panose="02010600030101010101" pitchFamily="2" charset="-122"/>
                <a:cs typeface="Arial" panose="020B0604020202020204" pitchFamily="34" charset="0"/>
              </a:rPr>
              <a:t>According to an article in E-Magazine, environmental messages have been deliberately put into prime-time television shows for several decades (Mark, 2011).</a:t>
            </a:r>
            <a:endParaRPr lang="en-GB" sz="1600" kern="100" dirty="0">
              <a:effectLst/>
              <a:ea typeface="DengXian" panose="02010600030101010101" pitchFamily="2" charset="-122"/>
              <a:cs typeface="Arial" panose="020B0604020202020204" pitchFamily="34" charset="0"/>
            </a:endParaRPr>
          </a:p>
          <a:p>
            <a:pPr indent="0">
              <a:lnSpc>
                <a:spcPct val="107000"/>
              </a:lnSpc>
              <a:spcAft>
                <a:spcPts val="800"/>
              </a:spcAft>
              <a:buNone/>
            </a:pPr>
            <a:endParaRPr lang="en-GB" sz="1600" kern="100" dirty="0">
              <a:effectLst/>
              <a:ea typeface="DengXian" panose="02010600030101010101" pitchFamily="2" charset="-122"/>
              <a:cs typeface="Arial" panose="020B0604020202020204" pitchFamily="34" charset="0"/>
            </a:endParaRPr>
          </a:p>
          <a:p>
            <a:endParaRPr lang="en-US" sz="1600" dirty="0"/>
          </a:p>
        </p:txBody>
      </p:sp>
      <p:sp>
        <p:nvSpPr>
          <p:cNvPr id="4" name="Date Placeholder 3">
            <a:extLst>
              <a:ext uri="{FF2B5EF4-FFF2-40B4-BE49-F238E27FC236}">
                <a16:creationId xmlns:a16="http://schemas.microsoft.com/office/drawing/2014/main" id="{FC5D6D2F-4B49-CBCB-C03F-082975E14476}"/>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6867422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250825" y="507916"/>
            <a:ext cx="8616449" cy="3916363"/>
          </a:xfrm>
        </p:spPr>
        <p:txBody>
          <a:bodyPr/>
          <a:lstStyle/>
          <a:p>
            <a:pPr marL="0" lv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4.  </a:t>
            </a:r>
            <a:r>
              <a:rPr lang="en-GB" sz="1800" kern="100" dirty="0">
                <a:effectLst/>
                <a:latin typeface="Segoe UI" panose="020B0502040204020203" pitchFamily="34" charset="0"/>
                <a:ea typeface="DengXian" panose="02010600030101010101" pitchFamily="2" charset="-122"/>
                <a:cs typeface="Arial" panose="020B0604020202020204" pitchFamily="34" charset="0"/>
              </a:rPr>
              <a:t>Leroux (1999). The culture of the world, New York: Pearson Longman.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6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name of the book must be </a:t>
            </a:r>
            <a:r>
              <a:rPr lang="en-GB" sz="1800" b="1"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italicised</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457200"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Leroux (1999). </a:t>
            </a:r>
            <a:r>
              <a:rPr lang="en-GB" sz="1800" i="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The culture of the world</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New York: Pearson Longman.</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5. </a:t>
            </a:r>
            <a:r>
              <a:rPr lang="en-GB" sz="1800" kern="100" dirty="0">
                <a:effectLst/>
                <a:latin typeface="Segoe UI" panose="020B0502040204020203" pitchFamily="34" charset="0"/>
                <a:ea typeface="DengXian" panose="02010600030101010101" pitchFamily="2" charset="-122"/>
                <a:cs typeface="Arial" panose="020B0604020202020204" pitchFamily="34" charset="0"/>
              </a:rPr>
              <a:t>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effectLst/>
                <a:latin typeface="Segoe UI" panose="020B0502040204020203" pitchFamily="34" charset="0"/>
                <a:ea typeface="DengXian" panose="02010600030101010101" pitchFamily="2" charset="-122"/>
                <a:cs typeface="Arial" panose="020B0604020202020204" pitchFamily="34" charset="0"/>
              </a:rPr>
              <a:t> (2002, p. 29)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(Reporting verb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Graddol</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(2002, p. 29)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warns</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that although English is likely to remain one of the world’s most important languages for the foreseeable future, ‘its future is more problematic and complex than most people appreciate.’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r>
              <a:rPr lang="en-GB" sz="1800" kern="100" dirty="0">
                <a:latin typeface="Segoe UI" panose="020B0502040204020203" pitchFamily="34" charset="0"/>
                <a:ea typeface="DengXian" panose="02010600030101010101" pitchFamily="2" charset="-122"/>
                <a:cs typeface="Arial" panose="020B0604020202020204" pitchFamily="34" charset="0"/>
              </a:rPr>
              <a:t>6.  </a:t>
            </a:r>
            <a:r>
              <a:rPr lang="en-GB" sz="1800" kern="100" dirty="0">
                <a:effectLst/>
                <a:latin typeface="Segoe UI" panose="020B0502040204020203" pitchFamily="34" charset="0"/>
                <a:ea typeface="DengXian" panose="02010600030101010101" pitchFamily="2" charset="-122"/>
                <a:cs typeface="Arial" panose="020B0604020202020204" pitchFamily="34" charset="0"/>
              </a:rPr>
              <a:t>Freedom to express oneself, as Solomon, </a:t>
            </a:r>
            <a:r>
              <a:rPr lang="en-GB" sz="1800" kern="100" dirty="0" err="1">
                <a:effectLst/>
                <a:latin typeface="Segoe UI" panose="020B0502040204020203" pitchFamily="34" charset="0"/>
                <a:ea typeface="DengXian" panose="02010600030101010101" pitchFamily="2" charset="-122"/>
                <a:cs typeface="Arial" panose="020B0604020202020204" pitchFamily="34" charset="0"/>
              </a:rPr>
              <a:t>Sakir</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Armour and Joseph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(If there are more than three authors, we use et al. after the first author’s name)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Freedom to express oneself, as Solomon et al. (2001) point out, is a fundamental right in the UK Bill of Rights.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685800">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3637188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62421-0B7B-6A9D-BD20-B0F1A2925F16}"/>
              </a:ext>
            </a:extLst>
          </p:cNvPr>
          <p:cNvSpPr>
            <a:spLocks noGrp="1"/>
          </p:cNvSpPr>
          <p:nvPr>
            <p:ph type="title"/>
          </p:nvPr>
        </p:nvSpPr>
        <p:spPr>
          <a:xfrm>
            <a:off x="2406316" y="-183396"/>
            <a:ext cx="4596063" cy="817645"/>
          </a:xfrm>
        </p:spPr>
        <p:txBody>
          <a:bodyPr/>
          <a:lstStyle/>
          <a:p>
            <a:r>
              <a:rPr lang="en-US" sz="3600" b="1" dirty="0">
                <a:solidFill>
                  <a:srgbClr val="173AFF"/>
                </a:solidFill>
              </a:rPr>
              <a:t>Activity 5</a:t>
            </a:r>
            <a:r>
              <a:rPr lang="en-US" sz="3600" b="1" dirty="0">
                <a:solidFill>
                  <a:srgbClr val="FF0000"/>
                </a:solidFill>
              </a:rPr>
              <a:t> Answers</a:t>
            </a:r>
            <a:endParaRPr lang="en-US" sz="3600" b="1" dirty="0">
              <a:solidFill>
                <a:srgbClr val="173AFF"/>
              </a:solidFill>
            </a:endParaRPr>
          </a:p>
        </p:txBody>
      </p:sp>
      <p:sp>
        <p:nvSpPr>
          <p:cNvPr id="3" name="Content Placeholder 2">
            <a:extLst>
              <a:ext uri="{FF2B5EF4-FFF2-40B4-BE49-F238E27FC236}">
                <a16:creationId xmlns:a16="http://schemas.microsoft.com/office/drawing/2014/main" id="{60074802-B06F-1280-06CA-3E8452CD1CA4}"/>
              </a:ext>
            </a:extLst>
          </p:cNvPr>
          <p:cNvSpPr>
            <a:spLocks noGrp="1"/>
          </p:cNvSpPr>
          <p:nvPr>
            <p:ph idx="1"/>
          </p:nvPr>
        </p:nvSpPr>
        <p:spPr>
          <a:xfrm>
            <a:off x="144379" y="634249"/>
            <a:ext cx="8807116" cy="3916363"/>
          </a:xfrm>
        </p:spPr>
        <p:txBody>
          <a:bodyPr/>
          <a:lstStyle/>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7. Brown’s article (</a:t>
            </a:r>
            <a:r>
              <a:rPr lang="en-GB" sz="1800" u="sng" kern="100" dirty="0">
                <a:solidFill>
                  <a:srgbClr val="0563C1"/>
                </a:solidFill>
                <a:effectLst/>
                <a:latin typeface="Segoe UI" panose="020B0502040204020203" pitchFamily="34" charset="0"/>
                <a:ea typeface="DengXian" panose="02010600030101010101" pitchFamily="2" charset="-122"/>
                <a:cs typeface="Arial" panose="020B0604020202020204" pitchFamily="34" charset="0"/>
                <a:hlinkClick r:id="rId2"/>
              </a:rPr>
              <a:t>www.nhs/article/brown/nhssafety/nurses/jkshjdhfhjsdhjksf.com</a:t>
            </a:r>
            <a:r>
              <a:rPr lang="en-GB" sz="1800" kern="100" dirty="0">
                <a:effectLst/>
                <a:latin typeface="Segoe UI" panose="020B0502040204020203" pitchFamily="34" charset="0"/>
                <a:ea typeface="DengXian" panose="02010600030101010101" pitchFamily="2" charset="-122"/>
                <a:cs typeface="Arial" panose="020B0604020202020204" pitchFamily="34" charset="0"/>
              </a:rPr>
              <a:t>) argues that nurses need to be given more safety training in the first few weeks of their employment.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(We don’t include </a:t>
            </a:r>
            <a:r>
              <a:rPr lang="en-GB" sz="1800" b="1" kern="100" dirty="0" err="1">
                <a:solidFill>
                  <a:srgbClr val="FF0000"/>
                </a:solidFill>
                <a:effectLst/>
                <a:latin typeface="Segoe UI" panose="020B0502040204020203" pitchFamily="34" charset="0"/>
                <a:ea typeface="DengXian" panose="02010600030101010101" pitchFamily="2" charset="-122"/>
                <a:cs typeface="Arial" panose="020B0604020202020204" pitchFamily="34" charset="0"/>
              </a:rPr>
              <a:t>urls</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ever in the body of our work, only in the reference list, date is also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Brown’s (2021) article argues that nurses need to be given more safety training in the first few weeks of their employment.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effectLst/>
                <a:latin typeface="Segoe UI" panose="020B0502040204020203" pitchFamily="34" charset="0"/>
                <a:ea typeface="DengXian" panose="02010600030101010101" pitchFamily="2" charset="-122"/>
                <a:cs typeface="Arial" panose="020B0604020202020204" pitchFamily="34" charset="0"/>
              </a:rPr>
              <a:t>8. Statistics prove that women are, in fact, safer drivers then men.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effectLst/>
                <a:latin typeface="Segoe UI" panose="020B0502040204020203" pitchFamily="34" charset="0"/>
                <a:ea typeface="DengXian" panose="02010600030101010101" pitchFamily="2" charset="-122"/>
                <a:cs typeface="Arial" panose="020B0604020202020204" pitchFamily="34" charset="0"/>
              </a:rPr>
              <a:t> </a:t>
            </a: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(Citation is missing)</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Statistics prove that women are, in fact, safer drivers then men (DVLA, 2019).</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Segoe UI" panose="020B0502040204020203" pitchFamily="34" charset="0"/>
                <a:ea typeface="DengXian" panose="02010600030101010101" pitchFamily="2" charset="-122"/>
                <a:cs typeface="Arial" panose="020B0604020202020204" pitchFamily="34" charset="0"/>
              </a:rPr>
              <a:t>9</a:t>
            </a:r>
            <a:r>
              <a:rPr lang="en-GB" sz="1800" kern="100" dirty="0">
                <a:effectLst/>
                <a:latin typeface="Segoe UI" panose="020B0502040204020203" pitchFamily="34" charset="0"/>
                <a:ea typeface="DengXian" panose="02010600030101010101" pitchFamily="2" charset="-122"/>
                <a:cs typeface="Arial" panose="020B0604020202020204" pitchFamily="34" charset="0"/>
              </a:rPr>
              <a:t>.  Someone has argued that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b="1"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(We do not need to cite generally accepted information)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indent="0">
              <a:lnSpc>
                <a:spcPct val="107000"/>
              </a:lnSpc>
              <a:spcAft>
                <a:spcPts val="800"/>
              </a:spcAft>
              <a:buNone/>
            </a:pPr>
            <a:r>
              <a:rPr lang="en-GB" sz="1800" strike="sngStrike"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Someone has argued that</a:t>
            </a:r>
            <a:r>
              <a:rPr lang="en-GB" sz="1800" kern="100" dirty="0">
                <a:solidFill>
                  <a:srgbClr val="FF0000"/>
                </a:solidFill>
                <a:effectLst/>
                <a:latin typeface="Segoe UI" panose="020B0502040204020203" pitchFamily="34" charset="0"/>
                <a:ea typeface="DengXian" panose="02010600030101010101" pitchFamily="2" charset="-122"/>
                <a:cs typeface="Arial" panose="020B0604020202020204" pitchFamily="34" charset="0"/>
              </a:rPr>
              <a:t> The earth revolves around the sun.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buNone/>
            </a:pPr>
            <a:endParaRPr lang="en-US" sz="1600" dirty="0"/>
          </a:p>
        </p:txBody>
      </p:sp>
      <p:sp>
        <p:nvSpPr>
          <p:cNvPr id="4" name="Date Placeholder 3">
            <a:extLst>
              <a:ext uri="{FF2B5EF4-FFF2-40B4-BE49-F238E27FC236}">
                <a16:creationId xmlns:a16="http://schemas.microsoft.com/office/drawing/2014/main" id="{71DF851E-D1C7-2300-2F90-41E70403F0B5}"/>
              </a:ext>
            </a:extLst>
          </p:cNvPr>
          <p:cNvSpPr>
            <a:spLocks noGrp="1"/>
          </p:cNvSpPr>
          <p:nvPr>
            <p:ph type="dt" sz="half" idx="10"/>
          </p:nvPr>
        </p:nvSpPr>
        <p:spPr/>
        <p:txBody>
          <a:bodyPr/>
          <a:lstStyle/>
          <a:p>
            <a:pPr>
              <a:defRPr/>
            </a:pPr>
            <a:fld id="{7734DD8D-AE26-4A6C-B780-968F72A0D9BC}" type="datetime1">
              <a:rPr lang="en-GB" smtClean="0"/>
              <a:pPr>
                <a:defRPr/>
              </a:pPr>
              <a:t>21/05/2024</a:t>
            </a:fld>
            <a:endParaRPr lang="en-GB"/>
          </a:p>
        </p:txBody>
      </p:sp>
    </p:spTree>
    <p:extLst>
      <p:ext uri="{BB962C8B-B14F-4D97-AF65-F5344CB8AC3E}">
        <p14:creationId xmlns:p14="http://schemas.microsoft.com/office/powerpoint/2010/main" val="26315706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163</TotalTime>
  <Words>2795</Words>
  <Application>Microsoft Macintosh PowerPoint</Application>
  <PresentationFormat>On-screen Show (4:3)</PresentationFormat>
  <Paragraphs>239</Paragraphs>
  <Slides>31</Slides>
  <Notes>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31</vt:i4>
      </vt:variant>
    </vt:vector>
  </HeadingPairs>
  <TitlesOfParts>
    <vt:vector size="41" baseType="lpstr">
      <vt:lpstr>DengXian</vt:lpstr>
      <vt:lpstr>Arial</vt:lpstr>
      <vt:lpstr>Calibri</vt:lpstr>
      <vt:lpstr>Myriad Pro</vt:lpstr>
      <vt:lpstr>Segoe UI</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Activity 1 Referencing Worksheet</vt:lpstr>
      <vt:lpstr>What is referencing? </vt:lpstr>
      <vt:lpstr>Referencing </vt:lpstr>
      <vt:lpstr>Activity 2 and 3</vt:lpstr>
      <vt:lpstr>Activity 2: Answers</vt:lpstr>
      <vt:lpstr>Activity 3</vt:lpstr>
      <vt:lpstr>Referencing</vt:lpstr>
      <vt:lpstr>Citing vs. Referencing</vt:lpstr>
      <vt:lpstr>Importance of referencing  </vt:lpstr>
      <vt:lpstr>Avoiding Plagiarism </vt:lpstr>
      <vt:lpstr>How to Reference</vt:lpstr>
      <vt:lpstr>Ways to Reference a Source</vt:lpstr>
      <vt:lpstr>In-text citation (short reference)</vt:lpstr>
      <vt:lpstr>How to reference </vt:lpstr>
      <vt:lpstr>Example of an in-text citation from a student’s work </vt:lpstr>
      <vt:lpstr>Using in-text citations: more examples </vt:lpstr>
      <vt:lpstr>Expressions to introduce  in-text citations  </vt:lpstr>
      <vt:lpstr>Reference list </vt:lpstr>
      <vt:lpstr>Example of a reference list </vt:lpstr>
      <vt:lpstr>Referencing a book (one author) – full reference</vt:lpstr>
      <vt:lpstr>Referencing a journal article – full reference </vt:lpstr>
      <vt:lpstr>Journal articles </vt:lpstr>
      <vt:lpstr>Referencing </vt:lpstr>
      <vt:lpstr>Activity 4 + 5 </vt:lpstr>
      <vt:lpstr>Activity 4 Answers</vt:lpstr>
      <vt:lpstr>Activity 5 Answers</vt:lpstr>
      <vt:lpstr>Activity 5 Answers</vt:lpstr>
      <vt:lpstr>Activity 5 Answers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4</cp:revision>
  <dcterms:created xsi:type="dcterms:W3CDTF">2012-10-20T16:04:33Z</dcterms:created>
  <dcterms:modified xsi:type="dcterms:W3CDTF">2024-05-21T11:56:57Z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