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6" r:id="rId2"/>
    <p:sldId id="257" r:id="rId3"/>
    <p:sldId id="258" r:id="rId4"/>
    <p:sldId id="263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599"/>
  </p:normalViewPr>
  <p:slideViewPr>
    <p:cSldViewPr>
      <p:cViewPr varScale="1">
        <p:scale>
          <a:sx n="48" d="100"/>
          <a:sy n="48" d="100"/>
        </p:scale>
        <p:origin x="1339" y="4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0A0B3E-7E51-4F31-B757-C6D1E6624A0D}" type="datetimeFigureOut">
              <a:rPr lang="en-GB" smtClean="0"/>
              <a:t>26/06/2019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D56C16-6DAD-4639-AB48-CA4A4E6B26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98467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D56C16-6DAD-4639-AB48-CA4A4E6B26E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2254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e.g.</a:t>
            </a:r>
            <a:r>
              <a:rPr lang="en-GB" baseline="0" dirty="0"/>
              <a:t> TSD is in the consumer market – suggest a strategy for SfWP – but what about organisational markets</a:t>
            </a:r>
          </a:p>
          <a:p>
            <a:endParaRPr lang="en-GB" baseline="0" dirty="0"/>
          </a:p>
          <a:p>
            <a:endParaRPr lang="en-GB" dirty="0"/>
          </a:p>
          <a:p>
            <a:r>
              <a:rPr lang="en-GB" dirty="0"/>
              <a:t>How market segments can be identified and ‘serviced’24 is influenced by</a:t>
            </a:r>
          </a:p>
          <a:p>
            <a:r>
              <a:rPr lang="en-GB" dirty="0"/>
              <a:t>a number of trends in the business environment already discussed in this</a:t>
            </a:r>
          </a:p>
          <a:p>
            <a:r>
              <a:rPr lang="en-GB" dirty="0"/>
              <a:t>chapter. For example, the wide availability of consumer data and the ability</a:t>
            </a:r>
          </a:p>
          <a:p>
            <a:r>
              <a:rPr lang="en-GB" dirty="0"/>
              <a:t>to process it electronically combined with increased flexibility of companies’</a:t>
            </a:r>
          </a:p>
          <a:p>
            <a:r>
              <a:rPr lang="en-GB" dirty="0"/>
              <a:t>operations allow segmentation to be undertaken at a micro-level – even down</a:t>
            </a:r>
          </a:p>
          <a:p>
            <a:r>
              <a:rPr lang="en-GB" dirty="0"/>
              <a:t>to individual consumers. So internet shopping selectively targets consumers</a:t>
            </a:r>
          </a:p>
          <a:p>
            <a:r>
              <a:rPr lang="en-GB" dirty="0"/>
              <a:t>with special offers based on their past purchasing patterns. The emergence</a:t>
            </a:r>
          </a:p>
          <a:p>
            <a:r>
              <a:rPr lang="en-GB" dirty="0"/>
              <a:t>of more affluent, mobile consumers means that geographical segmentation</a:t>
            </a:r>
          </a:p>
          <a:p>
            <a:r>
              <a:rPr lang="en-GB" dirty="0"/>
              <a:t>may be much less effective than lifestyle segmentation (across national</a:t>
            </a:r>
          </a:p>
          <a:p>
            <a:r>
              <a:rPr lang="en-GB" dirty="0"/>
              <a:t>boundaries).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D56C16-6DAD-4639-AB48-CA4A4E6B26E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9278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5BF28F-AD1E-49F1-8A00-2D961B4C0B56}" type="datetimeFigureOut">
              <a:rPr lang="en-GB"/>
              <a:pPr>
                <a:defRPr/>
              </a:pPr>
              <a:t>26/06/2019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25CEAE-229B-49D6-BE43-1A21C1D2413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9889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076875-EEA1-4144-8DCE-7CAE93481DDC}" type="datetimeFigureOut">
              <a:rPr lang="en-GB"/>
              <a:pPr>
                <a:defRPr/>
              </a:pPr>
              <a:t>26/06/2019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BB61E1-D031-4C89-8B34-C4698E893B9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99544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120AC2-6F7D-47FA-BDA7-A2CEEA4B86D9}" type="datetimeFigureOut">
              <a:rPr lang="en-GB"/>
              <a:pPr>
                <a:defRPr/>
              </a:pPr>
              <a:t>26/06/2019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9B1E74-D8B1-439B-97AF-B7D6477E5C1C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98549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F615E0-4FA8-420F-9139-4531ED4BE9D9}" type="datetimeFigureOut">
              <a:rPr lang="en-GB"/>
              <a:pPr>
                <a:defRPr/>
              </a:pPr>
              <a:t>26/06/2019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CB0839-29C7-402C-8B1C-ED6AEDF92D60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07902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FA850C-2A35-4725-9A5C-BDF38420544A}" type="datetimeFigureOut">
              <a:rPr lang="en-GB"/>
              <a:pPr>
                <a:defRPr/>
              </a:pPr>
              <a:t>26/06/2019</a:t>
            </a:fld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7E72D6-7E5F-4A8C-8116-8DA0C4167B34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05066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E57B6D-774B-42B5-AE26-659F67BB2F06}" type="datetimeFigureOut">
              <a:rPr lang="en-GB"/>
              <a:pPr>
                <a:defRPr/>
              </a:pPr>
              <a:t>26/06/2019</a:t>
            </a:fld>
            <a:endParaRPr lang="en-GB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385043-4704-40C3-95C2-54245A146C17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50094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047E6A-A717-45F7-8457-D47937270B5D}" type="datetimeFigureOut">
              <a:rPr lang="en-GB"/>
              <a:pPr>
                <a:defRPr/>
              </a:pPr>
              <a:t>26/06/2019</a:t>
            </a:fld>
            <a:endParaRPr lang="en-GB" dirty="0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7619AA-52EF-4CD5-9DFD-727F107A0C0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36345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857291-CED6-460F-AEC4-F90D913590C5}" type="datetimeFigureOut">
              <a:rPr lang="en-GB"/>
              <a:pPr>
                <a:defRPr/>
              </a:pPr>
              <a:t>26/06/2019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963C7B-6022-42B6-A72A-13F836300EA3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84356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4E561A-C3C0-4AEC-9E2A-B2CB3607A080}" type="datetimeFigureOut">
              <a:rPr lang="en-GB"/>
              <a:pPr>
                <a:defRPr/>
              </a:pPr>
              <a:t>26/06/2019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463805-D024-410A-9B62-668285555C6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90128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75B7A0-F987-4835-A6BD-3CC3B49ED08F}" type="datetimeFigureOut">
              <a:rPr lang="en-GB"/>
              <a:pPr>
                <a:defRPr/>
              </a:pPr>
              <a:t>26/06/2019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9890B-E9E2-499F-A8DC-3F5DCED9CB20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85358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DDBCC0-743B-4D99-ADAF-49C61111FDBB}" type="datetimeFigureOut">
              <a:rPr lang="en-GB"/>
              <a:pPr>
                <a:defRPr/>
              </a:pPr>
              <a:t>26/06/2019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1655CD-C487-4B7E-A42A-11CF157AF06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82418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E033CD6-4A19-44F1-9070-CCAC16D670D5}" type="datetimeFigureOut">
              <a:rPr lang="en-GB"/>
              <a:pPr>
                <a:defRPr/>
              </a:pPr>
              <a:t>26/06/2019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4C2319A-AC50-4E18-8628-CF6BE16E8F54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67193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Understanding the suitability of strategic options by using concepts about the strategic position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59632" y="4077072"/>
            <a:ext cx="6400800" cy="1752600"/>
          </a:xfrm>
        </p:spPr>
        <p:txBody>
          <a:bodyPr/>
          <a:lstStyle/>
          <a:p>
            <a:r>
              <a:rPr lang="en-GB" dirty="0"/>
              <a:t>Week 3 </a:t>
            </a:r>
          </a:p>
        </p:txBody>
      </p:sp>
    </p:spTree>
    <p:extLst>
      <p:ext uri="{BB962C8B-B14F-4D97-AF65-F5344CB8AC3E}">
        <p14:creationId xmlns:p14="http://schemas.microsoft.com/office/powerpoint/2010/main" val="41950474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 fontScale="90000"/>
          </a:bodyPr>
          <a:lstStyle/>
          <a:p>
            <a:r>
              <a:rPr lang="en-GB" b="1" i="0" u="none" strike="noStrike" baseline="0" dirty="0">
                <a:latin typeface="HelveticaNeue-Medium"/>
              </a:rPr>
              <a:t>Layers of the business environment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268760"/>
            <a:ext cx="6803795" cy="439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444372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Macro-environmental influences – the PESTEL framework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556792"/>
            <a:ext cx="5019675" cy="5267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127932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Segmenting a market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market segmentation?</a:t>
            </a:r>
          </a:p>
          <a:p>
            <a:r>
              <a:rPr lang="en-GB" dirty="0"/>
              <a:t>In what why can a market be segmented?</a:t>
            </a:r>
          </a:p>
        </p:txBody>
      </p:sp>
    </p:spTree>
    <p:extLst>
      <p:ext uri="{BB962C8B-B14F-4D97-AF65-F5344CB8AC3E}">
        <p14:creationId xmlns:p14="http://schemas.microsoft.com/office/powerpoint/2010/main" val="31288718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44960"/>
            <a:ext cx="8229600" cy="810344"/>
          </a:xfrm>
        </p:spPr>
        <p:txBody>
          <a:bodyPr>
            <a:normAutofit fontScale="90000"/>
          </a:bodyPr>
          <a:lstStyle/>
          <a:p>
            <a:r>
              <a:rPr lang="en-GB" dirty="0"/>
              <a:t>Some bases of market segmentation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692696"/>
            <a:ext cx="6624735" cy="52438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525580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4624"/>
            <a:ext cx="8229600" cy="826922"/>
          </a:xfrm>
        </p:spPr>
        <p:txBody>
          <a:bodyPr/>
          <a:lstStyle/>
          <a:p>
            <a:r>
              <a:rPr lang="en-GB" dirty="0"/>
              <a:t>Strategy development directions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871546"/>
            <a:ext cx="6835638" cy="48617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561806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/>
              <a:t>Understanding the suitability of strategic options by using concepts about the strategic position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8935" y="1412776"/>
            <a:ext cx="6884764" cy="5273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93517839"/>
      </p:ext>
    </p:extLst>
  </p:cSld>
  <p:clrMapOvr>
    <a:masterClrMapping/>
  </p:clrMapOvr>
</p:sld>
</file>

<file path=ppt/theme/theme1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</TotalTime>
  <Words>194</Words>
  <Application>Microsoft Office PowerPoint</Application>
  <PresentationFormat>On-screen Show (4:3)</PresentationFormat>
  <Paragraphs>26</Paragraphs>
  <Slides>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HelveticaNeue-Medium</vt:lpstr>
      <vt:lpstr>Myriad Pro</vt:lpstr>
      <vt:lpstr>SftWP July 15</vt:lpstr>
      <vt:lpstr>Understanding the suitability of strategic options by using concepts about the strategic position</vt:lpstr>
      <vt:lpstr>Layers of the business environment</vt:lpstr>
      <vt:lpstr>Macro-environmental influences – the PESTEL framework</vt:lpstr>
      <vt:lpstr>Segmenting a market</vt:lpstr>
      <vt:lpstr>Some bases of market segmentation</vt:lpstr>
      <vt:lpstr>Strategy development directions</vt:lpstr>
      <vt:lpstr>Understanding the suitability of strategic options by using concepts about the strategic position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Andrew Maund</dc:creator>
  <cp:lastModifiedBy>Husam Helmi</cp:lastModifiedBy>
  <cp:revision>10</cp:revision>
  <dcterms:created xsi:type="dcterms:W3CDTF">2015-10-27T10:51:31Z</dcterms:created>
  <dcterms:modified xsi:type="dcterms:W3CDTF">2019-06-26T21:05:18Z</dcterms:modified>
</cp:coreProperties>
</file>