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73" r:id="rId2"/>
    <p:sldId id="286" r:id="rId3"/>
    <p:sldId id="256" r:id="rId4"/>
    <p:sldId id="257" r:id="rId5"/>
    <p:sldId id="271" r:id="rId6"/>
    <p:sldId id="270" r:id="rId7"/>
    <p:sldId id="278" r:id="rId8"/>
    <p:sldId id="279" r:id="rId9"/>
    <p:sldId id="275" r:id="rId10"/>
    <p:sldId id="276" r:id="rId11"/>
    <p:sldId id="283" r:id="rId12"/>
    <p:sldId id="277" r:id="rId13"/>
    <p:sldId id="280" r:id="rId14"/>
    <p:sldId id="282" r:id="rId15"/>
    <p:sldId id="281" r:id="rId16"/>
    <p:sldId id="258" r:id="rId17"/>
    <p:sldId id="259" r:id="rId18"/>
    <p:sldId id="260" r:id="rId19"/>
    <p:sldId id="267" r:id="rId20"/>
    <p:sldId id="261" r:id="rId21"/>
    <p:sldId id="262" r:id="rId22"/>
    <p:sldId id="284" r:id="rId23"/>
    <p:sldId id="287" r:id="rId24"/>
    <p:sldId id="272" r:id="rId25"/>
    <p:sldId id="264" r:id="rId26"/>
    <p:sldId id="269" r:id="rId27"/>
    <p:sldId id="266" r:id="rId28"/>
    <p:sldId id="268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345FC5-B8F1-4B6A-B390-A646B6A8CD6F}" v="4" dt="2025-03-18T23:34:19.608"/>
    <p1510:client id="{ADE410F5-F8DE-4FF7-9246-B5B06A36660B}" v="335" dt="2025-03-19T07:31:59.6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11" autoAdjust="0"/>
    <p:restoredTop sz="94660"/>
  </p:normalViewPr>
  <p:slideViewPr>
    <p:cSldViewPr snapToGrid="0">
      <p:cViewPr>
        <p:scale>
          <a:sx n="60" d="100"/>
          <a:sy n="60" d="100"/>
        </p:scale>
        <p:origin x="756" y="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1FBD41-7CA5-42BB-AABA-D6A283FE0F2F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BA1C173-E3C6-4A14-9EFD-18B00223D7FA}">
      <dgm:prSet custT="1"/>
      <dgm:spPr/>
      <dgm:t>
        <a:bodyPr/>
        <a:lstStyle/>
        <a:p>
          <a:r>
            <a:rPr lang="en-GB" sz="2400" b="1" kern="1200" dirty="0">
              <a:solidFill>
                <a:srgbClr val="002060"/>
              </a:solidFill>
              <a:latin typeface="Aptos" panose="02110004020202020204"/>
              <a:ea typeface="+mn-ea"/>
              <a:cs typeface="+mn-cs"/>
            </a:rPr>
            <a:t>Cultural and Religious Backgrounds: </a:t>
          </a:r>
        </a:p>
        <a:p>
          <a:r>
            <a:rPr lang="en-GB" sz="2000" b="1" kern="1200" dirty="0">
              <a:solidFill>
                <a:prstClr val="white"/>
              </a:solidFill>
              <a:latin typeface="Aptos" panose="02110004020202020204"/>
              <a:ea typeface="+mn-ea"/>
              <a:cs typeface="+mn-cs"/>
            </a:rPr>
            <a:t>Some individuals may not actively engage in GC due to traditional beliefs, conservative ideologies, or socio-economic constraints.</a:t>
          </a:r>
          <a:endParaRPr lang="en-US" sz="2000" b="1" kern="1200" dirty="0">
            <a:solidFill>
              <a:prstClr val="white"/>
            </a:solidFill>
            <a:latin typeface="Aptos" panose="02110004020202020204"/>
            <a:ea typeface="+mn-ea"/>
            <a:cs typeface="+mn-cs"/>
          </a:endParaRPr>
        </a:p>
      </dgm:t>
    </dgm:pt>
    <dgm:pt modelId="{29E1402C-941C-4CFE-96D9-6E0B51E39AD3}" type="parTrans" cxnId="{824A4F28-B8CE-4FD6-94EA-F61FC22A0BEA}">
      <dgm:prSet/>
      <dgm:spPr/>
      <dgm:t>
        <a:bodyPr/>
        <a:lstStyle/>
        <a:p>
          <a:endParaRPr lang="en-US"/>
        </a:p>
      </dgm:t>
    </dgm:pt>
    <dgm:pt modelId="{0BE925AD-33FA-405B-B39D-700446C7A049}" type="sibTrans" cxnId="{824A4F28-B8CE-4FD6-94EA-F61FC22A0BEA}">
      <dgm:prSet/>
      <dgm:spPr/>
      <dgm:t>
        <a:bodyPr/>
        <a:lstStyle/>
        <a:p>
          <a:endParaRPr lang="en-US"/>
        </a:p>
      </dgm:t>
    </dgm:pt>
    <dgm:pt modelId="{64EF020E-EDA1-4555-8B80-276EDFF53103}">
      <dgm:prSet/>
      <dgm:spPr/>
      <dgm:t>
        <a:bodyPr/>
        <a:lstStyle/>
        <a:p>
          <a:r>
            <a:rPr lang="en-GB" b="1"/>
            <a:t>Example</a:t>
          </a:r>
          <a:r>
            <a:rPr lang="en-GB"/>
            <a:t>: Resistance to gender equality initiatives in certain conservative societies.</a:t>
          </a:r>
          <a:endParaRPr lang="en-US"/>
        </a:p>
      </dgm:t>
    </dgm:pt>
    <dgm:pt modelId="{DD35DDDC-1ACB-49A6-BDD1-A75A2C1DAEDA}" type="parTrans" cxnId="{7A464CF5-2605-4E85-92C3-8F371332E460}">
      <dgm:prSet/>
      <dgm:spPr/>
      <dgm:t>
        <a:bodyPr/>
        <a:lstStyle/>
        <a:p>
          <a:endParaRPr lang="en-US"/>
        </a:p>
      </dgm:t>
    </dgm:pt>
    <dgm:pt modelId="{C16DD99B-C88E-4228-8A19-3035F3762899}" type="sibTrans" cxnId="{7A464CF5-2605-4E85-92C3-8F371332E460}">
      <dgm:prSet/>
      <dgm:spPr/>
      <dgm:t>
        <a:bodyPr/>
        <a:lstStyle/>
        <a:p>
          <a:endParaRPr lang="en-US"/>
        </a:p>
      </dgm:t>
    </dgm:pt>
    <dgm:pt modelId="{EC635CE2-38EF-428B-B2A0-58BC20B1F873}">
      <dgm:prSet custT="1"/>
      <dgm:spPr/>
      <dgm:t>
        <a:bodyPr/>
        <a:lstStyle/>
        <a:p>
          <a:r>
            <a:rPr lang="en-GB" sz="2400" b="1" kern="1200" dirty="0">
              <a:solidFill>
                <a:srgbClr val="002060"/>
              </a:solidFill>
              <a:latin typeface="Aptos" panose="02110004020202020204"/>
              <a:ea typeface="+mn-ea"/>
              <a:cs typeface="+mn-cs"/>
            </a:rPr>
            <a:t>Educational Inequality:</a:t>
          </a:r>
        </a:p>
        <a:p>
          <a:r>
            <a:rPr lang="en-GB" sz="2000" b="1" kern="1200" dirty="0">
              <a:solidFill>
                <a:prstClr val="white"/>
              </a:solidFill>
              <a:latin typeface="Aptos" panose="02110004020202020204"/>
              <a:ea typeface="+mn-ea"/>
              <a:cs typeface="+mn-cs"/>
            </a:rPr>
            <a:t> Lack of access to quality education and digital literacy limits awareness and participation in global initiatives.</a:t>
          </a:r>
          <a:endParaRPr lang="en-US" sz="2000" b="1" kern="1200" dirty="0">
            <a:solidFill>
              <a:prstClr val="white"/>
            </a:solidFill>
            <a:latin typeface="Aptos" panose="02110004020202020204"/>
            <a:ea typeface="+mn-ea"/>
            <a:cs typeface="+mn-cs"/>
          </a:endParaRPr>
        </a:p>
      </dgm:t>
    </dgm:pt>
    <dgm:pt modelId="{FF93190C-F554-4625-96B1-861D751E8398}" type="parTrans" cxnId="{E1E287AC-1E6F-4F99-B648-C0F8E1A773D4}">
      <dgm:prSet/>
      <dgm:spPr/>
      <dgm:t>
        <a:bodyPr/>
        <a:lstStyle/>
        <a:p>
          <a:endParaRPr lang="en-US"/>
        </a:p>
      </dgm:t>
    </dgm:pt>
    <dgm:pt modelId="{C759596F-A1FB-4854-ACBC-8747FE82C84D}" type="sibTrans" cxnId="{E1E287AC-1E6F-4F99-B648-C0F8E1A773D4}">
      <dgm:prSet/>
      <dgm:spPr/>
      <dgm:t>
        <a:bodyPr/>
        <a:lstStyle/>
        <a:p>
          <a:endParaRPr lang="en-US"/>
        </a:p>
      </dgm:t>
    </dgm:pt>
    <dgm:pt modelId="{FC5F1D3F-BFB1-4F7F-83D3-4F0E6C8C876A}">
      <dgm:prSet/>
      <dgm:spPr/>
      <dgm:t>
        <a:bodyPr/>
        <a:lstStyle/>
        <a:p>
          <a:r>
            <a:rPr lang="en-GB" b="1"/>
            <a:t>Example</a:t>
          </a:r>
          <a:r>
            <a:rPr lang="en-GB"/>
            <a:t>: Rural communities in sub-Saharan Africa face limited access to technology and global knowledge.</a:t>
          </a:r>
          <a:endParaRPr lang="en-US"/>
        </a:p>
      </dgm:t>
    </dgm:pt>
    <dgm:pt modelId="{2D6BF4DF-6B8C-4A02-BA2E-809939947E5E}" type="parTrans" cxnId="{79CB8976-2788-4FD7-AA00-65D798B16C06}">
      <dgm:prSet/>
      <dgm:spPr/>
      <dgm:t>
        <a:bodyPr/>
        <a:lstStyle/>
        <a:p>
          <a:endParaRPr lang="en-US"/>
        </a:p>
      </dgm:t>
    </dgm:pt>
    <dgm:pt modelId="{75047BCA-8246-4D66-9A55-80E552B03832}" type="sibTrans" cxnId="{79CB8976-2788-4FD7-AA00-65D798B16C06}">
      <dgm:prSet/>
      <dgm:spPr/>
      <dgm:t>
        <a:bodyPr/>
        <a:lstStyle/>
        <a:p>
          <a:endParaRPr lang="en-US"/>
        </a:p>
      </dgm:t>
    </dgm:pt>
    <dgm:pt modelId="{76689641-9986-4760-B61D-038B7F8B8A79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GB" sz="2400" b="1" kern="1200" dirty="0">
              <a:solidFill>
                <a:srgbClr val="002060"/>
              </a:solidFill>
              <a:latin typeface="Aptos" panose="02110004020202020204"/>
              <a:ea typeface="+mn-ea"/>
              <a:cs typeface="+mn-cs"/>
            </a:rPr>
            <a:t>Legal and Policy Restrictions: </a:t>
          </a:r>
        </a:p>
        <a:p>
          <a:r>
            <a:rPr lang="en-GB" sz="2000" b="1" kern="1200" dirty="0">
              <a:solidFill>
                <a:prstClr val="white"/>
              </a:solidFill>
              <a:latin typeface="Aptos" panose="02110004020202020204"/>
              <a:ea typeface="+mn-ea"/>
              <a:cs typeface="+mn-cs"/>
            </a:rPr>
            <a:t>Authoritarian regimes and restrictive immigration laws can hinder cross-cultural collaboration.</a:t>
          </a:r>
          <a:endParaRPr lang="en-US" sz="2000" b="1" kern="1200" dirty="0">
            <a:solidFill>
              <a:prstClr val="white"/>
            </a:solidFill>
            <a:latin typeface="Aptos" panose="02110004020202020204"/>
            <a:ea typeface="+mn-ea"/>
            <a:cs typeface="+mn-cs"/>
          </a:endParaRPr>
        </a:p>
      </dgm:t>
    </dgm:pt>
    <dgm:pt modelId="{B5B665EE-4CA8-4C27-8D38-16D829D9E7D7}" type="parTrans" cxnId="{0452CD21-E013-4396-A488-290D214C7C35}">
      <dgm:prSet/>
      <dgm:spPr/>
      <dgm:t>
        <a:bodyPr/>
        <a:lstStyle/>
        <a:p>
          <a:endParaRPr lang="en-US"/>
        </a:p>
      </dgm:t>
    </dgm:pt>
    <dgm:pt modelId="{C9C86BC1-F814-478C-B801-C25090B98C53}" type="sibTrans" cxnId="{0452CD21-E013-4396-A488-290D214C7C35}">
      <dgm:prSet/>
      <dgm:spPr/>
      <dgm:t>
        <a:bodyPr/>
        <a:lstStyle/>
        <a:p>
          <a:endParaRPr lang="en-US"/>
        </a:p>
      </dgm:t>
    </dgm:pt>
    <dgm:pt modelId="{1FBC9735-D74E-45DD-938A-63A6F27A3B24}">
      <dgm:prSet/>
      <dgm:spPr/>
      <dgm:t>
        <a:bodyPr/>
        <a:lstStyle/>
        <a:p>
          <a:r>
            <a:rPr lang="en-GB" b="1" dirty="0"/>
            <a:t>Example</a:t>
          </a:r>
          <a:r>
            <a:rPr lang="en-GB" dirty="0"/>
            <a:t>: Restrictive policies in some countries limiting freedom of speech and international collaboration.</a:t>
          </a:r>
          <a:endParaRPr lang="en-US" dirty="0"/>
        </a:p>
      </dgm:t>
    </dgm:pt>
    <dgm:pt modelId="{6E4196CE-F99C-4BD4-B26D-43E5B5FD9477}" type="parTrans" cxnId="{B1B5AC07-414E-4261-8313-B9FCD25B94CE}">
      <dgm:prSet/>
      <dgm:spPr/>
      <dgm:t>
        <a:bodyPr/>
        <a:lstStyle/>
        <a:p>
          <a:endParaRPr lang="en-US"/>
        </a:p>
      </dgm:t>
    </dgm:pt>
    <dgm:pt modelId="{60D21A3C-73DD-44B8-9C83-12D9A62D3572}" type="sibTrans" cxnId="{B1B5AC07-414E-4261-8313-B9FCD25B94CE}">
      <dgm:prSet/>
      <dgm:spPr/>
      <dgm:t>
        <a:bodyPr/>
        <a:lstStyle/>
        <a:p>
          <a:endParaRPr lang="en-US"/>
        </a:p>
      </dgm:t>
    </dgm:pt>
    <dgm:pt modelId="{CD5C08B6-277E-4A06-AD7B-579FAE4211F2}" type="pres">
      <dgm:prSet presAssocID="{171FBD41-7CA5-42BB-AABA-D6A283FE0F2F}" presName="Name0" presStyleCnt="0">
        <dgm:presLayoutVars>
          <dgm:dir/>
          <dgm:animLvl val="lvl"/>
          <dgm:resizeHandles val="exact"/>
        </dgm:presLayoutVars>
      </dgm:prSet>
      <dgm:spPr/>
    </dgm:pt>
    <dgm:pt modelId="{159A761A-8AA1-48B3-9B5E-F9ABFDB58569}" type="pres">
      <dgm:prSet presAssocID="{7BA1C173-E3C6-4A14-9EFD-18B00223D7FA}" presName="linNode" presStyleCnt="0"/>
      <dgm:spPr/>
    </dgm:pt>
    <dgm:pt modelId="{C224F164-83EA-4275-8C73-5CA650BA5793}" type="pres">
      <dgm:prSet presAssocID="{7BA1C173-E3C6-4A14-9EFD-18B00223D7FA}" presName="parentText" presStyleLbl="node1" presStyleIdx="0" presStyleCnt="3" custScaleX="248742" custScaleY="189601" custLinFactNeighborY="-2458">
        <dgm:presLayoutVars>
          <dgm:chMax val="1"/>
          <dgm:bulletEnabled val="1"/>
        </dgm:presLayoutVars>
      </dgm:prSet>
      <dgm:spPr/>
    </dgm:pt>
    <dgm:pt modelId="{100D11A0-0B93-41F4-849B-6C3D3B284639}" type="pres">
      <dgm:prSet presAssocID="{7BA1C173-E3C6-4A14-9EFD-18B00223D7FA}" presName="descendantText" presStyleLbl="alignAccFollowNode1" presStyleIdx="0" presStyleCnt="3">
        <dgm:presLayoutVars>
          <dgm:bulletEnabled val="1"/>
        </dgm:presLayoutVars>
      </dgm:prSet>
      <dgm:spPr/>
    </dgm:pt>
    <dgm:pt modelId="{4D2F593D-97BF-4B7C-91F9-C79C2B99FA64}" type="pres">
      <dgm:prSet presAssocID="{0BE925AD-33FA-405B-B39D-700446C7A049}" presName="sp" presStyleCnt="0"/>
      <dgm:spPr/>
    </dgm:pt>
    <dgm:pt modelId="{EC885535-BAED-4214-AE80-751C98CB6216}" type="pres">
      <dgm:prSet presAssocID="{EC635CE2-38EF-428B-B2A0-58BC20B1F873}" presName="linNode" presStyleCnt="0"/>
      <dgm:spPr/>
    </dgm:pt>
    <dgm:pt modelId="{8A2D01DE-CBD1-4E4B-934A-C575DBE63C7E}" type="pres">
      <dgm:prSet presAssocID="{EC635CE2-38EF-428B-B2A0-58BC20B1F873}" presName="parentText" presStyleLbl="node1" presStyleIdx="1" presStyleCnt="3" custScaleX="240999" custScaleY="242079">
        <dgm:presLayoutVars>
          <dgm:chMax val="1"/>
          <dgm:bulletEnabled val="1"/>
        </dgm:presLayoutVars>
      </dgm:prSet>
      <dgm:spPr/>
    </dgm:pt>
    <dgm:pt modelId="{C8B16B99-D292-4863-B179-151A3F777453}" type="pres">
      <dgm:prSet presAssocID="{EC635CE2-38EF-428B-B2A0-58BC20B1F873}" presName="descendantText" presStyleLbl="alignAccFollowNode1" presStyleIdx="1" presStyleCnt="3">
        <dgm:presLayoutVars>
          <dgm:bulletEnabled val="1"/>
        </dgm:presLayoutVars>
      </dgm:prSet>
      <dgm:spPr/>
    </dgm:pt>
    <dgm:pt modelId="{6CF5EAF2-6B81-4779-B910-35FFFA8B6FE3}" type="pres">
      <dgm:prSet presAssocID="{C759596F-A1FB-4854-ACBC-8747FE82C84D}" presName="sp" presStyleCnt="0"/>
      <dgm:spPr/>
    </dgm:pt>
    <dgm:pt modelId="{507A2116-F427-4ECA-B86F-94D3BC766E23}" type="pres">
      <dgm:prSet presAssocID="{76689641-9986-4760-B61D-038B7F8B8A79}" presName="linNode" presStyleCnt="0"/>
      <dgm:spPr/>
    </dgm:pt>
    <dgm:pt modelId="{88F5B280-1068-4FC8-8AC5-7B332B67953C}" type="pres">
      <dgm:prSet presAssocID="{76689641-9986-4760-B61D-038B7F8B8A79}" presName="parentText" presStyleLbl="node1" presStyleIdx="2" presStyleCnt="3" custScaleX="242754" custScaleY="211244">
        <dgm:presLayoutVars>
          <dgm:chMax val="1"/>
          <dgm:bulletEnabled val="1"/>
        </dgm:presLayoutVars>
      </dgm:prSet>
      <dgm:spPr/>
    </dgm:pt>
    <dgm:pt modelId="{9954BF51-EBB0-40C5-9D5A-E3E31D2AA854}" type="pres">
      <dgm:prSet presAssocID="{76689641-9986-4760-B61D-038B7F8B8A79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B1B5AC07-414E-4261-8313-B9FCD25B94CE}" srcId="{76689641-9986-4760-B61D-038B7F8B8A79}" destId="{1FBC9735-D74E-45DD-938A-63A6F27A3B24}" srcOrd="0" destOrd="0" parTransId="{6E4196CE-F99C-4BD4-B26D-43E5B5FD9477}" sibTransId="{60D21A3C-73DD-44B8-9C83-12D9A62D3572}"/>
    <dgm:cxn modelId="{586EC719-9383-40F0-B6B4-885C9AB115F6}" type="presOf" srcId="{76689641-9986-4760-B61D-038B7F8B8A79}" destId="{88F5B280-1068-4FC8-8AC5-7B332B67953C}" srcOrd="0" destOrd="0" presId="urn:microsoft.com/office/officeart/2005/8/layout/vList5"/>
    <dgm:cxn modelId="{0452CD21-E013-4396-A488-290D214C7C35}" srcId="{171FBD41-7CA5-42BB-AABA-D6A283FE0F2F}" destId="{76689641-9986-4760-B61D-038B7F8B8A79}" srcOrd="2" destOrd="0" parTransId="{B5B665EE-4CA8-4C27-8D38-16D829D9E7D7}" sibTransId="{C9C86BC1-F814-478C-B801-C25090B98C53}"/>
    <dgm:cxn modelId="{824A4F28-B8CE-4FD6-94EA-F61FC22A0BEA}" srcId="{171FBD41-7CA5-42BB-AABA-D6A283FE0F2F}" destId="{7BA1C173-E3C6-4A14-9EFD-18B00223D7FA}" srcOrd="0" destOrd="0" parTransId="{29E1402C-941C-4CFE-96D9-6E0B51E39AD3}" sibTransId="{0BE925AD-33FA-405B-B39D-700446C7A049}"/>
    <dgm:cxn modelId="{B2632829-ABF9-4991-A49B-EF3F48A55612}" type="presOf" srcId="{171FBD41-7CA5-42BB-AABA-D6A283FE0F2F}" destId="{CD5C08B6-277E-4A06-AD7B-579FAE4211F2}" srcOrd="0" destOrd="0" presId="urn:microsoft.com/office/officeart/2005/8/layout/vList5"/>
    <dgm:cxn modelId="{54733870-A48B-4C80-9ED1-C9EEA3DC7440}" type="presOf" srcId="{1FBC9735-D74E-45DD-938A-63A6F27A3B24}" destId="{9954BF51-EBB0-40C5-9D5A-E3E31D2AA854}" srcOrd="0" destOrd="0" presId="urn:microsoft.com/office/officeart/2005/8/layout/vList5"/>
    <dgm:cxn modelId="{79CB8976-2788-4FD7-AA00-65D798B16C06}" srcId="{EC635CE2-38EF-428B-B2A0-58BC20B1F873}" destId="{FC5F1D3F-BFB1-4F7F-83D3-4F0E6C8C876A}" srcOrd="0" destOrd="0" parTransId="{2D6BF4DF-6B8C-4A02-BA2E-809939947E5E}" sibTransId="{75047BCA-8246-4D66-9A55-80E552B03832}"/>
    <dgm:cxn modelId="{EDF1209E-AF2A-48E2-9C12-751438A87C3D}" type="presOf" srcId="{FC5F1D3F-BFB1-4F7F-83D3-4F0E6C8C876A}" destId="{C8B16B99-D292-4863-B179-151A3F777453}" srcOrd="0" destOrd="0" presId="urn:microsoft.com/office/officeart/2005/8/layout/vList5"/>
    <dgm:cxn modelId="{E1E287AC-1E6F-4F99-B648-C0F8E1A773D4}" srcId="{171FBD41-7CA5-42BB-AABA-D6A283FE0F2F}" destId="{EC635CE2-38EF-428B-B2A0-58BC20B1F873}" srcOrd="1" destOrd="0" parTransId="{FF93190C-F554-4625-96B1-861D751E8398}" sibTransId="{C759596F-A1FB-4854-ACBC-8747FE82C84D}"/>
    <dgm:cxn modelId="{59867CB0-76C2-4770-8F70-025BBAAFB0A7}" type="presOf" srcId="{EC635CE2-38EF-428B-B2A0-58BC20B1F873}" destId="{8A2D01DE-CBD1-4E4B-934A-C575DBE63C7E}" srcOrd="0" destOrd="0" presId="urn:microsoft.com/office/officeart/2005/8/layout/vList5"/>
    <dgm:cxn modelId="{22D9E1B8-6773-4A77-A7C0-12B77E150ED5}" type="presOf" srcId="{7BA1C173-E3C6-4A14-9EFD-18B00223D7FA}" destId="{C224F164-83EA-4275-8C73-5CA650BA5793}" srcOrd="0" destOrd="0" presId="urn:microsoft.com/office/officeart/2005/8/layout/vList5"/>
    <dgm:cxn modelId="{567157D8-82D5-4B2E-B566-793745CC8DDD}" type="presOf" srcId="{64EF020E-EDA1-4555-8B80-276EDFF53103}" destId="{100D11A0-0B93-41F4-849B-6C3D3B284639}" srcOrd="0" destOrd="0" presId="urn:microsoft.com/office/officeart/2005/8/layout/vList5"/>
    <dgm:cxn modelId="{7A464CF5-2605-4E85-92C3-8F371332E460}" srcId="{7BA1C173-E3C6-4A14-9EFD-18B00223D7FA}" destId="{64EF020E-EDA1-4555-8B80-276EDFF53103}" srcOrd="0" destOrd="0" parTransId="{DD35DDDC-1ACB-49A6-BDD1-A75A2C1DAEDA}" sibTransId="{C16DD99B-C88E-4228-8A19-3035F3762899}"/>
    <dgm:cxn modelId="{AA82A137-093D-4CAB-971D-ED0D5704E3C8}" type="presParOf" srcId="{CD5C08B6-277E-4A06-AD7B-579FAE4211F2}" destId="{159A761A-8AA1-48B3-9B5E-F9ABFDB58569}" srcOrd="0" destOrd="0" presId="urn:microsoft.com/office/officeart/2005/8/layout/vList5"/>
    <dgm:cxn modelId="{A63380FE-0FF5-4366-A970-1771CAC6DD42}" type="presParOf" srcId="{159A761A-8AA1-48B3-9B5E-F9ABFDB58569}" destId="{C224F164-83EA-4275-8C73-5CA650BA5793}" srcOrd="0" destOrd="0" presId="urn:microsoft.com/office/officeart/2005/8/layout/vList5"/>
    <dgm:cxn modelId="{AA88073A-AC29-48E5-90B4-12F7039B70DE}" type="presParOf" srcId="{159A761A-8AA1-48B3-9B5E-F9ABFDB58569}" destId="{100D11A0-0B93-41F4-849B-6C3D3B284639}" srcOrd="1" destOrd="0" presId="urn:microsoft.com/office/officeart/2005/8/layout/vList5"/>
    <dgm:cxn modelId="{F0A20191-2F57-4CBF-BB9D-4CD0B6F57FF8}" type="presParOf" srcId="{CD5C08B6-277E-4A06-AD7B-579FAE4211F2}" destId="{4D2F593D-97BF-4B7C-91F9-C79C2B99FA64}" srcOrd="1" destOrd="0" presId="urn:microsoft.com/office/officeart/2005/8/layout/vList5"/>
    <dgm:cxn modelId="{950C6BE2-9E1E-4377-B4F3-C07F436A5718}" type="presParOf" srcId="{CD5C08B6-277E-4A06-AD7B-579FAE4211F2}" destId="{EC885535-BAED-4214-AE80-751C98CB6216}" srcOrd="2" destOrd="0" presId="urn:microsoft.com/office/officeart/2005/8/layout/vList5"/>
    <dgm:cxn modelId="{4C7DFE60-D1E1-4F97-8106-1BD9B62FF4F4}" type="presParOf" srcId="{EC885535-BAED-4214-AE80-751C98CB6216}" destId="{8A2D01DE-CBD1-4E4B-934A-C575DBE63C7E}" srcOrd="0" destOrd="0" presId="urn:microsoft.com/office/officeart/2005/8/layout/vList5"/>
    <dgm:cxn modelId="{527F14ED-08C3-4BAA-8BD1-1521104AC875}" type="presParOf" srcId="{EC885535-BAED-4214-AE80-751C98CB6216}" destId="{C8B16B99-D292-4863-B179-151A3F777453}" srcOrd="1" destOrd="0" presId="urn:microsoft.com/office/officeart/2005/8/layout/vList5"/>
    <dgm:cxn modelId="{2ADE4011-6A7C-477A-AF06-EA543A6D2E2C}" type="presParOf" srcId="{CD5C08B6-277E-4A06-AD7B-579FAE4211F2}" destId="{6CF5EAF2-6B81-4779-B910-35FFFA8B6FE3}" srcOrd="3" destOrd="0" presId="urn:microsoft.com/office/officeart/2005/8/layout/vList5"/>
    <dgm:cxn modelId="{9E6CC802-434B-47F9-8D8C-84966012AA30}" type="presParOf" srcId="{CD5C08B6-277E-4A06-AD7B-579FAE4211F2}" destId="{507A2116-F427-4ECA-B86F-94D3BC766E23}" srcOrd="4" destOrd="0" presId="urn:microsoft.com/office/officeart/2005/8/layout/vList5"/>
    <dgm:cxn modelId="{AD2110EC-24E0-49F1-B1E4-FE06B3404BF9}" type="presParOf" srcId="{507A2116-F427-4ECA-B86F-94D3BC766E23}" destId="{88F5B280-1068-4FC8-8AC5-7B332B67953C}" srcOrd="0" destOrd="0" presId="urn:microsoft.com/office/officeart/2005/8/layout/vList5"/>
    <dgm:cxn modelId="{34FA34E7-C31B-471A-BEF2-C9A0E8DF509F}" type="presParOf" srcId="{507A2116-F427-4ECA-B86F-94D3BC766E23}" destId="{9954BF51-EBB0-40C5-9D5A-E3E31D2AA854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0D11A0-0B93-41F4-849B-6C3D3B284639}">
      <dsp:nvSpPr>
        <dsp:cNvPr id="0" name=""/>
        <dsp:cNvSpPr/>
      </dsp:nvSpPr>
      <dsp:spPr>
        <a:xfrm rot="5400000">
          <a:off x="8534665" y="-1513732"/>
          <a:ext cx="693823" cy="4674831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/>
            <a:t>Example</a:t>
          </a:r>
          <a:r>
            <a:rPr lang="en-GB" sz="1400" kern="1200"/>
            <a:t>: Resistance to gender equality initiatives in certain conservative societies.</a:t>
          </a:r>
          <a:endParaRPr lang="en-US" sz="1400" kern="1200"/>
        </a:p>
      </dsp:txBody>
      <dsp:txXfrm rot="-5400000">
        <a:off x="6544161" y="510642"/>
        <a:ext cx="4640961" cy="626083"/>
      </dsp:txXfrm>
    </dsp:sp>
    <dsp:sp modelId="{C224F164-83EA-4275-8C73-5CA650BA5793}">
      <dsp:nvSpPr>
        <dsp:cNvPr id="0" name=""/>
        <dsp:cNvSpPr/>
      </dsp:nvSpPr>
      <dsp:spPr>
        <a:xfrm>
          <a:off x="3259" y="0"/>
          <a:ext cx="6540901" cy="16443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rgbClr val="002060"/>
              </a:solidFill>
              <a:latin typeface="Aptos" panose="02110004020202020204"/>
              <a:ea typeface="+mn-ea"/>
              <a:cs typeface="+mn-cs"/>
            </a:rPr>
            <a:t>Cultural and Religious Backgrounds: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prstClr val="white"/>
              </a:solidFill>
              <a:latin typeface="Aptos" panose="02110004020202020204"/>
              <a:ea typeface="+mn-ea"/>
              <a:cs typeface="+mn-cs"/>
            </a:rPr>
            <a:t>Some individuals may not actively engage in GC due to traditional beliefs, conservative ideologies, or socio-economic constraints.</a:t>
          </a:r>
          <a:endParaRPr lang="en-US" sz="2000" b="1" kern="1200" dirty="0">
            <a:solidFill>
              <a:prstClr val="white"/>
            </a:solidFill>
            <a:latin typeface="Aptos" panose="02110004020202020204"/>
            <a:ea typeface="+mn-ea"/>
            <a:cs typeface="+mn-cs"/>
          </a:endParaRPr>
        </a:p>
      </dsp:txBody>
      <dsp:txXfrm>
        <a:off x="83531" y="80272"/>
        <a:ext cx="6380357" cy="1483826"/>
      </dsp:txXfrm>
    </dsp:sp>
    <dsp:sp modelId="{C8B16B99-D292-4863-B179-151A3F777453}">
      <dsp:nvSpPr>
        <dsp:cNvPr id="0" name=""/>
        <dsp:cNvSpPr/>
      </dsp:nvSpPr>
      <dsp:spPr>
        <a:xfrm rot="5400000">
          <a:off x="8500382" y="355942"/>
          <a:ext cx="693823" cy="4766082"/>
        </a:xfrm>
        <a:prstGeom prst="round2Same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/>
            <a:t>Example</a:t>
          </a:r>
          <a:r>
            <a:rPr lang="en-GB" sz="1400" kern="1200"/>
            <a:t>: Rural communities in sub-Saharan Africa face limited access to technology and global knowledge.</a:t>
          </a:r>
          <a:endParaRPr lang="en-US" sz="1400" kern="1200"/>
        </a:p>
      </dsp:txBody>
      <dsp:txXfrm rot="-5400000">
        <a:off x="6464253" y="2425941"/>
        <a:ext cx="4732212" cy="626083"/>
      </dsp:txXfrm>
    </dsp:sp>
    <dsp:sp modelId="{8A2D01DE-CBD1-4E4B-934A-C575DBE63C7E}">
      <dsp:nvSpPr>
        <dsp:cNvPr id="0" name=""/>
        <dsp:cNvSpPr/>
      </dsp:nvSpPr>
      <dsp:spPr>
        <a:xfrm>
          <a:off x="3259" y="1689233"/>
          <a:ext cx="6460993" cy="2099501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rgbClr val="002060"/>
              </a:solidFill>
              <a:latin typeface="Aptos" panose="02110004020202020204"/>
              <a:ea typeface="+mn-ea"/>
              <a:cs typeface="+mn-cs"/>
            </a:rPr>
            <a:t>Educational Inequality: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prstClr val="white"/>
              </a:solidFill>
              <a:latin typeface="Aptos" panose="02110004020202020204"/>
              <a:ea typeface="+mn-ea"/>
              <a:cs typeface="+mn-cs"/>
            </a:rPr>
            <a:t> Lack of access to quality education and digital literacy limits awareness and participation in global initiatives.</a:t>
          </a:r>
          <a:endParaRPr lang="en-US" sz="2000" b="1" kern="1200" dirty="0">
            <a:solidFill>
              <a:prstClr val="white"/>
            </a:solidFill>
            <a:latin typeface="Aptos" panose="02110004020202020204"/>
            <a:ea typeface="+mn-ea"/>
            <a:cs typeface="+mn-cs"/>
          </a:endParaRPr>
        </a:p>
      </dsp:txBody>
      <dsp:txXfrm>
        <a:off x="105748" y="1791722"/>
        <a:ext cx="6256015" cy="1894523"/>
      </dsp:txXfrm>
    </dsp:sp>
    <dsp:sp modelId="{9954BF51-EBB0-40C5-9D5A-E3E31D2AA854}">
      <dsp:nvSpPr>
        <dsp:cNvPr id="0" name=""/>
        <dsp:cNvSpPr/>
      </dsp:nvSpPr>
      <dsp:spPr>
        <a:xfrm rot="5400000">
          <a:off x="8516802" y="2373305"/>
          <a:ext cx="693823" cy="4749662"/>
        </a:xfrm>
        <a:prstGeom prst="round2Same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/>
            <a:t>Example</a:t>
          </a:r>
          <a:r>
            <a:rPr lang="en-GB" sz="1400" kern="1200" dirty="0"/>
            <a:t>: Restrictive policies in some countries limiting freedom of speech and international collaboration.</a:t>
          </a:r>
          <a:endParaRPr lang="en-US" sz="1400" kern="1200" dirty="0"/>
        </a:p>
      </dsp:txBody>
      <dsp:txXfrm rot="-5400000">
        <a:off x="6488883" y="4435094"/>
        <a:ext cx="4715792" cy="626083"/>
      </dsp:txXfrm>
    </dsp:sp>
    <dsp:sp modelId="{88F5B280-1068-4FC8-8AC5-7B332B67953C}">
      <dsp:nvSpPr>
        <dsp:cNvPr id="0" name=""/>
        <dsp:cNvSpPr/>
      </dsp:nvSpPr>
      <dsp:spPr>
        <a:xfrm>
          <a:off x="3259" y="3832098"/>
          <a:ext cx="6485622" cy="1832075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rgbClr val="002060"/>
              </a:solidFill>
              <a:latin typeface="Aptos" panose="02110004020202020204"/>
              <a:ea typeface="+mn-ea"/>
              <a:cs typeface="+mn-cs"/>
            </a:rPr>
            <a:t>Legal and Policy Restrictions: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prstClr val="white"/>
              </a:solidFill>
              <a:latin typeface="Aptos" panose="02110004020202020204"/>
              <a:ea typeface="+mn-ea"/>
              <a:cs typeface="+mn-cs"/>
            </a:rPr>
            <a:t>Authoritarian regimes and restrictive immigration laws can hinder cross-cultural collaboration.</a:t>
          </a:r>
          <a:endParaRPr lang="en-US" sz="2000" b="1" kern="1200" dirty="0">
            <a:solidFill>
              <a:prstClr val="white"/>
            </a:solidFill>
            <a:latin typeface="Aptos" panose="02110004020202020204"/>
            <a:ea typeface="+mn-ea"/>
            <a:cs typeface="+mn-cs"/>
          </a:endParaRPr>
        </a:p>
      </dsp:txBody>
      <dsp:txXfrm>
        <a:off x="92694" y="3921533"/>
        <a:ext cx="6306752" cy="16532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82C2DC-1E70-407F-964C-AAEC243AF656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B3D9C1-5EA1-4E86-9521-04585B561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296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B3D9C1-5EA1-4E86-9521-04585B56139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1891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74509-86EB-87F5-7B79-62D8E27DDE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058C85-5183-021B-D95A-D549142162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2A256-A5F0-E7F7-1785-9C4F42275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92C09-FB84-4753-8247-C45595BB6323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FBAB23-B4AA-1FB1-30B9-51CED0BAAA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C4AF65-D691-C4FE-486B-36F9C15DED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E2559-30B3-43C7-9B79-FA189C1922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424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F5E96-30E3-889D-77E8-8A2313C50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6E63B8-5A0A-8933-B3AF-5F467B39D1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BEB66D-0EDB-D7C6-6E7A-766802799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92C09-FB84-4753-8247-C45595BB6323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7DEE75-5F0F-4E0A-B913-E1751A499E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6E8809-FDDC-E34A-FCAA-50B85689C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E2559-30B3-43C7-9B79-FA189C1922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23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02FF0-52AA-42E6-6D84-0A1DC359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FD021E-FAFF-C9F4-6EE3-FBD1BB04E4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98E8A3-E53D-12B0-4E5D-9462792D9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92C09-FB84-4753-8247-C45595BB6323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E4CC62-5442-C6CC-509A-192FD8152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E0E152-7EFF-D865-6955-C0FEF0932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E2559-30B3-43C7-9B79-FA189C1922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7608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6EB5C6-F8C6-92CC-FD0D-8C8138BCB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9DCE71-2AD4-422C-8016-00025DA9F4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4E9792-7002-2F76-7EBF-7019802248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DEAA19-12C1-56D4-CC59-CC23E5C724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92C09-FB84-4753-8247-C45595BB6323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38C5B8-8C8C-5ED8-272C-B9DD1005F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0085D5-5B4C-36DC-1836-2CAC4ADB7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E2559-30B3-43C7-9B79-FA189C1922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1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E8A04-00EA-DE28-A745-D2151238C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0A66BF-0F47-3C52-832A-B1D1D5B0C6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34C921-A986-EADA-0173-E2E07470C9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734D26-7ABB-8AA4-716A-873B2EABFA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F82122-025C-B84D-62DD-5D69C1BB7C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83CAD9-9E7E-87A7-9623-25E64C8D4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92C09-FB84-4753-8247-C45595BB6323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9EC5FE-CAC3-67B1-70D2-608D43EE65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6C36DE-6750-E3C6-5C78-B46FAFE618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E2559-30B3-43C7-9B79-FA189C1922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7662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5BF0D-083D-09F7-1FCE-611B96D0A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CCE875-4E3B-05A1-104D-91403A164C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92C09-FB84-4753-8247-C45595BB6323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0E660A-2184-883A-62E2-D99475C10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AB4371-1C16-B8AA-0C97-6881E7ED21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E2559-30B3-43C7-9B79-FA189C1922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036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569F4B-D461-E2CF-FD2E-38022F82F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92C09-FB84-4753-8247-C45595BB6323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EC7431-DB2D-F0B8-0052-6C4C0BB37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031F2A-3F00-DFF5-7F0F-525A1B87EC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E2559-30B3-43C7-9B79-FA189C1922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703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6064F-0270-95A8-FB1B-174C78106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45275-9D55-5845-40C9-D14A3F7580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C0ABCD-6627-E57F-B01A-A559F5BC60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AFE88E-C1C4-0F37-EB96-1EA0676827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92C09-FB84-4753-8247-C45595BB6323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CDB85F-4EB9-3185-843D-ED85C40F65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D7BAB2-4353-DD35-84F4-50BF70F50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E2559-30B3-43C7-9B79-FA189C1922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472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59902-B6E3-7369-DC64-59764701E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8E9F571-1B88-3369-4A7B-DC40E39845A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C61A0B-580A-70F8-6DBB-F9338F6A93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81F9BC-D930-52C5-BF8F-A0C50C56B0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92C09-FB84-4753-8247-C45595BB6323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F294C9-9832-3C79-2425-641C13081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A79F6-55A7-8137-0A33-EE0926FD0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E2559-30B3-43C7-9B79-FA189C1922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759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EFE4A-75A5-A0AD-5DEE-254BBEC9B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B9AD43-5A76-076D-7B76-53583365E4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5FF649-6E01-7860-3F31-025842E19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92C09-FB84-4753-8247-C45595BB6323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16FD09-D4E6-9584-5459-D5ECC1FD70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36BA44-3A37-BE7D-834C-8CCD5911E4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E2559-30B3-43C7-9B79-FA189C1922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5258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584CC30-2282-6247-09F7-A07FBD8A2AF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AD1660-3369-C827-9440-2088EBB8F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AF1873-D28B-D1E9-00FF-DAAF2EB74B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92C09-FB84-4753-8247-C45595BB6323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9BB264-8D96-7EBB-690A-ECC24203C5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573E13-8A27-9118-992A-8DCA2DC5D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E2559-30B3-43C7-9B79-FA189C1922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222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9FD09D6-9CDA-A98C-6B3E-95D5A8363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25D68B-E1C7-035C-0679-B9EABD9D69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796C70-F177-C59A-3958-CAFBF3A060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D592C09-FB84-4753-8247-C45595BB6323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23B6D2-C4CE-C21D-0D4F-C59E82BCED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358876-2232-1547-F1CB-93829B7B47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5CE2559-30B3-43C7-9B79-FA189C1922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2419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n.org/content/affordable-and-clean-energy" TargetMode="External"/><Relationship Id="rId13" Type="http://schemas.openxmlformats.org/officeDocument/2006/relationships/hyperlink" Target="https://www.un.org/content/responsible-production-and-consumption" TargetMode="External"/><Relationship Id="rId18" Type="http://schemas.openxmlformats.org/officeDocument/2006/relationships/hyperlink" Target="https://www.un.org/content/revitalize-global-partnership-sustainable-development" TargetMode="External"/><Relationship Id="rId3" Type="http://schemas.openxmlformats.org/officeDocument/2006/relationships/hyperlink" Target="https://www.un.org/content/zero-hunger" TargetMode="External"/><Relationship Id="rId7" Type="http://schemas.openxmlformats.org/officeDocument/2006/relationships/hyperlink" Target="https://www.un.org/content/clean-water-and-sanitation" TargetMode="External"/><Relationship Id="rId12" Type="http://schemas.openxmlformats.org/officeDocument/2006/relationships/hyperlink" Target="https://www.un.org/content/sustainable-cities-and-communities" TargetMode="External"/><Relationship Id="rId17" Type="http://schemas.openxmlformats.org/officeDocument/2006/relationships/hyperlink" Target="https://www.un.org/content/peace-justice-and-strong-institutions" TargetMode="External"/><Relationship Id="rId2" Type="http://schemas.openxmlformats.org/officeDocument/2006/relationships/hyperlink" Target="https://www.un.org/content/no-poverty" TargetMode="External"/><Relationship Id="rId16" Type="http://schemas.openxmlformats.org/officeDocument/2006/relationships/hyperlink" Target="https://www.un.org/content/life-land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un.org/content/gender-equality" TargetMode="External"/><Relationship Id="rId11" Type="http://schemas.openxmlformats.org/officeDocument/2006/relationships/hyperlink" Target="https://www.un.org/content/reduced-inequalities" TargetMode="External"/><Relationship Id="rId5" Type="http://schemas.openxmlformats.org/officeDocument/2006/relationships/hyperlink" Target="https://www.un.org/content/quality-education" TargetMode="External"/><Relationship Id="rId15" Type="http://schemas.openxmlformats.org/officeDocument/2006/relationships/hyperlink" Target="https://www.un.org/content/life-below-water" TargetMode="External"/><Relationship Id="rId10" Type="http://schemas.openxmlformats.org/officeDocument/2006/relationships/hyperlink" Target="https://www.un.org/content/industry-innovation-and-infrastructure" TargetMode="External"/><Relationship Id="rId19" Type="http://schemas.openxmlformats.org/officeDocument/2006/relationships/image" Target="../media/image6.png"/><Relationship Id="rId4" Type="http://schemas.openxmlformats.org/officeDocument/2006/relationships/hyperlink" Target="https://www.un.org/content/good-health-and-well-being" TargetMode="External"/><Relationship Id="rId9" Type="http://schemas.openxmlformats.org/officeDocument/2006/relationships/hyperlink" Target="https://www.un.org/content/decent-work-and-economic-growth" TargetMode="External"/><Relationship Id="rId14" Type="http://schemas.openxmlformats.org/officeDocument/2006/relationships/hyperlink" Target="https://www.un.org/content/climate-action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Image result for global citizenship">
            <a:extLst>
              <a:ext uri="{FF2B5EF4-FFF2-40B4-BE49-F238E27FC236}">
                <a16:creationId xmlns:a16="http://schemas.microsoft.com/office/drawing/2014/main" id="{43B4F244-6AB9-0E47-8A87-042C118FB1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624"/>
          <a:stretch/>
        </p:blipFill>
        <p:spPr bwMode="auto">
          <a:xfrm>
            <a:off x="7354595" y="163285"/>
            <a:ext cx="5050971" cy="6317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5" name="Rectangle 4104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04286B-57D7-444C-CD07-5891A42656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135" y="927252"/>
            <a:ext cx="7076705" cy="3204134"/>
          </a:xfrm>
        </p:spPr>
        <p:txBody>
          <a:bodyPr anchor="b">
            <a:normAutofit fontScale="90000"/>
          </a:bodyPr>
          <a:lstStyle/>
          <a:p>
            <a:pPr algn="l"/>
            <a:br>
              <a:rPr lang="en-GB" sz="2300" dirty="0"/>
            </a:br>
            <a:br>
              <a:rPr lang="en-GB" sz="2300" dirty="0"/>
            </a:br>
            <a:br>
              <a:rPr lang="en-GB" sz="2300" dirty="0"/>
            </a:br>
            <a:br>
              <a:rPr lang="en-GB" sz="2300" dirty="0"/>
            </a:br>
            <a:br>
              <a:rPr lang="en-GB" sz="2300" dirty="0"/>
            </a:br>
            <a:r>
              <a:rPr lang="en-GB" sz="4000" b="1" dirty="0"/>
              <a:t>Global Citizenship and the role of Education.</a:t>
            </a:r>
            <a:br>
              <a:rPr lang="en-GB" sz="4000" b="1" dirty="0"/>
            </a:br>
            <a:r>
              <a:rPr lang="en-GB" sz="4000" b="1" dirty="0"/>
              <a:t>Perspectives from the Global North and Global South</a:t>
            </a:r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119457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9" name="Rectangle 5128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131" name="Rectangle 5130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454DC-B025-98A9-4853-DFF62F2B0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8" y="2688336"/>
            <a:ext cx="6697982" cy="358444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Discussion </a:t>
            </a:r>
            <a:b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endParaRPr kumimoji="0" lang="en-GB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 Display" panose="02110004020202020204"/>
              <a:ea typeface="+mj-ea"/>
              <a:cs typeface="+mj-cs"/>
            </a:endParaRPr>
          </a:p>
          <a:p>
            <a:pPr>
              <a:buClr>
                <a:schemeClr val="accent2">
                  <a:lumMod val="75000"/>
                </a:schemeClr>
              </a:buClr>
              <a:buFont typeface="Aptos Display" panose="020B0004020202020204" pitchFamily="34" charset="0"/>
              <a:buChar char="•"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How can education bridge the gap between the Global South and North in fostering global citizenship?</a:t>
            </a:r>
            <a:endParaRPr lang="en-GB" dirty="0"/>
          </a:p>
        </p:txBody>
      </p:sp>
      <p:pic>
        <p:nvPicPr>
          <p:cNvPr id="5122" name="Picture 2" descr="Image result for global citizenship education">
            <a:extLst>
              <a:ext uri="{FF2B5EF4-FFF2-40B4-BE49-F238E27FC236}">
                <a16:creationId xmlns:a16="http://schemas.microsoft.com/office/drawing/2014/main" id="{BF8BA5B9-E6A9-3E71-E0F4-6FA53E766A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47" r="12202"/>
          <a:stretch/>
        </p:blipFill>
        <p:spPr bwMode="auto">
          <a:xfrm>
            <a:off x="7200900" y="10"/>
            <a:ext cx="4991100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noFill/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94930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929FFF4-C22F-043E-CA3D-BCEA1BA40ABB}"/>
              </a:ext>
            </a:extLst>
          </p:cNvPr>
          <p:cNvSpPr txBox="1"/>
          <p:nvPr/>
        </p:nvSpPr>
        <p:spPr>
          <a:xfrm>
            <a:off x="1130890" y="1471108"/>
            <a:ext cx="915611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/>
              <a:t>Global Citizenship in Education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ctr"/>
            <a:r>
              <a:rPr lang="en-GB" sz="2400" dirty="0"/>
              <a:t>Global citizenship in education refers to fostering learners' understanding of their roles and responsibilities in a globally interconnected world. It encourages critical thinking, intercultural awareness, and active participation in addressing global challenges such as climate change, inequality, and human rights.</a:t>
            </a:r>
          </a:p>
        </p:txBody>
      </p:sp>
      <p:pic>
        <p:nvPicPr>
          <p:cNvPr id="1026" name="Picture 2" descr="Image result for global citizenship">
            <a:extLst>
              <a:ext uri="{FF2B5EF4-FFF2-40B4-BE49-F238E27FC236}">
                <a16:creationId xmlns:a16="http://schemas.microsoft.com/office/drawing/2014/main" id="{79F0BF9B-9154-201B-B7A0-3B3D7D0323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95275" y="1735721"/>
            <a:ext cx="1931670" cy="1693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58094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FE38E6D-EF5A-4D20-4DF3-1D8C1CDEE44E}"/>
              </a:ext>
            </a:extLst>
          </p:cNvPr>
          <p:cNvSpPr txBox="1"/>
          <p:nvPr/>
        </p:nvSpPr>
        <p:spPr>
          <a:xfrm>
            <a:off x="572492" y="2071316"/>
            <a:ext cx="7234197" cy="41191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Global citizenship promotes shared responsibility, human rights, and intercultural understanding.</a:t>
            </a:r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Education, economic stability, and peace are crucial in shaping active global citizens.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2400" dirty="0"/>
              <a:t>The implementation of GC is influenced by the cultural, religious, and socio-political backgrounds of individuals.</a:t>
            </a:r>
          </a:p>
        </p:txBody>
      </p:sp>
      <p:pic>
        <p:nvPicPr>
          <p:cNvPr id="2050" name="Picture 2" descr="Image result for global citizenship">
            <a:extLst>
              <a:ext uri="{FF2B5EF4-FFF2-40B4-BE49-F238E27FC236}">
                <a16:creationId xmlns:a16="http://schemas.microsoft.com/office/drawing/2014/main" id="{FA0A5C0B-ED0D-6506-F3C0-2DA6B39855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7" r="-2" b="-2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23784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EF3DC4-EA23-78EA-8317-6219AB489711}"/>
              </a:ext>
            </a:extLst>
          </p:cNvPr>
          <p:cNvSpPr txBox="1"/>
          <p:nvPr/>
        </p:nvSpPr>
        <p:spPr>
          <a:xfrm>
            <a:off x="838200" y="1929384"/>
            <a:ext cx="10515600" cy="4251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b="1" dirty="0"/>
              <a:t>Discussion: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dirty="0"/>
              <a:t>How can global citizenship be equitably implemented in the Global South!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dirty="0"/>
              <a:t>Considering historical inequalities, economic disparities, and the influence of local cultural and religious identities on social responsibility and ethical action?</a:t>
            </a:r>
          </a:p>
        </p:txBody>
      </p:sp>
    </p:spTree>
    <p:extLst>
      <p:ext uri="{BB962C8B-B14F-4D97-AF65-F5344CB8AC3E}">
        <p14:creationId xmlns:p14="http://schemas.microsoft.com/office/powerpoint/2010/main" val="28219164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8029BBD-665E-6898-E9E9-8C894F84998A}"/>
              </a:ext>
            </a:extLst>
          </p:cNvPr>
          <p:cNvSpPr txBox="1"/>
          <p:nvPr/>
        </p:nvSpPr>
        <p:spPr>
          <a:xfrm>
            <a:off x="141514" y="867145"/>
            <a:ext cx="11495315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/>
              <a:t>The Global South – Impact of No Education on Global Citizenship</a:t>
            </a:r>
          </a:p>
          <a:p>
            <a:endParaRPr lang="en-GB" sz="2400" dirty="0"/>
          </a:p>
          <a:p>
            <a:pPr marL="342900" indent="-342900">
              <a:buClr>
                <a:schemeClr val="accent2">
                  <a:lumMod val="75000"/>
                </a:schemeClr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2400" b="1" dirty="0"/>
              <a:t>Limited Economic Opportunities:</a:t>
            </a:r>
            <a:r>
              <a:rPr lang="en-GB" sz="2400" dirty="0"/>
              <a:t> Lack of education restricts employment, increasing poverty cycles.</a:t>
            </a:r>
          </a:p>
          <a:p>
            <a:pPr marL="342900" indent="-342900">
              <a:buClr>
                <a:schemeClr val="accent2">
                  <a:lumMod val="75000"/>
                </a:schemeClr>
              </a:buClr>
              <a:buSzPct val="100000"/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Clr>
                <a:schemeClr val="accent2">
                  <a:lumMod val="75000"/>
                </a:schemeClr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2400" b="1" dirty="0"/>
              <a:t>Restricted Civic Engagement:</a:t>
            </a:r>
            <a:r>
              <a:rPr lang="en-GB" sz="2400" dirty="0"/>
              <a:t> Illiteracy reduces awareness of human rights, governance, and participation in decision-making.</a:t>
            </a:r>
          </a:p>
          <a:p>
            <a:pPr marL="342900" indent="-342900">
              <a:buClr>
                <a:schemeClr val="accent2">
                  <a:lumMod val="75000"/>
                </a:schemeClr>
              </a:buClr>
              <a:buSzPct val="100000"/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Clr>
                <a:schemeClr val="accent2">
                  <a:lumMod val="75000"/>
                </a:schemeClr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2400" b="1" dirty="0"/>
              <a:t>Example:</a:t>
            </a:r>
            <a:r>
              <a:rPr lang="en-GB" sz="2400" dirty="0"/>
              <a:t> In parts of sub-Saharan Africa, millions of children miss school due to inadequate infrastructure and conflict, limiting their future global engagement.</a:t>
            </a:r>
          </a:p>
        </p:txBody>
      </p:sp>
    </p:spTree>
    <p:extLst>
      <p:ext uri="{BB962C8B-B14F-4D97-AF65-F5344CB8AC3E}">
        <p14:creationId xmlns:p14="http://schemas.microsoft.com/office/powerpoint/2010/main" val="42743990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38934BA-73D3-6D40-65EF-437C3625F1AE}"/>
              </a:ext>
            </a:extLst>
          </p:cNvPr>
          <p:cNvSpPr txBox="1"/>
          <p:nvPr/>
        </p:nvSpPr>
        <p:spPr>
          <a:xfrm>
            <a:off x="261256" y="918559"/>
            <a:ext cx="10178143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/>
              <a:t>The Global South – Impact of Poverty on Global</a:t>
            </a:r>
          </a:p>
          <a:p>
            <a:endParaRPr lang="en-GB" sz="3600" b="1" dirty="0"/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400" b="1" dirty="0"/>
              <a:t>Citizenship Economic Marginalization: </a:t>
            </a:r>
            <a:r>
              <a:rPr lang="en-GB" sz="2400" dirty="0"/>
              <a:t>People living in poverty have fewer opportunities to travel, communicate globally, or engage in cross-cultural dialogue.</a:t>
            </a:r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400" b="1" dirty="0"/>
              <a:t>Limited Access to Technology &amp; Information: </a:t>
            </a:r>
            <a:r>
              <a:rPr lang="en-GB" sz="2400" dirty="0"/>
              <a:t>The digital divide prevents awareness of global issues.</a:t>
            </a:r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400" b="1" dirty="0"/>
              <a:t>Example: </a:t>
            </a:r>
            <a:r>
              <a:rPr lang="en-GB" sz="2400" dirty="0"/>
              <a:t>In South Asia, marginalized communities struggle with access to global knowledge due to affordability issues and poor infrastructure.</a:t>
            </a:r>
          </a:p>
        </p:txBody>
      </p:sp>
    </p:spTree>
    <p:extLst>
      <p:ext uri="{BB962C8B-B14F-4D97-AF65-F5344CB8AC3E}">
        <p14:creationId xmlns:p14="http://schemas.microsoft.com/office/powerpoint/2010/main" val="11414734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53F1A-A0BA-7C6E-2046-2671EC8B3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914" y="2103437"/>
            <a:ext cx="10907486" cy="1325563"/>
          </a:xfrm>
        </p:spPr>
        <p:txBody>
          <a:bodyPr>
            <a:normAutofit fontScale="90000"/>
          </a:bodyPr>
          <a:lstStyle/>
          <a:p>
            <a:pPr marL="571500" indent="-5715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b="1" dirty="0"/>
              <a:t>Discussion</a:t>
            </a:r>
            <a:br>
              <a:rPr lang="en-GB" dirty="0"/>
            </a:br>
            <a:br>
              <a:rPr lang="en-GB" dirty="0"/>
            </a:br>
            <a:r>
              <a:rPr lang="en-GB" sz="3600" dirty="0"/>
              <a:t>What role should international policies and technology play in bridging the digital divide to promote more inclusive global citizenship?</a:t>
            </a:r>
          </a:p>
        </p:txBody>
      </p:sp>
    </p:spTree>
    <p:extLst>
      <p:ext uri="{BB962C8B-B14F-4D97-AF65-F5344CB8AC3E}">
        <p14:creationId xmlns:p14="http://schemas.microsoft.com/office/powerpoint/2010/main" val="30244882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2E4353A-3929-827D-EA35-C308DB245C50}"/>
              </a:ext>
            </a:extLst>
          </p:cNvPr>
          <p:cNvSpPr txBox="1"/>
          <p:nvPr/>
        </p:nvSpPr>
        <p:spPr>
          <a:xfrm>
            <a:off x="435428" y="1019545"/>
            <a:ext cx="10820400" cy="4585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/>
              <a:t>The Global South – Impact of Conflict on Global Citizenship</a:t>
            </a:r>
          </a:p>
          <a:p>
            <a:endParaRPr lang="en-GB" sz="2800" dirty="0"/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400" b="1" dirty="0"/>
              <a:t>Displacement and Refugee Crises:</a:t>
            </a:r>
            <a:r>
              <a:rPr lang="en-GB" sz="2400" dirty="0"/>
              <a:t> War forces people to flee, disrupting their education and socio-economic stability.</a:t>
            </a:r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400" b="1" dirty="0"/>
              <a:t>Breakdown of Social Cohesion:</a:t>
            </a:r>
            <a:r>
              <a:rPr lang="en-GB" sz="2400" dirty="0"/>
              <a:t> Conflict fosters division and distrust, undermining global solidarity.</a:t>
            </a:r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400" b="1" dirty="0"/>
              <a:t>Example:</a:t>
            </a:r>
            <a:r>
              <a:rPr lang="en-GB" sz="2400" dirty="0"/>
              <a:t> The Syrian Civil War led to mass displacement, limiting educational access and global engagement for millions.</a:t>
            </a:r>
          </a:p>
        </p:txBody>
      </p:sp>
    </p:spTree>
    <p:extLst>
      <p:ext uri="{BB962C8B-B14F-4D97-AF65-F5344CB8AC3E}">
        <p14:creationId xmlns:p14="http://schemas.microsoft.com/office/powerpoint/2010/main" val="34401114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C7E53-ACCA-9E84-A52A-E4D3C994C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53697"/>
            <a:ext cx="10515600" cy="1325563"/>
          </a:xfrm>
        </p:spPr>
        <p:txBody>
          <a:bodyPr>
            <a:normAutofit fontScale="90000"/>
          </a:bodyPr>
          <a:lstStyle/>
          <a:p>
            <a:pPr marL="571500" indent="-5715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b="1" dirty="0"/>
              <a:t>Discussion</a:t>
            </a:r>
            <a:br>
              <a:rPr lang="en-GB" dirty="0"/>
            </a:br>
            <a:br>
              <a:rPr lang="en-GB" dirty="0"/>
            </a:br>
            <a:r>
              <a:rPr lang="en-GB" sz="3600" dirty="0"/>
              <a:t>What measures can be taken to rebuild social cohesion and promote global solidarity in post-conflict societies?</a:t>
            </a:r>
          </a:p>
        </p:txBody>
      </p:sp>
    </p:spTree>
    <p:extLst>
      <p:ext uri="{BB962C8B-B14F-4D97-AF65-F5344CB8AC3E}">
        <p14:creationId xmlns:p14="http://schemas.microsoft.com/office/powerpoint/2010/main" val="23949733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E218D-C226-5F07-4539-F3706F819E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3100" dirty="0"/>
              <a:t>What role do developed nations play in supporting education and economic growth in the Global South?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84545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0195ED5-657B-6600-101B-1489C9E2EA48}"/>
              </a:ext>
            </a:extLst>
          </p:cNvPr>
          <p:cNvSpPr txBox="1"/>
          <p:nvPr/>
        </p:nvSpPr>
        <p:spPr>
          <a:xfrm>
            <a:off x="870858" y="1206443"/>
            <a:ext cx="9764486" cy="39087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The Global North – Immigration and Global Citizenship</a:t>
            </a:r>
          </a:p>
          <a:p>
            <a:endParaRPr lang="en-GB" sz="2800" b="1" dirty="0"/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400" b="1" dirty="0"/>
              <a:t>Opportunities for Integration: </a:t>
            </a:r>
            <a:r>
              <a:rPr lang="en-GB" sz="2400" dirty="0"/>
              <a:t>Education systems help migrants engage in global discussions and contribute to society.</a:t>
            </a:r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400" b="1" dirty="0"/>
              <a:t>Challenges: </a:t>
            </a:r>
            <a:r>
              <a:rPr lang="en-GB" sz="2400" dirty="0"/>
              <a:t>Xenophobia, cultural assimilation pressures, and policies limiting migrant rights.</a:t>
            </a:r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400" b="1" dirty="0"/>
              <a:t>Example: </a:t>
            </a:r>
            <a:r>
              <a:rPr lang="en-GB" sz="2400" dirty="0"/>
              <a:t>The UK and Canada provide multicultural education, but some immigrant communities face integration difficulties.</a:t>
            </a:r>
          </a:p>
        </p:txBody>
      </p:sp>
    </p:spTree>
    <p:extLst>
      <p:ext uri="{BB962C8B-B14F-4D97-AF65-F5344CB8AC3E}">
        <p14:creationId xmlns:p14="http://schemas.microsoft.com/office/powerpoint/2010/main" val="39423896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53915F9-4774-B5B9-7EFA-2206ED464D8D}"/>
              </a:ext>
            </a:extLst>
          </p:cNvPr>
          <p:cNvSpPr txBox="1"/>
          <p:nvPr/>
        </p:nvSpPr>
        <p:spPr>
          <a:xfrm>
            <a:off x="576944" y="1111487"/>
            <a:ext cx="10570028" cy="5324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/>
              <a:t>The Global North – Culture and Religion in Global Citizenship </a:t>
            </a:r>
          </a:p>
          <a:p>
            <a:pPr marL="571500" indent="-5715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GB" sz="3600" b="1" dirty="0"/>
          </a:p>
          <a:p>
            <a:pPr marL="342900" indent="-342900" algn="ctr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400" b="1" dirty="0"/>
              <a:t>     Multicultural Societies: </a:t>
            </a:r>
          </a:p>
          <a:p>
            <a:pPr algn="ctr">
              <a:buClr>
                <a:schemeClr val="accent2">
                  <a:lumMod val="75000"/>
                </a:schemeClr>
              </a:buClr>
            </a:pPr>
            <a:r>
              <a:rPr lang="en-GB" sz="2400" dirty="0"/>
              <a:t>      Exposure to diverse perspectives enriches global awareness and   intercultural competence.</a:t>
            </a:r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 algn="ctr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400" b="1" dirty="0"/>
              <a:t>Religious Pluralism: </a:t>
            </a:r>
          </a:p>
          <a:p>
            <a:pPr algn="ctr">
              <a:buClr>
                <a:schemeClr val="accent2">
                  <a:lumMod val="75000"/>
                </a:schemeClr>
              </a:buClr>
            </a:pPr>
            <a:r>
              <a:rPr lang="en-GB" sz="2400" dirty="0"/>
              <a:t>Promotes interfaith dialogue and coexistence but also leads to debates on secularism and religious freedoms.</a:t>
            </a:r>
          </a:p>
          <a:p>
            <a:pPr marL="342900" indent="-342900" algn="ctr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 algn="ctr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400" b="1" dirty="0"/>
              <a:t>Example: </a:t>
            </a:r>
            <a:r>
              <a:rPr lang="en-GB" sz="2400" dirty="0"/>
              <a:t>France’s secularism policies (</a:t>
            </a:r>
            <a:r>
              <a:rPr lang="en-GB" sz="2400" dirty="0" err="1"/>
              <a:t>laïcité</a:t>
            </a:r>
            <a:r>
              <a:rPr lang="en-GB" sz="2400" dirty="0"/>
              <a:t>) challenge religious expressions, affecting Muslim communities.</a:t>
            </a:r>
          </a:p>
        </p:txBody>
      </p:sp>
    </p:spTree>
    <p:extLst>
      <p:ext uri="{BB962C8B-B14F-4D97-AF65-F5344CB8AC3E}">
        <p14:creationId xmlns:p14="http://schemas.microsoft.com/office/powerpoint/2010/main" val="20022728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47FF1-DA26-C5C5-3BBE-093BDE7D82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Discussion</a:t>
            </a:r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372CA5-FBB9-BA0C-5436-5C3B8352AC8C}"/>
              </a:ext>
            </a:extLst>
          </p:cNvPr>
          <p:cNvSpPr txBox="1"/>
          <p:nvPr/>
        </p:nvSpPr>
        <p:spPr>
          <a:xfrm>
            <a:off x="609600" y="2228671"/>
            <a:ext cx="1002574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To what extent does exposure to multiculturalism in the Global North create a truly global citizen, or does it reinforce cultural silos and identity politics?</a:t>
            </a:r>
          </a:p>
        </p:txBody>
      </p:sp>
    </p:spTree>
    <p:extLst>
      <p:ext uri="{BB962C8B-B14F-4D97-AF65-F5344CB8AC3E}">
        <p14:creationId xmlns:p14="http://schemas.microsoft.com/office/powerpoint/2010/main" val="16772537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2996037-C5D9-67D8-2292-7AE071117A5E}"/>
              </a:ext>
            </a:extLst>
          </p:cNvPr>
          <p:cNvSpPr txBox="1"/>
          <p:nvPr/>
        </p:nvSpPr>
        <p:spPr>
          <a:xfrm>
            <a:off x="936171" y="293914"/>
            <a:ext cx="10406743" cy="6124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800" dirty="0"/>
              <a:t>The Global South faces barriers like poverty, lack of education, and conflict, limiting global citizenship participation.</a:t>
            </a:r>
          </a:p>
          <a:p>
            <a:pPr marL="457200" indent="-4572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GB" sz="2800" dirty="0"/>
          </a:p>
          <a:p>
            <a:pPr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800" dirty="0"/>
              <a:t>The Global North offers more structured education and economic stability but faces integration challenges.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2800" dirty="0"/>
              <a:t>Challenges in cultural integration, rising nationalism, secularism vs. religious freedom debates, and digital divides in marginalized communities.</a:t>
            </a:r>
          </a:p>
          <a:p>
            <a:endParaRPr lang="en-GB" sz="2800" dirty="0"/>
          </a:p>
          <a:p>
            <a:endParaRPr lang="en-GB" sz="2800" dirty="0"/>
          </a:p>
          <a:p>
            <a:pPr marL="457200" indent="-457200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2800" dirty="0"/>
              <a:t>Policies promoting inclusion, peace, and equitable education are key to fostering global citizenship.</a:t>
            </a:r>
          </a:p>
        </p:txBody>
      </p:sp>
    </p:spTree>
    <p:extLst>
      <p:ext uri="{BB962C8B-B14F-4D97-AF65-F5344CB8AC3E}">
        <p14:creationId xmlns:p14="http://schemas.microsoft.com/office/powerpoint/2010/main" val="42713627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E630EB-A078-EA74-3E86-15A899772D43}"/>
              </a:ext>
            </a:extLst>
          </p:cNvPr>
          <p:cNvSpPr txBox="1"/>
          <p:nvPr/>
        </p:nvSpPr>
        <p:spPr>
          <a:xfrm>
            <a:off x="1028700" y="1967266"/>
            <a:ext cx="2628900" cy="254725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Role of Formal and Informal Education</a:t>
            </a:r>
          </a:p>
        </p:txBody>
      </p:sp>
      <p:pic>
        <p:nvPicPr>
          <p:cNvPr id="3074" name="Picture 2" descr="Image result for global citizenship">
            <a:extLst>
              <a:ext uri="{FF2B5EF4-FFF2-40B4-BE49-F238E27FC236}">
                <a16:creationId xmlns:a16="http://schemas.microsoft.com/office/drawing/2014/main" id="{938E937A-3659-057C-0BCD-977D1EC165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77316" y="1342770"/>
            <a:ext cx="6780700" cy="4170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48215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4E272F9-D2A7-1783-471D-A6D3D19CBC13}"/>
              </a:ext>
            </a:extLst>
          </p:cNvPr>
          <p:cNvSpPr txBox="1"/>
          <p:nvPr/>
        </p:nvSpPr>
        <p:spPr>
          <a:xfrm>
            <a:off x="662940" y="2063187"/>
            <a:ext cx="11029950" cy="3231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/>
              <a:t>Formal Education</a:t>
            </a:r>
            <a:r>
              <a:rPr lang="en-GB" sz="3600" dirty="0"/>
              <a:t>: </a:t>
            </a:r>
          </a:p>
          <a:p>
            <a:endParaRPr lang="en-GB" sz="2800" dirty="0"/>
          </a:p>
          <a:p>
            <a:r>
              <a:rPr lang="en-GB" sz="2800" dirty="0"/>
              <a:t>Schools, universities, and structured programs play a vital role in instilling global values through curriculum design, inclusive teaching practices, and critical thinking exercises. For instance, integrating Sustainable Development Goal (SDG) 4 (Quality Education) into educational policies promotes equity and lifelong learning.</a:t>
            </a:r>
          </a:p>
        </p:txBody>
      </p:sp>
    </p:spTree>
    <p:extLst>
      <p:ext uri="{BB962C8B-B14F-4D97-AF65-F5344CB8AC3E}">
        <p14:creationId xmlns:p14="http://schemas.microsoft.com/office/powerpoint/2010/main" val="28925064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DE94B3-8FB5-4DF6-4AF7-E67C675D0855}"/>
              </a:ext>
            </a:extLst>
          </p:cNvPr>
          <p:cNvSpPr txBox="1"/>
          <p:nvPr/>
        </p:nvSpPr>
        <p:spPr>
          <a:xfrm>
            <a:off x="885553" y="1473976"/>
            <a:ext cx="9589770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Informal Education</a:t>
            </a:r>
            <a:r>
              <a:rPr lang="en-GB" sz="2800" dirty="0"/>
              <a:t>: </a:t>
            </a:r>
          </a:p>
          <a:p>
            <a:endParaRPr lang="en-GB" sz="2800" dirty="0"/>
          </a:p>
          <a:p>
            <a:r>
              <a:rPr lang="en-GB" sz="2800" dirty="0"/>
              <a:t>Community-based initiatives, cultural exchange programs, and social activism contribute to global awareness. Informal education fosters empathy and social responsibility through real-life experiences and cross-cultural interaction.</a:t>
            </a:r>
          </a:p>
        </p:txBody>
      </p:sp>
    </p:spTree>
    <p:extLst>
      <p:ext uri="{BB962C8B-B14F-4D97-AF65-F5344CB8AC3E}">
        <p14:creationId xmlns:p14="http://schemas.microsoft.com/office/powerpoint/2010/main" val="18796599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FEE73B9-B1D7-0EFE-2136-339A777B388E}"/>
              </a:ext>
            </a:extLst>
          </p:cNvPr>
          <p:cNvSpPr txBox="1"/>
          <p:nvPr/>
        </p:nvSpPr>
        <p:spPr>
          <a:xfrm>
            <a:off x="1090110" y="1770025"/>
            <a:ext cx="9092884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/>
              <a:t>Discussion: </a:t>
            </a:r>
          </a:p>
          <a:p>
            <a:pPr marL="457200" indent="-4572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3200" dirty="0"/>
              <a:t>Some individuals may not actively engage in GC due to traditional beliefs, conservative ideologies, or socio-economic constraints. Can you think of examples?</a:t>
            </a:r>
          </a:p>
        </p:txBody>
      </p:sp>
    </p:spTree>
    <p:extLst>
      <p:ext uri="{BB962C8B-B14F-4D97-AF65-F5344CB8AC3E}">
        <p14:creationId xmlns:p14="http://schemas.microsoft.com/office/powerpoint/2010/main" val="12541552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D24BFD5-D814-402B-B6C4-EEF6AE14B0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24CE09-3DDA-F5AE-D3A7-53A1D7A10765}"/>
              </a:ext>
            </a:extLst>
          </p:cNvPr>
          <p:cNvSpPr txBox="1"/>
          <p:nvPr/>
        </p:nvSpPr>
        <p:spPr>
          <a:xfrm>
            <a:off x="838200" y="1122362"/>
            <a:ext cx="6281928" cy="41354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Barriers to Global Citizenship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6FED7E8-9A97-475F-9FA4-113410D44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6139" y="1031284"/>
            <a:ext cx="3647661" cy="4436126"/>
          </a:xfrm>
          <a:custGeom>
            <a:avLst/>
            <a:gdLst>
              <a:gd name="connsiteX0" fmla="*/ 0 w 3647661"/>
              <a:gd name="connsiteY0" fmla="*/ 0 h 4436126"/>
              <a:gd name="connsiteX1" fmla="*/ 498514 w 3647661"/>
              <a:gd name="connsiteY1" fmla="*/ 0 h 4436126"/>
              <a:gd name="connsiteX2" fmla="*/ 1069981 w 3647661"/>
              <a:gd name="connsiteY2" fmla="*/ 0 h 4436126"/>
              <a:gd name="connsiteX3" fmla="*/ 1714401 w 3647661"/>
              <a:gd name="connsiteY3" fmla="*/ 0 h 4436126"/>
              <a:gd name="connsiteX4" fmla="*/ 2285868 w 3647661"/>
              <a:gd name="connsiteY4" fmla="*/ 0 h 4436126"/>
              <a:gd name="connsiteX5" fmla="*/ 2784381 w 3647661"/>
              <a:gd name="connsiteY5" fmla="*/ 0 h 4436126"/>
              <a:gd name="connsiteX6" fmla="*/ 3647661 w 3647661"/>
              <a:gd name="connsiteY6" fmla="*/ 0 h 4436126"/>
              <a:gd name="connsiteX7" fmla="*/ 3647661 w 3647661"/>
              <a:gd name="connsiteY7" fmla="*/ 633732 h 4436126"/>
              <a:gd name="connsiteX8" fmla="*/ 3647661 w 3647661"/>
              <a:gd name="connsiteY8" fmla="*/ 1267465 h 4436126"/>
              <a:gd name="connsiteX9" fmla="*/ 3647661 w 3647661"/>
              <a:gd name="connsiteY9" fmla="*/ 1768113 h 4436126"/>
              <a:gd name="connsiteX10" fmla="*/ 3647661 w 3647661"/>
              <a:gd name="connsiteY10" fmla="*/ 2446207 h 4436126"/>
              <a:gd name="connsiteX11" fmla="*/ 3647661 w 3647661"/>
              <a:gd name="connsiteY11" fmla="*/ 2946855 h 4436126"/>
              <a:gd name="connsiteX12" fmla="*/ 3647661 w 3647661"/>
              <a:gd name="connsiteY12" fmla="*/ 3580587 h 4436126"/>
              <a:gd name="connsiteX13" fmla="*/ 3647661 w 3647661"/>
              <a:gd name="connsiteY13" fmla="*/ 4436126 h 4436126"/>
              <a:gd name="connsiteX14" fmla="*/ 3039718 w 3647661"/>
              <a:gd name="connsiteY14" fmla="*/ 4436126 h 4436126"/>
              <a:gd name="connsiteX15" fmla="*/ 2431774 w 3647661"/>
              <a:gd name="connsiteY15" fmla="*/ 4436126 h 4436126"/>
              <a:gd name="connsiteX16" fmla="*/ 1823831 w 3647661"/>
              <a:gd name="connsiteY16" fmla="*/ 4436126 h 4436126"/>
              <a:gd name="connsiteX17" fmla="*/ 1288840 w 3647661"/>
              <a:gd name="connsiteY17" fmla="*/ 4436126 h 4436126"/>
              <a:gd name="connsiteX18" fmla="*/ 607943 w 3647661"/>
              <a:gd name="connsiteY18" fmla="*/ 4436126 h 4436126"/>
              <a:gd name="connsiteX19" fmla="*/ 0 w 3647661"/>
              <a:gd name="connsiteY19" fmla="*/ 4436126 h 4436126"/>
              <a:gd name="connsiteX20" fmla="*/ 0 w 3647661"/>
              <a:gd name="connsiteY20" fmla="*/ 3758032 h 4436126"/>
              <a:gd name="connsiteX21" fmla="*/ 0 w 3647661"/>
              <a:gd name="connsiteY21" fmla="*/ 3035578 h 4436126"/>
              <a:gd name="connsiteX22" fmla="*/ 0 w 3647661"/>
              <a:gd name="connsiteY22" fmla="*/ 2401845 h 4436126"/>
              <a:gd name="connsiteX23" fmla="*/ 0 w 3647661"/>
              <a:gd name="connsiteY23" fmla="*/ 1768113 h 4436126"/>
              <a:gd name="connsiteX24" fmla="*/ 0 w 3647661"/>
              <a:gd name="connsiteY24" fmla="*/ 1178742 h 4436126"/>
              <a:gd name="connsiteX25" fmla="*/ 0 w 3647661"/>
              <a:gd name="connsiteY25" fmla="*/ 589371 h 4436126"/>
              <a:gd name="connsiteX26" fmla="*/ 0 w 3647661"/>
              <a:gd name="connsiteY26" fmla="*/ 0 h 4436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647661" h="4436126" fill="none" extrusionOk="0">
                <a:moveTo>
                  <a:pt x="0" y="0"/>
                </a:moveTo>
                <a:cubicBezTo>
                  <a:pt x="116158" y="-16963"/>
                  <a:pt x="364681" y="-4006"/>
                  <a:pt x="498514" y="0"/>
                </a:cubicBezTo>
                <a:cubicBezTo>
                  <a:pt x="632347" y="4006"/>
                  <a:pt x="950865" y="15164"/>
                  <a:pt x="1069981" y="0"/>
                </a:cubicBezTo>
                <a:cubicBezTo>
                  <a:pt x="1189097" y="-15164"/>
                  <a:pt x="1556518" y="-23132"/>
                  <a:pt x="1714401" y="0"/>
                </a:cubicBezTo>
                <a:cubicBezTo>
                  <a:pt x="1872284" y="23132"/>
                  <a:pt x="2015985" y="9364"/>
                  <a:pt x="2285868" y="0"/>
                </a:cubicBezTo>
                <a:cubicBezTo>
                  <a:pt x="2555751" y="-9364"/>
                  <a:pt x="2555148" y="14141"/>
                  <a:pt x="2784381" y="0"/>
                </a:cubicBezTo>
                <a:cubicBezTo>
                  <a:pt x="3013614" y="-14141"/>
                  <a:pt x="3216105" y="-3763"/>
                  <a:pt x="3647661" y="0"/>
                </a:cubicBezTo>
                <a:cubicBezTo>
                  <a:pt x="3623206" y="221859"/>
                  <a:pt x="3622213" y="458853"/>
                  <a:pt x="3647661" y="633732"/>
                </a:cubicBezTo>
                <a:cubicBezTo>
                  <a:pt x="3673109" y="808611"/>
                  <a:pt x="3674779" y="1138417"/>
                  <a:pt x="3647661" y="1267465"/>
                </a:cubicBezTo>
                <a:cubicBezTo>
                  <a:pt x="3620543" y="1396513"/>
                  <a:pt x="3664792" y="1625185"/>
                  <a:pt x="3647661" y="1768113"/>
                </a:cubicBezTo>
                <a:cubicBezTo>
                  <a:pt x="3630530" y="1911041"/>
                  <a:pt x="3671056" y="2135008"/>
                  <a:pt x="3647661" y="2446207"/>
                </a:cubicBezTo>
                <a:cubicBezTo>
                  <a:pt x="3624266" y="2757406"/>
                  <a:pt x="3642702" y="2713342"/>
                  <a:pt x="3647661" y="2946855"/>
                </a:cubicBezTo>
                <a:cubicBezTo>
                  <a:pt x="3652620" y="3180368"/>
                  <a:pt x="3664319" y="3290221"/>
                  <a:pt x="3647661" y="3580587"/>
                </a:cubicBezTo>
                <a:cubicBezTo>
                  <a:pt x="3631003" y="3870953"/>
                  <a:pt x="3617531" y="4259425"/>
                  <a:pt x="3647661" y="4436126"/>
                </a:cubicBezTo>
                <a:cubicBezTo>
                  <a:pt x="3523929" y="4410412"/>
                  <a:pt x="3241413" y="4436068"/>
                  <a:pt x="3039718" y="4436126"/>
                </a:cubicBezTo>
                <a:cubicBezTo>
                  <a:pt x="2838023" y="4436184"/>
                  <a:pt x="2630387" y="4431142"/>
                  <a:pt x="2431774" y="4436126"/>
                </a:cubicBezTo>
                <a:cubicBezTo>
                  <a:pt x="2233161" y="4441110"/>
                  <a:pt x="2003296" y="4449826"/>
                  <a:pt x="1823831" y="4436126"/>
                </a:cubicBezTo>
                <a:cubicBezTo>
                  <a:pt x="1644366" y="4422426"/>
                  <a:pt x="1399453" y="4442442"/>
                  <a:pt x="1288840" y="4436126"/>
                </a:cubicBezTo>
                <a:cubicBezTo>
                  <a:pt x="1178227" y="4429810"/>
                  <a:pt x="793482" y="4411099"/>
                  <a:pt x="607943" y="4436126"/>
                </a:cubicBezTo>
                <a:cubicBezTo>
                  <a:pt x="422404" y="4461153"/>
                  <a:pt x="158703" y="4453091"/>
                  <a:pt x="0" y="4436126"/>
                </a:cubicBezTo>
                <a:cubicBezTo>
                  <a:pt x="8129" y="4099466"/>
                  <a:pt x="23502" y="4014012"/>
                  <a:pt x="0" y="3758032"/>
                </a:cubicBezTo>
                <a:cubicBezTo>
                  <a:pt x="-23502" y="3502052"/>
                  <a:pt x="8018" y="3295661"/>
                  <a:pt x="0" y="3035578"/>
                </a:cubicBezTo>
                <a:cubicBezTo>
                  <a:pt x="-8018" y="2775495"/>
                  <a:pt x="-8720" y="2595880"/>
                  <a:pt x="0" y="2401845"/>
                </a:cubicBezTo>
                <a:cubicBezTo>
                  <a:pt x="8720" y="2207810"/>
                  <a:pt x="9279" y="1982551"/>
                  <a:pt x="0" y="1768113"/>
                </a:cubicBezTo>
                <a:cubicBezTo>
                  <a:pt x="-9279" y="1553675"/>
                  <a:pt x="7090" y="1354447"/>
                  <a:pt x="0" y="1178742"/>
                </a:cubicBezTo>
                <a:cubicBezTo>
                  <a:pt x="-7090" y="1003037"/>
                  <a:pt x="-23786" y="768334"/>
                  <a:pt x="0" y="589371"/>
                </a:cubicBezTo>
                <a:cubicBezTo>
                  <a:pt x="23786" y="410408"/>
                  <a:pt x="-16955" y="242082"/>
                  <a:pt x="0" y="0"/>
                </a:cubicBezTo>
                <a:close/>
              </a:path>
              <a:path w="3647661" h="4436126" stroke="0" extrusionOk="0">
                <a:moveTo>
                  <a:pt x="0" y="0"/>
                </a:moveTo>
                <a:cubicBezTo>
                  <a:pt x="171149" y="-7244"/>
                  <a:pt x="374684" y="2591"/>
                  <a:pt x="534990" y="0"/>
                </a:cubicBezTo>
                <a:cubicBezTo>
                  <a:pt x="695296" y="-2591"/>
                  <a:pt x="907320" y="7483"/>
                  <a:pt x="1069981" y="0"/>
                </a:cubicBezTo>
                <a:cubicBezTo>
                  <a:pt x="1232642" y="-7483"/>
                  <a:pt x="1543604" y="-26203"/>
                  <a:pt x="1677924" y="0"/>
                </a:cubicBezTo>
                <a:cubicBezTo>
                  <a:pt x="1812244" y="26203"/>
                  <a:pt x="2140632" y="31361"/>
                  <a:pt x="2322344" y="0"/>
                </a:cubicBezTo>
                <a:cubicBezTo>
                  <a:pt x="2504056" y="-31361"/>
                  <a:pt x="2658834" y="3381"/>
                  <a:pt x="2893811" y="0"/>
                </a:cubicBezTo>
                <a:cubicBezTo>
                  <a:pt x="3128788" y="-3381"/>
                  <a:pt x="3338741" y="-10376"/>
                  <a:pt x="3647661" y="0"/>
                </a:cubicBezTo>
                <a:cubicBezTo>
                  <a:pt x="3628986" y="244498"/>
                  <a:pt x="3624774" y="362520"/>
                  <a:pt x="3647661" y="545010"/>
                </a:cubicBezTo>
                <a:cubicBezTo>
                  <a:pt x="3670549" y="727500"/>
                  <a:pt x="3619543" y="968439"/>
                  <a:pt x="3647661" y="1134381"/>
                </a:cubicBezTo>
                <a:cubicBezTo>
                  <a:pt x="3675779" y="1300323"/>
                  <a:pt x="3670065" y="1646297"/>
                  <a:pt x="3647661" y="1856836"/>
                </a:cubicBezTo>
                <a:cubicBezTo>
                  <a:pt x="3625257" y="2067375"/>
                  <a:pt x="3632904" y="2315399"/>
                  <a:pt x="3647661" y="2490568"/>
                </a:cubicBezTo>
                <a:cubicBezTo>
                  <a:pt x="3662418" y="2665737"/>
                  <a:pt x="3616073" y="2880164"/>
                  <a:pt x="3647661" y="3124300"/>
                </a:cubicBezTo>
                <a:cubicBezTo>
                  <a:pt x="3679249" y="3368436"/>
                  <a:pt x="3677361" y="3519722"/>
                  <a:pt x="3647661" y="3758032"/>
                </a:cubicBezTo>
                <a:cubicBezTo>
                  <a:pt x="3617961" y="3996342"/>
                  <a:pt x="3615180" y="4147465"/>
                  <a:pt x="3647661" y="4436126"/>
                </a:cubicBezTo>
                <a:cubicBezTo>
                  <a:pt x="3506685" y="4421969"/>
                  <a:pt x="3266652" y="4433618"/>
                  <a:pt x="3149147" y="4436126"/>
                </a:cubicBezTo>
                <a:cubicBezTo>
                  <a:pt x="3031642" y="4438634"/>
                  <a:pt x="2832267" y="4432536"/>
                  <a:pt x="2650634" y="4436126"/>
                </a:cubicBezTo>
                <a:cubicBezTo>
                  <a:pt x="2469001" y="4439716"/>
                  <a:pt x="2324677" y="4416284"/>
                  <a:pt x="2042690" y="4436126"/>
                </a:cubicBezTo>
                <a:cubicBezTo>
                  <a:pt x="1760703" y="4455968"/>
                  <a:pt x="1686949" y="4416099"/>
                  <a:pt x="1398270" y="4436126"/>
                </a:cubicBezTo>
                <a:cubicBezTo>
                  <a:pt x="1109591" y="4456153"/>
                  <a:pt x="1071585" y="4455485"/>
                  <a:pt x="899756" y="4436126"/>
                </a:cubicBezTo>
                <a:cubicBezTo>
                  <a:pt x="727927" y="4416767"/>
                  <a:pt x="344407" y="4430463"/>
                  <a:pt x="0" y="4436126"/>
                </a:cubicBezTo>
                <a:cubicBezTo>
                  <a:pt x="5440" y="4303018"/>
                  <a:pt x="91" y="4161914"/>
                  <a:pt x="0" y="3891116"/>
                </a:cubicBezTo>
                <a:cubicBezTo>
                  <a:pt x="-91" y="3620318"/>
                  <a:pt x="-11601" y="3462294"/>
                  <a:pt x="0" y="3301745"/>
                </a:cubicBezTo>
                <a:cubicBezTo>
                  <a:pt x="11601" y="3141196"/>
                  <a:pt x="22776" y="2916996"/>
                  <a:pt x="0" y="2756735"/>
                </a:cubicBezTo>
                <a:cubicBezTo>
                  <a:pt x="-22776" y="2596474"/>
                  <a:pt x="5257" y="2440491"/>
                  <a:pt x="0" y="2256087"/>
                </a:cubicBezTo>
                <a:cubicBezTo>
                  <a:pt x="-5257" y="2071683"/>
                  <a:pt x="20189" y="1902567"/>
                  <a:pt x="0" y="1666716"/>
                </a:cubicBezTo>
                <a:cubicBezTo>
                  <a:pt x="-20189" y="1430865"/>
                  <a:pt x="-21241" y="1161108"/>
                  <a:pt x="0" y="988622"/>
                </a:cubicBezTo>
                <a:cubicBezTo>
                  <a:pt x="21241" y="816136"/>
                  <a:pt x="17108" y="40674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57150">
            <a:solidFill>
              <a:schemeClr val="accent2"/>
            </a:solidFill>
            <a:extLst>
              <a:ext uri="{C807C97D-BFC1-408E-A445-0C87EB9F89A2}">
                <ask:lineSketchStyleProps xmlns:ask="http://schemas.microsoft.com/office/drawing/2018/sketchyshapes" sd="68728339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2A39B854-4B6C-4F7F-A602-6F97770CE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5439978"/>
            <a:ext cx="6281928" cy="18288"/>
          </a:xfrm>
          <a:custGeom>
            <a:avLst/>
            <a:gdLst>
              <a:gd name="connsiteX0" fmla="*/ 0 w 6281928"/>
              <a:gd name="connsiteY0" fmla="*/ 0 h 18288"/>
              <a:gd name="connsiteX1" fmla="*/ 572353 w 6281928"/>
              <a:gd name="connsiteY1" fmla="*/ 0 h 18288"/>
              <a:gd name="connsiteX2" fmla="*/ 1207526 w 6281928"/>
              <a:gd name="connsiteY2" fmla="*/ 0 h 18288"/>
              <a:gd name="connsiteX3" fmla="*/ 1779880 w 6281928"/>
              <a:gd name="connsiteY3" fmla="*/ 0 h 18288"/>
              <a:gd name="connsiteX4" fmla="*/ 2540691 w 6281928"/>
              <a:gd name="connsiteY4" fmla="*/ 0 h 18288"/>
              <a:gd name="connsiteX5" fmla="*/ 3238683 w 6281928"/>
              <a:gd name="connsiteY5" fmla="*/ 0 h 18288"/>
              <a:gd name="connsiteX6" fmla="*/ 3936675 w 6281928"/>
              <a:gd name="connsiteY6" fmla="*/ 0 h 18288"/>
              <a:gd name="connsiteX7" fmla="*/ 4760305 w 6281928"/>
              <a:gd name="connsiteY7" fmla="*/ 0 h 18288"/>
              <a:gd name="connsiteX8" fmla="*/ 5521117 w 6281928"/>
              <a:gd name="connsiteY8" fmla="*/ 0 h 18288"/>
              <a:gd name="connsiteX9" fmla="*/ 6281928 w 6281928"/>
              <a:gd name="connsiteY9" fmla="*/ 0 h 18288"/>
              <a:gd name="connsiteX10" fmla="*/ 6281928 w 6281928"/>
              <a:gd name="connsiteY10" fmla="*/ 18288 h 18288"/>
              <a:gd name="connsiteX11" fmla="*/ 5772394 w 6281928"/>
              <a:gd name="connsiteY11" fmla="*/ 18288 h 18288"/>
              <a:gd name="connsiteX12" fmla="*/ 5200040 w 6281928"/>
              <a:gd name="connsiteY12" fmla="*/ 18288 h 18288"/>
              <a:gd name="connsiteX13" fmla="*/ 4439229 w 6281928"/>
              <a:gd name="connsiteY13" fmla="*/ 18288 h 18288"/>
              <a:gd name="connsiteX14" fmla="*/ 3615599 w 6281928"/>
              <a:gd name="connsiteY14" fmla="*/ 18288 h 18288"/>
              <a:gd name="connsiteX15" fmla="*/ 2980426 w 6281928"/>
              <a:gd name="connsiteY15" fmla="*/ 18288 h 18288"/>
              <a:gd name="connsiteX16" fmla="*/ 2156795 w 6281928"/>
              <a:gd name="connsiteY16" fmla="*/ 18288 h 18288"/>
              <a:gd name="connsiteX17" fmla="*/ 1584442 w 6281928"/>
              <a:gd name="connsiteY17" fmla="*/ 18288 h 18288"/>
              <a:gd name="connsiteX18" fmla="*/ 1074908 w 6281928"/>
              <a:gd name="connsiteY18" fmla="*/ 18288 h 18288"/>
              <a:gd name="connsiteX19" fmla="*/ 0 w 6281928"/>
              <a:gd name="connsiteY19" fmla="*/ 18288 h 18288"/>
              <a:gd name="connsiteX20" fmla="*/ 0 w 6281928"/>
              <a:gd name="connsiteY2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281928" h="18288" fill="none" extrusionOk="0">
                <a:moveTo>
                  <a:pt x="0" y="0"/>
                </a:moveTo>
                <a:cubicBezTo>
                  <a:pt x="205960" y="24870"/>
                  <a:pt x="343550" y="5918"/>
                  <a:pt x="572353" y="0"/>
                </a:cubicBezTo>
                <a:cubicBezTo>
                  <a:pt x="801156" y="-5918"/>
                  <a:pt x="1015649" y="-11381"/>
                  <a:pt x="1207526" y="0"/>
                </a:cubicBezTo>
                <a:cubicBezTo>
                  <a:pt x="1399403" y="11381"/>
                  <a:pt x="1549725" y="7866"/>
                  <a:pt x="1779880" y="0"/>
                </a:cubicBezTo>
                <a:cubicBezTo>
                  <a:pt x="2010035" y="-7866"/>
                  <a:pt x="2190674" y="12826"/>
                  <a:pt x="2540691" y="0"/>
                </a:cubicBezTo>
                <a:cubicBezTo>
                  <a:pt x="2890708" y="-12826"/>
                  <a:pt x="3025718" y="-18534"/>
                  <a:pt x="3238683" y="0"/>
                </a:cubicBezTo>
                <a:cubicBezTo>
                  <a:pt x="3451648" y="18534"/>
                  <a:pt x="3603947" y="14884"/>
                  <a:pt x="3936675" y="0"/>
                </a:cubicBezTo>
                <a:cubicBezTo>
                  <a:pt x="4269403" y="-14884"/>
                  <a:pt x="4480718" y="-24607"/>
                  <a:pt x="4760305" y="0"/>
                </a:cubicBezTo>
                <a:cubicBezTo>
                  <a:pt x="5039892" y="24607"/>
                  <a:pt x="5359549" y="-31311"/>
                  <a:pt x="5521117" y="0"/>
                </a:cubicBezTo>
                <a:cubicBezTo>
                  <a:pt x="5682685" y="31311"/>
                  <a:pt x="5986067" y="-12593"/>
                  <a:pt x="6281928" y="0"/>
                </a:cubicBezTo>
                <a:cubicBezTo>
                  <a:pt x="6282307" y="7355"/>
                  <a:pt x="6282212" y="10249"/>
                  <a:pt x="6281928" y="18288"/>
                </a:cubicBezTo>
                <a:cubicBezTo>
                  <a:pt x="6078981" y="8428"/>
                  <a:pt x="5961061" y="2290"/>
                  <a:pt x="5772394" y="18288"/>
                </a:cubicBezTo>
                <a:cubicBezTo>
                  <a:pt x="5583727" y="34286"/>
                  <a:pt x="5329968" y="24208"/>
                  <a:pt x="5200040" y="18288"/>
                </a:cubicBezTo>
                <a:cubicBezTo>
                  <a:pt x="5070112" y="12368"/>
                  <a:pt x="4793288" y="21070"/>
                  <a:pt x="4439229" y="18288"/>
                </a:cubicBezTo>
                <a:cubicBezTo>
                  <a:pt x="4085170" y="15506"/>
                  <a:pt x="3813765" y="-16466"/>
                  <a:pt x="3615599" y="18288"/>
                </a:cubicBezTo>
                <a:cubicBezTo>
                  <a:pt x="3417433" y="53042"/>
                  <a:pt x="3133643" y="20727"/>
                  <a:pt x="2980426" y="18288"/>
                </a:cubicBezTo>
                <a:cubicBezTo>
                  <a:pt x="2827209" y="15849"/>
                  <a:pt x="2380685" y="51850"/>
                  <a:pt x="2156795" y="18288"/>
                </a:cubicBezTo>
                <a:cubicBezTo>
                  <a:pt x="1932905" y="-15274"/>
                  <a:pt x="1716744" y="-1398"/>
                  <a:pt x="1584442" y="18288"/>
                </a:cubicBezTo>
                <a:cubicBezTo>
                  <a:pt x="1452140" y="37974"/>
                  <a:pt x="1280887" y="12750"/>
                  <a:pt x="1074908" y="18288"/>
                </a:cubicBezTo>
                <a:cubicBezTo>
                  <a:pt x="868929" y="23826"/>
                  <a:pt x="318124" y="-17878"/>
                  <a:pt x="0" y="18288"/>
                </a:cubicBezTo>
                <a:cubicBezTo>
                  <a:pt x="-384" y="12702"/>
                  <a:pt x="-513" y="4636"/>
                  <a:pt x="0" y="0"/>
                </a:cubicBezTo>
                <a:close/>
              </a:path>
              <a:path w="6281928" h="18288" stroke="0" extrusionOk="0">
                <a:moveTo>
                  <a:pt x="0" y="0"/>
                </a:moveTo>
                <a:cubicBezTo>
                  <a:pt x="135290" y="27650"/>
                  <a:pt x="488372" y="4391"/>
                  <a:pt x="635173" y="0"/>
                </a:cubicBezTo>
                <a:cubicBezTo>
                  <a:pt x="781974" y="-4391"/>
                  <a:pt x="992816" y="14310"/>
                  <a:pt x="1144707" y="0"/>
                </a:cubicBezTo>
                <a:cubicBezTo>
                  <a:pt x="1296598" y="-14310"/>
                  <a:pt x="1796462" y="-1258"/>
                  <a:pt x="1968337" y="0"/>
                </a:cubicBezTo>
                <a:cubicBezTo>
                  <a:pt x="2140212" y="1258"/>
                  <a:pt x="2343376" y="-12852"/>
                  <a:pt x="2603510" y="0"/>
                </a:cubicBezTo>
                <a:cubicBezTo>
                  <a:pt x="2863644" y="12852"/>
                  <a:pt x="2935073" y="-10591"/>
                  <a:pt x="3238683" y="0"/>
                </a:cubicBezTo>
                <a:cubicBezTo>
                  <a:pt x="3542293" y="10591"/>
                  <a:pt x="3731676" y="3538"/>
                  <a:pt x="4062313" y="0"/>
                </a:cubicBezTo>
                <a:cubicBezTo>
                  <a:pt x="4392950" y="-3538"/>
                  <a:pt x="4440715" y="28126"/>
                  <a:pt x="4634667" y="0"/>
                </a:cubicBezTo>
                <a:cubicBezTo>
                  <a:pt x="4828619" y="-28126"/>
                  <a:pt x="5052661" y="8974"/>
                  <a:pt x="5458297" y="0"/>
                </a:cubicBezTo>
                <a:cubicBezTo>
                  <a:pt x="5863933" y="-8974"/>
                  <a:pt x="5906900" y="-24516"/>
                  <a:pt x="6281928" y="0"/>
                </a:cubicBezTo>
                <a:cubicBezTo>
                  <a:pt x="6282268" y="5688"/>
                  <a:pt x="6281759" y="13142"/>
                  <a:pt x="6281928" y="18288"/>
                </a:cubicBezTo>
                <a:cubicBezTo>
                  <a:pt x="6036108" y="15339"/>
                  <a:pt x="5743611" y="10415"/>
                  <a:pt x="5583936" y="18288"/>
                </a:cubicBezTo>
                <a:cubicBezTo>
                  <a:pt x="5424261" y="26161"/>
                  <a:pt x="5250533" y="-179"/>
                  <a:pt x="4948763" y="18288"/>
                </a:cubicBezTo>
                <a:cubicBezTo>
                  <a:pt x="4646993" y="36755"/>
                  <a:pt x="4354673" y="7565"/>
                  <a:pt x="4125133" y="18288"/>
                </a:cubicBezTo>
                <a:cubicBezTo>
                  <a:pt x="3895593" y="29012"/>
                  <a:pt x="3570246" y="29209"/>
                  <a:pt x="3301502" y="18288"/>
                </a:cubicBezTo>
                <a:cubicBezTo>
                  <a:pt x="3032758" y="7367"/>
                  <a:pt x="2955340" y="11905"/>
                  <a:pt x="2729149" y="18288"/>
                </a:cubicBezTo>
                <a:cubicBezTo>
                  <a:pt x="2502958" y="24671"/>
                  <a:pt x="2269423" y="3142"/>
                  <a:pt x="2031157" y="18288"/>
                </a:cubicBezTo>
                <a:cubicBezTo>
                  <a:pt x="1792891" y="33434"/>
                  <a:pt x="1484731" y="22122"/>
                  <a:pt x="1207526" y="18288"/>
                </a:cubicBezTo>
                <a:cubicBezTo>
                  <a:pt x="930321" y="14454"/>
                  <a:pt x="560231" y="-33402"/>
                  <a:pt x="0" y="18288"/>
                </a:cubicBezTo>
                <a:cubicBezTo>
                  <a:pt x="-478" y="10520"/>
                  <a:pt x="210" y="5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243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9A7F3BF-8763-4074-AD77-92790AF31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4200" y="554152"/>
            <a:ext cx="574177" cy="1075866"/>
            <a:chOff x="10994200" y="554152"/>
            <a:chExt cx="574177" cy="1075866"/>
          </a:xfrm>
        </p:grpSpPr>
        <p:sp>
          <p:nvSpPr>
            <p:cNvPr id="19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239B7CD1-271F-5CC9-7815-C8E4B60E240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75197795"/>
              </p:ext>
            </p:extLst>
          </p:nvPr>
        </p:nvGraphicFramePr>
        <p:xfrm>
          <a:off x="623622" y="554152"/>
          <a:ext cx="11241805" cy="56656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198587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E73A301-748E-EC1A-7E7D-7151221DB4F4}"/>
              </a:ext>
            </a:extLst>
          </p:cNvPr>
          <p:cNvSpPr txBox="1"/>
          <p:nvPr/>
        </p:nvSpPr>
        <p:spPr>
          <a:xfrm>
            <a:off x="217715" y="2155370"/>
            <a:ext cx="116586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ctr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3200" dirty="0"/>
              <a:t>Global citizenship requires </a:t>
            </a:r>
            <a:r>
              <a:rPr lang="en-GB" sz="3200" b="1" dirty="0"/>
              <a:t>inclusive education, equitable policies, and active cross-cultural engagement</a:t>
            </a:r>
            <a:r>
              <a:rPr lang="en-GB" sz="3200" dirty="0"/>
              <a:t> to bridge current divides.</a:t>
            </a:r>
          </a:p>
        </p:txBody>
      </p:sp>
    </p:spTree>
    <p:extLst>
      <p:ext uri="{BB962C8B-B14F-4D97-AF65-F5344CB8AC3E}">
        <p14:creationId xmlns:p14="http://schemas.microsoft.com/office/powerpoint/2010/main" val="41076319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391E423-DE8A-690B-A1C7-15B780A8F4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428" y="1947653"/>
            <a:ext cx="11856720" cy="2246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2">
                  <a:lumMod val="75000"/>
                </a:schemeClr>
              </a:buClr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What role can individuals play in overcoming these barriers to foster a more inclusive global society?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2">
                  <a:lumMod val="75000"/>
                </a:schemeClr>
              </a:buClr>
              <a:buSzTx/>
              <a:tabLst/>
            </a:pPr>
            <a:endParaRPr kumimoji="0" lang="en-US" altLang="en-US" sz="2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2">
                  <a:lumMod val="75000"/>
                </a:schemeClr>
              </a:buClr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How can policies in both the Global North and South evolve to create a more interconnected and equitable world? </a:t>
            </a:r>
          </a:p>
        </p:txBody>
      </p:sp>
    </p:spTree>
    <p:extLst>
      <p:ext uri="{BB962C8B-B14F-4D97-AF65-F5344CB8AC3E}">
        <p14:creationId xmlns:p14="http://schemas.microsoft.com/office/powerpoint/2010/main" val="6493556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AE7813D-C309-2CB1-1B95-03B15B981634}"/>
              </a:ext>
            </a:extLst>
          </p:cNvPr>
          <p:cNvSpPr txBox="1"/>
          <p:nvPr/>
        </p:nvSpPr>
        <p:spPr>
          <a:xfrm>
            <a:off x="609599" y="1619854"/>
            <a:ext cx="11168743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The Role of Formal and Informal Education</a:t>
            </a:r>
          </a:p>
        </p:txBody>
      </p:sp>
    </p:spTree>
    <p:extLst>
      <p:ext uri="{BB962C8B-B14F-4D97-AF65-F5344CB8AC3E}">
        <p14:creationId xmlns:p14="http://schemas.microsoft.com/office/powerpoint/2010/main" val="30245921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5915CB2-0A73-3080-D13C-5A11395F63E9}"/>
              </a:ext>
            </a:extLst>
          </p:cNvPr>
          <p:cNvSpPr txBox="1"/>
          <p:nvPr/>
        </p:nvSpPr>
        <p:spPr>
          <a:xfrm>
            <a:off x="767724" y="425466"/>
            <a:ext cx="10365094" cy="57861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The Role of Law in Implementing Global Citizenship</a:t>
            </a:r>
          </a:p>
          <a:p>
            <a:endParaRPr lang="en-GB" b="1" dirty="0"/>
          </a:p>
          <a:p>
            <a:pPr marL="285750" indent="-285750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b="1" dirty="0"/>
              <a:t>International Human Rights Frameworks</a:t>
            </a:r>
            <a:r>
              <a:rPr lang="en-GB" dirty="0"/>
              <a:t>: Treaties like the Universal Declaration of Human Rights (UDHR) and the United Nations Educational, Scientific and Cultural Organization (UNESCO) conventions promote equality and justice.</a:t>
            </a:r>
          </a:p>
          <a:p>
            <a:pPr marL="285750" indent="-285750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marL="742950" lvl="1" indent="-285750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b="1" dirty="0"/>
              <a:t>Example</a:t>
            </a:r>
            <a:r>
              <a:rPr lang="en-GB" dirty="0"/>
              <a:t>: The European Convention on Human Rights protects individuals against discrimination.</a:t>
            </a:r>
          </a:p>
          <a:p>
            <a:pPr marL="742950" lvl="1" indent="-285750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b="1" dirty="0"/>
              <a:t>National Policies and Educational Reforms</a:t>
            </a:r>
            <a:r>
              <a:rPr lang="en-GB" dirty="0"/>
              <a:t>: Policies supporting multicultural education and anti-discrimination laws are crucial for fostering inclusivity.</a:t>
            </a:r>
          </a:p>
          <a:p>
            <a:pPr marL="285750" indent="-285750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marL="742950" lvl="1" indent="-285750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b="1" dirty="0"/>
              <a:t>Example</a:t>
            </a:r>
            <a:r>
              <a:rPr lang="en-GB" dirty="0"/>
              <a:t>: The UK's Prevent strategy aims to challenge extremism while promoting inclusivity and diversity.</a:t>
            </a:r>
          </a:p>
          <a:p>
            <a:pPr marL="742950" lvl="1" indent="-285750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b="1" dirty="0"/>
              <a:t>Local Community Practices</a:t>
            </a:r>
            <a:r>
              <a:rPr lang="en-GB" dirty="0"/>
              <a:t>: Grassroots initiatives and civic engagement programs enhance social cohesion.</a:t>
            </a:r>
          </a:p>
          <a:p>
            <a:pPr marL="285750" indent="-285750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marL="742950" lvl="1" indent="-285750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b="1" dirty="0"/>
              <a:t>Example</a:t>
            </a:r>
            <a:r>
              <a:rPr lang="en-GB" dirty="0"/>
              <a:t>: The “Schools Without Racism” initiative in Germany promotes diversity and anti-discrimination within schools.</a:t>
            </a:r>
          </a:p>
        </p:txBody>
      </p:sp>
    </p:spTree>
    <p:extLst>
      <p:ext uri="{BB962C8B-B14F-4D97-AF65-F5344CB8AC3E}">
        <p14:creationId xmlns:p14="http://schemas.microsoft.com/office/powerpoint/2010/main" val="39328719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3C7B091-2D09-C3B7-2979-53AAAFC7A43D}"/>
              </a:ext>
            </a:extLst>
          </p:cNvPr>
          <p:cNvSpPr txBox="1"/>
          <p:nvPr/>
        </p:nvSpPr>
        <p:spPr>
          <a:xfrm>
            <a:off x="120230" y="-155734"/>
            <a:ext cx="7249400" cy="1652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There are aspects that significantly affect global citizenship, especially when we look through macro (policy), miso (curriculum), and micro (practice) perspectives.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C1F2F93-4F55-8E4E-4F36-261F539C3F5E}"/>
              </a:ext>
            </a:extLst>
          </p:cNvPr>
          <p:cNvSpPr txBox="1"/>
          <p:nvPr/>
        </p:nvSpPr>
        <p:spPr>
          <a:xfrm>
            <a:off x="8044543" y="1195817"/>
            <a:ext cx="4234056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</a:rPr>
              <a:t>1: </a:t>
            </a: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No Poverty</a:t>
            </a:r>
            <a:endParaRPr kumimoji="0" lang="zh-CN" altLang="en-US" b="0" i="0" u="none" strike="noStrike" kern="1200" cap="none" spc="0" normalizeH="0" baseline="0" noProof="0" dirty="0">
              <a:ln>
                <a:noFill/>
              </a:ln>
              <a:solidFill>
                <a:srgbClr val="44709D">
                  <a:lumMod val="75000"/>
                </a:srgbClr>
              </a:solidFill>
              <a:effectLst/>
              <a:uLnTx/>
              <a:uFillTx/>
              <a:latin typeface="Garamond" panose="02020404030301010803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</a:rPr>
              <a:t>2:  </a:t>
            </a: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Zero Hunger</a:t>
            </a:r>
            <a:endParaRPr kumimoji="0" lang="zh-CN" altLang="en-US" b="0" i="0" u="none" strike="noStrike" kern="1200" cap="none" spc="0" normalizeH="0" baseline="0" noProof="0" dirty="0">
              <a:ln>
                <a:noFill/>
              </a:ln>
              <a:solidFill>
                <a:srgbClr val="44709D">
                  <a:lumMod val="75000"/>
                </a:srgbClr>
              </a:solidFill>
              <a:effectLst/>
              <a:uLnTx/>
              <a:uFillTx/>
              <a:latin typeface="Garamond" panose="02020404030301010803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</a:rPr>
              <a:t>3: </a:t>
            </a: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Good Health and Well-Being</a:t>
            </a:r>
            <a:endParaRPr kumimoji="0" lang="zh-CN" altLang="en-US" b="0" i="0" u="none" strike="noStrike" kern="1200" cap="none" spc="0" normalizeH="0" baseline="0" noProof="0" dirty="0">
              <a:ln>
                <a:noFill/>
              </a:ln>
              <a:solidFill>
                <a:srgbClr val="44709D">
                  <a:lumMod val="75000"/>
                </a:srgbClr>
              </a:solidFill>
              <a:effectLst/>
              <a:uLnTx/>
              <a:uFillTx/>
              <a:latin typeface="Garamond" panose="02020404030301010803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</a:rPr>
              <a:t>4: </a:t>
            </a: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Quality Education</a:t>
            </a:r>
            <a:endParaRPr kumimoji="0" lang="zh-CN" altLang="en-US" b="0" i="0" u="none" strike="noStrike" kern="1200" cap="none" spc="0" normalizeH="0" baseline="0" noProof="0" dirty="0">
              <a:ln>
                <a:noFill/>
              </a:ln>
              <a:solidFill>
                <a:srgbClr val="44709D">
                  <a:lumMod val="75000"/>
                </a:srgbClr>
              </a:solidFill>
              <a:effectLst/>
              <a:uLnTx/>
              <a:uFillTx/>
              <a:latin typeface="Garamond" panose="02020404030301010803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</a:rPr>
              <a:t>5: </a:t>
            </a: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Gender Equality</a:t>
            </a:r>
            <a:endParaRPr kumimoji="0" lang="zh-CN" altLang="en-US" b="0" i="0" u="none" strike="noStrike" kern="1200" cap="none" spc="0" normalizeH="0" baseline="0" noProof="0" dirty="0">
              <a:ln>
                <a:noFill/>
              </a:ln>
              <a:solidFill>
                <a:srgbClr val="44709D">
                  <a:lumMod val="75000"/>
                </a:srgbClr>
              </a:solidFill>
              <a:effectLst/>
              <a:uLnTx/>
              <a:uFillTx/>
              <a:latin typeface="Garamond" panose="02020404030301010803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</a:rPr>
              <a:t>6: </a:t>
            </a: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Clean Water and Sanitation</a:t>
            </a:r>
            <a:endParaRPr kumimoji="0" lang="zh-CN" altLang="en-US" b="0" i="0" u="none" strike="noStrike" kern="1200" cap="none" spc="0" normalizeH="0" baseline="0" noProof="0" dirty="0">
              <a:ln>
                <a:noFill/>
              </a:ln>
              <a:solidFill>
                <a:srgbClr val="44709D">
                  <a:lumMod val="75000"/>
                </a:srgbClr>
              </a:solidFill>
              <a:effectLst/>
              <a:uLnTx/>
              <a:uFillTx/>
              <a:latin typeface="Garamond" panose="02020404030301010803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</a:rPr>
              <a:t>7: </a:t>
            </a: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Affordable and Clean Energy</a:t>
            </a:r>
            <a:endParaRPr kumimoji="0" lang="zh-CN" altLang="en-US" b="0" i="0" u="none" strike="noStrike" kern="1200" cap="none" spc="0" normalizeH="0" baseline="0" noProof="0" dirty="0">
              <a:ln>
                <a:noFill/>
              </a:ln>
              <a:solidFill>
                <a:srgbClr val="44709D">
                  <a:lumMod val="75000"/>
                </a:srgbClr>
              </a:solidFill>
              <a:effectLst/>
              <a:uLnTx/>
              <a:uFillTx/>
              <a:latin typeface="Garamond" panose="02020404030301010803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</a:rPr>
              <a:t>8: </a:t>
            </a: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Decent Work and Economic Growth</a:t>
            </a:r>
            <a:endParaRPr kumimoji="0" lang="zh-CN" altLang="en-US" b="0" i="0" u="none" strike="noStrike" kern="1200" cap="none" spc="0" normalizeH="0" baseline="0" noProof="0" dirty="0">
              <a:ln>
                <a:noFill/>
              </a:ln>
              <a:solidFill>
                <a:srgbClr val="44709D">
                  <a:lumMod val="75000"/>
                </a:srgbClr>
              </a:solidFill>
              <a:effectLst/>
              <a:uLnTx/>
              <a:uFillTx/>
              <a:latin typeface="Garamond" panose="02020404030301010803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</a:rPr>
              <a:t>9: </a:t>
            </a: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Industry, Innovation and Infrastructure</a:t>
            </a:r>
            <a:endParaRPr kumimoji="0" lang="zh-CN" altLang="en-US" b="0" i="0" u="none" strike="noStrike" kern="1200" cap="none" spc="0" normalizeH="0" baseline="0" noProof="0" dirty="0">
              <a:ln>
                <a:noFill/>
              </a:ln>
              <a:solidFill>
                <a:srgbClr val="44709D">
                  <a:lumMod val="75000"/>
                </a:srgbClr>
              </a:solidFill>
              <a:effectLst/>
              <a:uLnTx/>
              <a:uFillTx/>
              <a:latin typeface="Garamond" panose="02020404030301010803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</a:rPr>
              <a:t>10: </a:t>
            </a: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Reduced Inequalities</a:t>
            </a:r>
            <a:endParaRPr kumimoji="0" lang="zh-CN" altLang="en-US" b="0" i="0" u="none" strike="noStrike" kern="1200" cap="none" spc="0" normalizeH="0" baseline="0" noProof="0" dirty="0">
              <a:ln>
                <a:noFill/>
              </a:ln>
              <a:solidFill>
                <a:srgbClr val="44709D">
                  <a:lumMod val="75000"/>
                </a:srgbClr>
              </a:solidFill>
              <a:effectLst/>
              <a:uLnTx/>
              <a:uFillTx/>
              <a:latin typeface="Garamond" panose="02020404030301010803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</a:rPr>
              <a:t>11: </a:t>
            </a: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Sustainable Cities and Communities</a:t>
            </a:r>
            <a:endParaRPr kumimoji="0" lang="zh-CN" altLang="en-US" b="0" i="0" u="none" strike="noStrike" kern="1200" cap="none" spc="0" normalizeH="0" baseline="0" noProof="0" dirty="0">
              <a:ln>
                <a:noFill/>
              </a:ln>
              <a:solidFill>
                <a:srgbClr val="44709D">
                  <a:lumMod val="75000"/>
                </a:srgbClr>
              </a:solidFill>
              <a:effectLst/>
              <a:uLnTx/>
              <a:uFillTx/>
              <a:latin typeface="Garamond" panose="02020404030301010803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</a:rPr>
              <a:t>12: </a:t>
            </a: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Responsible Consumption and Production</a:t>
            </a:r>
            <a:endParaRPr kumimoji="0" lang="zh-CN" altLang="en-US" b="0" i="0" u="none" strike="noStrike" kern="1200" cap="none" spc="0" normalizeH="0" baseline="0" noProof="0" dirty="0">
              <a:ln>
                <a:noFill/>
              </a:ln>
              <a:solidFill>
                <a:srgbClr val="44709D">
                  <a:lumMod val="75000"/>
                </a:srgbClr>
              </a:solidFill>
              <a:effectLst/>
              <a:uLnTx/>
              <a:uFillTx/>
              <a:latin typeface="Garamond" panose="02020404030301010803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</a:rPr>
              <a:t>13: </a:t>
            </a: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Climate Action</a:t>
            </a: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</a:rPr>
              <a:t>  </a:t>
            </a:r>
            <a:endParaRPr kumimoji="0" lang="zh-CN" altLang="en-US" b="0" i="0" u="none" strike="noStrike" kern="1200" cap="none" spc="0" normalizeH="0" baseline="0" noProof="0" dirty="0">
              <a:ln>
                <a:noFill/>
              </a:ln>
              <a:solidFill>
                <a:srgbClr val="44709D">
                  <a:lumMod val="75000"/>
                </a:srgbClr>
              </a:solidFill>
              <a:effectLst/>
              <a:uLnTx/>
              <a:uFillTx/>
              <a:latin typeface="Garamond" panose="02020404030301010803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</a:rPr>
              <a:t>14: </a:t>
            </a: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Life Below Water</a:t>
            </a:r>
            <a:endParaRPr kumimoji="0" lang="zh-CN" altLang="en-US" b="0" i="0" u="none" strike="noStrike" kern="1200" cap="none" spc="0" normalizeH="0" baseline="0" noProof="0" dirty="0">
              <a:ln>
                <a:noFill/>
              </a:ln>
              <a:solidFill>
                <a:srgbClr val="44709D">
                  <a:lumMod val="75000"/>
                </a:srgbClr>
              </a:solidFill>
              <a:effectLst/>
              <a:uLnTx/>
              <a:uFillTx/>
              <a:latin typeface="Garamond" panose="02020404030301010803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</a:rPr>
              <a:t>15: </a:t>
            </a: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Life on Land</a:t>
            </a:r>
            <a:endParaRPr kumimoji="0" lang="zh-CN" altLang="en-US" b="0" i="0" u="none" strike="noStrike" kern="1200" cap="none" spc="0" normalizeH="0" baseline="0" noProof="0" dirty="0">
              <a:ln>
                <a:noFill/>
              </a:ln>
              <a:solidFill>
                <a:srgbClr val="44709D">
                  <a:lumMod val="75000"/>
                </a:srgbClr>
              </a:solidFill>
              <a:effectLst/>
              <a:uLnTx/>
              <a:uFillTx/>
              <a:latin typeface="Garamond" panose="02020404030301010803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</a:rPr>
              <a:t>16: </a:t>
            </a: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Peace, Justice and Strong Institutions</a:t>
            </a:r>
            <a:endParaRPr kumimoji="0" lang="zh-CN" altLang="en-US" b="0" i="0" u="none" strike="noStrike" kern="1200" cap="none" spc="0" normalizeH="0" baseline="0" noProof="0" dirty="0">
              <a:ln>
                <a:noFill/>
              </a:ln>
              <a:solidFill>
                <a:srgbClr val="44709D">
                  <a:lumMod val="75000"/>
                </a:srgbClr>
              </a:solidFill>
              <a:effectLst/>
              <a:uLnTx/>
              <a:uFillTx/>
              <a:latin typeface="Garamond" panose="02020404030301010803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</a:rPr>
              <a:t>17: </a:t>
            </a: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Partnerships for the Goals</a:t>
            </a:r>
            <a:r>
              <a:rPr kumimoji="0" lang="en-US" altLang="zh-CN" b="0" i="0" u="none" strike="noStrike" kern="1200" cap="none" spc="0" normalizeH="0" baseline="0" noProof="0" dirty="0">
                <a:ln>
                  <a:noFill/>
                </a:ln>
                <a:solidFill>
                  <a:srgbClr val="44709D">
                    <a:lumMod val="75000"/>
                  </a:srgbClr>
                </a:solidFill>
                <a:effectLst/>
                <a:uLnTx/>
                <a:uFillTx/>
                <a:latin typeface="Garamond" panose="02020404030301010803"/>
                <a:cs typeface="+mn-cs"/>
              </a:rPr>
              <a:t> </a:t>
            </a:r>
            <a:endParaRPr kumimoji="0" lang="zh-CN" altLang="en-US" b="1" i="0" u="none" strike="noStrike" kern="1200" cap="none" spc="0" normalizeH="0" baseline="0" noProof="0" dirty="0">
              <a:ln>
                <a:noFill/>
              </a:ln>
              <a:solidFill>
                <a:srgbClr val="44709D">
                  <a:lumMod val="75000"/>
                </a:srgbClr>
              </a:solidFill>
              <a:effectLst/>
              <a:uLnTx/>
              <a:uFillTx/>
              <a:latin typeface="Garamond" panose="02020404030301010803"/>
              <a:cs typeface="+mn-cs"/>
            </a:endParaRPr>
          </a:p>
        </p:txBody>
      </p:sp>
      <p:pic>
        <p:nvPicPr>
          <p:cNvPr id="2" name="table">
            <a:extLst>
              <a:ext uri="{FF2B5EF4-FFF2-40B4-BE49-F238E27FC236}">
                <a16:creationId xmlns:a16="http://schemas.microsoft.com/office/drawing/2014/main" id="{04F5F30D-5EA4-E367-8832-996B4282B530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250859" y="1497002"/>
            <a:ext cx="7456228" cy="5078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7121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A15CB56-93CD-EFB1-2403-F4587BC9CB0F}"/>
              </a:ext>
            </a:extLst>
          </p:cNvPr>
          <p:cNvSpPr txBox="1"/>
          <p:nvPr/>
        </p:nvSpPr>
        <p:spPr>
          <a:xfrm>
            <a:off x="1143296" y="675820"/>
            <a:ext cx="9553057" cy="5324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Clr>
                <a:schemeClr val="accent2">
                  <a:lumMod val="75000"/>
                </a:schemeClr>
              </a:buClr>
            </a:pPr>
            <a:r>
              <a:rPr lang="en-GB" sz="3200" b="1" dirty="0"/>
              <a:t>Group discussion : </a:t>
            </a:r>
          </a:p>
          <a:p>
            <a:pPr>
              <a:buClr>
                <a:schemeClr val="accent2">
                  <a:lumMod val="75000"/>
                </a:schemeClr>
              </a:buClr>
            </a:pPr>
            <a:endParaRPr lang="en-GB" sz="3200" b="1" dirty="0"/>
          </a:p>
          <a:p>
            <a:pPr marL="285750" indent="-285750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q"/>
            </a:pPr>
            <a:endParaRPr lang="en-GB" b="1" dirty="0"/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How do disparities in educational access between the Global North and South affect global citizenship development?</a:t>
            </a:r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Should global citizenship education be mandatory in national curricula worldwide? Why or why not?</a:t>
            </a:r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How do personal cultural backgrounds influence one’s perception of global issues such as climate change or human rights?</a:t>
            </a:r>
          </a:p>
          <a:p>
            <a:pPr marL="285750" indent="-285750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46442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CB33DB9-5B6E-18F7-E3EA-0A036C9890A7}"/>
              </a:ext>
            </a:extLst>
          </p:cNvPr>
          <p:cNvSpPr txBox="1"/>
          <p:nvPr/>
        </p:nvSpPr>
        <p:spPr>
          <a:xfrm>
            <a:off x="533147" y="1081515"/>
            <a:ext cx="10717223" cy="39087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Critical Reflection for Global Citizenship Education</a:t>
            </a:r>
          </a:p>
          <a:p>
            <a:endParaRPr lang="en-GB" sz="2800" b="1" dirty="0"/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400" b="1" dirty="0"/>
              <a:t>Formal Education </a:t>
            </a:r>
            <a:r>
              <a:rPr lang="en-GB" sz="2400" dirty="0"/>
              <a:t>can address poverty and inequality by promoting critical thinking and intercultural competence (SDG 4).</a:t>
            </a:r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400" b="1" dirty="0"/>
              <a:t>Informal Education </a:t>
            </a:r>
            <a:r>
              <a:rPr lang="en-GB" sz="2400" dirty="0"/>
              <a:t>through community engagement can combat nationalism and religious intolerance.</a:t>
            </a:r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Clr>
                <a:schemeClr val="accent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400" b="1" dirty="0"/>
              <a:t>Global policy reforms </a:t>
            </a:r>
            <a:r>
              <a:rPr lang="en-GB" sz="2400" dirty="0"/>
              <a:t>are needed to protect human rights in authoritarian regimes and conflict zones.</a:t>
            </a:r>
          </a:p>
        </p:txBody>
      </p:sp>
    </p:spTree>
    <p:extLst>
      <p:ext uri="{BB962C8B-B14F-4D97-AF65-F5344CB8AC3E}">
        <p14:creationId xmlns:p14="http://schemas.microsoft.com/office/powerpoint/2010/main" val="8617744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7145</TotalTime>
  <Words>1307</Words>
  <Application>Microsoft Office PowerPoint</Application>
  <PresentationFormat>Widescreen</PresentationFormat>
  <Paragraphs>143</Paragraphs>
  <Slides>28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Office Theme</vt:lpstr>
      <vt:lpstr>     Global Citizenship and the role of Education. Perspectives from the Global North and Global South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Discussion  What role should international policies and technology play in bridging the digital divide to promote more inclusive global citizenship?</vt:lpstr>
      <vt:lpstr>PowerPoint Presentation</vt:lpstr>
      <vt:lpstr>Discussion  What measures can be taken to rebuild social cohesion and promote global solidarity in post-conflict societies?</vt:lpstr>
      <vt:lpstr>     What role do developed nations play in supporting education and economic growth in the Global South? </vt:lpstr>
      <vt:lpstr>PowerPoint Presentation</vt:lpstr>
      <vt:lpstr>PowerPoint Presentation</vt:lpstr>
      <vt:lpstr>Discussion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najem boumtiri</dc:creator>
  <cp:lastModifiedBy>Najem Boumtiri (1150231)</cp:lastModifiedBy>
  <cp:revision>2</cp:revision>
  <dcterms:created xsi:type="dcterms:W3CDTF">2025-03-12T22:41:22Z</dcterms:created>
  <dcterms:modified xsi:type="dcterms:W3CDTF">2025-03-19T12:27:13Z</dcterms:modified>
</cp:coreProperties>
</file>