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aleway"/>
      <p:regular r:id="rId19"/>
      <p:bold r:id="rId20"/>
      <p:italic r:id="rId21"/>
      <p:boldItalic r:id="rId22"/>
    </p:embeddedFont>
    <p:embeddedFont>
      <p:font typeface="Lato"/>
      <p:regular r:id="rId23"/>
      <p:bold r:id="rId24"/>
      <p:italic r:id="rId25"/>
      <p:bold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aleway-bold.fntdata"/><Relationship Id="rId22" Type="http://schemas.openxmlformats.org/officeDocument/2006/relationships/font" Target="fonts/Raleway-boldItalic.fntdata"/><Relationship Id="rId21" Type="http://schemas.openxmlformats.org/officeDocument/2006/relationships/font" Target="fonts/Raleway-italic.fntdata"/><Relationship Id="rId24" Type="http://schemas.openxmlformats.org/officeDocument/2006/relationships/font" Target="fonts/Lato-bold.fntdata"/><Relationship Id="rId23" Type="http://schemas.openxmlformats.org/officeDocument/2006/relationships/font" Target="fonts/Lato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boldItalic.fntdata"/><Relationship Id="rId25" Type="http://schemas.openxmlformats.org/officeDocument/2006/relationships/font" Target="fonts/Lato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Raleway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fcdd8166bd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fcdd8166bd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fcdd8166bd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fcdd8166bd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fcdd8166bd_0_1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fcdd8166bd_0_1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fcdd8166bd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fcdd8166bd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fcdd8166bd_0_9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fcdd8166bd_0_9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fcdd8166bd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fcdd8166bd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fcdd8166bd_0_1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fcdd8166bd_0_1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fcdd8166bd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fcdd8166bd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fcdd8166bd_0_1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fcdd8166bd_0_1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fcdd8166bd_0_1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fcdd8166bd_0_1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fcdd8166bd_0_1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fcdd8166bd_0_1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fcdd8166bd_0_1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fcdd8166bd_0_1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lt2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" name="Google Shape;21;p3"/>
          <p:cNvSpPr txBox="1"/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8" name="Google Shape;28;p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0" name="Google Shape;30;p4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" name="Google Shape;36;p5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37" name="Google Shape;37;p5"/>
          <p:cNvSpPr txBox="1"/>
          <p:nvPr>
            <p:ph idx="1" type="body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2" type="body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6"/>
          <p:cNvSpPr txBox="1"/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46" name="Google Shape;46;p6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7"/>
          <p:cNvSpPr txBox="1"/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53" name="Google Shape;53;p7"/>
          <p:cNvSpPr txBox="1"/>
          <p:nvPr>
            <p:ph idx="1" type="body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9" name="Google Shape;59;p8"/>
          <p:cNvSpPr txBox="1"/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0" name="Google Shape;60;p8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9"/>
          <p:cNvSpPr txBox="1"/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/>
        </p:txBody>
      </p:sp>
      <p:sp>
        <p:nvSpPr>
          <p:cNvPr id="67" name="Google Shape;67;p9"/>
          <p:cNvSpPr txBox="1"/>
          <p:nvPr>
            <p:ph idx="1" type="subTitle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68" name="Google Shape;68;p9"/>
          <p:cNvSpPr txBox="1"/>
          <p:nvPr>
            <p:ph idx="2" type="body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9" name="Google Shape;69;p9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/>
          <p:nvPr>
            <p:ph idx="1" type="body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</a:lstStyle>
          <a:p/>
        </p:txBody>
      </p:sp>
      <p:sp>
        <p:nvSpPr>
          <p:cNvPr id="72" name="Google Shape;72;p10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7" name="Google Shape;77;p11"/>
          <p:cNvSpPr txBox="1"/>
          <p:nvPr>
            <p:ph hasCustomPrompt="1" type="title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/>
          <p:nvPr>
            <p:ph idx="1" type="body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9" name="Google Shape;79;p1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treamlin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b="1" sz="28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Lato"/>
              <a:buChar char="●"/>
              <a:defRPr sz="16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○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■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●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○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■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●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○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■"/>
              <a:defRPr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theguardian.com/global-development/2020/jul/16/ethical-labels-not-fit-for-purpose-report-warns-consumers" TargetMode="External"/><Relationship Id="rId4" Type="http://schemas.openxmlformats.org/officeDocument/2006/relationships/hyperlink" Target="https://www.researchgate.net/publication/223010165_Consumer_Awareness_of_Organic_Products_in_Spain_An_Application_of_Multinominal_Logit_Models" TargetMode="External"/><Relationship Id="rId5" Type="http://schemas.openxmlformats.org/officeDocument/2006/relationships/hyperlink" Target="https://www.canva.com/design/DAEuig4hfSI/KfHwDUCAUOZEQdLr9R60JA/edit" TargetMode="External"/><Relationship Id="rId6" Type="http://schemas.openxmlformats.org/officeDocument/2006/relationships/hyperlink" Target="https://media.gettyimages.com/photos/close-up-of-soil-on-childs-hand-picture-id82136311?s=612x612" TargetMode="External"/><Relationship Id="rId7" Type="http://schemas.openxmlformats.org/officeDocument/2006/relationships/hyperlink" Target="https://www.carmarthenshire.gov.wales/media/2845/carmarthenshire_usual_resident_popul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/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BSMP5003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Social and Ethical Marketing</a:t>
            </a:r>
            <a:endParaRPr/>
          </a:p>
        </p:txBody>
      </p:sp>
      <p:sp>
        <p:nvSpPr>
          <p:cNvPr id="87" name="Google Shape;87;p13"/>
          <p:cNvSpPr txBox="1"/>
          <p:nvPr>
            <p:ph idx="1" type="subTitle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Luke Atkinson - </a:t>
            </a:r>
            <a:r>
              <a:rPr lang="en-GB"/>
              <a:t>Assessment</a:t>
            </a:r>
            <a:r>
              <a:rPr lang="en-GB"/>
              <a:t> 2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LOAF: Marketing Shortcomings</a:t>
            </a:r>
            <a:endParaRPr/>
          </a:p>
        </p:txBody>
      </p:sp>
      <p:sp>
        <p:nvSpPr>
          <p:cNvPr id="93" name="Google Shape;93;p14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Engagement with the LOAF project in Carmarthen is lower than ideal.</a:t>
            </a:r>
            <a:endParaRPr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No internet presence in the modern age is a grave mistake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No (observed) physical marketing either - the project is hindering itself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The scheme should seek out the people, not vice versa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 chain is only as strong as its weakest link.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are our end goals</a:t>
            </a:r>
            <a:r>
              <a:rPr lang="en-GB"/>
              <a:t>?</a:t>
            </a:r>
            <a:endParaRPr/>
          </a:p>
        </p:txBody>
      </p:sp>
      <p:sp>
        <p:nvSpPr>
          <p:cNvPr id="99" name="Google Shape;99;p15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With the existing marketing shortcomings of the LOAF project in mind, the goals of this marketing proposal will be to:</a:t>
            </a:r>
            <a:endParaRPr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Market the project in compliance with the Well-being of Future Generations Act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Bring attention to LOAF and ultimately increase engagement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Create positive outcomes for Carmarthen residents and firms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4 Es</a:t>
            </a:r>
            <a:endParaRPr/>
          </a:p>
        </p:txBody>
      </p:sp>
      <p:sp>
        <p:nvSpPr>
          <p:cNvPr id="105" name="Google Shape;105;p16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These are crucial to follow for the success of this marketing project.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Experience: selling something customers won’t forget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Exchange: appreciate the value - not the cost - of the project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Everywhere: let customers reach us wherever they are at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Evangelism: delighted customers do the heavy work for us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Proposal</a:t>
            </a:r>
            <a:endParaRPr/>
          </a:p>
        </p:txBody>
      </p:sp>
      <p:sp>
        <p:nvSpPr>
          <p:cNvPr id="111" name="Google Shape;111;p17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proposal for the LOAF project going forward will be a two-pronged approach:</a:t>
            </a:r>
            <a:endParaRPr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Method 1 → ‘Get Planting’ campaign aimed at families for home-grown greens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-"/>
            </a:pPr>
            <a:r>
              <a:rPr lang="en-GB"/>
              <a:t>Method 2 → Re-imagining of the Fairtrade stamp, local to Carmarthen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8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Method 1 - Why and how?</a:t>
            </a:r>
            <a:endParaRPr/>
          </a:p>
        </p:txBody>
      </p:sp>
      <p:sp>
        <p:nvSpPr>
          <p:cNvPr id="117" name="Google Shape;117;p18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Why? In short: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Children’s ‘pester power’ and online evangelism is free </a:t>
            </a:r>
            <a:r>
              <a:rPr lang="en-GB"/>
              <a:t>experiential marketing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Low pop. density and 98.6% in households (Office for National Statistics, 2013)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How?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Local businesses to be brought on board for gardening supplies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At first, extensive marketing campaign required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9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Put simply, the fairtrade movement has gone out of fashion.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Neglect and over-generalisation led to popularity stagnation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Corporate misuse and </a:t>
            </a:r>
            <a:r>
              <a:rPr lang="en-GB"/>
              <a:t>unaddressed</a:t>
            </a:r>
            <a:r>
              <a:rPr lang="en-GB"/>
              <a:t> transparency issues (Balch, 2020)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It’s time that Carmarthen be given something to pride itself in.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Enables people to purchase marked products and ‘do their part’ for Carmarthenshire businesses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Covers the elements that Method 1 misses</a:t>
            </a:r>
            <a:endParaRPr/>
          </a:p>
        </p:txBody>
      </p:sp>
      <p:sp>
        <p:nvSpPr>
          <p:cNvPr id="123" name="Google Shape;123;p19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Method 2 - Why re-imagine the Fairtrade mark?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0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Segmentation, targeting and positioning</a:t>
            </a:r>
            <a:endParaRPr/>
          </a:p>
        </p:txBody>
      </p:sp>
      <p:sp>
        <p:nvSpPr>
          <p:cNvPr id="129" name="Google Shape;129;p20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Segmentation of market → Targeting within market → Positioning within market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Why market a gardening campaign towards families?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Families are where the gardening  ‘golden ticket’ is: ever-growing uptake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Who eats the most organic food - part of LOAF?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25-44 yrs, closely followed by 45-65 yrs. (Briz &amp; Ward, 2009)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Stamps should be tailored to stick in this demographic’s minds especially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1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Advertising ideas</a:t>
            </a:r>
            <a:endParaRPr/>
          </a:p>
        </p:txBody>
      </p:sp>
      <p:sp>
        <p:nvSpPr>
          <p:cNvPr id="135" name="Google Shape;135;p21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Dirty hands: getting stuck in, childlike fun</a:t>
            </a:r>
            <a:endParaRPr/>
          </a:p>
          <a:p>
            <a:pPr indent="0" lvl="0" marL="0" rtl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Prototype ‘LOAF Certified’ logo, subject to revision</a:t>
            </a:r>
            <a:endParaRPr/>
          </a:p>
        </p:txBody>
      </p:sp>
      <p:pic>
        <p:nvPicPr>
          <p:cNvPr id="136" name="Google Shape;136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73875" y="2632524"/>
            <a:ext cx="1931350" cy="19313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37" name="Google Shape;137;p21"/>
          <p:cNvPicPr preferRelativeResize="0"/>
          <p:nvPr/>
        </p:nvPicPr>
        <p:blipFill rotWithShape="1">
          <a:blip r:embed="rId4">
            <a:alphaModFix/>
          </a:blip>
          <a:srcRect b="19946" l="20846" r="19946" t="20846"/>
          <a:stretch/>
        </p:blipFill>
        <p:spPr>
          <a:xfrm>
            <a:off x="5128625" y="2952625"/>
            <a:ext cx="1931350" cy="19313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38" name="Google Shape;138;p21"/>
          <p:cNvSpPr txBox="1"/>
          <p:nvPr/>
        </p:nvSpPr>
        <p:spPr>
          <a:xfrm>
            <a:off x="7137975" y="4483775"/>
            <a:ext cx="1657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Lato"/>
                <a:ea typeface="Lato"/>
                <a:cs typeface="Lato"/>
                <a:sym typeface="Lato"/>
              </a:rPr>
              <a:t>(Canva.com, 2021)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39" name="Google Shape;139;p21"/>
          <p:cNvSpPr txBox="1"/>
          <p:nvPr/>
        </p:nvSpPr>
        <p:spPr>
          <a:xfrm>
            <a:off x="3305225" y="4163675"/>
            <a:ext cx="16572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Lato"/>
                <a:ea typeface="Lato"/>
                <a:cs typeface="Lato"/>
                <a:sym typeface="Lato"/>
              </a:rPr>
              <a:t>(Grill, n.d.)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2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→ Resilient: implement educational content to improve knowledge of nature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Healthier: Educate and provide resources for growing a range of healthy foods, supporting healthy lifestyles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More equal: price schemes appropriately for all </a:t>
            </a:r>
            <a:r>
              <a:rPr lang="en-GB"/>
              <a:t>socio-economic</a:t>
            </a:r>
            <a:r>
              <a:rPr lang="en-GB"/>
              <a:t> classes to feel included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Welsh language: ensure LOAF certification and any marketplaces and social media pages have Welsh options</a:t>
            </a:r>
            <a:endParaRPr/>
          </a:p>
        </p:txBody>
      </p:sp>
      <p:sp>
        <p:nvSpPr>
          <p:cNvPr id="145" name="Google Shape;145;p22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Amendments: Well-being of Future Generations Act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3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will success resemble?</a:t>
            </a:r>
            <a:endParaRPr/>
          </a:p>
        </p:txBody>
      </p:sp>
      <p:sp>
        <p:nvSpPr>
          <p:cNvPr id="151" name="Google Shape;151;p23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Engagement should be monitored through curated social media pages specifically for these schemes.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Dedicate workplace positions to resident engagement as a ‘pressure release valve’ in case of queries, complaints etc.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→ Run competitions, raffles, etc. Perhaps seasonal or theme-based rounds. Be sure to reward runners up to avoid overzealous competitors stifling good spirits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→ A good sign of success here would be jovial, bustling social media pages.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4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Thank you for watching this presentation</a:t>
            </a:r>
            <a:endParaRPr/>
          </a:p>
        </p:txBody>
      </p:sp>
      <p:sp>
        <p:nvSpPr>
          <p:cNvPr id="157" name="Google Shape;157;p24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Any questions?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5"/>
          <p:cNvSpPr txBox="1"/>
          <p:nvPr>
            <p:ph idx="1" type="body"/>
          </p:nvPr>
        </p:nvSpPr>
        <p:spPr>
          <a:xfrm>
            <a:off x="729450" y="2078875"/>
            <a:ext cx="7688700" cy="26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Balch, O. (2020) </a:t>
            </a:r>
            <a:r>
              <a:rPr i="1" lang="en-GB"/>
              <a:t>Ethical labels not fit for purpose, report warns consumers.</a:t>
            </a:r>
            <a:br>
              <a:rPr i="1" lang="en-GB"/>
            </a:br>
            <a:r>
              <a:rPr i="1" lang="en-GB"/>
              <a:t>	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https://www.theguardian.com/global-development/2020/jul/16/ethical-labels-not-fit-for-purpose-report-warns-consumers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Briz, T. &amp; Ward, R. (2009) </a:t>
            </a:r>
            <a:r>
              <a:rPr i="1" lang="en-GB"/>
              <a:t>Consumer awareness of organic products in Spain: An application of multinominal logit models.</a:t>
            </a:r>
            <a:br>
              <a:rPr i="1" lang="en-GB"/>
            </a:br>
            <a:r>
              <a:rPr lang="en-GB" u="sng">
                <a:solidFill>
                  <a:schemeClr val="hlink"/>
                </a:solidFill>
                <a:hlinkClick r:id="rId4"/>
              </a:rPr>
              <a:t>https://www.researchgate.net/publication/223010165_Consumer_Awareness_of_Organic_Products_in_Spain_An_Application_of_Multinominal_Logit_Models</a:t>
            </a:r>
            <a:endParaRPr/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Canva.com. (2021) </a:t>
            </a:r>
            <a:r>
              <a:rPr i="1" lang="en-GB"/>
              <a:t>LOAF certified logo - Logo. </a:t>
            </a:r>
            <a:r>
              <a:rPr i="1" lang="en-GB" u="sng">
                <a:solidFill>
                  <a:schemeClr val="hlink"/>
                </a:solidFill>
                <a:hlinkClick r:id="rId5"/>
              </a:rPr>
              <a:t>https://www.canva.com/design/DAEuig4hfSI/KfHwDUCAUOZEQdLr9R60JA/edit</a:t>
            </a:r>
            <a:endParaRPr/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Grill, J. (n.d.) </a:t>
            </a:r>
            <a:r>
              <a:rPr i="1" lang="en-GB"/>
              <a:t>Close up of soil on child’s hand picture.</a:t>
            </a:r>
            <a:br>
              <a:rPr i="1" lang="en-GB"/>
            </a:br>
            <a:r>
              <a:rPr i="1" lang="en-GB"/>
              <a:t>	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https://media.gettyimages.com/photos/close-up-of-soil-on-childs-hand-picture-id82136311?s=612x612</a:t>
            </a:r>
            <a:endParaRPr/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Office for National Statistics. (2013) </a:t>
            </a:r>
            <a:r>
              <a:rPr i="1" lang="en-GB"/>
              <a:t>2011 census data for Carmarthenshire county council – Usual resident population.</a:t>
            </a:r>
            <a:br>
              <a:rPr lang="en-GB"/>
            </a:br>
            <a:r>
              <a:rPr lang="en-GB"/>
              <a:t>	</a:t>
            </a:r>
            <a:r>
              <a:rPr lang="en-GB" u="sng">
                <a:solidFill>
                  <a:schemeClr val="hlink"/>
                </a:solidFill>
                <a:hlinkClick r:id="rId7"/>
              </a:rPr>
              <a:t>https://www.carmarthenshire.gov.wales/media/2845/carmarthenshire_usual_resident_population.pdf</a:t>
            </a:r>
            <a:endParaRPr/>
          </a:p>
        </p:txBody>
      </p:sp>
      <p:sp>
        <p:nvSpPr>
          <p:cNvPr id="163" name="Google Shape;163;p25"/>
          <p:cNvSpPr txBox="1"/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