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media/media1.m4a" ContentType="audio/unknown"/>
  <Override PartName="/ppt/media/image1.jpeg" ContentType="image/jpeg"/>
  <Override PartName="/ppt/media/image2.jpeg" ContentType="image/jpeg"/>
  <Override PartName="/ppt/media/media2.m4a" ContentType="audio/unknown"/>
  <Override PartName="/ppt/media/image3.jpeg" ContentType="image/jpeg"/>
  <Override PartName="/ppt/media/image4.jpeg" ContentType="image/jpeg"/>
  <Override PartName="/ppt/media/media3.m4a" ContentType="audio/unknown"/>
  <Override PartName="/ppt/media/media4.m4a" ContentType="audio/unknown"/>
  <Override PartName="/ppt/media/image5.jpeg" ContentType="image/jpeg"/>
  <Override PartName="/ppt/media/image6.jpeg" ContentType="image/jpeg"/>
  <Override PartName="/ppt/media/image7.jpeg" ContentType="image/jpeg"/>
  <Override PartName="/ppt/media/image8.jpeg" ContentType="image/jpeg"/>
  <Override PartName="/ppt/media/media5.m4a" ContentType="audio/unknown"/>
  <Override PartName="/ppt/media/image9.jpeg" ContentType="image/jpeg"/>
  <Override PartName="/ppt/media/media6.m4a" ContentType="audio/unknown"/>
  <Override PartName="/ppt/media/image10.jpeg" ContentType="image/jpeg"/>
  <Override PartName="/ppt/media/media7.m4a" ContentType="audio/unknown"/>
  <Override PartName="/ppt/media/image11.jpeg" ContentType="image/jpeg"/>
  <Override PartName="/ppt/media/media8.m4a" ContentType="audio/unknown"/>
  <Override PartName="/ppt/media/image12.jpeg" ContentType="image/jpeg"/>
  <Override PartName="/ppt/media/media9.m4a" ContentType="audio/unknown"/>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lvl1pPr>
    <a:lvl2pPr marL="0" marR="0" indent="45720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lvl2pPr>
    <a:lvl3pPr marL="0" marR="0" indent="91440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lvl3pPr>
    <a:lvl4pPr marL="0" marR="0" indent="137160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lvl4pPr>
    <a:lvl5pPr marL="0" marR="0" indent="182880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lvl5pPr>
    <a:lvl6pPr marL="0" marR="0" indent="228600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lvl6pPr>
    <a:lvl7pPr marL="0" marR="0" indent="274320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lvl7pPr>
    <a:lvl8pPr marL="0" marR="0" indent="320040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lvl8pPr>
    <a:lvl9pPr marL="0" marR="0" indent="365760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b="def" i="def"/>
      <a:tcStyle>
        <a:tcBdr/>
        <a:fill>
          <a:solidFill>
            <a:srgbClr val="E3E5E8"/>
          </a:solidFill>
        </a:fill>
      </a:tcStyle>
    </a:band2H>
    <a:firstCol>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lumOff val="-13575"/>
            </a:schemeClr>
          </a:solidFill>
        </a:fill>
      </a:tcStyle>
    </a:firstCol>
    <a:lastRow>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114395"/>
              <a:lumOff val="-24975"/>
            </a:schemeClr>
          </a:solidFill>
        </a:fill>
      </a:tcStyle>
    </a:firstRow>
  </a:tblStyle>
  <a:tblStyle styleId="{C7B018BB-80A7-4F77-B60F-C8B233D01FF8}" styleName="">
    <a:tblBg/>
    <a:wholeTbl>
      <a:tcTxStyle b="off" i="off">
        <a:font>
          <a:latin typeface="Helvetica Neue"/>
          <a:ea typeface="Helvetica Neue"/>
          <a:cs typeface="Helvetica Neue"/>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b="def" i="def"/>
      <a:tcStyle>
        <a:tcBdr/>
        <a:fill>
          <a:solidFill>
            <a:srgbClr val="E1E0DA"/>
          </a:solidFill>
        </a:fill>
      </a:tcStyle>
    </a:band2H>
    <a:firstCol>
      <a:tcTxStyle b="off" i="off">
        <a:fontRef idx="min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3">
              <a:hueOff val="362282"/>
              <a:satOff val="31803"/>
              <a:lumOff val="-18242"/>
            </a:schemeClr>
          </a:solidFill>
        </a:fill>
      </a:tcStyle>
    </a:firstCol>
    <a:lastRow>
      <a:tcTxStyle b="off" i="off">
        <a:font>
          <a:latin typeface="Helvetica Neue"/>
          <a:ea typeface="Helvetica Neue"/>
          <a:cs typeface="Helvetica Neue"/>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EBEBEB"/>
          </a:solidFill>
        </a:fill>
      </a:tcStyle>
    </a:lastRow>
    <a:firstRow>
      <a:tcTxStyle b="off" i="off">
        <a:fontRef idx="minor">
          <a:srgbClr val="FFFFFF"/>
        </a:fontRef>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rgbClr val="017101"/>
          </a:solidFill>
        </a:fill>
      </a:tcStyle>
    </a:firstRow>
  </a:tblStyle>
  <a:tblStyle styleId="{EEE7283C-3CF3-47DC-8721-378D4A62B228}" styleName="">
    <a:tblBg/>
    <a:wholeTbl>
      <a:tcTxStyle b="off" i="off">
        <a:font>
          <a:latin typeface="Helvetica Neue Light"/>
          <a:ea typeface="Helvetica Neue Light"/>
          <a:cs typeface="Helvetica Neue Light"/>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b="def" i="def"/>
      <a:tcStyle>
        <a:tcBdr/>
        <a:fill>
          <a:solidFill>
            <a:srgbClr val="EDEADD"/>
          </a:solidFill>
        </a:fill>
      </a:tcStyle>
    </a:band2H>
    <a:firstCol>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BA00"/>
          </a:solidFill>
        </a:fill>
      </a:tcStyle>
    </a:firstCol>
    <a:la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lastRow>
    <a:fir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firstRow>
  </a:tblStyle>
  <a:tblStyle styleId="{CF821DB8-F4EB-4A41-A1BA-3FCAFE7338EE}" styleName="">
    <a:tblBg/>
    <a:wholeTbl>
      <a:tcTxStyle b="off" i="off">
        <a:font>
          <a:latin typeface="Helvetica Neue"/>
          <a:ea typeface="Helvetica Neue"/>
          <a:cs typeface="Helvetica Neue"/>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BEBEB"/>
          </a:solidFill>
        </a:fill>
      </a:tcStyle>
    </a:wholeTbl>
    <a:band2H>
      <a:tcTxStyle b="def" i="def"/>
      <a:tcStyle>
        <a:tcBdr/>
        <a:fill>
          <a:solidFill>
            <a:srgbClr val="DADBDA"/>
          </a:solidFill>
        </a:fill>
      </a:tcStyle>
    </a:band2H>
    <a:firstCol>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146070"/>
              <a:satOff val="-10048"/>
              <a:lumOff val="-30626"/>
            </a:schemeClr>
          </a:solidFill>
        </a:fill>
      </a:tcStyle>
    </a:firstCol>
    <a:la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lastRow>
    <a:fir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firstRow>
  </a:tblStyle>
  <a:tblStyle styleId="{33BA23B1-9221-436E-865A-0063620EA4FD}" styleName="">
    <a:tblBg/>
    <a:wholeTbl>
      <a:tcTxStyle b="off" i="off">
        <a:font>
          <a:latin typeface="Helvetica Neue"/>
          <a:ea typeface="Helvetica Neue"/>
          <a:cs typeface="Helvetica Neue"/>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B5B5C1"/>
          </a:solidFill>
        </a:fill>
      </a:tcStyle>
    </a:wholeTbl>
    <a:band2H>
      <a:tcTxStyle b="def" i="def"/>
      <a:tcStyle>
        <a:tcBdr/>
        <a:fill>
          <a:solidFill>
            <a:srgbClr val="9A9AA5"/>
          </a:solidFill>
        </a:fill>
      </a:tcStyle>
    </a:band2H>
    <a:firstCol>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85F"/>
          </a:solidFill>
        </a:fill>
      </a:tcStyle>
    </a:firstCol>
    <a:la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lastRow>
    <a:fir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firstRow>
  </a:tblStyle>
  <a:tblStyle styleId="{2708684C-4D16-4618-839F-0558EEFCDFE6}" styleName="">
    <a:tblBg/>
    <a:wholeTbl>
      <a:tcTxStyle b="off"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b="def" i="def"/>
      <a:tcStyle>
        <a:tcBdr/>
        <a:fill>
          <a:solidFill>
            <a:srgbClr val="EDEEEE"/>
          </a:solidFill>
        </a:fill>
      </a:tcStyle>
    </a:band2H>
    <a:firstCol>
      <a:tcTxStyle b="on" i="off">
        <a:font>
          <a:latin typeface="Helvetica Neue"/>
          <a:ea typeface="Helvetica Neue"/>
          <a:cs typeface="Helvetica Neue"/>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34" name="Shape 134"/>
          <p:cNvSpPr/>
          <p:nvPr>
            <p:ph type="sldImg"/>
          </p:nvPr>
        </p:nvSpPr>
        <p:spPr>
          <a:xfrm>
            <a:off x="1143000" y="685800"/>
            <a:ext cx="4572000" cy="3429000"/>
          </a:xfrm>
          <a:prstGeom prst="rect">
            <a:avLst/>
          </a:prstGeom>
        </p:spPr>
        <p:txBody>
          <a:bodyPr/>
          <a:lstStyle/>
          <a:p>
            <a:pPr/>
          </a:p>
        </p:txBody>
      </p:sp>
      <p:sp>
        <p:nvSpPr>
          <p:cNvPr id="135" name="Shape 13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p:spTree>
      <p:nvGrpSpPr>
        <p:cNvPr id="1" name=""/>
        <p:cNvGrpSpPr/>
        <p:nvPr/>
      </p:nvGrpSpPr>
      <p:grpSpPr>
        <a:xfrm>
          <a:off x="0" y="0"/>
          <a:ext cx="0" cy="0"/>
          <a:chOff x="0" y="0"/>
          <a:chExt cx="0" cy="0"/>
        </a:xfrm>
      </p:grpSpPr>
      <p:sp>
        <p:nvSpPr>
          <p:cNvPr id="11" name="Title Text"/>
          <p:cNvSpPr txBox="1"/>
          <p:nvPr>
            <p:ph type="title"/>
          </p:nvPr>
        </p:nvSpPr>
        <p:spPr>
          <a:xfrm>
            <a:off x="1778000" y="2298700"/>
            <a:ext cx="20828000" cy="4648200"/>
          </a:xfrm>
          <a:prstGeom prst="rect">
            <a:avLst/>
          </a:prstGeom>
        </p:spPr>
        <p:txBody>
          <a:bodyPr anchor="b"/>
          <a:lstStyle/>
          <a:p>
            <a:pPr/>
            <a:r>
              <a:t>Title Text</a:t>
            </a:r>
          </a:p>
        </p:txBody>
      </p:sp>
      <p:sp>
        <p:nvSpPr>
          <p:cNvPr id="12" name="Body Level One…"/>
          <p:cNvSpPr txBox="1"/>
          <p:nvPr>
            <p:ph type="body" sz="quarter" idx="1"/>
          </p:nvPr>
        </p:nvSpPr>
        <p:spPr>
          <a:xfrm>
            <a:off x="1778000" y="7073900"/>
            <a:ext cx="20828000" cy="1587500"/>
          </a:xfrm>
          <a:prstGeom prst="rect">
            <a:avLst/>
          </a:prstGeom>
        </p:spPr>
        <p:txBody>
          <a:bodyPr anchor="t"/>
          <a:lstStyle>
            <a:lvl1pPr marL="0" indent="0" algn="ctr">
              <a:spcBef>
                <a:spcPts val="0"/>
              </a:spcBef>
              <a:buSzTx/>
              <a:buNone/>
              <a:defRPr sz="5400"/>
            </a:lvl1pPr>
            <a:lvl2pPr marL="0" indent="0" algn="ctr">
              <a:spcBef>
                <a:spcPts val="0"/>
              </a:spcBef>
              <a:buSzTx/>
              <a:buNone/>
              <a:defRPr sz="5400"/>
            </a:lvl2pPr>
            <a:lvl3pPr marL="0" indent="0" algn="ctr">
              <a:spcBef>
                <a:spcPts val="0"/>
              </a:spcBef>
              <a:buSzTx/>
              <a:buNone/>
              <a:defRPr sz="5400"/>
            </a:lvl3pPr>
            <a:lvl4pPr marL="0" indent="0" algn="ctr">
              <a:spcBef>
                <a:spcPts val="0"/>
              </a:spcBef>
              <a:buSzTx/>
              <a:buNone/>
              <a:defRPr sz="5400"/>
            </a:lvl4pPr>
            <a:lvl5pPr marL="0" indent="0" algn="ctr">
              <a:spcBef>
                <a:spcPts val="0"/>
              </a:spcBef>
              <a:buSzTx/>
              <a:buNone/>
              <a:defRPr sz="54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Horizontal">
    <p:spTree>
      <p:nvGrpSpPr>
        <p:cNvPr id="1" name=""/>
        <p:cNvGrpSpPr/>
        <p:nvPr/>
      </p:nvGrpSpPr>
      <p:grpSpPr>
        <a:xfrm>
          <a:off x="0" y="0"/>
          <a:ext cx="0" cy="0"/>
          <a:chOff x="0" y="0"/>
          <a:chExt cx="0" cy="0"/>
        </a:xfrm>
      </p:grpSpPr>
      <p:sp>
        <p:nvSpPr>
          <p:cNvPr id="20" name="View of beach and sea from a grassy sand dune"/>
          <p:cNvSpPr/>
          <p:nvPr>
            <p:ph type="pic" idx="21"/>
          </p:nvPr>
        </p:nvSpPr>
        <p:spPr>
          <a:xfrm>
            <a:off x="3125968" y="-393700"/>
            <a:ext cx="18135601" cy="12090400"/>
          </a:xfrm>
          <a:prstGeom prst="rect">
            <a:avLst/>
          </a:prstGeom>
        </p:spPr>
        <p:txBody>
          <a:bodyPr lIns="91439" tIns="45719" rIns="91439" bIns="45719" anchor="t">
            <a:noAutofit/>
          </a:bodyPr>
          <a:lstStyle/>
          <a:p>
            <a:pPr/>
          </a:p>
        </p:txBody>
      </p:sp>
      <p:sp>
        <p:nvSpPr>
          <p:cNvPr id="21" name="Title Text"/>
          <p:cNvSpPr txBox="1"/>
          <p:nvPr>
            <p:ph type="title"/>
          </p:nvPr>
        </p:nvSpPr>
        <p:spPr>
          <a:xfrm>
            <a:off x="635000" y="9512300"/>
            <a:ext cx="23114000" cy="2006600"/>
          </a:xfrm>
          <a:prstGeom prst="rect">
            <a:avLst/>
          </a:prstGeom>
        </p:spPr>
        <p:txBody>
          <a:bodyPr anchor="b"/>
          <a:lstStyle/>
          <a:p>
            <a:pPr/>
            <a:r>
              <a:t>Title Text</a:t>
            </a:r>
          </a:p>
        </p:txBody>
      </p:sp>
      <p:sp>
        <p:nvSpPr>
          <p:cNvPr id="22" name="Body Level One…"/>
          <p:cNvSpPr txBox="1"/>
          <p:nvPr>
            <p:ph type="body" sz="quarter" idx="1"/>
          </p:nvPr>
        </p:nvSpPr>
        <p:spPr>
          <a:xfrm>
            <a:off x="635000" y="11442700"/>
            <a:ext cx="23114000" cy="1587500"/>
          </a:xfrm>
          <a:prstGeom prst="rect">
            <a:avLst/>
          </a:prstGeom>
        </p:spPr>
        <p:txBody>
          <a:bodyPr anchor="t"/>
          <a:lstStyle>
            <a:lvl1pPr marL="0" indent="0" algn="ctr">
              <a:spcBef>
                <a:spcPts val="0"/>
              </a:spcBef>
              <a:buSzTx/>
              <a:buNone/>
              <a:defRPr sz="5400"/>
            </a:lvl1pPr>
            <a:lvl2pPr marL="0" indent="0" algn="ctr">
              <a:spcBef>
                <a:spcPts val="0"/>
              </a:spcBef>
              <a:buSzTx/>
              <a:buNone/>
              <a:defRPr sz="5400"/>
            </a:lvl2pPr>
            <a:lvl3pPr marL="0" indent="0" algn="ctr">
              <a:spcBef>
                <a:spcPts val="0"/>
              </a:spcBef>
              <a:buSzTx/>
              <a:buNone/>
              <a:defRPr sz="5400"/>
            </a:lvl3pPr>
            <a:lvl4pPr marL="0" indent="0" algn="ctr">
              <a:spcBef>
                <a:spcPts val="0"/>
              </a:spcBef>
              <a:buSzTx/>
              <a:buNone/>
              <a:defRPr sz="5400"/>
            </a:lvl4pPr>
            <a:lvl5pPr marL="0" indent="0" algn="ctr">
              <a:spcBef>
                <a:spcPts val="0"/>
              </a:spcBef>
              <a:buSzTx/>
              <a:buNone/>
              <a:defRPr sz="5400"/>
            </a:lvl5pPr>
          </a:lstStyle>
          <a:p>
            <a:pPr/>
            <a:r>
              <a:t>Body Level One</a:t>
            </a:r>
          </a:p>
          <a:p>
            <a:pPr lvl="1"/>
            <a:r>
              <a:t>Body Level Two</a:t>
            </a:r>
          </a:p>
          <a:p>
            <a:pPr lvl="2"/>
            <a:r>
              <a:t>Body Level Three</a:t>
            </a:r>
          </a:p>
          <a:p>
            <a:pPr lvl="3"/>
            <a:r>
              <a:t>Body Level Four</a:t>
            </a:r>
          </a:p>
          <a:p>
            <a:pPr lvl="4"/>
            <a:r>
              <a:t>Body Level Five</a:t>
            </a:r>
          </a:p>
        </p:txBody>
      </p:sp>
      <p:sp>
        <p:nvSpPr>
          <p:cNvPr id="2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Centre">
    <p:spTree>
      <p:nvGrpSpPr>
        <p:cNvPr id="1" name=""/>
        <p:cNvGrpSpPr/>
        <p:nvPr/>
      </p:nvGrpSpPr>
      <p:grpSpPr>
        <a:xfrm>
          <a:off x="0" y="0"/>
          <a:ext cx="0" cy="0"/>
          <a:chOff x="0" y="0"/>
          <a:chExt cx="0" cy="0"/>
        </a:xfrm>
      </p:grpSpPr>
      <p:sp>
        <p:nvSpPr>
          <p:cNvPr id="30" name="Title Text"/>
          <p:cNvSpPr txBox="1"/>
          <p:nvPr>
            <p:ph type="title"/>
          </p:nvPr>
        </p:nvSpPr>
        <p:spPr>
          <a:xfrm>
            <a:off x="1778000" y="4533900"/>
            <a:ext cx="20828000" cy="4648200"/>
          </a:xfrm>
          <a:prstGeom prst="rect">
            <a:avLst/>
          </a:prstGeom>
        </p:spPr>
        <p:txBody>
          <a:bodyPr/>
          <a:lstStyle/>
          <a:p>
            <a:pPr/>
            <a:r>
              <a:t>Title Text</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Vertical">
    <p:spTree>
      <p:nvGrpSpPr>
        <p:cNvPr id="1" name=""/>
        <p:cNvGrpSpPr/>
        <p:nvPr/>
      </p:nvGrpSpPr>
      <p:grpSpPr>
        <a:xfrm>
          <a:off x="0" y="0"/>
          <a:ext cx="0" cy="0"/>
          <a:chOff x="0" y="0"/>
          <a:chExt cx="0" cy="0"/>
        </a:xfrm>
      </p:grpSpPr>
      <p:sp>
        <p:nvSpPr>
          <p:cNvPr id="38" name="Heron flying low over a beach with a short fence in the foreground"/>
          <p:cNvSpPr/>
          <p:nvPr>
            <p:ph type="pic" sz="half" idx="21"/>
          </p:nvPr>
        </p:nvSpPr>
        <p:spPr>
          <a:xfrm>
            <a:off x="12827000" y="952500"/>
            <a:ext cx="11468100" cy="11468100"/>
          </a:xfrm>
          <a:prstGeom prst="rect">
            <a:avLst/>
          </a:prstGeom>
        </p:spPr>
        <p:txBody>
          <a:bodyPr lIns="91439" tIns="45719" rIns="91439" bIns="45719" anchor="t">
            <a:noAutofit/>
          </a:bodyPr>
          <a:lstStyle/>
          <a:p>
            <a:pPr/>
          </a:p>
        </p:txBody>
      </p:sp>
      <p:sp>
        <p:nvSpPr>
          <p:cNvPr id="39" name="Title Text"/>
          <p:cNvSpPr txBox="1"/>
          <p:nvPr>
            <p:ph type="title"/>
          </p:nvPr>
        </p:nvSpPr>
        <p:spPr>
          <a:xfrm>
            <a:off x="1651000" y="952500"/>
            <a:ext cx="10223500" cy="5549900"/>
          </a:xfrm>
          <a:prstGeom prst="rect">
            <a:avLst/>
          </a:prstGeom>
        </p:spPr>
        <p:txBody>
          <a:bodyPr anchor="b"/>
          <a:lstStyle>
            <a:lvl1pPr>
              <a:defRPr sz="8400"/>
            </a:lvl1pPr>
          </a:lstStyle>
          <a:p>
            <a:pPr/>
            <a:r>
              <a:t>Title Text</a:t>
            </a:r>
          </a:p>
        </p:txBody>
      </p:sp>
      <p:sp>
        <p:nvSpPr>
          <p:cNvPr id="40" name="Body Level One…"/>
          <p:cNvSpPr txBox="1"/>
          <p:nvPr>
            <p:ph type="body" sz="quarter" idx="1"/>
          </p:nvPr>
        </p:nvSpPr>
        <p:spPr>
          <a:xfrm>
            <a:off x="1651000" y="6527800"/>
            <a:ext cx="10223500" cy="5727700"/>
          </a:xfrm>
          <a:prstGeom prst="rect">
            <a:avLst/>
          </a:prstGeom>
        </p:spPr>
        <p:txBody>
          <a:bodyPr anchor="t"/>
          <a:lstStyle>
            <a:lvl1pPr marL="0" indent="0" algn="ctr">
              <a:spcBef>
                <a:spcPts val="0"/>
              </a:spcBef>
              <a:buSzTx/>
              <a:buNone/>
              <a:defRPr sz="5400"/>
            </a:lvl1pPr>
            <a:lvl2pPr marL="0" indent="0" algn="ctr">
              <a:spcBef>
                <a:spcPts val="0"/>
              </a:spcBef>
              <a:buSzTx/>
              <a:buNone/>
              <a:defRPr sz="5400"/>
            </a:lvl2pPr>
            <a:lvl3pPr marL="0" indent="0" algn="ctr">
              <a:spcBef>
                <a:spcPts val="0"/>
              </a:spcBef>
              <a:buSzTx/>
              <a:buNone/>
              <a:defRPr sz="5400"/>
            </a:lvl3pPr>
            <a:lvl4pPr marL="0" indent="0" algn="ctr">
              <a:spcBef>
                <a:spcPts val="0"/>
              </a:spcBef>
              <a:buSzTx/>
              <a:buNone/>
              <a:defRPr sz="5400"/>
            </a:lvl4pPr>
            <a:lvl5pPr marL="0" indent="0" algn="ctr">
              <a:spcBef>
                <a:spcPts val="0"/>
              </a:spcBef>
              <a:buSzTx/>
              <a:buNone/>
              <a:defRPr sz="5400"/>
            </a:lvl5pPr>
          </a:lstStyle>
          <a:p>
            <a:pPr/>
            <a:r>
              <a:t>Body Level One</a:t>
            </a:r>
          </a:p>
          <a:p>
            <a:pPr lvl="1"/>
            <a:r>
              <a:t>Body Level Two</a:t>
            </a:r>
          </a:p>
          <a:p>
            <a:pPr lvl="2"/>
            <a:r>
              <a:t>Body Level Three</a:t>
            </a:r>
          </a:p>
          <a:p>
            <a:pPr lvl="3"/>
            <a:r>
              <a:t>Body Level Four</a:t>
            </a:r>
          </a:p>
          <a:p>
            <a:pPr lvl="4"/>
            <a:r>
              <a:t>Body Level Five</a:t>
            </a:r>
          </a:p>
        </p:txBody>
      </p:sp>
      <p:sp>
        <p:nvSpPr>
          <p:cNvPr id="4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Top">
    <p:spTree>
      <p:nvGrpSpPr>
        <p:cNvPr id="1" name=""/>
        <p:cNvGrpSpPr/>
        <p:nvPr/>
      </p:nvGrpSpPr>
      <p:grpSpPr>
        <a:xfrm>
          <a:off x="0" y="0"/>
          <a:ext cx="0" cy="0"/>
          <a:chOff x="0" y="0"/>
          <a:chExt cx="0" cy="0"/>
        </a:xfrm>
      </p:grpSpPr>
      <p:sp>
        <p:nvSpPr>
          <p:cNvPr id="48" name="Title Text"/>
          <p:cNvSpPr txBox="1"/>
          <p:nvPr>
            <p:ph type="title"/>
          </p:nvPr>
        </p:nvSpPr>
        <p:spPr>
          <a:prstGeom prst="rect">
            <a:avLst/>
          </a:prstGeom>
        </p:spPr>
        <p:txBody>
          <a:bodyPr/>
          <a:lstStyle/>
          <a:p>
            <a:pPr/>
            <a:r>
              <a:t>Title Text</a:t>
            </a:r>
          </a:p>
        </p:txBody>
      </p:sp>
      <p:sp>
        <p:nvSpPr>
          <p:cNvPr id="4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56" name="Title Text"/>
          <p:cNvSpPr txBox="1"/>
          <p:nvPr>
            <p:ph type="title"/>
          </p:nvPr>
        </p:nvSpPr>
        <p:spPr>
          <a:prstGeom prst="rect">
            <a:avLst/>
          </a:prstGeom>
        </p:spPr>
        <p:txBody>
          <a:bodyPr/>
          <a:lstStyle/>
          <a:p>
            <a:pPr/>
            <a:r>
              <a:t>Title Text</a:t>
            </a:r>
          </a:p>
        </p:txBody>
      </p:sp>
      <p:sp>
        <p:nvSpPr>
          <p:cNvPr id="57" name="Body Level One…"/>
          <p:cNvSpPr txBox="1"/>
          <p:nvPr>
            <p:ph type="body" idx="1"/>
          </p:nvPr>
        </p:nvSpPr>
        <p:spPr>
          <a:prstGeom prst="rect">
            <a:avLst/>
          </a:prstGeom>
        </p:spPr>
        <p:txBody>
          <a:bodyPr/>
          <a:lstStyle>
            <a:lvl1pPr>
              <a:defRPr sz="4800"/>
            </a:lvl1pPr>
            <a:lvl2pPr>
              <a:defRPr sz="4800"/>
            </a:lvl2pPr>
            <a:lvl3pPr>
              <a:defRPr sz="4800"/>
            </a:lvl3pPr>
            <a:lvl4pPr>
              <a:defRPr sz="4800"/>
            </a:lvl4pPr>
            <a:lvl5pPr>
              <a:defRPr sz="4800"/>
            </a:lvl5pPr>
          </a:lstStyle>
          <a:p>
            <a:pPr/>
            <a:r>
              <a:t>Body Level One</a:t>
            </a:r>
          </a:p>
          <a:p>
            <a:pPr lvl="1"/>
            <a:r>
              <a:t>Body Level Two</a:t>
            </a:r>
          </a:p>
          <a:p>
            <a:pPr lvl="2"/>
            <a:r>
              <a:t>Body Level Three</a:t>
            </a:r>
          </a:p>
          <a:p>
            <a:pPr lvl="3"/>
            <a:r>
              <a:t>Body Level Four</a:t>
            </a:r>
          </a:p>
          <a:p>
            <a:pPr lvl="4"/>
            <a:r>
              <a:t>Body Level Five</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5" name="Sandy path between two hills leading to the ocean"/>
          <p:cNvSpPr/>
          <p:nvPr>
            <p:ph type="pic" sz="half" idx="21"/>
          </p:nvPr>
        </p:nvSpPr>
        <p:spPr>
          <a:xfrm>
            <a:off x="10960100" y="3149600"/>
            <a:ext cx="13944600" cy="9296400"/>
          </a:xfrm>
          <a:prstGeom prst="rect">
            <a:avLst/>
          </a:prstGeom>
        </p:spPr>
        <p:txBody>
          <a:bodyPr lIns="91439" tIns="45719" rIns="91439" bIns="45719" anchor="t">
            <a:noAutofit/>
          </a:bodyPr>
          <a:lstStyle/>
          <a:p>
            <a:pPr/>
          </a:p>
        </p:txBody>
      </p:sp>
      <p:sp>
        <p:nvSpPr>
          <p:cNvPr id="66" name="Title Text"/>
          <p:cNvSpPr txBox="1"/>
          <p:nvPr>
            <p:ph type="title"/>
          </p:nvPr>
        </p:nvSpPr>
        <p:spPr>
          <a:prstGeom prst="rect">
            <a:avLst/>
          </a:prstGeom>
        </p:spPr>
        <p:txBody>
          <a:bodyPr/>
          <a:lstStyle/>
          <a:p>
            <a:pPr/>
            <a:r>
              <a:t>Title Text</a:t>
            </a:r>
          </a:p>
        </p:txBody>
      </p:sp>
      <p:sp>
        <p:nvSpPr>
          <p:cNvPr id="67" name="Body Level One…"/>
          <p:cNvSpPr txBox="1"/>
          <p:nvPr>
            <p:ph type="body" sz="half" idx="1"/>
          </p:nvPr>
        </p:nvSpPr>
        <p:spPr>
          <a:xfrm>
            <a:off x="1689100" y="3149600"/>
            <a:ext cx="10223500" cy="9296400"/>
          </a:xfrm>
          <a:prstGeom prst="rect">
            <a:avLst/>
          </a:prstGeom>
        </p:spPr>
        <p:txBody>
          <a:bodyPr/>
          <a:lstStyle>
            <a:lvl1pPr marL="558800" indent="-558800">
              <a:spcBef>
                <a:spcPts val="4500"/>
              </a:spcBef>
              <a:defRPr sz="3800"/>
            </a:lvl1pPr>
            <a:lvl2pPr marL="1117600" indent="-558800">
              <a:spcBef>
                <a:spcPts val="4500"/>
              </a:spcBef>
              <a:defRPr sz="3800"/>
            </a:lvl2pPr>
            <a:lvl3pPr marL="1676400" indent="-558800">
              <a:spcBef>
                <a:spcPts val="4500"/>
              </a:spcBef>
              <a:defRPr sz="3800"/>
            </a:lvl3pPr>
            <a:lvl4pPr marL="2235200" indent="-558800">
              <a:spcBef>
                <a:spcPts val="4500"/>
              </a:spcBef>
              <a:defRPr sz="3800"/>
            </a:lvl4pPr>
            <a:lvl5pPr marL="2794000" indent="-558800">
              <a:spcBef>
                <a:spcPts val="4500"/>
              </a:spcBef>
              <a:defRPr sz="3800"/>
            </a:lvl5pPr>
          </a:lstStyle>
          <a:p>
            <a:pPr/>
            <a:r>
              <a:t>Body Level One</a:t>
            </a:r>
          </a:p>
          <a:p>
            <a:pPr lvl="1"/>
            <a:r>
              <a:t>Body Level Two</a:t>
            </a:r>
          </a:p>
          <a:p>
            <a:pPr lvl="2"/>
            <a:r>
              <a:t>Body Level Three</a:t>
            </a:r>
          </a:p>
          <a:p>
            <a:pPr lvl="3"/>
            <a:r>
              <a:t>Body Level Four</a:t>
            </a:r>
          </a:p>
          <a:p>
            <a:pPr lvl="4"/>
            <a:r>
              <a:t>Body Level Five</a:t>
            </a:r>
          </a:p>
        </p:txBody>
      </p:sp>
      <p:sp>
        <p:nvSpPr>
          <p:cNvPr id="6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Live Video Small">
    <p:spTree>
      <p:nvGrpSpPr>
        <p:cNvPr id="1" name=""/>
        <p:cNvGrpSpPr/>
        <p:nvPr/>
      </p:nvGrpSpPr>
      <p:grpSpPr>
        <a:xfrm>
          <a:off x="0" y="0"/>
          <a:ext cx="0" cy="0"/>
          <a:chOff x="0" y="0"/>
          <a:chExt cx="0" cy="0"/>
        </a:xfrm>
      </p:grpSpPr>
      <p:sp>
        <p:nvSpPr>
          <p:cNvPr id="75" name="Title Text"/>
          <p:cNvSpPr txBox="1"/>
          <p:nvPr>
            <p:ph type="title"/>
          </p:nvPr>
        </p:nvSpPr>
        <p:spPr>
          <a:prstGeom prst="rect">
            <a:avLst/>
          </a:prstGeom>
        </p:spPr>
        <p:txBody>
          <a:bodyPr/>
          <a:lstStyle/>
          <a:p>
            <a:pPr/>
            <a:r>
              <a:t>Title Text</a:t>
            </a:r>
          </a:p>
        </p:txBody>
      </p:sp>
      <p:sp>
        <p:nvSpPr>
          <p:cNvPr id="76" name="Body Level One…"/>
          <p:cNvSpPr txBox="1"/>
          <p:nvPr>
            <p:ph type="body" sz="half" idx="1"/>
          </p:nvPr>
        </p:nvSpPr>
        <p:spPr>
          <a:xfrm>
            <a:off x="1689100" y="3149600"/>
            <a:ext cx="10223500" cy="9296400"/>
          </a:xfrm>
          <a:prstGeom prst="rect">
            <a:avLst/>
          </a:prstGeom>
        </p:spPr>
        <p:txBody>
          <a:bodyPr/>
          <a:lstStyle>
            <a:lvl1pPr marL="558800" indent="-558800">
              <a:spcBef>
                <a:spcPts val="4500"/>
              </a:spcBef>
              <a:defRPr sz="3800"/>
            </a:lvl1pPr>
            <a:lvl2pPr marL="1117600" indent="-558800">
              <a:spcBef>
                <a:spcPts val="4500"/>
              </a:spcBef>
              <a:defRPr sz="3800"/>
            </a:lvl2pPr>
            <a:lvl3pPr marL="1676400" indent="-558800">
              <a:spcBef>
                <a:spcPts val="4500"/>
              </a:spcBef>
              <a:defRPr sz="3800"/>
            </a:lvl3pPr>
            <a:lvl4pPr marL="2235200" indent="-558800">
              <a:spcBef>
                <a:spcPts val="4500"/>
              </a:spcBef>
              <a:defRPr sz="3800"/>
            </a:lvl4pPr>
            <a:lvl5pPr marL="2794000" indent="-558800">
              <a:spcBef>
                <a:spcPts val="4500"/>
              </a:spcBef>
              <a:defRPr sz="3800"/>
            </a:lvl5pPr>
          </a:lstStyle>
          <a:p>
            <a:pPr/>
            <a:r>
              <a:t>Body Level One</a:t>
            </a:r>
          </a:p>
          <a:p>
            <a:pPr lvl="1"/>
            <a:r>
              <a:t>Body Level Two</a:t>
            </a:r>
          </a:p>
          <a:p>
            <a:pPr lvl="2"/>
            <a:r>
              <a:t>Body Level Three</a:t>
            </a:r>
          </a:p>
          <a:p>
            <a:pPr lvl="3"/>
            <a:r>
              <a:t>Body Level Four</a:t>
            </a:r>
          </a:p>
          <a:p>
            <a:pPr lvl="4"/>
            <a:r>
              <a:t>Body Level Five</a:t>
            </a:r>
          </a:p>
        </p:txBody>
      </p:sp>
      <p:sp>
        <p:nvSpPr>
          <p:cNvPr id="7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Live Video Large">
    <p:spTree>
      <p:nvGrpSpPr>
        <p:cNvPr id="1" name=""/>
        <p:cNvGrpSpPr/>
        <p:nvPr/>
      </p:nvGrpSpPr>
      <p:grpSpPr>
        <a:xfrm>
          <a:off x="0" y="0"/>
          <a:ext cx="0" cy="0"/>
          <a:chOff x="0" y="0"/>
          <a:chExt cx="0" cy="0"/>
        </a:xfrm>
      </p:grpSpPr>
      <p:sp>
        <p:nvSpPr>
          <p:cNvPr id="84" name="Title Text"/>
          <p:cNvSpPr txBox="1"/>
          <p:nvPr>
            <p:ph type="title"/>
          </p:nvPr>
        </p:nvSpPr>
        <p:spPr>
          <a:prstGeom prst="rect">
            <a:avLst/>
          </a:prstGeom>
        </p:spPr>
        <p:txBody>
          <a:bodyPr/>
          <a:lstStyle/>
          <a:p>
            <a:pPr/>
            <a:r>
              <a:t>Title Text</a:t>
            </a:r>
          </a:p>
        </p:txBody>
      </p:sp>
      <p:sp>
        <p:nvSpPr>
          <p:cNvPr id="85" name="Body Level One…"/>
          <p:cNvSpPr txBox="1"/>
          <p:nvPr>
            <p:ph type="body" sz="half" idx="1"/>
          </p:nvPr>
        </p:nvSpPr>
        <p:spPr>
          <a:xfrm>
            <a:off x="1689100" y="3149600"/>
            <a:ext cx="10223500" cy="9296400"/>
          </a:xfrm>
          <a:prstGeom prst="rect">
            <a:avLst/>
          </a:prstGeom>
        </p:spPr>
        <p:txBody>
          <a:bodyPr/>
          <a:lstStyle>
            <a:lvl1pPr marL="558800" indent="-558800">
              <a:spcBef>
                <a:spcPts val="4500"/>
              </a:spcBef>
              <a:defRPr sz="3800"/>
            </a:lvl1pPr>
            <a:lvl2pPr marL="1117600" indent="-558800">
              <a:spcBef>
                <a:spcPts val="4500"/>
              </a:spcBef>
              <a:defRPr sz="3800"/>
            </a:lvl2pPr>
            <a:lvl3pPr marL="1676400" indent="-558800">
              <a:spcBef>
                <a:spcPts val="4500"/>
              </a:spcBef>
              <a:defRPr sz="3800"/>
            </a:lvl3pPr>
            <a:lvl4pPr marL="2235200" indent="-558800">
              <a:spcBef>
                <a:spcPts val="4500"/>
              </a:spcBef>
              <a:defRPr sz="3800"/>
            </a:lvl4pPr>
            <a:lvl5pPr marL="2794000" indent="-558800">
              <a:spcBef>
                <a:spcPts val="4500"/>
              </a:spcBef>
              <a:defRPr sz="3800"/>
            </a:lvl5pPr>
          </a:lstStyle>
          <a:p>
            <a:pPr/>
            <a:r>
              <a:t>Body Level One</a:t>
            </a:r>
          </a:p>
          <a:p>
            <a:pPr lvl="1"/>
            <a:r>
              <a:t>Body Level Two</a:t>
            </a:r>
          </a:p>
          <a:p>
            <a:pPr lvl="2"/>
            <a:r>
              <a:t>Body Level Three</a:t>
            </a:r>
          </a:p>
          <a:p>
            <a:pPr lvl="3"/>
            <a:r>
              <a:t>Body Level Four</a:t>
            </a:r>
          </a:p>
          <a:p>
            <a:pPr lvl="4"/>
            <a:r>
              <a:t>Body Level Five</a:t>
            </a:r>
          </a:p>
        </p:txBody>
      </p:sp>
      <p:sp>
        <p:nvSpPr>
          <p:cNvPr id="8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93" name="Body Level One…"/>
          <p:cNvSpPr txBox="1"/>
          <p:nvPr>
            <p:ph type="body" idx="1"/>
          </p:nvPr>
        </p:nvSpPr>
        <p:spPr>
          <a:xfrm>
            <a:off x="1689100" y="1778000"/>
            <a:ext cx="21005800" cy="10160000"/>
          </a:xfrm>
          <a:prstGeom prst="rect">
            <a:avLst/>
          </a:prstGeom>
        </p:spPr>
        <p:txBody>
          <a:bodyPr/>
          <a:lstStyle>
            <a:lvl1pPr>
              <a:defRPr sz="4800"/>
            </a:lvl1pPr>
            <a:lvl2pPr>
              <a:defRPr sz="4800"/>
            </a:lvl2pPr>
            <a:lvl3pPr>
              <a:defRPr sz="4800"/>
            </a:lvl3pPr>
            <a:lvl4pPr>
              <a:defRPr sz="4800"/>
            </a:lvl4pPr>
            <a:lvl5pPr>
              <a:defRPr sz="4800"/>
            </a:lvl5pPr>
          </a:lstStyle>
          <a:p>
            <a:pPr/>
            <a:r>
              <a:t>Body Level One</a:t>
            </a:r>
          </a:p>
          <a:p>
            <a:pPr lvl="1"/>
            <a:r>
              <a:t>Body Level Two</a:t>
            </a:r>
          </a:p>
          <a:p>
            <a:pPr lvl="2"/>
            <a:r>
              <a:t>Body Level Three</a:t>
            </a:r>
          </a:p>
          <a:p>
            <a:pPr lvl="3"/>
            <a:r>
              <a:t>Body Level Four</a:t>
            </a:r>
          </a:p>
          <a:p>
            <a:pPr lvl="4"/>
            <a:r>
              <a:t>Body Level Five</a:t>
            </a:r>
          </a:p>
        </p:txBody>
      </p:sp>
      <p:sp>
        <p:nvSpPr>
          <p:cNvPr id="9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101" name="Sandy path between two hills leading to the ocean"/>
          <p:cNvSpPr/>
          <p:nvPr>
            <p:ph type="pic" sz="quarter" idx="21"/>
          </p:nvPr>
        </p:nvSpPr>
        <p:spPr>
          <a:xfrm>
            <a:off x="15300325" y="7048500"/>
            <a:ext cx="8324850" cy="5549900"/>
          </a:xfrm>
          <a:prstGeom prst="rect">
            <a:avLst/>
          </a:prstGeom>
        </p:spPr>
        <p:txBody>
          <a:bodyPr lIns="91439" tIns="45719" rIns="91439" bIns="45719" anchor="t">
            <a:noAutofit/>
          </a:bodyPr>
          <a:lstStyle/>
          <a:p>
            <a:pPr/>
          </a:p>
        </p:txBody>
      </p:sp>
      <p:sp>
        <p:nvSpPr>
          <p:cNvPr id="102" name="Heron flying low over a beach with a short fence in the foreground"/>
          <p:cNvSpPr/>
          <p:nvPr>
            <p:ph type="pic" sz="quarter" idx="22"/>
          </p:nvPr>
        </p:nvSpPr>
        <p:spPr>
          <a:xfrm>
            <a:off x="15760700" y="863600"/>
            <a:ext cx="7404100" cy="7404100"/>
          </a:xfrm>
          <a:prstGeom prst="rect">
            <a:avLst/>
          </a:prstGeom>
        </p:spPr>
        <p:txBody>
          <a:bodyPr lIns="91439" tIns="45719" rIns="91439" bIns="45719" anchor="t">
            <a:noAutofit/>
          </a:bodyPr>
          <a:lstStyle/>
          <a:p>
            <a:pPr/>
          </a:p>
        </p:txBody>
      </p:sp>
      <p:sp>
        <p:nvSpPr>
          <p:cNvPr id="103" name="View of beach and sea from a grassy sand dune"/>
          <p:cNvSpPr/>
          <p:nvPr>
            <p:ph type="pic" idx="23"/>
          </p:nvPr>
        </p:nvSpPr>
        <p:spPr>
          <a:xfrm>
            <a:off x="-990600" y="1130300"/>
            <a:ext cx="17202150" cy="11468100"/>
          </a:xfrm>
          <a:prstGeom prst="rect">
            <a:avLst/>
          </a:prstGeom>
        </p:spPr>
        <p:txBody>
          <a:bodyPr lIns="91439" tIns="45719" rIns="91439" bIns="45719" anchor="t">
            <a:noAutofit/>
          </a:bodyPr>
          <a:lstStyle/>
          <a:p>
            <a:pPr/>
          </a:p>
        </p:txBody>
      </p:sp>
      <p:sp>
        <p:nvSpPr>
          <p:cNvPr id="10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111" name="–Johnny Appleseed"/>
          <p:cNvSpPr txBox="1"/>
          <p:nvPr>
            <p:ph type="body" sz="quarter" idx="21"/>
          </p:nvPr>
        </p:nvSpPr>
        <p:spPr>
          <a:xfrm>
            <a:off x="2387600" y="8953500"/>
            <a:ext cx="19621500" cy="585521"/>
          </a:xfrm>
          <a:prstGeom prst="rect">
            <a:avLst/>
          </a:prstGeom>
        </p:spPr>
        <p:txBody>
          <a:bodyPr anchor="t">
            <a:spAutoFit/>
          </a:bodyPr>
          <a:lstStyle>
            <a:lvl1pPr marL="0" indent="0" algn="ctr">
              <a:spcBef>
                <a:spcPts val="0"/>
              </a:spcBef>
              <a:buSzTx/>
              <a:buNone/>
              <a:defRPr i="1" sz="3200"/>
            </a:lvl1pPr>
          </a:lstStyle>
          <a:p>
            <a:pPr/>
            <a:r>
              <a:t>–Johnny Appleseed</a:t>
            </a:r>
          </a:p>
        </p:txBody>
      </p:sp>
      <p:sp>
        <p:nvSpPr>
          <p:cNvPr id="112" name="“Type a quote here.”"/>
          <p:cNvSpPr txBox="1"/>
          <p:nvPr>
            <p:ph type="body" sz="quarter" idx="22"/>
          </p:nvPr>
        </p:nvSpPr>
        <p:spPr>
          <a:xfrm>
            <a:off x="2387600" y="6076950"/>
            <a:ext cx="19621500" cy="825500"/>
          </a:xfrm>
          <a:prstGeom prst="rect">
            <a:avLst/>
          </a:prstGeom>
        </p:spPr>
        <p:txBody>
          <a:bodyPr>
            <a:spAutoFit/>
          </a:bodyPr>
          <a:lstStyle>
            <a:lvl1pPr marL="0" indent="0" algn="ctr">
              <a:spcBef>
                <a:spcPts val="0"/>
              </a:spcBef>
              <a:buSzTx/>
              <a:buNone/>
              <a:defRPr sz="4800">
                <a:latin typeface="+mn-lt"/>
                <a:ea typeface="+mn-ea"/>
                <a:cs typeface="+mn-cs"/>
                <a:sym typeface="Helvetica Neue Medium"/>
              </a:defRPr>
            </a:lvl1pPr>
          </a:lstStyle>
          <a:p>
            <a:pPr/>
            <a:r>
              <a:t>“Type a quote here.” </a:t>
            </a:r>
          </a:p>
        </p:txBody>
      </p:sp>
      <p:sp>
        <p:nvSpPr>
          <p:cNvPr id="1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20" name="View of beach and sea from a grassy sand dune"/>
          <p:cNvSpPr/>
          <p:nvPr>
            <p:ph type="pic" idx="21"/>
          </p:nvPr>
        </p:nvSpPr>
        <p:spPr>
          <a:xfrm>
            <a:off x="-50800" y="-1270000"/>
            <a:ext cx="24485600" cy="16323734"/>
          </a:xfrm>
          <a:prstGeom prst="rect">
            <a:avLst/>
          </a:prstGeom>
        </p:spPr>
        <p:txBody>
          <a:bodyPr lIns="91439" tIns="45719" rIns="91439" bIns="45719" anchor="t">
            <a:noAutofit/>
          </a:bodyPr>
          <a:lstStyle/>
          <a:p>
            <a:pPr/>
          </a:p>
        </p:txBody>
      </p:sp>
      <p:sp>
        <p:nvSpPr>
          <p:cNvPr id="12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2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1689100" y="355600"/>
            <a:ext cx="21005800" cy="2286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Title Text</a:t>
            </a:r>
          </a:p>
        </p:txBody>
      </p:sp>
      <p:sp>
        <p:nvSpPr>
          <p:cNvPr id="3" name="Body Level One…"/>
          <p:cNvSpPr txBox="1"/>
          <p:nvPr>
            <p:ph type="body" idx="1"/>
          </p:nvPr>
        </p:nvSpPr>
        <p:spPr>
          <a:xfrm>
            <a:off x="1689100" y="3149600"/>
            <a:ext cx="21005800" cy="92964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959031" y="13081000"/>
            <a:ext cx="453238" cy="461061"/>
          </a:xfrm>
          <a:prstGeom prst="rect">
            <a:avLst/>
          </a:prstGeom>
          <a:ln w="12700">
            <a:miter lim="400000"/>
          </a:ln>
        </p:spPr>
        <p:txBody>
          <a:bodyPr wrap="none" lIns="50800" tIns="50800" rIns="50800" bIns="50800">
            <a:spAutoFit/>
          </a:bodyPr>
          <a:lstStyle>
            <a:lvl1pPr algn="ctr">
              <a:spcBef>
                <a:spcPts val="0"/>
              </a:spcBef>
              <a:defRPr sz="2400">
                <a:latin typeface="Helvetica Neue Light"/>
                <a:ea typeface="Helvetica Neue Light"/>
                <a:cs typeface="Helvetica Neue Light"/>
                <a:sym typeface="Helvetica Neue Light"/>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Lst>
  <p:transition xmlns:p14="http://schemas.microsoft.com/office/powerpoint/2010/main" spd="med" advClick="1"/>
  <p:txStyles>
    <p:titleStyle>
      <a:lvl1pPr marL="0" marR="0" indent="0" algn="ctr" defTabSz="825500" rtl="0" latinLnBrk="0">
        <a:lnSpc>
          <a:spcPct val="100000"/>
        </a:lnSpc>
        <a:spcBef>
          <a:spcPts val="0"/>
        </a:spcBef>
        <a:spcAft>
          <a:spcPts val="0"/>
        </a:spcAft>
        <a:buClrTx/>
        <a:buSzTx/>
        <a:buFontTx/>
        <a:buNone/>
        <a:tabLst/>
        <a:defRPr b="0" baseline="0" cap="none" i="0" spc="0" strike="noStrike" sz="11200" u="none">
          <a:solidFill>
            <a:srgbClr val="000000"/>
          </a:solidFill>
          <a:uFillTx/>
          <a:latin typeface="+mn-lt"/>
          <a:ea typeface="+mn-ea"/>
          <a:cs typeface="+mn-cs"/>
          <a:sym typeface="Helvetica Neue Medium"/>
        </a:defRPr>
      </a:lvl1pPr>
      <a:lvl2pPr marL="0" marR="0" indent="457200" algn="ctr" defTabSz="825500" rtl="0" latinLnBrk="0">
        <a:lnSpc>
          <a:spcPct val="100000"/>
        </a:lnSpc>
        <a:spcBef>
          <a:spcPts val="0"/>
        </a:spcBef>
        <a:spcAft>
          <a:spcPts val="0"/>
        </a:spcAft>
        <a:buClrTx/>
        <a:buSzTx/>
        <a:buFontTx/>
        <a:buNone/>
        <a:tabLst/>
        <a:defRPr b="0" baseline="0" cap="none" i="0" spc="0" strike="noStrike" sz="11200" u="none">
          <a:solidFill>
            <a:srgbClr val="000000"/>
          </a:solidFill>
          <a:uFillTx/>
          <a:latin typeface="+mn-lt"/>
          <a:ea typeface="+mn-ea"/>
          <a:cs typeface="+mn-cs"/>
          <a:sym typeface="Helvetica Neue Medium"/>
        </a:defRPr>
      </a:lvl2pPr>
      <a:lvl3pPr marL="0" marR="0" indent="914400" algn="ctr" defTabSz="825500" rtl="0" latinLnBrk="0">
        <a:lnSpc>
          <a:spcPct val="100000"/>
        </a:lnSpc>
        <a:spcBef>
          <a:spcPts val="0"/>
        </a:spcBef>
        <a:spcAft>
          <a:spcPts val="0"/>
        </a:spcAft>
        <a:buClrTx/>
        <a:buSzTx/>
        <a:buFontTx/>
        <a:buNone/>
        <a:tabLst/>
        <a:defRPr b="0" baseline="0" cap="none" i="0" spc="0" strike="noStrike" sz="11200" u="none">
          <a:solidFill>
            <a:srgbClr val="000000"/>
          </a:solidFill>
          <a:uFillTx/>
          <a:latin typeface="+mn-lt"/>
          <a:ea typeface="+mn-ea"/>
          <a:cs typeface="+mn-cs"/>
          <a:sym typeface="Helvetica Neue Medium"/>
        </a:defRPr>
      </a:lvl3pPr>
      <a:lvl4pPr marL="0" marR="0" indent="1371600" algn="ctr" defTabSz="825500" rtl="0" latinLnBrk="0">
        <a:lnSpc>
          <a:spcPct val="100000"/>
        </a:lnSpc>
        <a:spcBef>
          <a:spcPts val="0"/>
        </a:spcBef>
        <a:spcAft>
          <a:spcPts val="0"/>
        </a:spcAft>
        <a:buClrTx/>
        <a:buSzTx/>
        <a:buFontTx/>
        <a:buNone/>
        <a:tabLst/>
        <a:defRPr b="0" baseline="0" cap="none" i="0" spc="0" strike="noStrike" sz="11200" u="none">
          <a:solidFill>
            <a:srgbClr val="000000"/>
          </a:solidFill>
          <a:uFillTx/>
          <a:latin typeface="+mn-lt"/>
          <a:ea typeface="+mn-ea"/>
          <a:cs typeface="+mn-cs"/>
          <a:sym typeface="Helvetica Neue Medium"/>
        </a:defRPr>
      </a:lvl4pPr>
      <a:lvl5pPr marL="0" marR="0" indent="1828800" algn="ctr" defTabSz="825500" rtl="0" latinLnBrk="0">
        <a:lnSpc>
          <a:spcPct val="100000"/>
        </a:lnSpc>
        <a:spcBef>
          <a:spcPts val="0"/>
        </a:spcBef>
        <a:spcAft>
          <a:spcPts val="0"/>
        </a:spcAft>
        <a:buClrTx/>
        <a:buSzTx/>
        <a:buFontTx/>
        <a:buNone/>
        <a:tabLst/>
        <a:defRPr b="0" baseline="0" cap="none" i="0" spc="0" strike="noStrike" sz="11200" u="none">
          <a:solidFill>
            <a:srgbClr val="000000"/>
          </a:solidFill>
          <a:uFillTx/>
          <a:latin typeface="+mn-lt"/>
          <a:ea typeface="+mn-ea"/>
          <a:cs typeface="+mn-cs"/>
          <a:sym typeface="Helvetica Neue Medium"/>
        </a:defRPr>
      </a:lvl5pPr>
      <a:lvl6pPr marL="0" marR="0" indent="2286000" algn="ctr" defTabSz="825500" rtl="0" latinLnBrk="0">
        <a:lnSpc>
          <a:spcPct val="100000"/>
        </a:lnSpc>
        <a:spcBef>
          <a:spcPts val="0"/>
        </a:spcBef>
        <a:spcAft>
          <a:spcPts val="0"/>
        </a:spcAft>
        <a:buClrTx/>
        <a:buSzTx/>
        <a:buFontTx/>
        <a:buNone/>
        <a:tabLst/>
        <a:defRPr b="0" baseline="0" cap="none" i="0" spc="0" strike="noStrike" sz="11200" u="none">
          <a:solidFill>
            <a:srgbClr val="000000"/>
          </a:solidFill>
          <a:uFillTx/>
          <a:latin typeface="+mn-lt"/>
          <a:ea typeface="+mn-ea"/>
          <a:cs typeface="+mn-cs"/>
          <a:sym typeface="Helvetica Neue Medium"/>
        </a:defRPr>
      </a:lvl6pPr>
      <a:lvl7pPr marL="0" marR="0" indent="2743200" algn="ctr" defTabSz="825500" rtl="0" latinLnBrk="0">
        <a:lnSpc>
          <a:spcPct val="100000"/>
        </a:lnSpc>
        <a:spcBef>
          <a:spcPts val="0"/>
        </a:spcBef>
        <a:spcAft>
          <a:spcPts val="0"/>
        </a:spcAft>
        <a:buClrTx/>
        <a:buSzTx/>
        <a:buFontTx/>
        <a:buNone/>
        <a:tabLst/>
        <a:defRPr b="0" baseline="0" cap="none" i="0" spc="0" strike="noStrike" sz="11200" u="none">
          <a:solidFill>
            <a:srgbClr val="000000"/>
          </a:solidFill>
          <a:uFillTx/>
          <a:latin typeface="+mn-lt"/>
          <a:ea typeface="+mn-ea"/>
          <a:cs typeface="+mn-cs"/>
          <a:sym typeface="Helvetica Neue Medium"/>
        </a:defRPr>
      </a:lvl7pPr>
      <a:lvl8pPr marL="0" marR="0" indent="3200400" algn="ctr" defTabSz="825500" rtl="0" latinLnBrk="0">
        <a:lnSpc>
          <a:spcPct val="100000"/>
        </a:lnSpc>
        <a:spcBef>
          <a:spcPts val="0"/>
        </a:spcBef>
        <a:spcAft>
          <a:spcPts val="0"/>
        </a:spcAft>
        <a:buClrTx/>
        <a:buSzTx/>
        <a:buFontTx/>
        <a:buNone/>
        <a:tabLst/>
        <a:defRPr b="0" baseline="0" cap="none" i="0" spc="0" strike="noStrike" sz="11200" u="none">
          <a:solidFill>
            <a:srgbClr val="000000"/>
          </a:solidFill>
          <a:uFillTx/>
          <a:latin typeface="+mn-lt"/>
          <a:ea typeface="+mn-ea"/>
          <a:cs typeface="+mn-cs"/>
          <a:sym typeface="Helvetica Neue Medium"/>
        </a:defRPr>
      </a:lvl8pPr>
      <a:lvl9pPr marL="0" marR="0" indent="3657600" algn="ctr" defTabSz="825500" rtl="0" latinLnBrk="0">
        <a:lnSpc>
          <a:spcPct val="100000"/>
        </a:lnSpc>
        <a:spcBef>
          <a:spcPts val="0"/>
        </a:spcBef>
        <a:spcAft>
          <a:spcPts val="0"/>
        </a:spcAft>
        <a:buClrTx/>
        <a:buSzTx/>
        <a:buFontTx/>
        <a:buNone/>
        <a:tabLst/>
        <a:defRPr b="0" baseline="0" cap="none" i="0" spc="0" strike="noStrike" sz="11200" u="none">
          <a:solidFill>
            <a:srgbClr val="000000"/>
          </a:solidFill>
          <a:uFillTx/>
          <a:latin typeface="+mn-lt"/>
          <a:ea typeface="+mn-ea"/>
          <a:cs typeface="+mn-cs"/>
          <a:sym typeface="Helvetica Neue Medium"/>
        </a:defRPr>
      </a:lvl9pPr>
    </p:titleStyle>
    <p:bodyStyle>
      <a:lvl1pPr marL="635000" marR="0" indent="-635000" algn="l" defTabSz="825500" latinLnBrk="0">
        <a:lnSpc>
          <a:spcPct val="100000"/>
        </a:lnSpc>
        <a:spcBef>
          <a:spcPts val="5900"/>
        </a:spcBef>
        <a:spcAft>
          <a:spcPts val="0"/>
        </a:spcAft>
        <a:buClrTx/>
        <a:buSzPct val="125000"/>
        <a:buFontTx/>
        <a:buChar char="•"/>
        <a:tabLst/>
        <a:defRPr b="0" baseline="0" cap="none" i="0" spc="0" strike="noStrike" sz="5200" u="none">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b="0" baseline="0" cap="none" i="0" spc="0" strike="noStrike" sz="5200" u="none">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b="0" baseline="0" cap="none" i="0" spc="0" strike="noStrike" sz="5200" u="none">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b="0" baseline="0" cap="none" i="0" spc="0" strike="noStrike" sz="5200" u="none">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b="0" baseline="0" cap="none" i="0" spc="0" strike="noStrike" sz="5200" u="none">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b="0" baseline="0" cap="none" i="0" spc="0" strike="noStrike" sz="5200" u="none">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b="0" baseline="0" cap="none" i="0" spc="0" strike="noStrike" sz="5200" u="none">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b="0" baseline="0" cap="none" i="0" spc="0" strike="noStrike" sz="5200" u="none">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b="0" baseline="0" cap="none" i="0" spc="0" strike="noStrike" sz="5200" u="none">
          <a:solidFill>
            <a:srgbClr val="000000"/>
          </a:solidFill>
          <a:uFillTx/>
          <a:latin typeface="Helvetica Neue"/>
          <a:ea typeface="Helvetica Neue"/>
          <a:cs typeface="Helvetica Neue"/>
          <a:sym typeface="Helvetica Neue"/>
        </a:defRPr>
      </a:lvl9pPr>
    </p:bodyStyle>
    <p:otherStyle>
      <a:lvl1pPr marL="0" marR="0" indent="0" algn="ctr" defTabSz="825500" rtl="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Neue Light"/>
        </a:defRPr>
      </a:lvl1pPr>
      <a:lvl2pPr marL="0" marR="0" indent="457200" algn="ctr" defTabSz="825500" rtl="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Neue Light"/>
        </a:defRPr>
      </a:lvl2pPr>
      <a:lvl3pPr marL="0" marR="0" indent="914400" algn="ctr" defTabSz="825500" rtl="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Neue Light"/>
        </a:defRPr>
      </a:lvl3pPr>
      <a:lvl4pPr marL="0" marR="0" indent="1371600" algn="ctr" defTabSz="825500" rtl="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Neue Light"/>
        </a:defRPr>
      </a:lvl4pPr>
      <a:lvl5pPr marL="0" marR="0" indent="1828800" algn="ctr" defTabSz="825500" rtl="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Neue Light"/>
        </a:defRPr>
      </a:lvl5pPr>
      <a:lvl6pPr marL="0" marR="0" indent="2286000" algn="ctr" defTabSz="825500" rtl="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Neue Light"/>
        </a:defRPr>
      </a:lvl6pPr>
      <a:lvl7pPr marL="0" marR="0" indent="2743200" algn="ctr" defTabSz="825500" rtl="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Neue Light"/>
        </a:defRPr>
      </a:lvl7pPr>
      <a:lvl8pPr marL="0" marR="0" indent="3200400" algn="ctr" defTabSz="825500" rtl="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Neue Light"/>
        </a:defRPr>
      </a:lvl8pPr>
      <a:lvl9pPr marL="0" marR="0" indent="3657600" algn="ctr" defTabSz="825500" rtl="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Neue Light"/>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 Id="rId3" Type="http://schemas.openxmlformats.org/officeDocument/2006/relationships/audio" Target="../media/media1.m4a"/><Relationship Id="rId4" Type="http://schemas.microsoft.com/office/2007/relationships/media" Target="../media/media1.m4a"/><Relationship Id="rId5" Type="http://schemas.openxmlformats.org/officeDocument/2006/relationships/image" Target="../media/image2.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png"/><Relationship Id="rId3" Type="http://schemas.openxmlformats.org/officeDocument/2006/relationships/image" Target="../media/image1.jpeg"/><Relationship Id="rId4" Type="http://schemas.openxmlformats.org/officeDocument/2006/relationships/image" Target="../media/image2.jpeg"/><Relationship Id="rId5" Type="http://schemas.openxmlformats.org/officeDocument/2006/relationships/audio" Target="../media/media2.m4a"/><Relationship Id="rId6" Type="http://schemas.microsoft.com/office/2007/relationships/media" Target="../media/media2.m4a"/><Relationship Id="rId7" Type="http://schemas.openxmlformats.org/officeDocument/2006/relationships/image" Target="../media/image2.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png"/><Relationship Id="rId3" Type="http://schemas.openxmlformats.org/officeDocument/2006/relationships/image" Target="../media/image3.jpeg"/><Relationship Id="rId4" Type="http://schemas.openxmlformats.org/officeDocument/2006/relationships/image" Target="../media/image4.jpeg"/><Relationship Id="rId5" Type="http://schemas.openxmlformats.org/officeDocument/2006/relationships/audio" Target="../media/media3.m4a"/><Relationship Id="rId6" Type="http://schemas.microsoft.com/office/2007/relationships/media" Target="../media/media3.m4a"/><Relationship Id="rId7" Type="http://schemas.openxmlformats.org/officeDocument/2006/relationships/image" Target="../media/image2.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audio" Target="../media/media4.m4a"/><Relationship Id="rId3" Type="http://schemas.microsoft.com/office/2007/relationships/media" Target="../media/media4.m4a"/><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5.jpeg"/><Relationship Id="rId7" Type="http://schemas.openxmlformats.org/officeDocument/2006/relationships/image" Target="../media/image6.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png"/><Relationship Id="rId3" Type="http://schemas.openxmlformats.org/officeDocument/2006/relationships/image" Target="../media/image4.png"/><Relationship Id="rId4" Type="http://schemas.openxmlformats.org/officeDocument/2006/relationships/image" Target="../media/image7.jpeg"/><Relationship Id="rId5" Type="http://schemas.openxmlformats.org/officeDocument/2006/relationships/image" Target="../media/image8.jpeg"/><Relationship Id="rId6" Type="http://schemas.openxmlformats.org/officeDocument/2006/relationships/audio" Target="../media/media5.m4a"/><Relationship Id="rId7" Type="http://schemas.microsoft.com/office/2007/relationships/media" Target="../media/media5.m4a"/><Relationship Id="rId8" Type="http://schemas.openxmlformats.org/officeDocument/2006/relationships/image" Target="../media/image2.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png"/><Relationship Id="rId3" Type="http://schemas.openxmlformats.org/officeDocument/2006/relationships/image" Target="../media/image9.jpeg"/><Relationship Id="rId4" Type="http://schemas.openxmlformats.org/officeDocument/2006/relationships/audio" Target="../media/media6.m4a"/><Relationship Id="rId5" Type="http://schemas.microsoft.com/office/2007/relationships/media" Target="../media/media6.m4a"/><Relationship Id="rId6" Type="http://schemas.openxmlformats.org/officeDocument/2006/relationships/image" Target="../media/image2.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png"/><Relationship Id="rId3" Type="http://schemas.openxmlformats.org/officeDocument/2006/relationships/image" Target="../media/image10.jpeg"/><Relationship Id="rId4" Type="http://schemas.openxmlformats.org/officeDocument/2006/relationships/audio" Target="../media/media7.m4a"/><Relationship Id="rId5" Type="http://schemas.microsoft.com/office/2007/relationships/media" Target="../media/media7.m4a"/><Relationship Id="rId6" Type="http://schemas.openxmlformats.org/officeDocument/2006/relationships/image" Target="../media/image2.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png"/><Relationship Id="rId3" Type="http://schemas.openxmlformats.org/officeDocument/2006/relationships/image" Target="../media/image5.png"/><Relationship Id="rId4" Type="http://schemas.openxmlformats.org/officeDocument/2006/relationships/image" Target="../media/image11.jpeg"/><Relationship Id="rId5" Type="http://schemas.openxmlformats.org/officeDocument/2006/relationships/audio" Target="../media/media8.m4a"/><Relationship Id="rId6" Type="http://schemas.microsoft.com/office/2007/relationships/media" Target="../media/media8.m4a"/><Relationship Id="rId7" Type="http://schemas.openxmlformats.org/officeDocument/2006/relationships/image" Target="../media/image2.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png"/><Relationship Id="rId3" Type="http://schemas.openxmlformats.org/officeDocument/2006/relationships/image" Target="../media/image12.jpeg"/><Relationship Id="rId4" Type="http://schemas.openxmlformats.org/officeDocument/2006/relationships/audio" Target="../media/media9.m4a"/><Relationship Id="rId5" Type="http://schemas.microsoft.com/office/2007/relationships/media" Target="../media/media9.m4a"/><Relationship Id="rId6" Type="http://schemas.openxmlformats.org/officeDocument/2006/relationships/image" Target="../media/image2.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hyperlink" Target="https://poorvucenter.yale.edu/teaching/a-guiding-framework-for-teaching"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7" name="Supporting Learners with Autism Spectrum Disorder (ASD)"/>
          <p:cNvSpPr txBox="1"/>
          <p:nvPr>
            <p:ph type="ctrTitle"/>
          </p:nvPr>
        </p:nvSpPr>
        <p:spPr>
          <a:xfrm>
            <a:off x="2813284" y="194248"/>
            <a:ext cx="18757432" cy="3783434"/>
          </a:xfrm>
          <a:prstGeom prst="rect">
            <a:avLst/>
          </a:prstGeom>
        </p:spPr>
        <p:txBody>
          <a:bodyPr/>
          <a:lstStyle>
            <a:lvl1pPr defTabSz="718184">
              <a:defRPr sz="9744"/>
            </a:lvl1pPr>
          </a:lstStyle>
          <a:p>
            <a:pPr/>
            <a:r>
              <a:t>Supporting Learners with Autism Spectrum Disorder (ASD)</a:t>
            </a:r>
          </a:p>
        </p:txBody>
      </p:sp>
      <p:sp>
        <p:nvSpPr>
          <p:cNvPr id="138" name="Name - Charlotte Howell…"/>
          <p:cNvSpPr txBox="1"/>
          <p:nvPr>
            <p:ph type="subTitle" sz="quarter" idx="1"/>
          </p:nvPr>
        </p:nvSpPr>
        <p:spPr>
          <a:xfrm>
            <a:off x="1358941" y="9766862"/>
            <a:ext cx="21666118" cy="2714149"/>
          </a:xfrm>
          <a:prstGeom prst="rect">
            <a:avLst/>
          </a:prstGeom>
        </p:spPr>
        <p:txBody>
          <a:bodyPr/>
          <a:lstStyle/>
          <a:p>
            <a:pPr defTabSz="660400">
              <a:defRPr sz="4320"/>
            </a:pPr>
            <a:r>
              <a:t>Name - Charlotte Howell</a:t>
            </a:r>
          </a:p>
          <a:p>
            <a:pPr defTabSz="660400">
              <a:defRPr sz="4320"/>
            </a:pPr>
            <a:r>
              <a:t>Student number - 2308966</a:t>
            </a:r>
          </a:p>
          <a:p>
            <a:pPr defTabSz="660400">
              <a:defRPr sz="4320"/>
            </a:pPr>
            <a:r>
              <a:t>ECAD5015 - Video response to a chosen additional learning need </a:t>
            </a:r>
          </a:p>
          <a:p>
            <a:pPr defTabSz="660400">
              <a:defRPr sz="4320"/>
            </a:pPr>
            <a:r>
              <a:t>                  and how to adapt a primary classroom inclusively. </a:t>
            </a:r>
          </a:p>
        </p:txBody>
      </p:sp>
      <p:pic>
        <p:nvPicPr>
          <p:cNvPr id="139" name="IMG_0532.png" descr="IMG_0532.png"/>
          <p:cNvPicPr>
            <a:picLocks noChangeAspect="1"/>
          </p:cNvPicPr>
          <p:nvPr/>
        </p:nvPicPr>
        <p:blipFill>
          <a:blip r:embed="rId2">
            <a:extLst/>
          </a:blip>
          <a:stretch>
            <a:fillRect/>
          </a:stretch>
        </p:blipFill>
        <p:spPr>
          <a:xfrm>
            <a:off x="8813377" y="4883972"/>
            <a:ext cx="5932870" cy="3948056"/>
          </a:xfrm>
          <a:prstGeom prst="rect">
            <a:avLst/>
          </a:prstGeom>
          <a:ln w="12700">
            <a:miter lim="400000"/>
          </a:ln>
        </p:spPr>
      </p:pic>
      <p:sp>
        <p:nvSpPr>
          <p:cNvPr id="140" name="(Hookway, 2024)"/>
          <p:cNvSpPr txBox="1"/>
          <p:nvPr/>
        </p:nvSpPr>
        <p:spPr>
          <a:xfrm>
            <a:off x="12994761" y="7899432"/>
            <a:ext cx="4652310" cy="50606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lvl1pPr algn="ctr" defTabSz="404495">
              <a:spcBef>
                <a:spcPts val="0"/>
              </a:spcBef>
              <a:defRPr sz="2646"/>
            </a:lvl1pPr>
          </a:lstStyle>
          <a:p>
            <a:pPr/>
            <a:r>
              <a:t>(Hookway, 2024) </a:t>
            </a:r>
          </a:p>
        </p:txBody>
      </p:sp>
      <p:pic>
        <p:nvPicPr>
          <p:cNvPr id="141"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1685856" y="6533067"/>
            <a:ext cx="571501" cy="571501"/>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33692" fill="hold"/>
                                        <p:tgtEl>
                                          <p:spTgt spid="141"/>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14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43" name="IMG_0535.png" descr="IMG_0535.png"/>
          <p:cNvPicPr>
            <a:picLocks noChangeAspect="1"/>
          </p:cNvPicPr>
          <p:nvPr/>
        </p:nvPicPr>
        <p:blipFill>
          <a:blip r:embed="rId2">
            <a:extLst/>
          </a:blip>
          <a:srcRect l="18455" t="0" r="16679" b="0"/>
          <a:stretch>
            <a:fillRect/>
          </a:stretch>
        </p:blipFill>
        <p:spPr>
          <a:xfrm rot="16200000">
            <a:off x="5347333" y="-3683314"/>
            <a:ext cx="13675520" cy="210829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lnTo>
                  <a:pt x="0" y="0"/>
                </a:lnTo>
                <a:lnTo>
                  <a:pt x="0" y="21600"/>
                </a:lnTo>
                <a:lnTo>
                  <a:pt x="21600" y="21600"/>
                </a:lnTo>
                <a:lnTo>
                  <a:pt x="21600" y="0"/>
                </a:lnTo>
                <a:close/>
              </a:path>
            </a:pathLst>
          </a:custGeom>
          <a:ln w="12700">
            <a:miter lim="400000"/>
          </a:ln>
        </p:spPr>
      </p:pic>
      <p:sp>
        <p:nvSpPr>
          <p:cNvPr id="144" name="ALN Legislation Wales"/>
          <p:cNvSpPr txBox="1"/>
          <p:nvPr/>
        </p:nvSpPr>
        <p:spPr>
          <a:xfrm>
            <a:off x="5203977" y="699182"/>
            <a:ext cx="14855382" cy="1598836"/>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b">
            <a:normAutofit fontScale="100000" lnSpcReduction="0"/>
          </a:bodyPr>
          <a:lstStyle>
            <a:lvl1pPr algn="ctr" defTabSz="726440">
              <a:spcBef>
                <a:spcPts val="0"/>
              </a:spcBef>
              <a:defRPr sz="9856">
                <a:latin typeface="+mn-lt"/>
                <a:ea typeface="+mn-ea"/>
                <a:cs typeface="+mn-cs"/>
                <a:sym typeface="Helvetica Neue Medium"/>
              </a:defRPr>
            </a:lvl1pPr>
          </a:lstStyle>
          <a:p>
            <a:pPr/>
            <a:r>
              <a:t>ALN Legislation Wales</a:t>
            </a:r>
          </a:p>
        </p:txBody>
      </p:sp>
      <p:pic>
        <p:nvPicPr>
          <p:cNvPr id="145" name="IMG_0533.jpeg" descr="IMG_0533.jpeg"/>
          <p:cNvPicPr>
            <a:picLocks noChangeAspect="1"/>
          </p:cNvPicPr>
          <p:nvPr/>
        </p:nvPicPr>
        <p:blipFill>
          <a:blip r:embed="rId3">
            <a:extLst/>
          </a:blip>
          <a:stretch>
            <a:fillRect/>
          </a:stretch>
        </p:blipFill>
        <p:spPr>
          <a:xfrm>
            <a:off x="2199772" y="3713676"/>
            <a:ext cx="7104618" cy="3552310"/>
          </a:xfrm>
          <a:prstGeom prst="rect">
            <a:avLst/>
          </a:prstGeom>
          <a:ln w="12700">
            <a:miter lim="400000"/>
          </a:ln>
        </p:spPr>
      </p:pic>
      <p:pic>
        <p:nvPicPr>
          <p:cNvPr id="146" name="IMG_0534.jpeg" descr="IMG_0534.jpeg"/>
          <p:cNvPicPr>
            <a:picLocks noChangeAspect="1"/>
          </p:cNvPicPr>
          <p:nvPr/>
        </p:nvPicPr>
        <p:blipFill>
          <a:blip r:embed="rId4">
            <a:extLst/>
          </a:blip>
          <a:srcRect l="0" t="0" r="1741" b="0"/>
          <a:stretch>
            <a:fillRect/>
          </a:stretch>
        </p:blipFill>
        <p:spPr>
          <a:xfrm>
            <a:off x="13567255" y="2956074"/>
            <a:ext cx="8482217" cy="5067599"/>
          </a:xfrm>
          <a:prstGeom prst="rect">
            <a:avLst/>
          </a:prstGeom>
          <a:ln w="12700">
            <a:miter lim="400000"/>
          </a:ln>
        </p:spPr>
      </p:pic>
      <p:sp>
        <p:nvSpPr>
          <p:cNvPr id="147" name="(Peterson, 2019)"/>
          <p:cNvSpPr txBox="1"/>
          <p:nvPr/>
        </p:nvSpPr>
        <p:spPr>
          <a:xfrm>
            <a:off x="18806630" y="8271596"/>
            <a:ext cx="4201065" cy="627606"/>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defTabSz="355600">
              <a:spcBef>
                <a:spcPts val="0"/>
              </a:spcBef>
              <a:defRPr sz="3724">
                <a:latin typeface="Times New Roman"/>
                <a:ea typeface="Times New Roman"/>
                <a:cs typeface="Times New Roman"/>
                <a:sym typeface="Times New Roman"/>
              </a:defRPr>
            </a:lvl1pPr>
          </a:lstStyle>
          <a:p>
            <a:pPr>
              <a:defRPr sz="1824"/>
            </a:pPr>
            <a:r>
              <a:rPr sz="3724"/>
              <a:t>(Peterson, 2019)</a:t>
            </a:r>
          </a:p>
        </p:txBody>
      </p:sp>
      <p:sp>
        <p:nvSpPr>
          <p:cNvPr id="148" name="(Ysgol Clywedog Headteacher, 2019)"/>
          <p:cNvSpPr txBox="1"/>
          <p:nvPr/>
        </p:nvSpPr>
        <p:spPr>
          <a:xfrm>
            <a:off x="3325629" y="7475962"/>
            <a:ext cx="6004422" cy="54207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defTabSz="457200">
              <a:spcBef>
                <a:spcPts val="0"/>
              </a:spcBef>
              <a:defRPr sz="1600">
                <a:latin typeface="Times New Roman"/>
                <a:ea typeface="Times New Roman"/>
                <a:cs typeface="Times New Roman"/>
                <a:sym typeface="Times New Roman"/>
              </a:defRPr>
            </a:pPr>
            <a:r>
              <a:t>(</a:t>
            </a:r>
            <a:r>
              <a:rPr sz="3100"/>
              <a:t>Ysgol Clywedog Headteacher, 2019)</a:t>
            </a:r>
          </a:p>
        </p:txBody>
      </p:sp>
      <p:sp>
        <p:nvSpPr>
          <p:cNvPr id="149" name="“The IDP is a legal document which describes a child or young person’s additional learning needs, the support they need, and the outcomes they would like to achieve.”…"/>
          <p:cNvSpPr txBox="1"/>
          <p:nvPr/>
        </p:nvSpPr>
        <p:spPr>
          <a:xfrm>
            <a:off x="2234383" y="10206797"/>
            <a:ext cx="12840563" cy="2016895"/>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457200">
              <a:spcBef>
                <a:spcPts val="0"/>
              </a:spcBef>
              <a:defRPr sz="3300">
                <a:solidFill>
                  <a:srgbClr val="0C71C3"/>
                </a:solidFill>
                <a:latin typeface="Helvetica"/>
                <a:ea typeface="Helvetica"/>
                <a:cs typeface="Helvetica"/>
                <a:sym typeface="Helvetica"/>
              </a:defRPr>
            </a:pPr>
            <a:r>
              <a:t>“The IDP is a legal document which describes a child or young person’s additional learning needs, the support they need, and the outcomes they would like to achieve.”    </a:t>
            </a:r>
          </a:p>
          <a:p>
            <a:pPr defTabSz="457200">
              <a:spcBef>
                <a:spcPts val="0"/>
              </a:spcBef>
              <a:defRPr sz="2800">
                <a:latin typeface="Times New Roman"/>
                <a:ea typeface="Times New Roman"/>
                <a:cs typeface="Times New Roman"/>
                <a:sym typeface="Times New Roman"/>
              </a:defRPr>
            </a:pPr>
            <a:r>
              <a:t>                                                                                         (Snap Cymru, 2024)</a:t>
            </a:r>
          </a:p>
        </p:txBody>
      </p:sp>
      <p:sp>
        <p:nvSpPr>
          <p:cNvPr id="150" name="Line"/>
          <p:cNvSpPr/>
          <p:nvPr/>
        </p:nvSpPr>
        <p:spPr>
          <a:xfrm>
            <a:off x="5806924" y="2300273"/>
            <a:ext cx="13649488" cy="1"/>
          </a:xfrm>
          <a:prstGeom prst="line">
            <a:avLst/>
          </a:prstGeom>
          <a:ln w="25400">
            <a:solidFill>
              <a:srgbClr val="000000"/>
            </a:solidFill>
            <a:miter lim="400000"/>
          </a:ln>
        </p:spPr>
        <p:txBody>
          <a:bodyPr lIns="50800" tIns="50800" rIns="50800" bIns="50800" anchor="ctr"/>
          <a:lstStyle/>
          <a:p>
            <a:pPr/>
          </a:p>
        </p:txBody>
      </p:sp>
      <p:pic>
        <p:nvPicPr>
          <p:cNvPr id="151" name="Audio Recording.m4a" descr="Audio Recording.m4a"/>
          <p:cNvPicPr>
            <a:picLocks noChangeAspect="0"/>
          </p:cNvPicPr>
          <p:nvPr>
            <a:audioFile r:link="rId5"/>
            <p:extLst>
              <p:ext uri="{DAA4B4D4-6D71-4841-9C94-3DE7FCFB9230}">
                <p14:media xmlns:p14="http://schemas.microsoft.com/office/powerpoint/2010/main" r:embed="rId6"/>
              </p:ext>
            </p:extLst>
          </p:nvPr>
        </p:nvPicPr>
        <p:blipFill>
          <a:blip r:embed="rId7">
            <a:extLst/>
          </a:blip>
          <a:stretch>
            <a:fillRect/>
          </a:stretch>
        </p:blipFill>
        <p:spPr>
          <a:xfrm>
            <a:off x="1473198" y="915481"/>
            <a:ext cx="571501" cy="571501"/>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122499" fill="hold"/>
                                        <p:tgtEl>
                                          <p:spTgt spid="151"/>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15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53" name="IMG_0535.png" descr="IMG_0535.png"/>
          <p:cNvPicPr>
            <a:picLocks noChangeAspect="1"/>
          </p:cNvPicPr>
          <p:nvPr/>
        </p:nvPicPr>
        <p:blipFill>
          <a:blip r:embed="rId2">
            <a:extLst/>
          </a:blip>
          <a:srcRect l="18455" t="0" r="16679" b="0"/>
          <a:stretch>
            <a:fillRect/>
          </a:stretch>
        </p:blipFill>
        <p:spPr>
          <a:xfrm rot="16200000">
            <a:off x="5347334" y="-3683314"/>
            <a:ext cx="13675519" cy="210829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lnTo>
                  <a:pt x="0" y="0"/>
                </a:lnTo>
                <a:lnTo>
                  <a:pt x="0" y="21600"/>
                </a:lnTo>
                <a:lnTo>
                  <a:pt x="21600" y="21600"/>
                </a:lnTo>
                <a:lnTo>
                  <a:pt x="21600" y="0"/>
                </a:lnTo>
                <a:close/>
              </a:path>
            </a:pathLst>
          </a:custGeom>
          <a:ln w="12700">
            <a:miter lim="400000"/>
          </a:ln>
        </p:spPr>
      </p:pic>
      <p:sp>
        <p:nvSpPr>
          <p:cNvPr id="154" name="What is Autism Spectrum Disorder (ASD)?"/>
          <p:cNvSpPr txBox="1"/>
          <p:nvPr>
            <p:ph type="title"/>
          </p:nvPr>
        </p:nvSpPr>
        <p:spPr>
          <a:xfrm>
            <a:off x="2848634" y="482542"/>
            <a:ext cx="18672872" cy="2032116"/>
          </a:xfrm>
          <a:prstGeom prst="rect">
            <a:avLst/>
          </a:prstGeom>
        </p:spPr>
        <p:txBody>
          <a:bodyPr/>
          <a:lstStyle>
            <a:lvl1pPr defTabSz="553084">
              <a:defRPr sz="7504"/>
            </a:lvl1pPr>
          </a:lstStyle>
          <a:p>
            <a:pPr/>
            <a:r>
              <a:t>What is Autism Spectrum Disorder (ASD)?</a:t>
            </a:r>
          </a:p>
        </p:txBody>
      </p:sp>
      <p:sp>
        <p:nvSpPr>
          <p:cNvPr id="155" name="“Autism influences how people experience and interact with the world.”…"/>
          <p:cNvSpPr txBox="1"/>
          <p:nvPr/>
        </p:nvSpPr>
        <p:spPr>
          <a:xfrm>
            <a:off x="3909602" y="3248414"/>
            <a:ext cx="8224451" cy="1583476"/>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457200">
              <a:spcBef>
                <a:spcPts val="0"/>
              </a:spcBef>
              <a:defRPr sz="3400">
                <a:solidFill>
                  <a:srgbClr val="3F3F3F"/>
                </a:solidFill>
                <a:latin typeface="Helvetica"/>
                <a:ea typeface="Helvetica"/>
                <a:cs typeface="Helvetica"/>
                <a:sym typeface="Helvetica"/>
              </a:defRPr>
            </a:pPr>
            <a:r>
              <a:t>“Autism influences how people experience and interact with the world.”</a:t>
            </a:r>
          </a:p>
          <a:p>
            <a:pPr defTabSz="457200">
              <a:spcBef>
                <a:spcPts val="0"/>
              </a:spcBef>
              <a:defRPr sz="3100">
                <a:latin typeface="Times New Roman"/>
                <a:ea typeface="Times New Roman"/>
                <a:cs typeface="Times New Roman"/>
                <a:sym typeface="Times New Roman"/>
              </a:defRPr>
            </a:pPr>
            <a:r>
              <a:t>                             (National Autistic Society, 2025)</a:t>
            </a:r>
          </a:p>
        </p:txBody>
      </p:sp>
      <p:sp>
        <p:nvSpPr>
          <p:cNvPr id="156" name="Line"/>
          <p:cNvSpPr/>
          <p:nvPr/>
        </p:nvSpPr>
        <p:spPr>
          <a:xfrm>
            <a:off x="2884143" y="2230619"/>
            <a:ext cx="18601854" cy="1"/>
          </a:xfrm>
          <a:prstGeom prst="line">
            <a:avLst/>
          </a:prstGeom>
          <a:ln w="25400">
            <a:solidFill>
              <a:srgbClr val="000000"/>
            </a:solidFill>
            <a:miter lim="400000"/>
          </a:ln>
        </p:spPr>
        <p:txBody>
          <a:bodyPr lIns="50800" tIns="50800" rIns="50800" bIns="50800" anchor="ctr"/>
          <a:lstStyle/>
          <a:p>
            <a:pPr/>
          </a:p>
        </p:txBody>
      </p:sp>
      <p:pic>
        <p:nvPicPr>
          <p:cNvPr id="157" name="IMG_0537.jpeg" descr="IMG_0537.jpeg"/>
          <p:cNvPicPr>
            <a:picLocks noChangeAspect="1"/>
          </p:cNvPicPr>
          <p:nvPr/>
        </p:nvPicPr>
        <p:blipFill>
          <a:blip r:embed="rId3">
            <a:extLst/>
          </a:blip>
          <a:stretch>
            <a:fillRect/>
          </a:stretch>
        </p:blipFill>
        <p:spPr>
          <a:xfrm>
            <a:off x="12858179" y="2719240"/>
            <a:ext cx="7692889" cy="7692889"/>
          </a:xfrm>
          <a:prstGeom prst="rect">
            <a:avLst/>
          </a:prstGeom>
          <a:ln w="12700">
            <a:miter lim="400000"/>
          </a:ln>
        </p:spPr>
      </p:pic>
      <p:sp>
        <p:nvSpPr>
          <p:cNvPr id="158" name="(Semeshina, 2024)"/>
          <p:cNvSpPr txBox="1"/>
          <p:nvPr/>
        </p:nvSpPr>
        <p:spPr>
          <a:xfrm>
            <a:off x="18218057" y="10781946"/>
            <a:ext cx="3637863" cy="62774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457200">
              <a:spcBef>
                <a:spcPts val="0"/>
              </a:spcBef>
              <a:defRPr sz="3700">
                <a:latin typeface="Times New Roman"/>
                <a:ea typeface="Times New Roman"/>
                <a:cs typeface="Times New Roman"/>
                <a:sym typeface="Times New Roman"/>
              </a:defRPr>
            </a:lvl1pPr>
          </a:lstStyle>
          <a:p>
            <a:pPr/>
            <a:r>
              <a:t>(Semeshina, 2024)</a:t>
            </a:r>
          </a:p>
        </p:txBody>
      </p:sp>
      <p:pic>
        <p:nvPicPr>
          <p:cNvPr id="159" name="IMG_0539.jpeg" descr="IMG_0539.jpeg"/>
          <p:cNvPicPr>
            <a:picLocks noChangeAspect="1"/>
          </p:cNvPicPr>
          <p:nvPr/>
        </p:nvPicPr>
        <p:blipFill>
          <a:blip r:embed="rId4">
            <a:extLst/>
          </a:blip>
          <a:stretch>
            <a:fillRect/>
          </a:stretch>
        </p:blipFill>
        <p:spPr>
          <a:xfrm>
            <a:off x="2305253" y="5565646"/>
            <a:ext cx="7507770" cy="6312657"/>
          </a:xfrm>
          <a:prstGeom prst="rect">
            <a:avLst/>
          </a:prstGeom>
          <a:ln w="12700">
            <a:miter lim="400000"/>
          </a:ln>
        </p:spPr>
      </p:pic>
      <p:sp>
        <p:nvSpPr>
          <p:cNvPr id="160" name="(Size, 2019)"/>
          <p:cNvSpPr txBox="1"/>
          <p:nvPr/>
        </p:nvSpPr>
        <p:spPr>
          <a:xfrm>
            <a:off x="10023130" y="12047164"/>
            <a:ext cx="2038587" cy="542077"/>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457200">
              <a:spcBef>
                <a:spcPts val="0"/>
              </a:spcBef>
              <a:defRPr sz="3100">
                <a:latin typeface="Times New Roman"/>
                <a:ea typeface="Times New Roman"/>
                <a:cs typeface="Times New Roman"/>
                <a:sym typeface="Times New Roman"/>
              </a:defRPr>
            </a:lvl1pPr>
          </a:lstStyle>
          <a:p>
            <a:pPr/>
            <a:r>
              <a:t>(Size, 2019)</a:t>
            </a:r>
          </a:p>
        </p:txBody>
      </p:sp>
      <p:pic>
        <p:nvPicPr>
          <p:cNvPr id="161" name="Audio Recording.m4a" descr="Audio Recording.m4a"/>
          <p:cNvPicPr>
            <a:picLocks noChangeAspect="0"/>
          </p:cNvPicPr>
          <p:nvPr>
            <a:audioFile r:link="rId5"/>
            <p:extLst>
              <p:ext uri="{DAA4B4D4-6D71-4841-9C94-3DE7FCFB9230}">
                <p14:media xmlns:p14="http://schemas.microsoft.com/office/powerpoint/2010/main" r:embed="rId6"/>
              </p:ext>
            </p:extLst>
          </p:nvPr>
        </p:nvPicPr>
        <p:blipFill>
          <a:blip r:embed="rId7">
            <a:extLst/>
          </a:blip>
          <a:stretch>
            <a:fillRect/>
          </a:stretch>
        </p:blipFill>
        <p:spPr>
          <a:xfrm>
            <a:off x="548593" y="2254792"/>
            <a:ext cx="571501" cy="571501"/>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68412" fill="hold"/>
                                        <p:tgtEl>
                                          <p:spTgt spid="161"/>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16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3" name="Audio Recording.m4a" descr="Audio Recording.m4a"/>
          <p:cNvPicPr>
            <a:picLocks noChangeAspect="0"/>
          </p:cNvPicPr>
          <p:nvPr>
            <a:audioFile r:link="rId2"/>
            <p:extLst>
              <p:ext uri="{DAA4B4D4-6D71-4841-9C94-3DE7FCFB9230}">
                <p14:media xmlns:p14="http://schemas.microsoft.com/office/powerpoint/2010/main" r:embed="rId3"/>
              </p:ext>
            </p:extLst>
          </p:nvPr>
        </p:nvPicPr>
        <p:blipFill>
          <a:blip r:embed="rId4">
            <a:extLst/>
          </a:blip>
          <a:stretch>
            <a:fillRect/>
          </a:stretch>
        </p:blipFill>
        <p:spPr>
          <a:xfrm>
            <a:off x="99659" y="452442"/>
            <a:ext cx="571501" cy="571501"/>
          </a:xfrm>
          <a:prstGeom prst="rect">
            <a:avLst/>
          </a:prstGeom>
          <a:ln w="12700">
            <a:miter lim="400000"/>
          </a:ln>
        </p:spPr>
      </p:pic>
      <p:pic>
        <p:nvPicPr>
          <p:cNvPr id="164" name="IMG_0535.png" descr="IMG_0535.png"/>
          <p:cNvPicPr>
            <a:picLocks noChangeAspect="1"/>
          </p:cNvPicPr>
          <p:nvPr/>
        </p:nvPicPr>
        <p:blipFill>
          <a:blip r:embed="rId5">
            <a:extLst/>
          </a:blip>
          <a:srcRect l="18455" t="0" r="16679" b="0"/>
          <a:stretch>
            <a:fillRect/>
          </a:stretch>
        </p:blipFill>
        <p:spPr>
          <a:xfrm rot="16200000">
            <a:off x="5347334" y="-3683314"/>
            <a:ext cx="13675519" cy="210829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lnTo>
                  <a:pt x="0" y="0"/>
                </a:lnTo>
                <a:lnTo>
                  <a:pt x="0" y="21600"/>
                </a:lnTo>
                <a:lnTo>
                  <a:pt x="21600" y="21600"/>
                </a:lnTo>
                <a:lnTo>
                  <a:pt x="21600" y="0"/>
                </a:lnTo>
                <a:close/>
              </a:path>
            </a:pathLst>
          </a:custGeom>
          <a:ln w="12700">
            <a:miter lim="400000"/>
          </a:ln>
        </p:spPr>
      </p:pic>
      <p:sp>
        <p:nvSpPr>
          <p:cNvPr id="165" name="How does ASD present in children?"/>
          <p:cNvSpPr txBox="1"/>
          <p:nvPr>
            <p:ph type="title"/>
          </p:nvPr>
        </p:nvSpPr>
        <p:spPr>
          <a:xfrm>
            <a:off x="2520346" y="596043"/>
            <a:ext cx="19343308" cy="1805114"/>
          </a:xfrm>
          <a:prstGeom prst="rect">
            <a:avLst/>
          </a:prstGeom>
        </p:spPr>
        <p:txBody>
          <a:bodyPr/>
          <a:lstStyle>
            <a:lvl1pPr defTabSz="676909">
              <a:defRPr sz="9184"/>
            </a:lvl1pPr>
          </a:lstStyle>
          <a:p>
            <a:pPr/>
            <a:r>
              <a:t>How does ASD present in children?</a:t>
            </a:r>
          </a:p>
        </p:txBody>
      </p:sp>
      <p:pic>
        <p:nvPicPr>
          <p:cNvPr id="166" name="IMG_0536.jpeg" descr="IMG_0536.jpeg"/>
          <p:cNvPicPr>
            <a:picLocks noChangeAspect="1"/>
          </p:cNvPicPr>
          <p:nvPr/>
        </p:nvPicPr>
        <p:blipFill>
          <a:blip r:embed="rId6">
            <a:extLst/>
          </a:blip>
          <a:stretch>
            <a:fillRect/>
          </a:stretch>
        </p:blipFill>
        <p:spPr>
          <a:xfrm>
            <a:off x="2051253" y="2908706"/>
            <a:ext cx="8648638" cy="5371261"/>
          </a:xfrm>
          <a:prstGeom prst="rect">
            <a:avLst/>
          </a:prstGeom>
          <a:ln w="12700">
            <a:miter lim="400000"/>
          </a:ln>
        </p:spPr>
      </p:pic>
      <p:sp>
        <p:nvSpPr>
          <p:cNvPr id="167" name="(Walk Again, 2024)"/>
          <p:cNvSpPr txBox="1"/>
          <p:nvPr/>
        </p:nvSpPr>
        <p:spPr>
          <a:xfrm>
            <a:off x="7143353" y="8441378"/>
            <a:ext cx="4652914" cy="565858"/>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defTabSz="457200">
              <a:spcBef>
                <a:spcPts val="0"/>
              </a:spcBef>
              <a:defRPr sz="3400">
                <a:latin typeface="Times New Roman"/>
                <a:ea typeface="Times New Roman"/>
                <a:cs typeface="Times New Roman"/>
                <a:sym typeface="Times New Roman"/>
              </a:defRPr>
            </a:lvl1pPr>
          </a:lstStyle>
          <a:p>
            <a:pPr>
              <a:defRPr sz="1900"/>
            </a:pPr>
            <a:r>
              <a:rPr sz="3400"/>
              <a:t>(Walk Again, 2024)</a:t>
            </a:r>
          </a:p>
        </p:txBody>
      </p:sp>
      <p:pic>
        <p:nvPicPr>
          <p:cNvPr id="168" name="IMG_0538.jpeg" descr="IMG_0538.jpeg"/>
          <p:cNvPicPr>
            <a:picLocks noChangeAspect="1"/>
          </p:cNvPicPr>
          <p:nvPr/>
        </p:nvPicPr>
        <p:blipFill>
          <a:blip r:embed="rId7">
            <a:extLst/>
          </a:blip>
          <a:stretch>
            <a:fillRect/>
          </a:stretch>
        </p:blipFill>
        <p:spPr>
          <a:xfrm>
            <a:off x="12674285" y="2679286"/>
            <a:ext cx="8681779" cy="5830101"/>
          </a:xfrm>
          <a:prstGeom prst="rect">
            <a:avLst/>
          </a:prstGeom>
          <a:ln w="12700">
            <a:miter lim="400000"/>
          </a:ln>
        </p:spPr>
      </p:pic>
      <p:sp>
        <p:nvSpPr>
          <p:cNvPr id="169" name="(Zion Physical Therapy, 2022)"/>
          <p:cNvSpPr txBox="1"/>
          <p:nvPr/>
        </p:nvSpPr>
        <p:spPr>
          <a:xfrm>
            <a:off x="16559769" y="8787516"/>
            <a:ext cx="4759413" cy="51721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457200">
              <a:spcBef>
                <a:spcPts val="0"/>
              </a:spcBef>
              <a:defRPr sz="3000">
                <a:latin typeface="Times New Roman"/>
                <a:ea typeface="Times New Roman"/>
                <a:cs typeface="Times New Roman"/>
                <a:sym typeface="Times New Roman"/>
              </a:defRPr>
            </a:lvl1pPr>
          </a:lstStyle>
          <a:p>
            <a:pPr/>
            <a:r>
              <a:t>(Zion Physical Therapy, 2022)</a:t>
            </a:r>
          </a:p>
        </p:txBody>
      </p:sp>
      <p:sp>
        <p:nvSpPr>
          <p:cNvPr id="170" name="- Sensory differences…"/>
          <p:cNvSpPr txBox="1"/>
          <p:nvPr/>
        </p:nvSpPr>
        <p:spPr>
          <a:xfrm>
            <a:off x="5632492" y="9582861"/>
            <a:ext cx="11339634" cy="312748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355600">
              <a:spcBef>
                <a:spcPts val="0"/>
              </a:spcBef>
              <a:defRPr sz="2524">
                <a:latin typeface="Times New Roman"/>
                <a:ea typeface="Times New Roman"/>
                <a:cs typeface="Times New Roman"/>
                <a:sym typeface="Times New Roman"/>
              </a:defRPr>
            </a:pPr>
            <a:r>
              <a:rPr sz="4100"/>
              <a:t>- Sensory differences</a:t>
            </a:r>
            <a:endParaRPr sz="4100"/>
          </a:p>
          <a:p>
            <a:pPr defTabSz="355600">
              <a:spcBef>
                <a:spcPts val="0"/>
              </a:spcBef>
              <a:defRPr sz="2524">
                <a:latin typeface="Times New Roman"/>
                <a:ea typeface="Times New Roman"/>
                <a:cs typeface="Times New Roman"/>
                <a:sym typeface="Times New Roman"/>
              </a:defRPr>
            </a:pPr>
            <a:r>
              <a:rPr sz="4100"/>
              <a:t>- Anxiety and distressed behaviour</a:t>
            </a:r>
            <a:endParaRPr sz="4100"/>
          </a:p>
          <a:p>
            <a:pPr defTabSz="355600">
              <a:spcBef>
                <a:spcPts val="0"/>
              </a:spcBef>
              <a:defRPr sz="2524">
                <a:latin typeface="Times New Roman"/>
                <a:ea typeface="Times New Roman"/>
                <a:cs typeface="Times New Roman"/>
                <a:sym typeface="Times New Roman"/>
              </a:defRPr>
            </a:pPr>
            <a:r>
              <a:rPr sz="4100"/>
              <a:t>- Restricted and repetitive behaviours and interests</a:t>
            </a:r>
            <a:endParaRPr sz="4100"/>
          </a:p>
          <a:p>
            <a:pPr marL="392010" indent="-392010" defTabSz="355600">
              <a:spcBef>
                <a:spcPts val="0"/>
              </a:spcBef>
              <a:buSzPct val="125000"/>
              <a:buChar char="-"/>
              <a:defRPr sz="2524">
                <a:latin typeface="Times New Roman"/>
                <a:ea typeface="Times New Roman"/>
                <a:cs typeface="Times New Roman"/>
                <a:sym typeface="Times New Roman"/>
              </a:defRPr>
            </a:pPr>
            <a:r>
              <a:rPr sz="4100"/>
              <a:t>Social interaction and communication</a:t>
            </a:r>
            <a:endParaRPr sz="4100"/>
          </a:p>
          <a:p>
            <a:pPr marL="392010" indent="-392010" defTabSz="355600">
              <a:spcBef>
                <a:spcPts val="0"/>
              </a:spcBef>
              <a:buSzPct val="125000"/>
              <a:buChar char="-"/>
              <a:defRPr sz="2524">
                <a:latin typeface="Times New Roman"/>
                <a:ea typeface="Times New Roman"/>
                <a:cs typeface="Times New Roman"/>
                <a:sym typeface="Times New Roman"/>
              </a:defRPr>
            </a:pPr>
            <a:r>
              <a:rPr sz="4100"/>
              <a:t> Being misunderstood by others</a:t>
            </a:r>
          </a:p>
        </p:txBody>
      </p:sp>
      <p:sp>
        <p:nvSpPr>
          <p:cNvPr id="171" name="(National Autistic Society, 2024)"/>
          <p:cNvSpPr txBox="1"/>
          <p:nvPr/>
        </p:nvSpPr>
        <p:spPr>
          <a:xfrm>
            <a:off x="13039361" y="12654743"/>
            <a:ext cx="4625244" cy="480735"/>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457200">
              <a:spcBef>
                <a:spcPts val="0"/>
              </a:spcBef>
              <a:defRPr sz="2700">
                <a:latin typeface="Times New Roman"/>
                <a:ea typeface="Times New Roman"/>
                <a:cs typeface="Times New Roman"/>
                <a:sym typeface="Times New Roman"/>
              </a:defRPr>
            </a:lvl1pPr>
          </a:lstStyle>
          <a:p>
            <a:pPr/>
            <a:r>
              <a:t>(National Autistic Society, 2024)</a:t>
            </a:r>
          </a:p>
        </p:txBody>
      </p:sp>
      <p:sp>
        <p:nvSpPr>
          <p:cNvPr id="172" name="Line"/>
          <p:cNvSpPr/>
          <p:nvPr/>
        </p:nvSpPr>
        <p:spPr>
          <a:xfrm>
            <a:off x="2421310" y="2179908"/>
            <a:ext cx="19527520" cy="1"/>
          </a:xfrm>
          <a:prstGeom prst="line">
            <a:avLst/>
          </a:prstGeom>
          <a:ln w="25400">
            <a:solidFill>
              <a:srgbClr val="000000"/>
            </a:solidFill>
            <a:miter lim="400000"/>
          </a:ln>
        </p:spPr>
        <p:txBody>
          <a:bodyPr lIns="50800" tIns="50800" rIns="50800" bIns="50800" anchor="ctr"/>
          <a:lstStyle/>
          <a:p>
            <a:pP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100752" fill="hold"/>
                                        <p:tgtEl>
                                          <p:spTgt spid="163"/>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16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4" name="IMG_0535.png" descr="IMG_0535.png"/>
          <p:cNvPicPr>
            <a:picLocks noChangeAspect="1"/>
          </p:cNvPicPr>
          <p:nvPr/>
        </p:nvPicPr>
        <p:blipFill>
          <a:blip r:embed="rId2">
            <a:extLst/>
          </a:blip>
          <a:srcRect l="18455" t="0" r="16679" b="0"/>
          <a:stretch>
            <a:fillRect/>
          </a:stretch>
        </p:blipFill>
        <p:spPr>
          <a:xfrm rot="16200000">
            <a:off x="5347334" y="-3683314"/>
            <a:ext cx="13675519" cy="210829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lnTo>
                  <a:pt x="0" y="0"/>
                </a:lnTo>
                <a:lnTo>
                  <a:pt x="0" y="21600"/>
                </a:lnTo>
                <a:lnTo>
                  <a:pt x="21600" y="21600"/>
                </a:lnTo>
                <a:lnTo>
                  <a:pt x="21600" y="0"/>
                </a:lnTo>
                <a:close/>
              </a:path>
            </a:pathLst>
          </a:custGeom>
          <a:ln w="12700">
            <a:miter lim="400000"/>
          </a:ln>
        </p:spPr>
      </p:pic>
      <p:sp>
        <p:nvSpPr>
          <p:cNvPr id="175" name="Inclusive strategies for supporting learners with ASD"/>
          <p:cNvSpPr txBox="1"/>
          <p:nvPr>
            <p:ph type="title"/>
          </p:nvPr>
        </p:nvSpPr>
        <p:spPr>
          <a:xfrm>
            <a:off x="3222934" y="672910"/>
            <a:ext cx="17924271" cy="1651380"/>
          </a:xfrm>
          <a:prstGeom prst="rect">
            <a:avLst/>
          </a:prstGeom>
        </p:spPr>
        <p:txBody>
          <a:bodyPr/>
          <a:lstStyle>
            <a:lvl1pPr defTabSz="421004">
              <a:defRPr sz="5712"/>
            </a:lvl1pPr>
          </a:lstStyle>
          <a:p>
            <a:pPr/>
            <a:r>
              <a:t>Inclusive strategies for supporting learners with ASD</a:t>
            </a:r>
          </a:p>
        </p:txBody>
      </p:sp>
      <p:sp>
        <p:nvSpPr>
          <p:cNvPr id="176" name="Line"/>
          <p:cNvSpPr/>
          <p:nvPr/>
        </p:nvSpPr>
        <p:spPr>
          <a:xfrm>
            <a:off x="3152050" y="2178475"/>
            <a:ext cx="18481838" cy="1"/>
          </a:xfrm>
          <a:prstGeom prst="line">
            <a:avLst/>
          </a:prstGeom>
          <a:ln w="25400">
            <a:solidFill>
              <a:srgbClr val="000000"/>
            </a:solidFill>
            <a:miter lim="400000"/>
          </a:ln>
        </p:spPr>
        <p:txBody>
          <a:bodyPr lIns="50800" tIns="50800" rIns="50800" bIns="50800" anchor="ctr"/>
          <a:lstStyle/>
          <a:p>
            <a:pPr/>
          </a:p>
        </p:txBody>
      </p:sp>
      <p:pic>
        <p:nvPicPr>
          <p:cNvPr id="177" name="IMG_0540.png" descr="IMG_0540.png"/>
          <p:cNvPicPr>
            <a:picLocks noChangeAspect="1"/>
          </p:cNvPicPr>
          <p:nvPr/>
        </p:nvPicPr>
        <p:blipFill>
          <a:blip r:embed="rId3">
            <a:extLst/>
          </a:blip>
          <a:stretch>
            <a:fillRect/>
          </a:stretch>
        </p:blipFill>
        <p:spPr>
          <a:xfrm>
            <a:off x="13511525" y="3315163"/>
            <a:ext cx="8182221" cy="6818517"/>
          </a:xfrm>
          <a:prstGeom prst="rect">
            <a:avLst/>
          </a:prstGeom>
          <a:ln w="12700">
            <a:miter lim="400000"/>
          </a:ln>
        </p:spPr>
      </p:pic>
      <p:sp>
        <p:nvSpPr>
          <p:cNvPr id="178" name="(Illuminate Education , 2017)"/>
          <p:cNvSpPr txBox="1"/>
          <p:nvPr/>
        </p:nvSpPr>
        <p:spPr>
          <a:xfrm>
            <a:off x="17132442" y="10569291"/>
            <a:ext cx="5222529" cy="56585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457200">
              <a:spcBef>
                <a:spcPts val="0"/>
              </a:spcBef>
              <a:defRPr sz="3400">
                <a:latin typeface="Times New Roman"/>
                <a:ea typeface="Times New Roman"/>
                <a:cs typeface="Times New Roman"/>
                <a:sym typeface="Times New Roman"/>
              </a:defRPr>
            </a:lvl1pPr>
          </a:lstStyle>
          <a:p>
            <a:pPr/>
            <a:r>
              <a:t>(Illuminate Education , 2017)</a:t>
            </a:r>
          </a:p>
        </p:txBody>
      </p:sp>
      <p:sp>
        <p:nvSpPr>
          <p:cNvPr id="179" name="(M.Ed, 2022)"/>
          <p:cNvSpPr txBox="1"/>
          <p:nvPr/>
        </p:nvSpPr>
        <p:spPr>
          <a:xfrm>
            <a:off x="4946580" y="11567912"/>
            <a:ext cx="2109020" cy="505055"/>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457200">
              <a:spcBef>
                <a:spcPts val="0"/>
              </a:spcBef>
              <a:defRPr sz="2900">
                <a:latin typeface="Times New Roman"/>
                <a:ea typeface="Times New Roman"/>
                <a:cs typeface="Times New Roman"/>
                <a:sym typeface="Times New Roman"/>
              </a:defRPr>
            </a:lvl1pPr>
          </a:lstStyle>
          <a:p>
            <a:pPr/>
            <a:r>
              <a:t>(M.Ed, 2022)</a:t>
            </a:r>
          </a:p>
        </p:txBody>
      </p:sp>
      <p:pic>
        <p:nvPicPr>
          <p:cNvPr id="180" name="IMG_0541.jpeg" descr="IMG_0541.jpeg"/>
          <p:cNvPicPr>
            <a:picLocks noChangeAspect="1"/>
          </p:cNvPicPr>
          <p:nvPr/>
        </p:nvPicPr>
        <p:blipFill>
          <a:blip r:embed="rId4">
            <a:extLst/>
          </a:blip>
          <a:stretch>
            <a:fillRect/>
          </a:stretch>
        </p:blipFill>
        <p:spPr>
          <a:xfrm>
            <a:off x="2054659" y="3043978"/>
            <a:ext cx="4501928" cy="8086796"/>
          </a:xfrm>
          <a:prstGeom prst="rect">
            <a:avLst/>
          </a:prstGeom>
          <a:ln w="12700">
            <a:miter lim="400000"/>
          </a:ln>
        </p:spPr>
      </p:pic>
      <p:pic>
        <p:nvPicPr>
          <p:cNvPr id="181" name="IMG_0542.jpeg" descr="IMG_0542.jpeg"/>
          <p:cNvPicPr>
            <a:picLocks noChangeAspect="1"/>
          </p:cNvPicPr>
          <p:nvPr/>
        </p:nvPicPr>
        <p:blipFill>
          <a:blip r:embed="rId5">
            <a:extLst/>
          </a:blip>
          <a:stretch>
            <a:fillRect/>
          </a:stretch>
        </p:blipFill>
        <p:spPr>
          <a:xfrm>
            <a:off x="7685729" y="2883667"/>
            <a:ext cx="4696654" cy="4696654"/>
          </a:xfrm>
          <a:prstGeom prst="rect">
            <a:avLst/>
          </a:prstGeom>
          <a:ln w="12700">
            <a:miter lim="400000"/>
          </a:ln>
        </p:spPr>
      </p:pic>
      <p:sp>
        <p:nvSpPr>
          <p:cNvPr id="182" name="(Curley, 2022)"/>
          <p:cNvSpPr txBox="1"/>
          <p:nvPr/>
        </p:nvSpPr>
        <p:spPr>
          <a:xfrm>
            <a:off x="10264377" y="7719213"/>
            <a:ext cx="2628566" cy="56585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457200">
              <a:spcBef>
                <a:spcPts val="0"/>
              </a:spcBef>
              <a:defRPr sz="3400">
                <a:latin typeface="Times New Roman"/>
                <a:ea typeface="Times New Roman"/>
                <a:cs typeface="Times New Roman"/>
                <a:sym typeface="Times New Roman"/>
              </a:defRPr>
            </a:lvl1pPr>
          </a:lstStyle>
          <a:p>
            <a:pPr/>
            <a:r>
              <a:t>(Curley, 2022)</a:t>
            </a:r>
          </a:p>
        </p:txBody>
      </p:sp>
      <p:sp>
        <p:nvSpPr>
          <p:cNvPr id="183" name="“Pedagogy that strives to serve the needs of all students”"/>
          <p:cNvSpPr txBox="1"/>
          <p:nvPr/>
        </p:nvSpPr>
        <p:spPr>
          <a:xfrm>
            <a:off x="7631172" y="11831889"/>
            <a:ext cx="12637924" cy="64714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457200">
              <a:spcBef>
                <a:spcPts val="0"/>
              </a:spcBef>
              <a:defRPr b="1" sz="3600">
                <a:solidFill>
                  <a:srgbClr val="767676"/>
                </a:solidFill>
              </a:defRPr>
            </a:lvl1pPr>
          </a:lstStyle>
          <a:p>
            <a:pPr/>
            <a:r>
              <a:t>“Pedagogy that strives to serve the needs of all students”</a:t>
            </a:r>
          </a:p>
        </p:txBody>
      </p:sp>
      <p:sp>
        <p:nvSpPr>
          <p:cNvPr id="184" name="(Yale University , 2019)"/>
          <p:cNvSpPr txBox="1"/>
          <p:nvPr/>
        </p:nvSpPr>
        <p:spPr>
          <a:xfrm>
            <a:off x="17668044" y="12725715"/>
            <a:ext cx="3800587" cy="51721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457200">
              <a:spcBef>
                <a:spcPts val="0"/>
              </a:spcBef>
              <a:defRPr sz="3000">
                <a:latin typeface="Times New Roman"/>
                <a:ea typeface="Times New Roman"/>
                <a:cs typeface="Times New Roman"/>
                <a:sym typeface="Times New Roman"/>
              </a:defRPr>
            </a:lvl1pPr>
          </a:lstStyle>
          <a:p>
            <a:pPr/>
            <a:r>
              <a:t>(Yale University , 2019)</a:t>
            </a:r>
          </a:p>
        </p:txBody>
      </p:sp>
      <p:pic>
        <p:nvPicPr>
          <p:cNvPr id="185" name="Audio Recording.m4a" descr="Audio Recording.m4a"/>
          <p:cNvPicPr>
            <a:picLocks noChangeAspect="0"/>
          </p:cNvPicPr>
          <p:nvPr>
            <a:audioFile r:link="rId6"/>
            <p:extLst>
              <p:ext uri="{DAA4B4D4-6D71-4841-9C94-3DE7FCFB9230}">
                <p14:media xmlns:p14="http://schemas.microsoft.com/office/powerpoint/2010/main" r:embed="rId7"/>
              </p:ext>
            </p:extLst>
          </p:nvPr>
        </p:nvPicPr>
        <p:blipFill>
          <a:blip r:embed="rId8">
            <a:extLst/>
          </a:blip>
          <a:stretch>
            <a:fillRect/>
          </a:stretch>
        </p:blipFill>
        <p:spPr>
          <a:xfrm>
            <a:off x="386127" y="305199"/>
            <a:ext cx="571501" cy="571501"/>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80475" fill="hold"/>
                                        <p:tgtEl>
                                          <p:spTgt spid="185"/>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18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87" name="IMG_0535.png" descr="IMG_0535.png"/>
          <p:cNvPicPr>
            <a:picLocks noChangeAspect="1"/>
          </p:cNvPicPr>
          <p:nvPr/>
        </p:nvPicPr>
        <p:blipFill>
          <a:blip r:embed="rId2">
            <a:extLst/>
          </a:blip>
          <a:srcRect l="18455" t="0" r="16679" b="0"/>
          <a:stretch>
            <a:fillRect/>
          </a:stretch>
        </p:blipFill>
        <p:spPr>
          <a:xfrm rot="16200000">
            <a:off x="5347334" y="-3683314"/>
            <a:ext cx="13675519" cy="210829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lnTo>
                  <a:pt x="0" y="0"/>
                </a:lnTo>
                <a:lnTo>
                  <a:pt x="0" y="21600"/>
                </a:lnTo>
                <a:lnTo>
                  <a:pt x="21600" y="21600"/>
                </a:lnTo>
                <a:lnTo>
                  <a:pt x="21600" y="0"/>
                </a:lnTo>
                <a:close/>
              </a:path>
            </a:pathLst>
          </a:custGeom>
          <a:ln w="12700">
            <a:miter lim="400000"/>
          </a:ln>
        </p:spPr>
      </p:pic>
      <p:sp>
        <p:nvSpPr>
          <p:cNvPr id="188" name="Adapting the classroom for ASD"/>
          <p:cNvSpPr txBox="1"/>
          <p:nvPr>
            <p:ph type="title"/>
          </p:nvPr>
        </p:nvSpPr>
        <p:spPr>
          <a:xfrm>
            <a:off x="3657355" y="712464"/>
            <a:ext cx="17055430" cy="1572272"/>
          </a:xfrm>
          <a:prstGeom prst="rect">
            <a:avLst/>
          </a:prstGeom>
        </p:spPr>
        <p:txBody>
          <a:bodyPr/>
          <a:lstStyle>
            <a:lvl1pPr defTabSz="660400">
              <a:defRPr sz="8960"/>
            </a:lvl1pPr>
          </a:lstStyle>
          <a:p>
            <a:pPr/>
            <a:r>
              <a:t>Adapting the classroom for ASD</a:t>
            </a:r>
          </a:p>
        </p:txBody>
      </p:sp>
      <p:sp>
        <p:nvSpPr>
          <p:cNvPr id="189" name="Line"/>
          <p:cNvSpPr/>
          <p:nvPr/>
        </p:nvSpPr>
        <p:spPr>
          <a:xfrm>
            <a:off x="3164276" y="2300273"/>
            <a:ext cx="18055448" cy="1"/>
          </a:xfrm>
          <a:prstGeom prst="line">
            <a:avLst/>
          </a:prstGeom>
          <a:ln w="25400">
            <a:solidFill>
              <a:srgbClr val="000000"/>
            </a:solidFill>
            <a:miter lim="400000"/>
          </a:ln>
        </p:spPr>
        <p:txBody>
          <a:bodyPr lIns="50800" tIns="50800" rIns="50800" bIns="50800" anchor="ctr"/>
          <a:lstStyle/>
          <a:p>
            <a:pPr/>
          </a:p>
        </p:txBody>
      </p:sp>
      <p:pic>
        <p:nvPicPr>
          <p:cNvPr id="190" name="IMG_0543.jpeg" descr="IMG_0543.jpeg"/>
          <p:cNvPicPr>
            <a:picLocks noChangeAspect="1"/>
          </p:cNvPicPr>
          <p:nvPr/>
        </p:nvPicPr>
        <p:blipFill>
          <a:blip r:embed="rId3">
            <a:extLst/>
          </a:blip>
          <a:stretch>
            <a:fillRect/>
          </a:stretch>
        </p:blipFill>
        <p:spPr>
          <a:xfrm>
            <a:off x="2543723" y="3339631"/>
            <a:ext cx="6256946" cy="7460533"/>
          </a:xfrm>
          <a:prstGeom prst="rect">
            <a:avLst/>
          </a:prstGeom>
          <a:ln w="12700">
            <a:miter lim="400000"/>
          </a:ln>
        </p:spPr>
      </p:pic>
      <p:sp>
        <p:nvSpPr>
          <p:cNvPr id="191" name="“Autistic people can experience both hypersensitivity (over-responsiveness) and hyposensitivity (under-responsiveness) to a wide range of stimuli. Most people have a combination of both.”"/>
          <p:cNvSpPr txBox="1"/>
          <p:nvPr/>
        </p:nvSpPr>
        <p:spPr>
          <a:xfrm>
            <a:off x="10477633" y="3503576"/>
            <a:ext cx="10643338" cy="43688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457200">
              <a:spcBef>
                <a:spcPts val="0"/>
              </a:spcBef>
              <a:defRPr sz="4700">
                <a:solidFill>
                  <a:srgbClr val="272F37"/>
                </a:solidFill>
                <a:latin typeface="Helvetica"/>
                <a:ea typeface="Helvetica"/>
                <a:cs typeface="Helvetica"/>
                <a:sym typeface="Helvetica"/>
              </a:defRPr>
            </a:pPr>
            <a:r>
              <a:t>“Autistic people can experience both </a:t>
            </a:r>
            <a:r>
              <a:rPr b="1"/>
              <a:t>hypersensitivity</a:t>
            </a:r>
            <a:r>
              <a:t> (over-responsiveness) and </a:t>
            </a:r>
            <a:r>
              <a:rPr b="1"/>
              <a:t>hyposensitivity</a:t>
            </a:r>
            <a:r>
              <a:t> (under-responsiveness) to a wide range of stimuli. Most people have a combination of both.”</a:t>
            </a:r>
          </a:p>
        </p:txBody>
      </p:sp>
      <p:sp>
        <p:nvSpPr>
          <p:cNvPr id="192" name="(Autism Speaks, 2024)"/>
          <p:cNvSpPr txBox="1"/>
          <p:nvPr/>
        </p:nvSpPr>
        <p:spPr>
          <a:xfrm>
            <a:off x="17497722" y="8343772"/>
            <a:ext cx="4200966" cy="59071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457200">
              <a:spcBef>
                <a:spcPts val="0"/>
              </a:spcBef>
              <a:defRPr sz="3500">
                <a:latin typeface="Times New Roman"/>
                <a:ea typeface="Times New Roman"/>
                <a:cs typeface="Times New Roman"/>
                <a:sym typeface="Times New Roman"/>
              </a:defRPr>
            </a:lvl1pPr>
          </a:lstStyle>
          <a:p>
            <a:pPr/>
            <a:r>
              <a:t>(Autism Speaks, 2024)</a:t>
            </a:r>
          </a:p>
        </p:txBody>
      </p:sp>
      <p:sp>
        <p:nvSpPr>
          <p:cNvPr id="193" name="&quot;The sensory overload caused by bright lights, fluorescent lights, colours and patterns makes the body react as if being attacked or bombarded, resulting in such physical symptoms as headaches, anxiety, panic attacks or aggression&quot;.…"/>
          <p:cNvSpPr txBox="1"/>
          <p:nvPr/>
        </p:nvSpPr>
        <p:spPr>
          <a:xfrm>
            <a:off x="9278027" y="9650528"/>
            <a:ext cx="9591510" cy="3962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457200">
              <a:spcBef>
                <a:spcPts val="0"/>
              </a:spcBef>
              <a:defRPr i="1" sz="3200">
                <a:solidFill>
                  <a:srgbClr val="4203BF"/>
                </a:solidFill>
                <a:latin typeface="Helvetica"/>
                <a:ea typeface="Helvetica"/>
                <a:cs typeface="Helvetica"/>
                <a:sym typeface="Helvetica"/>
              </a:defRPr>
            </a:pPr>
            <a:r>
              <a:t>"The sensory overload caused by bright lights, fluorescent lights, colours and patterns makes the body react as if being attacked or bombarded, resulting in such physical symptoms as headaches, anxiety, panic attacks or aggression".</a:t>
            </a:r>
            <a:endParaRPr i="0"/>
          </a:p>
          <a:p>
            <a:pPr defTabSz="457200">
              <a:spcBef>
                <a:spcPts val="0"/>
              </a:spcBef>
              <a:defRPr sz="3200">
                <a:solidFill>
                  <a:srgbClr val="4203BF"/>
                </a:solidFill>
                <a:latin typeface="Helvetica"/>
                <a:ea typeface="Helvetica"/>
                <a:cs typeface="Helvetica"/>
                <a:sym typeface="Helvetica"/>
              </a:defRPr>
            </a:pPr>
            <a:r>
              <a:t> </a:t>
            </a:r>
          </a:p>
          <a:p>
            <a:pPr defTabSz="457200">
              <a:spcBef>
                <a:spcPts val="0"/>
              </a:spcBef>
              <a:defRPr sz="3200">
                <a:solidFill>
                  <a:srgbClr val="4203BF"/>
                </a:solidFill>
                <a:latin typeface="Helvetica"/>
                <a:ea typeface="Helvetica"/>
                <a:cs typeface="Helvetica"/>
                <a:sym typeface="Helvetica"/>
              </a:defRPr>
            </a:pPr>
            <a:r>
              <a:t>Williams (1998)</a:t>
            </a:r>
          </a:p>
        </p:txBody>
      </p:sp>
      <p:pic>
        <p:nvPicPr>
          <p:cNvPr id="194" name="Audio Recording.m4a" descr="Audio Recording.m4a"/>
          <p:cNvPicPr>
            <a:picLocks noChangeAspect="0"/>
          </p:cNvPicPr>
          <p:nvPr>
            <a:audioFile r:link="rId4"/>
            <p:extLst>
              <p:ext uri="{DAA4B4D4-6D71-4841-9C94-3DE7FCFB9230}">
                <p14:media xmlns:p14="http://schemas.microsoft.com/office/powerpoint/2010/main" r:embed="rId5"/>
              </p:ext>
            </p:extLst>
          </p:nvPr>
        </p:nvPicPr>
        <p:blipFill>
          <a:blip r:embed="rId6">
            <a:extLst/>
          </a:blip>
          <a:stretch>
            <a:fillRect/>
          </a:stretch>
        </p:blipFill>
        <p:spPr>
          <a:xfrm>
            <a:off x="386127" y="684287"/>
            <a:ext cx="571501" cy="571501"/>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56815" fill="hold"/>
                                        <p:tgtEl>
                                          <p:spTgt spid="194"/>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19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96" name="IMG_0535.png" descr="IMG_0535.png"/>
          <p:cNvPicPr>
            <a:picLocks noChangeAspect="1"/>
          </p:cNvPicPr>
          <p:nvPr/>
        </p:nvPicPr>
        <p:blipFill>
          <a:blip r:embed="rId2">
            <a:extLst/>
          </a:blip>
          <a:srcRect l="18455" t="0" r="16679" b="0"/>
          <a:stretch>
            <a:fillRect/>
          </a:stretch>
        </p:blipFill>
        <p:spPr>
          <a:xfrm rot="16200000">
            <a:off x="5347334" y="-3683314"/>
            <a:ext cx="13675519" cy="210829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lnTo>
                  <a:pt x="0" y="0"/>
                </a:lnTo>
                <a:lnTo>
                  <a:pt x="0" y="21600"/>
                </a:lnTo>
                <a:lnTo>
                  <a:pt x="21600" y="21600"/>
                </a:lnTo>
                <a:lnTo>
                  <a:pt x="21600" y="0"/>
                </a:lnTo>
                <a:close/>
              </a:path>
            </a:pathLst>
          </a:custGeom>
          <a:ln w="12700">
            <a:miter lim="400000"/>
          </a:ln>
        </p:spPr>
      </p:pic>
      <p:sp>
        <p:nvSpPr>
          <p:cNvPr id="197" name="Barriers and limitations in inclusion"/>
          <p:cNvSpPr txBox="1"/>
          <p:nvPr>
            <p:ph type="title"/>
          </p:nvPr>
        </p:nvSpPr>
        <p:spPr>
          <a:xfrm>
            <a:off x="3636426" y="991446"/>
            <a:ext cx="17097288" cy="1372840"/>
          </a:xfrm>
          <a:prstGeom prst="rect">
            <a:avLst/>
          </a:prstGeom>
        </p:spPr>
        <p:txBody>
          <a:bodyPr/>
          <a:lstStyle>
            <a:lvl1pPr defTabSz="602615">
              <a:defRPr sz="8176"/>
            </a:lvl1pPr>
          </a:lstStyle>
          <a:p>
            <a:pPr/>
            <a:r>
              <a:t>Barriers and limitations in inclusion </a:t>
            </a:r>
          </a:p>
        </p:txBody>
      </p:sp>
      <p:sp>
        <p:nvSpPr>
          <p:cNvPr id="198" name="Line"/>
          <p:cNvSpPr/>
          <p:nvPr/>
        </p:nvSpPr>
        <p:spPr>
          <a:xfrm>
            <a:off x="3609683" y="2329580"/>
            <a:ext cx="17164634" cy="1"/>
          </a:xfrm>
          <a:prstGeom prst="line">
            <a:avLst/>
          </a:prstGeom>
          <a:ln w="25400">
            <a:solidFill>
              <a:srgbClr val="000000"/>
            </a:solidFill>
            <a:miter lim="400000"/>
          </a:ln>
        </p:spPr>
        <p:txBody>
          <a:bodyPr lIns="50800" tIns="50800" rIns="50800" bIns="50800" anchor="ctr"/>
          <a:lstStyle/>
          <a:p>
            <a:pPr/>
          </a:p>
        </p:txBody>
      </p:sp>
      <p:pic>
        <p:nvPicPr>
          <p:cNvPr id="199" name="IMG_0544.jpeg" descr="IMG_0544.jpeg"/>
          <p:cNvPicPr>
            <a:picLocks noChangeAspect="1"/>
          </p:cNvPicPr>
          <p:nvPr/>
        </p:nvPicPr>
        <p:blipFill>
          <a:blip r:embed="rId3">
            <a:extLst/>
          </a:blip>
          <a:stretch>
            <a:fillRect/>
          </a:stretch>
        </p:blipFill>
        <p:spPr>
          <a:xfrm>
            <a:off x="2560182" y="2467304"/>
            <a:ext cx="12811513" cy="6441344"/>
          </a:xfrm>
          <a:prstGeom prst="rect">
            <a:avLst/>
          </a:prstGeom>
          <a:ln w="12700">
            <a:miter lim="400000"/>
          </a:ln>
        </p:spPr>
      </p:pic>
      <p:sp>
        <p:nvSpPr>
          <p:cNvPr id="200" name="(Sharma, 2025)"/>
          <p:cNvSpPr txBox="1"/>
          <p:nvPr/>
        </p:nvSpPr>
        <p:spPr>
          <a:xfrm>
            <a:off x="14211533" y="9450140"/>
            <a:ext cx="2800400" cy="56585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457200">
              <a:spcBef>
                <a:spcPts val="0"/>
              </a:spcBef>
              <a:defRPr sz="3400">
                <a:latin typeface="Times New Roman"/>
                <a:ea typeface="Times New Roman"/>
                <a:cs typeface="Times New Roman"/>
                <a:sym typeface="Times New Roman"/>
              </a:defRPr>
            </a:lvl1pPr>
          </a:lstStyle>
          <a:p>
            <a:pPr/>
            <a:r>
              <a:t>(Sharma, 2025)</a:t>
            </a:r>
          </a:p>
        </p:txBody>
      </p:sp>
      <p:sp>
        <p:nvSpPr>
          <p:cNvPr id="201" name="“School curriculums remain fixed and fail to serve different types of student learners. Classes typically focus on the main student group which creates problems for students who need different teaching and extra help.”"/>
          <p:cNvSpPr txBox="1"/>
          <p:nvPr/>
        </p:nvSpPr>
        <p:spPr>
          <a:xfrm>
            <a:off x="16494323" y="3770020"/>
            <a:ext cx="4763203" cy="4909258"/>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457200">
              <a:spcBef>
                <a:spcPts val="0"/>
              </a:spcBef>
              <a:defRPr sz="3400">
                <a:latin typeface="Times New Roman"/>
                <a:ea typeface="Times New Roman"/>
                <a:cs typeface="Times New Roman"/>
                <a:sym typeface="Times New Roman"/>
              </a:defRPr>
            </a:pPr>
            <a:r>
              <a:t>“School curriculums remain fixed and fail to serve different types of student learners. Classes typically focus on the </a:t>
            </a:r>
            <a:r>
              <a:rPr b="1"/>
              <a:t>main student group which creates problems for students who need different teaching and extra help</a:t>
            </a:r>
            <a:r>
              <a:t>.”</a:t>
            </a:r>
          </a:p>
        </p:txBody>
      </p:sp>
      <p:sp>
        <p:nvSpPr>
          <p:cNvPr id="202" name="Attitudes…"/>
          <p:cNvSpPr txBox="1"/>
          <p:nvPr/>
        </p:nvSpPr>
        <p:spPr>
          <a:xfrm>
            <a:off x="7082558" y="9374706"/>
            <a:ext cx="8514379" cy="374234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marL="540719" indent="-540719" defTabSz="355600">
              <a:spcBef>
                <a:spcPts val="0"/>
              </a:spcBef>
              <a:buSzPct val="125000"/>
              <a:buFont typeface="Menlo Regular"/>
              <a:buChar char="•"/>
              <a:defRPr sz="3124">
                <a:latin typeface="Times New Roman"/>
                <a:ea typeface="Times New Roman"/>
                <a:cs typeface="Times New Roman"/>
                <a:sym typeface="Times New Roman"/>
              </a:defRPr>
            </a:pPr>
            <a:r>
              <a:t>Attitudes</a:t>
            </a:r>
          </a:p>
          <a:p>
            <a:pPr marL="540719" indent="-540719" defTabSz="355600">
              <a:spcBef>
                <a:spcPts val="0"/>
              </a:spcBef>
              <a:buSzPct val="125000"/>
              <a:buFont typeface="Menlo Regular"/>
              <a:buChar char="•"/>
              <a:defRPr sz="3124">
                <a:latin typeface="Times New Roman"/>
                <a:ea typeface="Times New Roman"/>
                <a:cs typeface="Times New Roman"/>
                <a:sym typeface="Times New Roman"/>
              </a:defRPr>
            </a:pPr>
            <a:r>
              <a:t>Physical Barriers</a:t>
            </a:r>
          </a:p>
          <a:p>
            <a:pPr marL="540719" indent="-540719" defTabSz="355600">
              <a:spcBef>
                <a:spcPts val="0"/>
              </a:spcBef>
              <a:buSzPct val="125000"/>
              <a:buFont typeface="Menlo Regular"/>
              <a:buChar char="•"/>
              <a:defRPr sz="3124">
                <a:latin typeface="Times New Roman"/>
                <a:ea typeface="Times New Roman"/>
                <a:cs typeface="Times New Roman"/>
                <a:sym typeface="Times New Roman"/>
              </a:defRPr>
            </a:pPr>
            <a:r>
              <a:t>Curriculum</a:t>
            </a:r>
          </a:p>
          <a:p>
            <a:pPr marL="540719" indent="-540719" defTabSz="355600">
              <a:spcBef>
                <a:spcPts val="0"/>
              </a:spcBef>
              <a:buSzPct val="125000"/>
              <a:buFont typeface="Menlo Regular"/>
              <a:buChar char="•"/>
              <a:defRPr sz="3124">
                <a:latin typeface="Times New Roman"/>
                <a:ea typeface="Times New Roman"/>
                <a:cs typeface="Times New Roman"/>
                <a:sym typeface="Times New Roman"/>
              </a:defRPr>
            </a:pPr>
            <a:r>
              <a:t>Teachers</a:t>
            </a:r>
          </a:p>
          <a:p>
            <a:pPr marL="540719" indent="-540719" defTabSz="355600">
              <a:spcBef>
                <a:spcPts val="0"/>
              </a:spcBef>
              <a:buSzPct val="125000"/>
              <a:buFont typeface="Menlo Regular"/>
              <a:buChar char="•"/>
              <a:defRPr sz="3124">
                <a:latin typeface="Times New Roman"/>
                <a:ea typeface="Times New Roman"/>
                <a:cs typeface="Times New Roman"/>
                <a:sym typeface="Times New Roman"/>
              </a:defRPr>
            </a:pPr>
            <a:r>
              <a:t>Language and communication</a:t>
            </a:r>
          </a:p>
          <a:p>
            <a:pPr marL="540719" indent="-540719" defTabSz="355600">
              <a:spcBef>
                <a:spcPts val="0"/>
              </a:spcBef>
              <a:buSzPct val="125000"/>
              <a:buFont typeface="Menlo Regular"/>
              <a:buChar char="•"/>
              <a:defRPr sz="3124">
                <a:latin typeface="Times New Roman"/>
                <a:ea typeface="Times New Roman"/>
                <a:cs typeface="Times New Roman"/>
                <a:sym typeface="Times New Roman"/>
              </a:defRPr>
            </a:pPr>
            <a:r>
              <a:t>Socio-economic factors</a:t>
            </a:r>
          </a:p>
          <a:p>
            <a:pPr marL="540719" indent="-540719" defTabSz="355600">
              <a:spcBef>
                <a:spcPts val="0"/>
              </a:spcBef>
              <a:buSzPct val="125000"/>
              <a:buFont typeface="Menlo Regular"/>
              <a:buChar char="•"/>
              <a:defRPr sz="3124">
                <a:latin typeface="Times New Roman"/>
                <a:ea typeface="Times New Roman"/>
                <a:cs typeface="Times New Roman"/>
                <a:sym typeface="Times New Roman"/>
              </a:defRPr>
            </a:pPr>
            <a:r>
              <a:t>Funding</a:t>
            </a:r>
          </a:p>
          <a:p>
            <a:pPr marL="540719" indent="-540719" defTabSz="355600">
              <a:spcBef>
                <a:spcPts val="0"/>
              </a:spcBef>
              <a:buSzPct val="125000"/>
              <a:buFont typeface="Menlo Regular"/>
              <a:buChar char="•"/>
              <a:defRPr sz="3124">
                <a:latin typeface="Times New Roman"/>
                <a:ea typeface="Times New Roman"/>
                <a:cs typeface="Times New Roman"/>
                <a:sym typeface="Times New Roman"/>
              </a:defRPr>
            </a:pPr>
            <a:r>
              <a:t>Organisation of the Education System</a:t>
            </a:r>
          </a:p>
        </p:txBody>
      </p:sp>
      <p:sp>
        <p:nvSpPr>
          <p:cNvPr id="203" name="(Disability Friendly Cities, 2021)"/>
          <p:cNvSpPr txBox="1"/>
          <p:nvPr/>
        </p:nvSpPr>
        <p:spPr>
          <a:xfrm>
            <a:off x="13014737" y="11799414"/>
            <a:ext cx="5193991" cy="51721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457200">
              <a:spcBef>
                <a:spcPts val="0"/>
              </a:spcBef>
              <a:defRPr sz="3000">
                <a:latin typeface="Times New Roman"/>
                <a:ea typeface="Times New Roman"/>
                <a:cs typeface="Times New Roman"/>
                <a:sym typeface="Times New Roman"/>
              </a:defRPr>
            </a:lvl1pPr>
          </a:lstStyle>
          <a:p>
            <a:pPr/>
            <a:r>
              <a:t>(Disability Friendly Cities, 2021)</a:t>
            </a:r>
          </a:p>
        </p:txBody>
      </p:sp>
      <p:pic>
        <p:nvPicPr>
          <p:cNvPr id="204" name="Audio Recording.m4a" descr="Audio Recording.m4a"/>
          <p:cNvPicPr>
            <a:picLocks noChangeAspect="0"/>
          </p:cNvPicPr>
          <p:nvPr>
            <a:audioFile r:link="rId4"/>
            <p:extLst>
              <p:ext uri="{DAA4B4D4-6D71-4841-9C94-3DE7FCFB9230}">
                <p14:media xmlns:p14="http://schemas.microsoft.com/office/powerpoint/2010/main" r:embed="rId5"/>
              </p:ext>
            </p:extLst>
          </p:nvPr>
        </p:nvPicPr>
        <p:blipFill>
          <a:blip r:embed="rId6">
            <a:extLst/>
          </a:blip>
          <a:stretch>
            <a:fillRect/>
          </a:stretch>
        </p:blipFill>
        <p:spPr>
          <a:xfrm>
            <a:off x="223661" y="359354"/>
            <a:ext cx="571501" cy="571501"/>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76042" fill="hold"/>
                                        <p:tgtEl>
                                          <p:spTgt spid="204"/>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20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6" name="IMG_0535.png" descr="IMG_0535.png"/>
          <p:cNvPicPr>
            <a:picLocks noChangeAspect="1"/>
          </p:cNvPicPr>
          <p:nvPr/>
        </p:nvPicPr>
        <p:blipFill>
          <a:blip r:embed="rId2">
            <a:extLst/>
          </a:blip>
          <a:srcRect l="18455" t="0" r="16679" b="0"/>
          <a:stretch>
            <a:fillRect/>
          </a:stretch>
        </p:blipFill>
        <p:spPr>
          <a:xfrm rot="16200000">
            <a:off x="5597860" y="-3683476"/>
            <a:ext cx="13675520" cy="210829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lnTo>
                  <a:pt x="0" y="0"/>
                </a:lnTo>
                <a:lnTo>
                  <a:pt x="0" y="21600"/>
                </a:lnTo>
                <a:lnTo>
                  <a:pt x="21600" y="21600"/>
                </a:lnTo>
                <a:lnTo>
                  <a:pt x="21600" y="0"/>
                </a:lnTo>
                <a:close/>
              </a:path>
            </a:pathLst>
          </a:custGeom>
          <a:ln w="12700">
            <a:miter lim="400000"/>
          </a:ln>
        </p:spPr>
      </p:pic>
      <p:sp>
        <p:nvSpPr>
          <p:cNvPr id="207" name="Overcoming barriers"/>
          <p:cNvSpPr txBox="1"/>
          <p:nvPr>
            <p:ph type="title"/>
          </p:nvPr>
        </p:nvSpPr>
        <p:spPr>
          <a:xfrm>
            <a:off x="4123426" y="729457"/>
            <a:ext cx="16137148" cy="1538286"/>
          </a:xfrm>
          <a:prstGeom prst="rect">
            <a:avLst/>
          </a:prstGeom>
        </p:spPr>
        <p:txBody>
          <a:bodyPr/>
          <a:lstStyle>
            <a:lvl1pPr defTabSz="693419">
              <a:defRPr sz="9407"/>
            </a:lvl1pPr>
          </a:lstStyle>
          <a:p>
            <a:pPr/>
            <a:r>
              <a:t>Overcoming barriers </a:t>
            </a:r>
          </a:p>
        </p:txBody>
      </p:sp>
      <p:sp>
        <p:nvSpPr>
          <p:cNvPr id="208" name="Line"/>
          <p:cNvSpPr/>
          <p:nvPr/>
        </p:nvSpPr>
        <p:spPr>
          <a:xfrm>
            <a:off x="5758520" y="2353940"/>
            <a:ext cx="12866960" cy="1"/>
          </a:xfrm>
          <a:prstGeom prst="line">
            <a:avLst/>
          </a:prstGeom>
          <a:ln w="25400">
            <a:solidFill>
              <a:srgbClr val="000000"/>
            </a:solidFill>
            <a:miter lim="400000"/>
          </a:ln>
        </p:spPr>
        <p:txBody>
          <a:bodyPr lIns="50800" tIns="50800" rIns="50800" bIns="50800" anchor="ctr"/>
          <a:lstStyle/>
          <a:p>
            <a:pPr/>
          </a:p>
        </p:txBody>
      </p:sp>
      <p:pic>
        <p:nvPicPr>
          <p:cNvPr id="209" name="IMG_0545.png" descr="IMG_0545.png"/>
          <p:cNvPicPr>
            <a:picLocks noChangeAspect="1"/>
          </p:cNvPicPr>
          <p:nvPr/>
        </p:nvPicPr>
        <p:blipFill>
          <a:blip r:embed="rId3">
            <a:extLst/>
          </a:blip>
          <a:srcRect l="0" t="0" r="0" b="0"/>
          <a:stretch>
            <a:fillRect/>
          </a:stretch>
        </p:blipFill>
        <p:spPr>
          <a:xfrm>
            <a:off x="2689275" y="3030022"/>
            <a:ext cx="7462396" cy="3514400"/>
          </a:xfrm>
          <a:prstGeom prst="rect">
            <a:avLst/>
          </a:prstGeom>
          <a:ln w="12700">
            <a:miter lim="400000"/>
          </a:ln>
        </p:spPr>
      </p:pic>
      <p:sp>
        <p:nvSpPr>
          <p:cNvPr id="210" name="By working together, SENCOs and teachers can create a more inclusive and supportive learning environment for all students. This can lead to improved academic outcomes, increased confidence and self-esteem, and a more positive school experience for studen"/>
          <p:cNvSpPr txBox="1"/>
          <p:nvPr/>
        </p:nvSpPr>
        <p:spPr>
          <a:xfrm>
            <a:off x="2598467" y="9045784"/>
            <a:ext cx="19187066" cy="25908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defTabSz="457200">
              <a:spcBef>
                <a:spcPts val="0"/>
              </a:spcBef>
              <a:defRPr sz="4100">
                <a:solidFill>
                  <a:srgbClr val="666666"/>
                </a:solidFill>
                <a:latin typeface="Helvetica"/>
                <a:ea typeface="Helvetica"/>
                <a:cs typeface="Helvetica"/>
                <a:sym typeface="Helvetica"/>
              </a:defRPr>
            </a:lvl1pPr>
          </a:lstStyle>
          <a:p>
            <a:pPr/>
            <a:r>
              <a:t>By working together, SENCOs and teachers can create a more inclusive and supportive learning environment for all students. This can lead to improved academic outcomes, increased confidence and self-esteem, and a more positive school experience for students with additional needs.</a:t>
            </a:r>
          </a:p>
        </p:txBody>
      </p:sp>
      <p:sp>
        <p:nvSpPr>
          <p:cNvPr id="211" name="(Hawkins and Nest, 2023)"/>
          <p:cNvSpPr txBox="1"/>
          <p:nvPr/>
        </p:nvSpPr>
        <p:spPr>
          <a:xfrm>
            <a:off x="16061974" y="11835511"/>
            <a:ext cx="5087616" cy="63989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defTabSz="457200">
              <a:spcBef>
                <a:spcPts val="0"/>
              </a:spcBef>
              <a:defRPr sz="1600">
                <a:latin typeface="Times New Roman"/>
                <a:ea typeface="Times New Roman"/>
                <a:cs typeface="Times New Roman"/>
                <a:sym typeface="Times New Roman"/>
              </a:defRPr>
            </a:pPr>
            <a:r>
              <a:t>(</a:t>
            </a:r>
            <a:r>
              <a:rPr sz="3800"/>
              <a:t>Hawkins and Nest, 2023)</a:t>
            </a:r>
          </a:p>
        </p:txBody>
      </p:sp>
      <p:pic>
        <p:nvPicPr>
          <p:cNvPr id="212" name="IMG_0546.jpeg" descr="IMG_0546.jpeg"/>
          <p:cNvPicPr>
            <a:picLocks noChangeAspect="1"/>
          </p:cNvPicPr>
          <p:nvPr/>
        </p:nvPicPr>
        <p:blipFill>
          <a:blip r:embed="rId4">
            <a:extLst/>
          </a:blip>
          <a:stretch>
            <a:fillRect/>
          </a:stretch>
        </p:blipFill>
        <p:spPr>
          <a:xfrm>
            <a:off x="12677473" y="2702494"/>
            <a:ext cx="9578279" cy="4989329"/>
          </a:xfrm>
          <a:prstGeom prst="rect">
            <a:avLst/>
          </a:prstGeom>
          <a:ln w="12700">
            <a:miter lim="400000"/>
          </a:ln>
        </p:spPr>
      </p:pic>
      <p:sp>
        <p:nvSpPr>
          <p:cNvPr id="213" name="(Autism, 2018)"/>
          <p:cNvSpPr txBox="1"/>
          <p:nvPr/>
        </p:nvSpPr>
        <p:spPr>
          <a:xfrm>
            <a:off x="9528677" y="7037143"/>
            <a:ext cx="2752962" cy="56585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defTabSz="457200">
              <a:spcBef>
                <a:spcPts val="0"/>
              </a:spcBef>
              <a:defRPr sz="3400">
                <a:latin typeface="Times New Roman"/>
                <a:ea typeface="Times New Roman"/>
                <a:cs typeface="Times New Roman"/>
                <a:sym typeface="Times New Roman"/>
              </a:defRPr>
            </a:lvl1pPr>
          </a:lstStyle>
          <a:p>
            <a:pPr/>
            <a:r>
              <a:t>(Autism, 2018)</a:t>
            </a:r>
          </a:p>
        </p:txBody>
      </p:sp>
      <p:pic>
        <p:nvPicPr>
          <p:cNvPr id="214" name="Audio Recording.m4a" descr="Audio Recording.m4a"/>
          <p:cNvPicPr>
            <a:picLocks noChangeAspect="0"/>
          </p:cNvPicPr>
          <p:nvPr>
            <a:audioFile r:link="rId5"/>
            <p:extLst>
              <p:ext uri="{DAA4B4D4-6D71-4841-9C94-3DE7FCFB9230}">
                <p14:media xmlns:p14="http://schemas.microsoft.com/office/powerpoint/2010/main" r:embed="rId6"/>
              </p:ext>
            </p:extLst>
          </p:nvPr>
        </p:nvPicPr>
        <p:blipFill>
          <a:blip r:embed="rId7">
            <a:extLst/>
          </a:blip>
          <a:stretch>
            <a:fillRect/>
          </a:stretch>
        </p:blipFill>
        <p:spPr>
          <a:xfrm>
            <a:off x="386127" y="575976"/>
            <a:ext cx="571501" cy="571501"/>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68575" fill="hold"/>
                                        <p:tgtEl>
                                          <p:spTgt spid="214"/>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21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6" name="IMG_0535.png" descr="IMG_0535.png"/>
          <p:cNvPicPr>
            <a:picLocks noChangeAspect="1"/>
          </p:cNvPicPr>
          <p:nvPr/>
        </p:nvPicPr>
        <p:blipFill>
          <a:blip r:embed="rId2">
            <a:extLst/>
          </a:blip>
          <a:srcRect l="18455" t="0" r="16679" b="0"/>
          <a:stretch>
            <a:fillRect/>
          </a:stretch>
        </p:blipFill>
        <p:spPr>
          <a:xfrm rot="16200000">
            <a:off x="5347334" y="-3683314"/>
            <a:ext cx="13675519" cy="210829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lnTo>
                  <a:pt x="0" y="0"/>
                </a:lnTo>
                <a:lnTo>
                  <a:pt x="0" y="21600"/>
                </a:lnTo>
                <a:lnTo>
                  <a:pt x="21600" y="21600"/>
                </a:lnTo>
                <a:lnTo>
                  <a:pt x="21600" y="0"/>
                </a:lnTo>
                <a:close/>
              </a:path>
            </a:pathLst>
          </a:custGeom>
          <a:ln w="12700">
            <a:miter lim="400000"/>
          </a:ln>
        </p:spPr>
      </p:pic>
      <p:sp>
        <p:nvSpPr>
          <p:cNvPr id="217" name="Looking to the future &amp; conclusion"/>
          <p:cNvSpPr txBox="1"/>
          <p:nvPr>
            <p:ph type="title"/>
          </p:nvPr>
        </p:nvSpPr>
        <p:spPr>
          <a:xfrm>
            <a:off x="2128706" y="760918"/>
            <a:ext cx="20112727" cy="1475364"/>
          </a:xfrm>
          <a:prstGeom prst="rect">
            <a:avLst/>
          </a:prstGeom>
        </p:spPr>
        <p:txBody>
          <a:bodyPr/>
          <a:lstStyle>
            <a:lvl1pPr defTabSz="660400">
              <a:defRPr sz="8960"/>
            </a:lvl1pPr>
          </a:lstStyle>
          <a:p>
            <a:pPr/>
            <a:r>
              <a:t>Looking to the future &amp; conclusion </a:t>
            </a:r>
          </a:p>
        </p:txBody>
      </p:sp>
      <p:sp>
        <p:nvSpPr>
          <p:cNvPr id="218" name="Line"/>
          <p:cNvSpPr/>
          <p:nvPr/>
        </p:nvSpPr>
        <p:spPr>
          <a:xfrm>
            <a:off x="2945042" y="2244322"/>
            <a:ext cx="18480056" cy="1"/>
          </a:xfrm>
          <a:prstGeom prst="line">
            <a:avLst/>
          </a:prstGeom>
          <a:ln w="25400">
            <a:solidFill>
              <a:srgbClr val="000000"/>
            </a:solidFill>
            <a:miter lim="400000"/>
          </a:ln>
        </p:spPr>
        <p:txBody>
          <a:bodyPr lIns="50800" tIns="50800" rIns="50800" bIns="50800" anchor="ctr"/>
          <a:lstStyle/>
          <a:p>
            <a:pPr/>
          </a:p>
        </p:txBody>
      </p:sp>
      <p:pic>
        <p:nvPicPr>
          <p:cNvPr id="219" name="IMG_0548.jpeg" descr="IMG_0548.jpeg"/>
          <p:cNvPicPr>
            <a:picLocks noChangeAspect="1"/>
          </p:cNvPicPr>
          <p:nvPr/>
        </p:nvPicPr>
        <p:blipFill>
          <a:blip r:embed="rId3">
            <a:extLst/>
          </a:blip>
          <a:stretch>
            <a:fillRect/>
          </a:stretch>
        </p:blipFill>
        <p:spPr>
          <a:xfrm>
            <a:off x="2616361" y="2932189"/>
            <a:ext cx="12925091" cy="7987741"/>
          </a:xfrm>
          <a:prstGeom prst="rect">
            <a:avLst/>
          </a:prstGeom>
          <a:ln w="12700">
            <a:miter lim="400000"/>
          </a:ln>
        </p:spPr>
      </p:pic>
      <p:sp>
        <p:nvSpPr>
          <p:cNvPr id="220" name="“Developing an inclusive classroom is a continuous practice rather than a one-time aim.”"/>
          <p:cNvSpPr txBox="1"/>
          <p:nvPr/>
        </p:nvSpPr>
        <p:spPr>
          <a:xfrm>
            <a:off x="16294892" y="6251229"/>
            <a:ext cx="6044605" cy="41275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defTabSz="457200">
              <a:spcBef>
                <a:spcPts val="1700"/>
              </a:spcBef>
              <a:defRPr sz="4200">
                <a:latin typeface="Helvetica"/>
                <a:ea typeface="Helvetica"/>
                <a:cs typeface="Helvetica"/>
                <a:sym typeface="Helvetica"/>
              </a:defRPr>
            </a:lvl1pPr>
          </a:lstStyle>
          <a:p>
            <a:pPr/>
            <a:r>
              <a:t>“Developing an inclusive classroom is a continuous practice rather than a one-time aim.”</a:t>
            </a:r>
          </a:p>
        </p:txBody>
      </p:sp>
      <p:sp>
        <p:nvSpPr>
          <p:cNvPr id="221" name="(Welsh Government, 2020)"/>
          <p:cNvSpPr txBox="1"/>
          <p:nvPr/>
        </p:nvSpPr>
        <p:spPr>
          <a:xfrm>
            <a:off x="15947078" y="10201308"/>
            <a:ext cx="13305684" cy="68854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defTabSz="457200">
              <a:spcBef>
                <a:spcPts val="0"/>
              </a:spcBef>
              <a:defRPr sz="4200">
                <a:latin typeface="Times New Roman"/>
                <a:ea typeface="Times New Roman"/>
                <a:cs typeface="Times New Roman"/>
                <a:sym typeface="Times New Roman"/>
              </a:defRPr>
            </a:lvl1pPr>
          </a:lstStyle>
          <a:p>
            <a:pPr>
              <a:defRPr sz="1600"/>
            </a:pPr>
            <a:r>
              <a:rPr sz="4200"/>
              <a:t>(Welsh Government, 2020)</a:t>
            </a:r>
          </a:p>
        </p:txBody>
      </p:sp>
      <p:pic>
        <p:nvPicPr>
          <p:cNvPr id="222" name="Audio Recording.m4a" descr="Audio Recording.m4a"/>
          <p:cNvPicPr>
            <a:picLocks noChangeAspect="0"/>
          </p:cNvPicPr>
          <p:nvPr>
            <a:audioFile r:link="rId4"/>
            <p:extLst>
              <p:ext uri="{DAA4B4D4-6D71-4841-9C94-3DE7FCFB9230}">
                <p14:media xmlns:p14="http://schemas.microsoft.com/office/powerpoint/2010/main" r:embed="rId5"/>
              </p:ext>
            </p:extLst>
          </p:nvPr>
        </p:nvPicPr>
        <p:blipFill>
          <a:blip r:embed="rId6">
            <a:extLst/>
          </a:blip>
          <a:stretch>
            <a:fillRect/>
          </a:stretch>
        </p:blipFill>
        <p:spPr>
          <a:xfrm>
            <a:off x="440283" y="630131"/>
            <a:ext cx="571501" cy="571501"/>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72659" fill="hold"/>
                                        <p:tgtEl>
                                          <p:spTgt spid="222"/>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22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4" name="Reference list…"/>
          <p:cNvSpPr txBox="1"/>
          <p:nvPr/>
        </p:nvSpPr>
        <p:spPr>
          <a:xfrm>
            <a:off x="209207" y="248760"/>
            <a:ext cx="23965585" cy="1375439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457200">
              <a:spcBef>
                <a:spcPts val="2400"/>
              </a:spcBef>
              <a:defRPr b="1" sz="3100">
                <a:latin typeface="Times New Roman"/>
                <a:ea typeface="Times New Roman"/>
                <a:cs typeface="Times New Roman"/>
                <a:sym typeface="Times New Roman"/>
              </a:defRPr>
            </a:pPr>
            <a:r>
              <a:t>Reference list</a:t>
            </a:r>
          </a:p>
          <a:p>
            <a:pPr defTabSz="457200">
              <a:spcBef>
                <a:spcPts val="1600"/>
              </a:spcBef>
              <a:defRPr sz="2300">
                <a:latin typeface="Times New Roman"/>
                <a:ea typeface="Times New Roman"/>
                <a:cs typeface="Times New Roman"/>
                <a:sym typeface="Times New Roman"/>
              </a:defRPr>
            </a:pPr>
            <a:r>
              <a:t>Autism Speaks (2024). </a:t>
            </a:r>
            <a:r>
              <a:rPr i="1"/>
              <a:t>Autism and Sensory Issues</a:t>
            </a:r>
            <a:r>
              <a:t>. [online] Autism Speaks. Available at: https://www.autismspeaks.org/sensory-issues.</a:t>
            </a:r>
          </a:p>
          <a:p>
            <a:pPr defTabSz="457200">
              <a:spcBef>
                <a:spcPts val="1600"/>
              </a:spcBef>
              <a:defRPr sz="2300">
                <a:latin typeface="Times New Roman"/>
                <a:ea typeface="Times New Roman"/>
                <a:cs typeface="Times New Roman"/>
                <a:sym typeface="Times New Roman"/>
              </a:defRPr>
            </a:pPr>
            <a:r>
              <a:t>Autism, A.A. (2018). </a:t>
            </a:r>
            <a:r>
              <a:rPr i="1"/>
              <a:t>Assistive Technology</a:t>
            </a:r>
            <a:r>
              <a:t>. [online] All About Autism. Available at: https://allaboutautismbni.com/2018/11/30/assistive-technology/.</a:t>
            </a:r>
          </a:p>
          <a:p>
            <a:pPr defTabSz="457200">
              <a:spcBef>
                <a:spcPts val="1600"/>
              </a:spcBef>
              <a:defRPr sz="2300">
                <a:latin typeface="Times New Roman"/>
                <a:ea typeface="Times New Roman"/>
                <a:cs typeface="Times New Roman"/>
                <a:sym typeface="Times New Roman"/>
              </a:defRPr>
            </a:pPr>
            <a:r>
              <a:t>Bromley, M. (2025). </a:t>
            </a:r>
            <a:r>
              <a:rPr i="1"/>
              <a:t>Inclusive and adaptive teaching: Identifying and addressing barriers to learning - SecEd</a:t>
            </a:r>
            <a:r>
              <a:t>. [online] SecEd. Available at: https://www.sec-ed.co.uk/content/best-practice/inclusive-adaptive-teaching-identifying-addressing-barriers-learning/.</a:t>
            </a:r>
          </a:p>
          <a:p>
            <a:pPr defTabSz="457200">
              <a:spcBef>
                <a:spcPts val="1600"/>
              </a:spcBef>
              <a:defRPr sz="2300">
                <a:latin typeface="Times New Roman"/>
                <a:ea typeface="Times New Roman"/>
                <a:cs typeface="Times New Roman"/>
                <a:sym typeface="Times New Roman"/>
              </a:defRPr>
            </a:pPr>
            <a:r>
              <a:t>CAST (2024a). </a:t>
            </a:r>
            <a:r>
              <a:rPr i="1"/>
              <a:t>The UDL guidelines</a:t>
            </a:r>
            <a:r>
              <a:t>. [online] CAST UDL GUIDELINES. Available at: https://udlguidelines.cast.org/.</a:t>
            </a:r>
          </a:p>
          <a:p>
            <a:pPr defTabSz="457200">
              <a:spcBef>
                <a:spcPts val="1600"/>
              </a:spcBef>
              <a:defRPr sz="2300">
                <a:latin typeface="Times New Roman"/>
                <a:ea typeface="Times New Roman"/>
                <a:cs typeface="Times New Roman"/>
                <a:sym typeface="Times New Roman"/>
              </a:defRPr>
            </a:pPr>
            <a:r>
              <a:t>CAST (2024b). </a:t>
            </a:r>
            <a:r>
              <a:rPr i="1"/>
              <a:t>The UDL guidelines</a:t>
            </a:r>
            <a:r>
              <a:t>. [online] CAST UDL GUIDELINES. Available at: https://udlguidelines.cast.org/.</a:t>
            </a:r>
          </a:p>
          <a:p>
            <a:pPr defTabSz="457200">
              <a:spcBef>
                <a:spcPts val="1600"/>
              </a:spcBef>
              <a:defRPr sz="2300">
                <a:latin typeface="Times New Roman"/>
                <a:ea typeface="Times New Roman"/>
                <a:cs typeface="Times New Roman"/>
                <a:sym typeface="Times New Roman"/>
              </a:defRPr>
            </a:pPr>
            <a:r>
              <a:t>Curley, P. (2022). </a:t>
            </a:r>
            <a:r>
              <a:rPr i="1"/>
              <a:t>Effectively Implement a Calm Corner in your Classroom in 6 Steps</a:t>
            </a:r>
            <a:r>
              <a:t>. [online] The Social Emotional Teacher. Available at: https://www.thesocialemotionalteacher.com/effectively-implement-a-calm-corner-in-your-classroom-in-6-steps/.</a:t>
            </a:r>
          </a:p>
          <a:p>
            <a:pPr defTabSz="457200">
              <a:spcBef>
                <a:spcPts val="1600"/>
              </a:spcBef>
              <a:defRPr sz="2300">
                <a:latin typeface="Times New Roman"/>
                <a:ea typeface="Times New Roman"/>
                <a:cs typeface="Times New Roman"/>
                <a:sym typeface="Times New Roman"/>
              </a:defRPr>
            </a:pPr>
            <a:r>
              <a:t>Disability Friendly Cities (2021). </a:t>
            </a:r>
            <a:r>
              <a:rPr i="1"/>
              <a:t>THE BIGGEST BARRIERS TO INCLUSIVE EDUCATION</a:t>
            </a:r>
            <a:r>
              <a:t>. [online] Disabilityfriendlycities.org. Available at: https://www.disabilityfriendlycities.org/references/the-biggest-barriers-to-inclusive-education/.</a:t>
            </a:r>
          </a:p>
          <a:p>
            <a:pPr defTabSz="457200">
              <a:spcBef>
                <a:spcPts val="1600"/>
              </a:spcBef>
              <a:defRPr sz="2300">
                <a:latin typeface="Times New Roman"/>
                <a:ea typeface="Times New Roman"/>
                <a:cs typeface="Times New Roman"/>
                <a:sym typeface="Times New Roman"/>
              </a:defRPr>
            </a:pPr>
            <a:r>
              <a:t>Disability Wales (2022). </a:t>
            </a:r>
            <a:r>
              <a:rPr i="1"/>
              <a:t>Know Your Rights Your guide to the Additional Learning Needs Education Tribunal (Wales) Act 2018</a:t>
            </a:r>
            <a:r>
              <a:t>. [online] Available at: https://www.disabilitywales.org/wp-content/uploads/2022/03/8.-Know-your-rights-Additional-Learning-Needs-Tribunal.pdf.</a:t>
            </a:r>
          </a:p>
          <a:p>
            <a:pPr defTabSz="457200">
              <a:spcBef>
                <a:spcPts val="1600"/>
              </a:spcBef>
              <a:defRPr sz="2300">
                <a:latin typeface="Times New Roman"/>
                <a:ea typeface="Times New Roman"/>
                <a:cs typeface="Times New Roman"/>
                <a:sym typeface="Times New Roman"/>
              </a:defRPr>
            </a:pPr>
            <a:r>
              <a:t>ESTYN (2023). </a:t>
            </a:r>
            <a:r>
              <a:rPr i="1"/>
              <a:t>An inclusive and nurturing environment for all children - Estyn</a:t>
            </a:r>
            <a:r>
              <a:t>. [online] Estyn. Available at: https://estyn.gov.wales/improvement-resources/an-inclusive-and-nurturing-environment-for-all-children/.</a:t>
            </a:r>
          </a:p>
          <a:p>
            <a:pPr defTabSz="457200">
              <a:spcBef>
                <a:spcPts val="1600"/>
              </a:spcBef>
              <a:defRPr sz="2300">
                <a:latin typeface="Times New Roman"/>
                <a:ea typeface="Times New Roman"/>
                <a:cs typeface="Times New Roman"/>
                <a:sym typeface="Times New Roman"/>
              </a:defRPr>
            </a:pPr>
            <a:r>
              <a:t>Hawkins, A. and Nest, V. (2023). </a:t>
            </a:r>
            <a:r>
              <a:rPr i="1"/>
              <a:t>SENCO and Teacher Partnerships: Collaborating for Success</a:t>
            </a:r>
            <a:r>
              <a:t>. [online] SENsible SENCO. Available at: https://sensiblesenco.org.uk/senco-and-teacher-partnerships-collaborating-for-success/.</a:t>
            </a:r>
          </a:p>
          <a:p>
            <a:pPr defTabSz="457200">
              <a:spcBef>
                <a:spcPts val="1600"/>
              </a:spcBef>
              <a:defRPr i="1" sz="2300">
                <a:latin typeface="Times New Roman"/>
                <a:ea typeface="Times New Roman"/>
                <a:cs typeface="Times New Roman"/>
                <a:sym typeface="Times New Roman"/>
              </a:defRPr>
            </a:pPr>
            <a:r>
              <a:rPr i="0"/>
              <a:t>Hodkinson, A. (2024). </a:t>
            </a:r>
            <a:r>
              <a:t>Key Issues in Special Educational Needs, Disability and Inclusion</a:t>
            </a:r>
            <a:r>
              <a:rPr i="0"/>
              <a:t>. SAGE Publications Limited.</a:t>
            </a:r>
            <a:endParaRPr i="0"/>
          </a:p>
          <a:p>
            <a:pPr defTabSz="457200">
              <a:spcBef>
                <a:spcPts val="1600"/>
              </a:spcBef>
              <a:defRPr sz="2300">
                <a:latin typeface="Times New Roman"/>
                <a:ea typeface="Times New Roman"/>
                <a:cs typeface="Times New Roman"/>
                <a:sym typeface="Times New Roman"/>
              </a:defRPr>
            </a:pPr>
            <a:r>
              <a:t>Hookway, J. (2024). </a:t>
            </a:r>
            <a:r>
              <a:rPr i="1"/>
              <a:t>How the Autism Infinity Symbol Became a Universal Sign</a:t>
            </a:r>
            <a:r>
              <a:t>. [online] Brainwave Watch. Available at: https://brainwave.watch/how-the-autism-infinity-symbol-became-a-universal-sign/.</a:t>
            </a:r>
          </a:p>
          <a:p>
            <a:pPr defTabSz="457200">
              <a:spcBef>
                <a:spcPts val="1600"/>
              </a:spcBef>
              <a:defRPr sz="2300">
                <a:latin typeface="Times New Roman"/>
                <a:ea typeface="Times New Roman"/>
                <a:cs typeface="Times New Roman"/>
                <a:sym typeface="Times New Roman"/>
              </a:defRPr>
            </a:pPr>
            <a:r>
              <a:t>Illuminate Education (2017). </a:t>
            </a:r>
            <a:r>
              <a:rPr i="1"/>
              <a:t>Steps for Teachers &amp; Site Leaders to Apply Differentiated Instruction</a:t>
            </a:r>
            <a:r>
              <a:t>. [online] Illuminate Education. Available at: https://www.illuminateed.com/blog/2017/07/assessing-implementing-differentiated-instruction/.</a:t>
            </a:r>
          </a:p>
          <a:p>
            <a:pPr defTabSz="457200">
              <a:spcBef>
                <a:spcPts val="1600"/>
              </a:spcBef>
              <a:defRPr sz="2300">
                <a:latin typeface="Times New Roman"/>
                <a:ea typeface="Times New Roman"/>
                <a:cs typeface="Times New Roman"/>
                <a:sym typeface="Times New Roman"/>
              </a:defRPr>
            </a:pPr>
            <a:r>
              <a:t>inclusiveteach (2023). </a:t>
            </a:r>
            <a:r>
              <a:rPr i="1"/>
              <a:t>Barriers to Inclusion in Schools - Special Education and Inclusive Learning</a:t>
            </a:r>
            <a:r>
              <a:t>. [online] inclusiveteach.com. Available at: https://inclusiveteach.com/2023/09/15/barriers-to-inclusion-in-schools/.</a:t>
            </a:r>
          </a:p>
          <a:p>
            <a:pPr defTabSz="457200">
              <a:spcBef>
                <a:spcPts val="1600"/>
              </a:spcBef>
              <a:defRPr i="1" sz="2300">
                <a:latin typeface="Times New Roman"/>
                <a:ea typeface="Times New Roman"/>
                <a:cs typeface="Times New Roman"/>
                <a:sym typeface="Times New Roman"/>
              </a:defRPr>
            </a:pPr>
            <a:r>
              <a:rPr i="0"/>
              <a:t>Khalsa, S.S. and Miyake, Y. (2005). </a:t>
            </a:r>
            <a:r>
              <a:t>Inclusive classroom : a practical guide for educators</a:t>
            </a:r>
            <a:r>
              <a:rPr i="0"/>
              <a:t>. Tucson, Az: Good Year Books.</a:t>
            </a:r>
            <a:endParaRPr i="0"/>
          </a:p>
          <a:p>
            <a:pPr defTabSz="457200">
              <a:spcBef>
                <a:spcPts val="1600"/>
              </a:spcBef>
              <a:defRPr sz="2300">
                <a:latin typeface="Times New Roman"/>
                <a:ea typeface="Times New Roman"/>
                <a:cs typeface="Times New Roman"/>
                <a:sym typeface="Times New Roman"/>
              </a:defRPr>
            </a:pPr>
            <a:r>
              <a:t>M.Ed, J.W. (2022). </a:t>
            </a:r>
            <a:r>
              <a:rPr i="1"/>
              <a:t>A Visual Schedule for a Calmer Classroom</a:t>
            </a:r>
            <a:r>
              <a:t>. [online] Play to Learn Preschool. Available at: https://playtolearnpreschool.us/visual-schedule/.</a:t>
            </a:r>
          </a:p>
          <a:p>
            <a:pPr defTabSz="457200">
              <a:spcBef>
                <a:spcPts val="1600"/>
              </a:spcBef>
              <a:defRPr sz="2300">
                <a:latin typeface="Times New Roman"/>
                <a:ea typeface="Times New Roman"/>
                <a:cs typeface="Times New Roman"/>
                <a:sym typeface="Times New Roman"/>
              </a:defRPr>
            </a:pPr>
            <a:r>
              <a:t>Ysgol Clywedog Headteacher (2019). </a:t>
            </a:r>
            <a:r>
              <a:rPr i="1"/>
              <a:t>New Welsh Government ALN Bill Consultation Open - Ysgol Clywedog</a:t>
            </a:r>
            <a:r>
              <a:t>. [online] Ysgol Clywedog. Available at: https://clywedog.org/new-welsh-government-aln-bill-consultation-open/ </a:t>
            </a:r>
          </a:p>
          <a:p>
            <a:pPr defTabSz="457200">
              <a:spcBef>
                <a:spcPts val="1600"/>
              </a:spcBef>
              <a:defRPr sz="2300">
                <a:latin typeface="Times New Roman"/>
                <a:ea typeface="Times New Roman"/>
                <a:cs typeface="Times New Roman"/>
                <a:sym typeface="Times New Roman"/>
              </a:defRPr>
            </a:pPr>
            <a:r>
              <a:t>Zion Physical Therapy (2022). </a:t>
            </a:r>
            <a:r>
              <a:rPr i="1"/>
              <a:t>Autism Spectrum Disorder (ASD)</a:t>
            </a:r>
            <a:r>
              <a:t>. [online] Zion PhysicalTherapy. Available at: https://www.zionpt.com/post/autism-spectrum-disorder-asd.</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6" name="Mastropieri, M.A. and Scruggs, T.E. (2018). The inclusive classroom: Strategies for effective differentiated instruction. 6th ed. London: Pearson.…"/>
          <p:cNvSpPr txBox="1"/>
          <p:nvPr/>
        </p:nvSpPr>
        <p:spPr>
          <a:xfrm>
            <a:off x="452804" y="919788"/>
            <a:ext cx="23380954" cy="1245953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457200">
              <a:spcBef>
                <a:spcPts val="1600"/>
              </a:spcBef>
              <a:defRPr i="1" sz="2200">
                <a:latin typeface="Times New Roman"/>
                <a:ea typeface="Times New Roman"/>
                <a:cs typeface="Times New Roman"/>
                <a:sym typeface="Times New Roman"/>
              </a:defRPr>
            </a:pPr>
            <a:r>
              <a:rPr i="0"/>
              <a:t>Mastropieri, M.A. and Scruggs, T.E. (2018). </a:t>
            </a:r>
            <a:r>
              <a:t>The inclusive classroom: Strategies for effective differentiated instruction</a:t>
            </a:r>
            <a:r>
              <a:rPr i="0"/>
              <a:t>. 6th ed. London: Pearson.</a:t>
            </a:r>
            <a:endParaRPr i="0"/>
          </a:p>
          <a:p>
            <a:pPr defTabSz="457200">
              <a:spcBef>
                <a:spcPts val="1600"/>
              </a:spcBef>
              <a:defRPr sz="2200">
                <a:latin typeface="Times New Roman"/>
                <a:ea typeface="Times New Roman"/>
                <a:cs typeface="Times New Roman"/>
                <a:sym typeface="Times New Roman"/>
              </a:defRPr>
            </a:pPr>
            <a:r>
              <a:t>National Autistic Society (2024). </a:t>
            </a:r>
            <a:r>
              <a:rPr i="1"/>
              <a:t>Signs That a Child or Adult May Be Autistic</a:t>
            </a:r>
            <a:r>
              <a:t>. [online] www.autism.org.uk. Available at: https://www.autism.org.uk/advice-and-guidance/topics/diagnosis/before-diagnosis/signs-that-a-child-or-adult-may-be-autistic.</a:t>
            </a:r>
          </a:p>
          <a:p>
            <a:pPr defTabSz="457200">
              <a:spcBef>
                <a:spcPts val="1600"/>
              </a:spcBef>
              <a:defRPr sz="2200">
                <a:latin typeface="Times New Roman"/>
                <a:ea typeface="Times New Roman"/>
                <a:cs typeface="Times New Roman"/>
                <a:sym typeface="Times New Roman"/>
              </a:defRPr>
            </a:pPr>
            <a:r>
              <a:t>National Autistic Society (2025). </a:t>
            </a:r>
            <a:r>
              <a:rPr i="1"/>
              <a:t>What Is Autism?</a:t>
            </a:r>
            <a:r>
              <a:t> [online] National Autistic Society. Available at: https://www.autism.org.uk/advice-and-guidance/what-is-autism.</a:t>
            </a:r>
          </a:p>
          <a:p>
            <a:pPr defTabSz="457200">
              <a:spcBef>
                <a:spcPts val="1600"/>
              </a:spcBef>
              <a:defRPr sz="2200">
                <a:latin typeface="Times New Roman"/>
                <a:ea typeface="Times New Roman"/>
                <a:cs typeface="Times New Roman"/>
                <a:sym typeface="Times New Roman"/>
              </a:defRPr>
            </a:pPr>
            <a:r>
              <a:t>Peterson, L. (2019). </a:t>
            </a:r>
            <a:r>
              <a:rPr i="1"/>
              <a:t>All teachers need to know about the SEND Code of Practice 2015</a:t>
            </a:r>
            <a:r>
              <a:t>. [online] Integrated Treatment Services. Available at: https://www.integratedtreatmentservices.co.uk/blog/all-teachers-need-to-know-about-the-send-code-of-practice-2015/.</a:t>
            </a:r>
          </a:p>
          <a:p>
            <a:pPr defTabSz="457200">
              <a:spcBef>
                <a:spcPts val="1600"/>
              </a:spcBef>
              <a:defRPr sz="2200">
                <a:latin typeface="Times New Roman"/>
                <a:ea typeface="Times New Roman"/>
                <a:cs typeface="Times New Roman"/>
                <a:sym typeface="Times New Roman"/>
              </a:defRPr>
            </a:pPr>
            <a:r>
              <a:t>Rajashekar (2020). </a:t>
            </a:r>
            <a:r>
              <a:rPr i="1"/>
              <a:t>Home</a:t>
            </a:r>
            <a:r>
              <a:t>. [online] www.int-jecse.net. Available at: https://www.int-jecse.net/article/Inclusive+Education+%253A+Barriers+And+Challenges+In+Inclusion_6667/?download=true&amp;format=pdf.</a:t>
            </a:r>
          </a:p>
          <a:p>
            <a:pPr defTabSz="457200">
              <a:spcBef>
                <a:spcPts val="1600"/>
              </a:spcBef>
              <a:defRPr sz="2200">
                <a:latin typeface="Times New Roman"/>
                <a:ea typeface="Times New Roman"/>
                <a:cs typeface="Times New Roman"/>
                <a:sym typeface="Times New Roman"/>
              </a:defRPr>
            </a:pPr>
            <a:r>
              <a:t>Semeshina, N. (2024). </a:t>
            </a:r>
            <a:r>
              <a:rPr i="1"/>
              <a:t>How to Know Signs and Symptoms of Autism Spectrum Disorder | Swiss Medica</a:t>
            </a:r>
            <a:r>
              <a:t>. [online] Swiss Medica. Available at: https://www.startstemcells.com/how-to-know-signs-and-symptoms-of-autism-spectrum-disorder.html.</a:t>
            </a:r>
          </a:p>
          <a:p>
            <a:pPr defTabSz="457200">
              <a:spcBef>
                <a:spcPts val="1600"/>
              </a:spcBef>
              <a:defRPr sz="2200">
                <a:latin typeface="Times New Roman"/>
                <a:ea typeface="Times New Roman"/>
                <a:cs typeface="Times New Roman"/>
                <a:sym typeface="Times New Roman"/>
              </a:defRPr>
            </a:pPr>
            <a:r>
              <a:t>sharma, jhalak (2025). </a:t>
            </a:r>
            <a:r>
              <a:rPr i="1"/>
              <a:t>Top 11 Challenges of Inclusive Education - 21K School India</a:t>
            </a:r>
            <a:r>
              <a:t>. [online] 21K School India. Available at: https://www.21kschool.com/in/blog/challenges-of-inclusive-education/.</a:t>
            </a:r>
          </a:p>
          <a:p>
            <a:pPr defTabSz="457200">
              <a:spcBef>
                <a:spcPts val="1600"/>
              </a:spcBef>
              <a:defRPr sz="2200">
                <a:latin typeface="Times New Roman"/>
                <a:ea typeface="Times New Roman"/>
                <a:cs typeface="Times New Roman"/>
                <a:sym typeface="Times New Roman"/>
              </a:defRPr>
            </a:pPr>
            <a:r>
              <a:t>size, O. (2019). </a:t>
            </a:r>
            <a:r>
              <a:rPr i="1"/>
              <a:t>Paddlefish Panda</a:t>
            </a:r>
            <a:r>
              <a:t>. [online] Paddlefish Panda. Available at: https://www.paddlefish-panda.com/blog/2019/5/27/one-size-fits-all.</a:t>
            </a:r>
          </a:p>
          <a:p>
            <a:pPr defTabSz="457200">
              <a:spcBef>
                <a:spcPts val="1600"/>
              </a:spcBef>
              <a:defRPr sz="2200">
                <a:latin typeface="Times New Roman"/>
                <a:ea typeface="Times New Roman"/>
                <a:cs typeface="Times New Roman"/>
                <a:sym typeface="Times New Roman"/>
              </a:defRPr>
            </a:pPr>
            <a:r>
              <a:t>Snap Cymru (2024). </a:t>
            </a:r>
            <a:r>
              <a:rPr i="1"/>
              <a:t>Individual Development Plans</a:t>
            </a:r>
            <a:r>
              <a:t>. [online] Snap Cymru. Available at: https://www.snapcymru.org/get-support/idps/.</a:t>
            </a:r>
          </a:p>
          <a:p>
            <a:pPr defTabSz="457200">
              <a:spcBef>
                <a:spcPts val="1600"/>
              </a:spcBef>
              <a:defRPr sz="2200">
                <a:latin typeface="Times New Roman"/>
                <a:ea typeface="Times New Roman"/>
                <a:cs typeface="Times New Roman"/>
                <a:sym typeface="Times New Roman"/>
              </a:defRPr>
            </a:pPr>
            <a:r>
              <a:t>UNICEF (2022). </a:t>
            </a:r>
            <a:r>
              <a:rPr i="1"/>
              <a:t>The Convention on the Rights of the child: the Children’s Version</a:t>
            </a:r>
            <a:r>
              <a:t>. [online] UNICEF. Available at: https://www.unicef.org/child-rights-convention/convention-text-childrens-version.</a:t>
            </a:r>
          </a:p>
          <a:p>
            <a:pPr defTabSz="457200">
              <a:spcBef>
                <a:spcPts val="1600"/>
              </a:spcBef>
              <a:defRPr sz="2200">
                <a:latin typeface="Times New Roman"/>
                <a:ea typeface="Times New Roman"/>
                <a:cs typeface="Times New Roman"/>
                <a:sym typeface="Times New Roman"/>
              </a:defRPr>
            </a:pPr>
            <a:r>
              <a:t>Walk Again (2024). </a:t>
            </a:r>
            <a:r>
              <a:rPr i="1"/>
              <a:t>Autism Spectrum Disorder (ASD) Treatment in Hyderabad - Causes and Symptoms</a:t>
            </a:r>
            <a:r>
              <a:t>. [online] Walkagainrehab.com. Available at: https://walkagainrehab.com/blog/autism-spectrum-disorder-asd-causes-symptoms-and-treatment-in-hyderabad.</a:t>
            </a:r>
          </a:p>
          <a:p>
            <a:pPr defTabSz="457200">
              <a:spcBef>
                <a:spcPts val="1600"/>
              </a:spcBef>
              <a:defRPr sz="2200">
                <a:latin typeface="Times New Roman"/>
                <a:ea typeface="Times New Roman"/>
                <a:cs typeface="Times New Roman"/>
                <a:sym typeface="Times New Roman"/>
              </a:defRPr>
            </a:pPr>
            <a:r>
              <a:t>Welsh Government (2017a). </a:t>
            </a:r>
            <a:r>
              <a:rPr i="1"/>
              <a:t>Professional Standards for Teaching and Leadership</a:t>
            </a:r>
            <a:r>
              <a:t>. [online] </a:t>
            </a:r>
            <a:r>
              <a:rPr i="1"/>
              <a:t>Hwb</a:t>
            </a:r>
            <a:r>
              <a:t>. Welsh Government. Available at: https://hwb.gov.wales/api/storage/19bc948b-8a3f-41e0-944a-7bf2cadf7d18/professional-standards-for-teaching-and-leadership-interactive-pdf-for-pc.pdf.</a:t>
            </a:r>
          </a:p>
          <a:p>
            <a:pPr defTabSz="457200">
              <a:spcBef>
                <a:spcPts val="1600"/>
              </a:spcBef>
              <a:defRPr sz="2200">
                <a:latin typeface="Times New Roman"/>
                <a:ea typeface="Times New Roman"/>
                <a:cs typeface="Times New Roman"/>
                <a:sym typeface="Times New Roman"/>
              </a:defRPr>
            </a:pPr>
            <a:r>
              <a:t>Welsh Government (2017b). </a:t>
            </a:r>
            <a:r>
              <a:rPr i="1"/>
              <a:t>Professional Standards for Teaching and Leadership</a:t>
            </a:r>
            <a:r>
              <a:t>. [online] </a:t>
            </a:r>
            <a:r>
              <a:rPr i="1"/>
              <a:t>Hwb</a:t>
            </a:r>
            <a:r>
              <a:t>. Welsh Government. Available at: https://hwb.gov.wales/api/storage/19bc948b-8a3f-41e0-944a-7bf2cadf7d18/professional-standards-for-teaching-and-leadership-interactive-pdf-for-pc.pdf.</a:t>
            </a:r>
          </a:p>
          <a:p>
            <a:pPr defTabSz="457200">
              <a:spcBef>
                <a:spcPts val="1600"/>
              </a:spcBef>
              <a:defRPr sz="2200">
                <a:latin typeface="Times New Roman"/>
                <a:ea typeface="Times New Roman"/>
                <a:cs typeface="Times New Roman"/>
                <a:sym typeface="Times New Roman"/>
              </a:defRPr>
            </a:pPr>
            <a:r>
              <a:t>Welsh Government (2018). </a:t>
            </a:r>
            <a:r>
              <a:rPr i="1"/>
              <a:t>Additional learning needs (ALN) transformation programme</a:t>
            </a:r>
            <a:r>
              <a:t>. [online] Available at: https://www.gov.wales/sites/default/files/publications/2018-09/additional-learning-needs-aln-transformation-programme-v2.pdf.</a:t>
            </a:r>
          </a:p>
          <a:p>
            <a:pPr defTabSz="457200">
              <a:spcBef>
                <a:spcPts val="1600"/>
              </a:spcBef>
              <a:defRPr sz="2200">
                <a:latin typeface="Times New Roman"/>
                <a:ea typeface="Times New Roman"/>
                <a:cs typeface="Times New Roman"/>
                <a:sym typeface="Times New Roman"/>
              </a:defRPr>
            </a:pPr>
            <a:r>
              <a:t>Welsh Government (2021). </a:t>
            </a:r>
            <a:r>
              <a:rPr i="1"/>
              <a:t>Additional Learning Needs and Education Tribunal (Wales) Act</a:t>
            </a:r>
            <a:r>
              <a:t>. [online] GOV.WALES. Available at: https://www.gov.wales/additional-learning-needs-and-education-tribunal-wales-act.</a:t>
            </a:r>
          </a:p>
          <a:p>
            <a:pPr defTabSz="457200">
              <a:spcBef>
                <a:spcPts val="1600"/>
              </a:spcBef>
              <a:defRPr sz="2200">
                <a:latin typeface="Times New Roman"/>
                <a:ea typeface="Times New Roman"/>
                <a:cs typeface="Times New Roman"/>
                <a:sym typeface="Times New Roman"/>
              </a:defRPr>
            </a:pPr>
            <a:r>
              <a:t>Welsh Government (2022). </a:t>
            </a:r>
            <a:r>
              <a:rPr i="1"/>
              <a:t>Curriculum for Wales </a:t>
            </a:r>
            <a:r>
              <a:t>. [online] hwb.gov.wales. Available at: https://hwb.gov.wales/curriculum-for-wales.</a:t>
            </a:r>
          </a:p>
          <a:p>
            <a:pPr defTabSz="457200">
              <a:spcBef>
                <a:spcPts val="1600"/>
              </a:spcBef>
              <a:defRPr sz="2200">
                <a:latin typeface="Times New Roman"/>
                <a:ea typeface="Times New Roman"/>
                <a:cs typeface="Times New Roman"/>
                <a:sym typeface="Times New Roman"/>
              </a:defRPr>
            </a:pPr>
            <a:r>
              <a:t>Yale University (2019). </a:t>
            </a:r>
            <a:r>
              <a:rPr i="1"/>
              <a:t>A Guiding Framework for Teaching</a:t>
            </a:r>
            <a:r>
              <a:t>. [online] Poorvu Center for Teaching and Learning. Available at: </a:t>
            </a:r>
            <a:r>
              <a:rPr u="sng">
                <a:hlinkClick r:id="rId2" invalidUrl="" action="" tgtFrame="" tooltip="" history="1" highlightClick="0" endSnd="0"/>
              </a:rPr>
              <a:t>https://poorvucenter.yale.edu/teaching/a-guiding-framework-for-teaching</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White">
  <a:themeElements>
    <a:clrScheme name="White">
      <a:dk1>
        <a:srgbClr val="000000"/>
      </a:dk1>
      <a:lt1>
        <a:srgbClr val="FFFFFF"/>
      </a:lt1>
      <a:dk2>
        <a:srgbClr val="5E5E5E"/>
      </a:dk2>
      <a:lt2>
        <a:srgbClr val="D5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0" tIns="0" rIns="0" bIns="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White">
  <a:themeElements>
    <a:clrScheme name="White">
      <a:dk1>
        <a:srgbClr val="000000"/>
      </a:dk1>
      <a:lt1>
        <a:srgbClr val="FFFFFF"/>
      </a:lt1>
      <a:dk2>
        <a:srgbClr val="5E5E5E"/>
      </a:dk2>
      <a:lt2>
        <a:srgbClr val="D5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0" tIns="0" rIns="0" bIns="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