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26" r:id="rId3"/>
    <p:sldId id="259" r:id="rId4"/>
    <p:sldId id="260" r:id="rId5"/>
    <p:sldId id="261" r:id="rId6"/>
    <p:sldId id="262" r:id="rId7"/>
    <p:sldId id="263" r:id="rId8"/>
    <p:sldId id="264" r:id="rId9"/>
    <p:sldId id="265" r:id="rId10"/>
    <p:sldId id="266" r:id="rId11"/>
    <p:sldId id="325" r:id="rId12"/>
    <p:sldId id="267" r:id="rId13"/>
    <p:sldId id="268" r:id="rId14"/>
    <p:sldId id="271" r:id="rId15"/>
    <p:sldId id="272" r:id="rId16"/>
    <p:sldId id="273" r:id="rId17"/>
    <p:sldId id="274" r:id="rId18"/>
    <p:sldId id="275" r:id="rId19"/>
    <p:sldId id="277" r:id="rId20"/>
    <p:sldId id="276" r:id="rId21"/>
    <p:sldId id="278" r:id="rId22"/>
    <p:sldId id="279" r:id="rId23"/>
    <p:sldId id="281" r:id="rId24"/>
    <p:sldId id="283"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 id="297" r:id="rId38"/>
    <p:sldId id="298" r:id="rId39"/>
    <p:sldId id="299" r:id="rId40"/>
    <p:sldId id="300" r:id="rId41"/>
    <p:sldId id="301" r:id="rId42"/>
    <p:sldId id="302" r:id="rId43"/>
    <p:sldId id="303" r:id="rId44"/>
    <p:sldId id="304" r:id="rId45"/>
    <p:sldId id="305" r:id="rId46"/>
    <p:sldId id="306" r:id="rId47"/>
    <p:sldId id="307" r:id="rId48"/>
    <p:sldId id="308" r:id="rId49"/>
    <p:sldId id="309" r:id="rId50"/>
    <p:sldId id="310" r:id="rId51"/>
    <p:sldId id="311" r:id="rId52"/>
    <p:sldId id="312" r:id="rId53"/>
    <p:sldId id="313" r:id="rId54"/>
    <p:sldId id="314" r:id="rId55"/>
    <p:sldId id="315" r:id="rId56"/>
    <p:sldId id="317" r:id="rId57"/>
    <p:sldId id="316" r:id="rId58"/>
    <p:sldId id="318" r:id="rId59"/>
    <p:sldId id="319" r:id="rId60"/>
    <p:sldId id="320" r:id="rId61"/>
    <p:sldId id="321" r:id="rId62"/>
    <p:sldId id="322" r:id="rId63"/>
    <p:sldId id="323" r:id="rId64"/>
    <p:sldId id="324"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D8614E5-CF0E-47EA-A8A4-BCAF4EE6198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8614E5-CF0E-47EA-A8A4-BCAF4EE6198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8614E5-CF0E-47EA-A8A4-BCAF4EE6198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CD8614E5-CF0E-47EA-A8A4-BCAF4EE6198A}"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8614E5-CF0E-47EA-A8A4-BCAF4EE6198A}" type="datetimeFigureOut">
              <a:rPr lang="en-GB" smtClean="0"/>
              <a:t>29/01/2019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D8614E5-CF0E-47EA-A8A4-BCAF4EE6198A}" type="datetimeFigureOut">
              <a:rPr lang="en-GB" smtClean="0"/>
              <a:t>29/01/2019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D8614E5-CF0E-47EA-A8A4-BCAF4EE6198A}" type="datetimeFigureOut">
              <a:rPr lang="en-GB" smtClean="0"/>
              <a:t>29/01/2019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D8614E5-CF0E-47EA-A8A4-BCAF4EE6198A}"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8614E5-CF0E-47EA-A8A4-BCAF4EE6198A}"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8614E5-CF0E-47EA-A8A4-BCAF4EE6198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D8614E5-CF0E-47EA-A8A4-BCAF4EE6198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7DCEBC35-AFF6-4914-99C9-BE98FEAE72C7}" type="slidenum">
              <a:rPr lang="en-US" altLang="en-US"/>
              <a:pPr/>
              <a:t>‹#›</a:t>
            </a:fld>
            <a:endParaRPr lang="en-US" altLang="en-US"/>
          </a:p>
        </p:txBody>
      </p:sp>
    </p:spTree>
    <p:extLst>
      <p:ext uri="{BB962C8B-B14F-4D97-AF65-F5344CB8AC3E}">
        <p14:creationId xmlns:p14="http://schemas.microsoft.com/office/powerpoint/2010/main" val="2922607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D8614E5-CF0E-47EA-A8A4-BCAF4EE6198A}" type="datetimeFigureOut">
              <a:rPr lang="en-GB" smtClean="0"/>
              <a:t>29/01/2019</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9F868996-EBD2-4193-BB33-A1F51D1DD67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s.a.jone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docid=DVESUiPpaOJVCM&amp;tbnid=yNztyI_feS3S5M:&amp;ved=0CAUQjRw&amp;url=http://breakingmuscle.com/sports-psychology/psychology-in-the-weightlifting-arena-part-1-of-a-series&amp;ei=-hIPVMCzFcvuaNeKgBg&amp;bvm=bv.74649129,d.ZGU&amp;psig=AFQjCNGVZkOqcAcE5-BOgznQeS6j15dzhQ&amp;ust=1410360416968277" TargetMode="Externa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hyperlink" Target="http://www.google.co.uk/url?sa=i&amp;rct=j&amp;q=&amp;esrc=s&amp;source=images&amp;cd=&amp;cad=rja&amp;uact=8&amp;docid=0-qSDCjSW_gzzM&amp;tbnid=wlHzfoKXpf0XRM:&amp;ved=0CAUQjRw&amp;url=http://www.lboro.ac.uk/departments/ssehs/research/sport-science/sport-psychology/&amp;ei=ziYPVL_kJpbmavP2gcAF&amp;bvm=bv.74649129,d.ZGU&amp;psig=AFQjCNEwkiogSthZNBUZT5mvjfkA-wRNbA&amp;ust=1410365457688088"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docid=ixUfjTZIRObnNM&amp;tbnid=dldWA5qOSGHzuM:&amp;ved=0CAUQjRw&amp;url=http://www.brisbanecounsellingcentre.com.au/services_sports_exercise_psychology.htm&amp;ei=OycPVNL7HsXSaNWXgcgG&amp;bvm=bv.74649129,d.ZGU&amp;psig=AFQjCNErWzI7lUSw9F0SCUrlMcxkfYCGCw&amp;ust=1410365611132417"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youtube.com/watch?v=_p73Ms3i_vU" TargetMode="External"/><Relationship Id="rId2" Type="http://schemas.openxmlformats.org/officeDocument/2006/relationships/hyperlink" Target="http://www.youtube.com/watch?v=QVxxaj1j9nE" TargetMode="Externa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hyperlink" Target="http://www.google.co.uk/url?sa=i&amp;rct=j&amp;q=&amp;esrc=s&amp;source=images&amp;cd=&amp;cad=rja&amp;uact=8&amp;docid=6_7sydh-lJVK3M&amp;tbnid=KTwdoYICOmmN9M:&amp;ved=0CAUQjRw&amp;url=http://www.biznews.com/sport/2014/07/potgieter-starts-waratahs-expect-skelton-impact/&amp;ei=rHkQVMevHcOp7AacgoHQBA&amp;psig=AFQjCNGgZ8BErTu1Qv8VCyqmoRSjudommA&amp;ust=1410452258363339" TargetMode="External"/><Relationship Id="rId4" Type="http://schemas.openxmlformats.org/officeDocument/2006/relationships/image" Target="../media/image8.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damienlafont.com/wp-content/uploads/2011/05/iStock_000013095284Medium_VISION_TRAINING_HOME.jpg" TargetMode="Externa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url?sa=i&amp;rct=j&amp;q=&amp;esrc=s&amp;source=images&amp;cd=&amp;cad=rja&amp;uact=8&amp;docid=9nOOJXRR5fXo8M&amp;tbnid=6TP5sLhKb27GpM:&amp;ved=0CAcQjRw&amp;url=http://www.my-youth-basketball-player.com/basketball-dribbling-drills.html&amp;ei=3v4SVLLMDsPgaqmdgfAM&amp;bvm=bv.75097201,d.ZGU&amp;psig=AFQjCNH45qce4NPPXi_NfnDbTL5e05q0rw&amp;ust=1410617419069032" TargetMode="External"/><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hyperlink" Target="http://www.google.co.uk/url?sa=i&amp;rct=j&amp;q=&amp;esrc=s&amp;source=images&amp;cd=&amp;cad=rja&amp;uact=8&amp;docid=snvDPf0k89h-uM&amp;tbnid=HCf_GoaaL-JLRM:&amp;ved=0CAcQjRw&amp;url=http://www.triblocal.com/orland-park/community/stories/2012/01/bullssox-academy-hosts-advanced-basketball-skills-and-drills-in-orland-park/&amp;ei=Mv8SVK_mLcXcapzZgtgC&amp;bvm=bv.75097201,d.ZGU&amp;psig=AFQjCNGHLYkrxJO9E6TCBm1hbp41JebJ2g&amp;ust=1410617489858508"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source=images&amp;cd=&amp;cad=rja&amp;uact=8&amp;docid=MyJ2TejY0JV8IM&amp;tbnid=ga6GplLzopj2YM:&amp;ved=0CAcQjRw&amp;url=http://www.telegraph.co.uk/sponsored/lifestyle/task-assistant/10711947/virtual-assistants.html&amp;ei=iO8WVNvVG4_oaM3ZgugG&amp;bvm=bv.75097201,d.ZGU&amp;psig=AFQjCNFPfoNEgHgMG0E9tUcPWAyBs85p6A&amp;ust=1410875639362599" TargetMode="External"/><Relationship Id="rId1" Type="http://schemas.openxmlformats.org/officeDocument/2006/relationships/slideLayout" Target="../slideLayouts/slideLayout4.xml"/><Relationship Id="rId5" Type="http://schemas.openxmlformats.org/officeDocument/2006/relationships/image" Target="../media/image15.jpeg"/><Relationship Id="rId4" Type="http://schemas.openxmlformats.org/officeDocument/2006/relationships/hyperlink" Target="http://www.wikihow.com/Image:Do-Well-on-a-Piano-Exam-Step-3.jpg"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SSAP5002 – Applied Sport and Exercise Psychology</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26317023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Introduction. </a:t>
            </a:r>
          </a:p>
        </p:txBody>
      </p:sp>
      <p:sp>
        <p:nvSpPr>
          <p:cNvPr id="3075" name="Rectangle 3"/>
          <p:cNvSpPr>
            <a:spLocks noGrp="1" noChangeArrowheads="1"/>
          </p:cNvSpPr>
          <p:nvPr>
            <p:ph sz="half" idx="4294967295"/>
          </p:nvPr>
        </p:nvSpPr>
        <p:spPr>
          <a:xfrm>
            <a:off x="457200" y="2286000"/>
            <a:ext cx="3960440" cy="3143250"/>
          </a:xfrm>
          <a:prstGeom prst="rect">
            <a:avLst/>
          </a:prstGeom>
        </p:spPr>
        <p:txBody>
          <a:bodyPr rtlCol="0">
            <a:normAutofit/>
          </a:bodyPr>
          <a:lstStyle/>
          <a:p>
            <a:pPr marL="205740" indent="-205740">
              <a:lnSpc>
                <a:spcPct val="80000"/>
              </a:lnSpc>
              <a:defRPr/>
            </a:pPr>
            <a:r>
              <a:rPr lang="en-GB" altLang="en-US" sz="2100" dirty="0">
                <a:latin typeface="Calibri" panose="020F0502020204030204" pitchFamily="34" charset="0"/>
              </a:rPr>
              <a:t>Dr Stuart Jones. </a:t>
            </a: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Room CJ214 </a:t>
            </a:r>
          </a:p>
          <a:p>
            <a:pPr lvl="1" indent="-205740">
              <a:lnSpc>
                <a:spcPct val="80000"/>
              </a:lnSpc>
              <a:defRPr/>
            </a:pPr>
            <a:r>
              <a:rPr lang="en-GB" altLang="en-US" sz="1800" dirty="0">
                <a:latin typeface="Calibri" panose="020F0502020204030204" pitchFamily="34" charset="0"/>
              </a:rPr>
              <a:t>Office Hours		 - </a:t>
            </a:r>
            <a:r>
              <a:rPr lang="en-GB" altLang="en-US" dirty="0">
                <a:latin typeface="Calibri" panose="020F0502020204030204" pitchFamily="34" charset="0"/>
              </a:rPr>
              <a:t>Thursday 12 – 1, Friday </a:t>
            </a:r>
            <a:r>
              <a:rPr lang="en-GB" altLang="en-US" dirty="0" smtClean="0">
                <a:latin typeface="Calibri" panose="020F0502020204030204" pitchFamily="34" charset="0"/>
              </a:rPr>
              <a:t>2-3</a:t>
            </a:r>
            <a:r>
              <a:rPr lang="en-GB" altLang="en-US" dirty="0" smtClean="0">
                <a:latin typeface="Calibri" panose="020F0502020204030204" pitchFamily="34" charset="0"/>
              </a:rPr>
              <a:t>. </a:t>
            </a:r>
            <a:endParaRPr lang="en-GB" altLang="en-US" sz="2100" dirty="0">
              <a:latin typeface="Calibri" panose="020F0502020204030204" pitchFamily="34" charset="0"/>
            </a:endParaRP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Email: </a:t>
            </a:r>
            <a:r>
              <a:rPr lang="en-GB" altLang="en-US" sz="2100" dirty="0">
                <a:latin typeface="Calibri" panose="020F0502020204030204" pitchFamily="34" charset="0"/>
                <a:hlinkClick r:id="rId2"/>
              </a:rPr>
              <a:t>s.a.jones@uwtsd.ac.uk</a:t>
            </a: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Telephone: 01267 676697</a:t>
            </a:r>
          </a:p>
        </p:txBody>
      </p:sp>
      <p:sp>
        <p:nvSpPr>
          <p:cNvPr id="2" name="Content Placeholder 1"/>
          <p:cNvSpPr>
            <a:spLocks noGrp="1"/>
          </p:cNvSpPr>
          <p:nvPr>
            <p:ph sz="half" idx="4294967295"/>
          </p:nvPr>
        </p:nvSpPr>
        <p:spPr>
          <a:xfrm>
            <a:off x="4860032" y="2286000"/>
            <a:ext cx="3598168" cy="3143250"/>
          </a:xfrm>
          <a:prstGeom prst="rect">
            <a:avLst/>
          </a:prstGeom>
        </p:spPr>
        <p:txBody>
          <a:bodyPr/>
          <a:lstStyle/>
          <a:p>
            <a:endParaRPr lang="en-GB" dirty="0"/>
          </a:p>
        </p:txBody>
      </p:sp>
      <p:pic>
        <p:nvPicPr>
          <p:cNvPr id="3" name="Picture 2"/>
          <p:cNvPicPr>
            <a:picLocks noChangeAspect="1"/>
          </p:cNvPicPr>
          <p:nvPr/>
        </p:nvPicPr>
        <p:blipFill>
          <a:blip r:embed="rId3"/>
          <a:stretch>
            <a:fillRect/>
          </a:stretch>
        </p:blipFill>
        <p:spPr>
          <a:xfrm>
            <a:off x="6838950" y="2757488"/>
            <a:ext cx="1428750" cy="1857375"/>
          </a:xfrm>
          <a:prstGeom prst="rect">
            <a:avLst/>
          </a:prstGeom>
        </p:spPr>
      </p:pic>
    </p:spTree>
    <p:extLst>
      <p:ext uri="{BB962C8B-B14F-4D97-AF65-F5344CB8AC3E}">
        <p14:creationId xmlns:p14="http://schemas.microsoft.com/office/powerpoint/2010/main" val="27388086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a:t>To provide students with a theoretical and applied understanding of the contribution of psychology to the study of sport and exercise.</a:t>
            </a:r>
          </a:p>
          <a:p>
            <a:endParaRPr lang="en-GB" dirty="0"/>
          </a:p>
        </p:txBody>
      </p:sp>
      <p:sp>
        <p:nvSpPr>
          <p:cNvPr id="3" name="Title 2"/>
          <p:cNvSpPr>
            <a:spLocks noGrp="1"/>
          </p:cNvSpPr>
          <p:nvPr>
            <p:ph type="title"/>
          </p:nvPr>
        </p:nvSpPr>
        <p:spPr/>
        <p:txBody>
          <a:bodyPr/>
          <a:lstStyle/>
          <a:p>
            <a:r>
              <a:rPr lang="en-GB" dirty="0" smtClean="0"/>
              <a:t>Aims</a:t>
            </a:r>
            <a:endParaRPr lang="en-GB" dirty="0"/>
          </a:p>
        </p:txBody>
      </p:sp>
    </p:spTree>
    <p:extLst>
      <p:ext uri="{BB962C8B-B14F-4D97-AF65-F5344CB8AC3E}">
        <p14:creationId xmlns:p14="http://schemas.microsoft.com/office/powerpoint/2010/main" val="2603090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633853"/>
          </a:xfrm>
        </p:spPr>
        <p:txBody>
          <a:bodyPr>
            <a:normAutofit fontScale="92500" lnSpcReduction="10000"/>
          </a:bodyPr>
          <a:lstStyle/>
          <a:p>
            <a:pPr lvl="0" hangingPunct="0"/>
            <a:r>
              <a:rPr lang="en-GB" sz="2800" dirty="0"/>
              <a:t>critically review the application of a range of theories derived from psychology in relation to successful and non-successful sporting performance</a:t>
            </a:r>
            <a:r>
              <a:rPr lang="en-GB" sz="2800" dirty="0" smtClean="0"/>
              <a:t>;</a:t>
            </a:r>
          </a:p>
          <a:p>
            <a:pPr lvl="0" hangingPunct="0"/>
            <a:endParaRPr lang="en-GB" sz="2800" dirty="0"/>
          </a:p>
          <a:p>
            <a:pPr lvl="0" hangingPunct="0"/>
            <a:r>
              <a:rPr lang="en-GB" sz="2800" dirty="0"/>
              <a:t>critically appraise the application of a variety of psychological skills (for example, arousal regulation, imagery, goal setting) and its impact on sporting performance;</a:t>
            </a:r>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extLst>
      <p:ext uri="{BB962C8B-B14F-4D97-AF65-F5344CB8AC3E}">
        <p14:creationId xmlns:p14="http://schemas.microsoft.com/office/powerpoint/2010/main" val="34784041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hangingPunct="0"/>
            <a:r>
              <a:rPr lang="en-GB" sz="2600" dirty="0"/>
              <a:t>critically explore the role of psychology in relation to exercise and sports injury rehabilitation adherence</a:t>
            </a:r>
            <a:r>
              <a:rPr lang="en-GB" sz="2600" dirty="0" smtClean="0"/>
              <a:t>;</a:t>
            </a:r>
          </a:p>
          <a:p>
            <a:pPr lvl="0" hangingPunct="0"/>
            <a:endParaRPr lang="en-GB" sz="2600" dirty="0"/>
          </a:p>
          <a:p>
            <a:pPr lvl="0" hangingPunct="0"/>
            <a:r>
              <a:rPr lang="en-GB" sz="2600" dirty="0"/>
              <a:t>organise their knowledge and learning through the use of a range of information resources and present their work at the appropriate level.</a:t>
            </a:r>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extLst>
      <p:ext uri="{BB962C8B-B14F-4D97-AF65-F5344CB8AC3E}">
        <p14:creationId xmlns:p14="http://schemas.microsoft.com/office/powerpoint/2010/main" val="34292461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420888"/>
            <a:ext cx="7408333" cy="4032448"/>
          </a:xfrm>
        </p:spPr>
        <p:txBody>
          <a:bodyPr>
            <a:normAutofit lnSpcReduction="10000"/>
          </a:bodyPr>
          <a:lstStyle/>
          <a:p>
            <a:pPr lvl="0" hangingPunct="0"/>
            <a:r>
              <a:rPr lang="en-GB" dirty="0"/>
              <a:t>A critical understanding of the role of individual differences (.e.g. personality) on sporting performance. </a:t>
            </a:r>
            <a:endParaRPr lang="en-GB" dirty="0" smtClean="0"/>
          </a:p>
          <a:p>
            <a:pPr lvl="0" hangingPunct="0"/>
            <a:endParaRPr lang="en-GB" dirty="0"/>
          </a:p>
          <a:p>
            <a:pPr lvl="0" hangingPunct="0"/>
            <a:r>
              <a:rPr lang="en-GB" dirty="0"/>
              <a:t>A critical understanding of the nature of stress, anxiety and arousal and its impact on sporting performance. </a:t>
            </a:r>
            <a:endParaRPr lang="en-GB" dirty="0" smtClean="0"/>
          </a:p>
          <a:p>
            <a:pPr lvl="0" hangingPunct="0"/>
            <a:endParaRPr lang="en-GB" dirty="0"/>
          </a:p>
          <a:p>
            <a:pPr lvl="0" hangingPunct="0"/>
            <a:r>
              <a:rPr lang="en-GB" dirty="0"/>
              <a:t>A critical understanding on the role of group process in relation to sport and exercise</a:t>
            </a:r>
          </a:p>
          <a:p>
            <a:endParaRPr lang="en-GB" dirty="0"/>
          </a:p>
        </p:txBody>
      </p:sp>
      <p:sp>
        <p:nvSpPr>
          <p:cNvPr id="3" name="Title 2"/>
          <p:cNvSpPr>
            <a:spLocks noGrp="1"/>
          </p:cNvSpPr>
          <p:nvPr>
            <p:ph type="title"/>
          </p:nvPr>
        </p:nvSpPr>
        <p:spPr/>
        <p:txBody>
          <a:bodyPr/>
          <a:lstStyle/>
          <a:p>
            <a:r>
              <a:rPr lang="en-GB" dirty="0" smtClean="0"/>
              <a:t>Content</a:t>
            </a:r>
            <a:endParaRPr lang="en-GB" dirty="0"/>
          </a:p>
        </p:txBody>
      </p:sp>
    </p:spTree>
    <p:extLst>
      <p:ext uri="{BB962C8B-B14F-4D97-AF65-F5344CB8AC3E}">
        <p14:creationId xmlns:p14="http://schemas.microsoft.com/office/powerpoint/2010/main" val="28019223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633853"/>
          </a:xfrm>
        </p:spPr>
        <p:txBody>
          <a:bodyPr/>
          <a:lstStyle/>
          <a:p>
            <a:pPr lvl="0" hangingPunct="0"/>
            <a:r>
              <a:rPr lang="en-GB" dirty="0"/>
              <a:t>A critical understanding of the techniques (such as goal setting, imagery, and arousal regulation) adopted by applied sport psychologists and its impact on sporting performance. </a:t>
            </a:r>
            <a:endParaRPr lang="en-GB" dirty="0" smtClean="0"/>
          </a:p>
          <a:p>
            <a:pPr lvl="0" hangingPunct="0"/>
            <a:endParaRPr lang="en-GB" dirty="0"/>
          </a:p>
          <a:p>
            <a:pPr lvl="0" hangingPunct="0"/>
            <a:r>
              <a:rPr lang="en-GB" dirty="0"/>
              <a:t>An exploration into the role of applied exercise psychologists and an examination on the factors that might influence adherence to exercise and to sports injury rehabilitation. </a:t>
            </a:r>
          </a:p>
          <a:p>
            <a:endParaRPr lang="en-GB" dirty="0"/>
          </a:p>
        </p:txBody>
      </p:sp>
      <p:sp>
        <p:nvSpPr>
          <p:cNvPr id="3" name="Title 2"/>
          <p:cNvSpPr>
            <a:spLocks noGrp="1"/>
          </p:cNvSpPr>
          <p:nvPr>
            <p:ph type="title"/>
          </p:nvPr>
        </p:nvSpPr>
        <p:spPr/>
        <p:txBody>
          <a:bodyPr/>
          <a:lstStyle/>
          <a:p>
            <a:r>
              <a:rPr lang="en-GB" dirty="0" smtClean="0"/>
              <a:t>Content</a:t>
            </a:r>
            <a:endParaRPr lang="en-GB" dirty="0"/>
          </a:p>
        </p:txBody>
      </p:sp>
    </p:spTree>
    <p:extLst>
      <p:ext uri="{BB962C8B-B14F-4D97-AF65-F5344CB8AC3E}">
        <p14:creationId xmlns:p14="http://schemas.microsoft.com/office/powerpoint/2010/main" val="6712396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hangingPunct="0"/>
            <a:r>
              <a:rPr lang="en-GB" b="1" dirty="0"/>
              <a:t>ASSESSMENT</a:t>
            </a:r>
            <a:endParaRPr lang="en-GB" dirty="0"/>
          </a:p>
          <a:p>
            <a:pPr hangingPunct="0"/>
            <a:r>
              <a:rPr lang="en-GB" b="1" dirty="0"/>
              <a:t>Course work					50%</a:t>
            </a:r>
            <a:endParaRPr lang="en-GB" dirty="0"/>
          </a:p>
          <a:p>
            <a:r>
              <a:rPr lang="en-GB" dirty="0"/>
              <a:t>One assignment (3000 words)		</a:t>
            </a:r>
          </a:p>
          <a:p>
            <a:r>
              <a:rPr lang="en-GB" b="1" dirty="0"/>
              <a:t>Examination					50%</a:t>
            </a:r>
            <a:endParaRPr lang="en-GB" dirty="0"/>
          </a:p>
          <a:p>
            <a:r>
              <a:rPr lang="en-GB" dirty="0"/>
              <a:t>One paper (2 hours) 	 </a:t>
            </a:r>
          </a:p>
        </p:txBody>
      </p:sp>
      <p:sp>
        <p:nvSpPr>
          <p:cNvPr id="3" name="Title 2"/>
          <p:cNvSpPr>
            <a:spLocks noGrp="1"/>
          </p:cNvSpPr>
          <p:nvPr>
            <p:ph type="title"/>
          </p:nvPr>
        </p:nvSpPr>
        <p:spPr/>
        <p:txBody>
          <a:bodyPr/>
          <a:lstStyle/>
          <a:p>
            <a:r>
              <a:rPr lang="en-GB" dirty="0" smtClean="0"/>
              <a:t>Assessments</a:t>
            </a:r>
            <a:endParaRPr lang="en-GB" dirty="0"/>
          </a:p>
        </p:txBody>
      </p:sp>
    </p:spTree>
    <p:extLst>
      <p:ext uri="{BB962C8B-B14F-4D97-AF65-F5344CB8AC3E}">
        <p14:creationId xmlns:p14="http://schemas.microsoft.com/office/powerpoint/2010/main" val="7594233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PART A – Coursework Assignment (</a:t>
            </a:r>
            <a:r>
              <a:rPr lang="en-GB" dirty="0"/>
              <a:t>3</a:t>
            </a:r>
            <a:r>
              <a:rPr lang="en-GB" dirty="0" smtClean="0"/>
              <a:t>000 words) – 50%</a:t>
            </a:r>
          </a:p>
          <a:p>
            <a:endParaRPr lang="en-GB" dirty="0"/>
          </a:p>
          <a:p>
            <a:r>
              <a:rPr lang="en-GB" dirty="0"/>
              <a:t>Using theory and empirical research to support your answer, critically discuss the effects of anxiety on sporting </a:t>
            </a:r>
            <a:r>
              <a:rPr lang="en-GB" dirty="0" smtClean="0"/>
              <a:t>performance</a:t>
            </a:r>
          </a:p>
          <a:p>
            <a:endParaRPr lang="en-GB" dirty="0"/>
          </a:p>
          <a:p>
            <a:r>
              <a:rPr lang="en-GB" dirty="0"/>
              <a:t>Deadline – </a:t>
            </a:r>
            <a:r>
              <a:rPr lang="en-GB" dirty="0" smtClean="0"/>
              <a:t>8th </a:t>
            </a:r>
            <a:r>
              <a:rPr lang="en-GB" dirty="0"/>
              <a:t>March 2019.. </a:t>
            </a:r>
            <a:r>
              <a:rPr lang="en-GB" dirty="0"/>
              <a:t>	</a:t>
            </a:r>
          </a:p>
        </p:txBody>
      </p:sp>
      <p:sp>
        <p:nvSpPr>
          <p:cNvPr id="3" name="Title 2"/>
          <p:cNvSpPr>
            <a:spLocks noGrp="1"/>
          </p:cNvSpPr>
          <p:nvPr>
            <p:ph type="title"/>
          </p:nvPr>
        </p:nvSpPr>
        <p:spPr/>
        <p:txBody>
          <a:bodyPr/>
          <a:lstStyle/>
          <a:p>
            <a:r>
              <a:rPr lang="en-GB" dirty="0" smtClean="0"/>
              <a:t>Assessment</a:t>
            </a:r>
            <a:endParaRPr lang="en-GB" dirty="0"/>
          </a:p>
        </p:txBody>
      </p:sp>
    </p:spTree>
    <p:extLst>
      <p:ext uri="{BB962C8B-B14F-4D97-AF65-F5344CB8AC3E}">
        <p14:creationId xmlns:p14="http://schemas.microsoft.com/office/powerpoint/2010/main" val="27243230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Part B – Examination (one paper) 2 hours – 50%. </a:t>
            </a:r>
          </a:p>
          <a:p>
            <a:endParaRPr lang="en-GB" dirty="0"/>
          </a:p>
          <a:p>
            <a:r>
              <a:rPr lang="en-GB" dirty="0" smtClean="0"/>
              <a:t>NOT A TIMED ESSAY. </a:t>
            </a:r>
          </a:p>
          <a:p>
            <a:endParaRPr lang="en-GB" dirty="0"/>
          </a:p>
          <a:p>
            <a:r>
              <a:rPr lang="en-GB" dirty="0" smtClean="0"/>
              <a:t>Students will answer 2 questions. </a:t>
            </a:r>
          </a:p>
          <a:p>
            <a:r>
              <a:rPr lang="en-GB" dirty="0" smtClean="0"/>
              <a:t>Question 1 = 50%</a:t>
            </a:r>
          </a:p>
          <a:p>
            <a:r>
              <a:rPr lang="en-GB" dirty="0" smtClean="0"/>
              <a:t>Question 2 = 50%</a:t>
            </a:r>
          </a:p>
        </p:txBody>
      </p:sp>
      <p:sp>
        <p:nvSpPr>
          <p:cNvPr id="3" name="Title 2"/>
          <p:cNvSpPr>
            <a:spLocks noGrp="1"/>
          </p:cNvSpPr>
          <p:nvPr>
            <p:ph type="title"/>
          </p:nvPr>
        </p:nvSpPr>
        <p:spPr/>
        <p:txBody>
          <a:bodyPr/>
          <a:lstStyle/>
          <a:p>
            <a:r>
              <a:rPr lang="en-GB" dirty="0" smtClean="0"/>
              <a:t>Assessment</a:t>
            </a:r>
            <a:endParaRPr lang="en-GB" dirty="0"/>
          </a:p>
        </p:txBody>
      </p:sp>
    </p:spTree>
    <p:extLst>
      <p:ext uri="{BB962C8B-B14F-4D97-AF65-F5344CB8AC3E}">
        <p14:creationId xmlns:p14="http://schemas.microsoft.com/office/powerpoint/2010/main" val="8693176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Question 1 – On topic of </a:t>
            </a:r>
            <a:r>
              <a:rPr lang="en-GB" dirty="0" smtClean="0"/>
              <a:t>Psychological interventions to improve performances – Weeks 3 – 5. </a:t>
            </a:r>
            <a:endParaRPr lang="en-GB" dirty="0" smtClean="0"/>
          </a:p>
          <a:p>
            <a:endParaRPr lang="en-GB" dirty="0"/>
          </a:p>
          <a:p>
            <a:r>
              <a:rPr lang="en-GB" dirty="0" smtClean="0"/>
              <a:t>Question 2 – </a:t>
            </a:r>
            <a:r>
              <a:rPr lang="en-GB" dirty="0" smtClean="0"/>
              <a:t>On Exercise and Cognitive Function – Week 6. </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355043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See module outline document on Moodle. </a:t>
            </a:r>
            <a:endParaRPr lang="en-GB" dirty="0"/>
          </a:p>
        </p:txBody>
      </p:sp>
      <p:sp>
        <p:nvSpPr>
          <p:cNvPr id="3" name="Title 2"/>
          <p:cNvSpPr>
            <a:spLocks noGrp="1"/>
          </p:cNvSpPr>
          <p:nvPr>
            <p:ph type="title"/>
          </p:nvPr>
        </p:nvSpPr>
        <p:spPr/>
        <p:txBody>
          <a:bodyPr/>
          <a:lstStyle/>
          <a:p>
            <a:r>
              <a:rPr lang="en-GB" dirty="0" smtClean="0"/>
              <a:t>Module Outline</a:t>
            </a:r>
            <a:endParaRPr lang="en-GB" dirty="0"/>
          </a:p>
        </p:txBody>
      </p:sp>
    </p:spTree>
    <p:extLst>
      <p:ext uri="{BB962C8B-B14F-4D97-AF65-F5344CB8AC3E}">
        <p14:creationId xmlns:p14="http://schemas.microsoft.com/office/powerpoint/2010/main" val="41345107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01232341"/>
              </p:ext>
            </p:extLst>
          </p:nvPr>
        </p:nvGraphicFramePr>
        <p:xfrm>
          <a:off x="1187624" y="1591056"/>
          <a:ext cx="7111934" cy="4680525"/>
        </p:xfrm>
        <a:graphic>
          <a:graphicData uri="http://schemas.openxmlformats.org/drawingml/2006/table">
            <a:tbl>
              <a:tblPr firstRow="1" firstCol="1" bandRow="1"/>
              <a:tblGrid>
                <a:gridCol w="865142">
                  <a:extLst>
                    <a:ext uri="{9D8B030D-6E8A-4147-A177-3AD203B41FA5}">
                      <a16:colId xmlns:a16="http://schemas.microsoft.com/office/drawing/2014/main" val="20000"/>
                    </a:ext>
                  </a:extLst>
                </a:gridCol>
                <a:gridCol w="6246792">
                  <a:extLst>
                    <a:ext uri="{9D8B030D-6E8A-4147-A177-3AD203B41FA5}">
                      <a16:colId xmlns:a16="http://schemas.microsoft.com/office/drawing/2014/main" val="20001"/>
                    </a:ext>
                  </a:extLst>
                </a:gridCol>
              </a:tblGrid>
              <a:tr h="514268">
                <a:tc>
                  <a:txBody>
                    <a:bodyPr/>
                    <a:lstStyle/>
                    <a:p>
                      <a:pPr>
                        <a:lnSpc>
                          <a:spcPct val="115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Lecture: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nSpc>
                          <a:spcPct val="115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Lecture content: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extLst>
                  <a:ext uri="{0D108BD9-81ED-4DB2-BD59-A6C34878D82A}">
                    <a16:rowId xmlns:a16="http://schemas.microsoft.com/office/drawing/2014/main" val="10000"/>
                  </a:ext>
                </a:extLst>
              </a:tr>
              <a:tr h="552010">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What is Sport and Exercise Psychology? </a:t>
                      </a:r>
                    </a:p>
                    <a:p>
                      <a:pPr>
                        <a:lnSpc>
                          <a:spcPct val="115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Attention in Sport.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76005">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Stress and Anxiety in Sports and Exercise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76005">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Psychological Skills 1 - Arousal Regulation.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76005">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Psychological Skills 2 – Imagery.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276005">
                <a:tc>
                  <a:txBody>
                    <a:bodyPr/>
                    <a:lstStyle/>
                    <a:p>
                      <a:pPr>
                        <a:lnSpc>
                          <a:spcPct val="115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15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Plus Seminar 22</a:t>
                      </a:r>
                      <a:r>
                        <a:rPr lang="en-GB" sz="1100" baseline="30000" dirty="0" smtClean="0">
                          <a:effectLst/>
                          <a:latin typeface="Calibri" panose="020F0502020204030204" pitchFamily="34" charset="0"/>
                          <a:ea typeface="Calibri" panose="020F0502020204030204" pitchFamily="34" charset="0"/>
                          <a:cs typeface="Times New Roman" panose="02020603050405020304" pitchFamily="18" charset="0"/>
                        </a:rPr>
                        <a:t>nd</a:t>
                      </a: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 February.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84305878"/>
                  </a:ext>
                </a:extLst>
              </a:tr>
              <a:tr h="276005">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Application of Goal Setting in Sport and Exercise.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76005">
                <a:tc>
                  <a:txBody>
                    <a:bodyPr/>
                    <a:lstStyle/>
                    <a:p>
                      <a:pPr>
                        <a:lnSpc>
                          <a:spcPct val="115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Plus</a:t>
                      </a:r>
                      <a:r>
                        <a:rPr lang="en-GB" sz="1100" baseline="0" dirty="0" smtClean="0">
                          <a:effectLst/>
                          <a:latin typeface="Calibri" panose="020F0502020204030204" pitchFamily="34" charset="0"/>
                          <a:ea typeface="Calibri" panose="020F0502020204030204" pitchFamily="34" charset="0"/>
                          <a:cs typeface="Times New Roman" panose="02020603050405020304" pitchFamily="18" charset="0"/>
                        </a:rPr>
                        <a:t> Seminar 1</a:t>
                      </a:r>
                      <a:r>
                        <a:rPr lang="en-GB" sz="1100" baseline="30000" dirty="0" smtClean="0">
                          <a:effectLst/>
                          <a:latin typeface="Calibri" panose="020F0502020204030204" pitchFamily="34" charset="0"/>
                          <a:ea typeface="Calibri" panose="020F0502020204030204" pitchFamily="34" charset="0"/>
                          <a:cs typeface="Times New Roman" panose="02020603050405020304" pitchFamily="18" charset="0"/>
                        </a:rPr>
                        <a:t>st</a:t>
                      </a:r>
                      <a:r>
                        <a:rPr lang="en-GB" sz="1100" baseline="0" dirty="0" smtClean="0">
                          <a:effectLst/>
                          <a:latin typeface="Calibri" panose="020F0502020204030204" pitchFamily="34" charset="0"/>
                          <a:ea typeface="Calibri" panose="020F0502020204030204" pitchFamily="34" charset="0"/>
                          <a:cs typeface="Times New Roman" panose="02020603050405020304" pitchFamily="18" charset="0"/>
                        </a:rPr>
                        <a:t> March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13521250"/>
                  </a:ext>
                </a:extLst>
              </a:tr>
              <a:tr h="276005">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Exercise and Cognitive Function.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76005">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Psychology of Injury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76005">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Group Dynamics and Cohesion in Sport and Exercise.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76005">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Plus Seminar </a:t>
                      </a:r>
                      <a:r>
                        <a:rPr lang="en-GB" sz="1100" dirty="0" smtClean="0">
                          <a:effectLst/>
                          <a:latin typeface="Calibri" panose="020F0502020204030204" pitchFamily="34" charset="0"/>
                          <a:ea typeface="Calibri" panose="020F0502020204030204" pitchFamily="34" charset="0"/>
                          <a:cs typeface="Times New Roman" panose="02020603050405020304" pitchFamily="18" charset="0"/>
                        </a:rPr>
                        <a:t>5</a:t>
                      </a:r>
                      <a:r>
                        <a:rPr lang="en-GB" sz="1100" baseline="30000" dirty="0" smtClean="0">
                          <a:effectLst/>
                          <a:latin typeface="Calibri" panose="020F0502020204030204" pitchFamily="34" charset="0"/>
                          <a:ea typeface="Calibri" panose="020F0502020204030204" pitchFamily="34" charset="0"/>
                          <a:cs typeface="Times New Roman" panose="02020603050405020304" pitchFamily="18" charset="0"/>
                        </a:rPr>
                        <a:t>th</a:t>
                      </a:r>
                      <a:r>
                        <a:rPr lang="en-GB" sz="1100" baseline="0" dirty="0" smtClean="0">
                          <a:effectLst/>
                          <a:latin typeface="Calibri" panose="020F0502020204030204" pitchFamily="34" charset="0"/>
                          <a:ea typeface="Calibri" panose="020F0502020204030204" pitchFamily="34" charset="0"/>
                          <a:cs typeface="Times New Roman" panose="02020603050405020304" pitchFamily="18" charset="0"/>
                        </a:rPr>
                        <a:t> April.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79095">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Exercise and Mental Health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99097">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Leadership in Sport and Exercise.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76005">
                <a:tc>
                  <a:txBody>
                    <a:bodyPr/>
                    <a:lstStyle/>
                    <a:p>
                      <a:pPr>
                        <a:lnSpc>
                          <a:spcPct val="115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15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Module Review – Applying Theory to Practice.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14"/>
                  </a:ext>
                </a:extLst>
              </a:tr>
            </a:tbl>
          </a:graphicData>
        </a:graphic>
      </p:graphicFrame>
      <p:sp>
        <p:nvSpPr>
          <p:cNvPr id="3" name="Title 2"/>
          <p:cNvSpPr>
            <a:spLocks noGrp="1"/>
          </p:cNvSpPr>
          <p:nvPr>
            <p:ph type="title"/>
          </p:nvPr>
        </p:nvSpPr>
        <p:spPr/>
        <p:txBody>
          <a:bodyPr/>
          <a:lstStyle/>
          <a:p>
            <a:r>
              <a:rPr lang="en-GB" dirty="0" smtClean="0"/>
              <a:t>Module Breakdown</a:t>
            </a:r>
            <a:endParaRPr lang="en-GB" dirty="0"/>
          </a:p>
        </p:txBody>
      </p:sp>
    </p:spTree>
    <p:extLst>
      <p:ext uri="{BB962C8B-B14F-4D97-AF65-F5344CB8AC3E}">
        <p14:creationId xmlns:p14="http://schemas.microsoft.com/office/powerpoint/2010/main" val="39592311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t>Biddle, S.J.H. and </a:t>
            </a:r>
            <a:r>
              <a:rPr lang="en-GB" dirty="0" err="1"/>
              <a:t>Mutrie</a:t>
            </a:r>
            <a:r>
              <a:rPr lang="en-GB" dirty="0"/>
              <a:t>, N. (2008</a:t>
            </a:r>
            <a:r>
              <a:rPr lang="en-GB" dirty="0" smtClean="0"/>
              <a:t>). </a:t>
            </a:r>
            <a:r>
              <a:rPr lang="en-GB" i="1" dirty="0"/>
              <a:t>Psychology of Physical Activity: Determinants, Well-being and Interventions. </a:t>
            </a:r>
            <a:r>
              <a:rPr lang="en-GB" dirty="0"/>
              <a:t>London: </a:t>
            </a:r>
            <a:r>
              <a:rPr lang="en-GB" dirty="0" err="1"/>
              <a:t>Routledge</a:t>
            </a:r>
            <a:r>
              <a:rPr lang="en-GB" dirty="0"/>
              <a:t>. </a:t>
            </a:r>
          </a:p>
          <a:p>
            <a:r>
              <a:rPr lang="en-GB" dirty="0"/>
              <a:t>Horn, T.S. (2008</a:t>
            </a:r>
            <a:r>
              <a:rPr lang="en-GB" dirty="0" smtClean="0"/>
              <a:t>). </a:t>
            </a:r>
            <a:r>
              <a:rPr lang="en-GB" i="1" dirty="0"/>
              <a:t>Advances in Sport Psychology</a:t>
            </a:r>
            <a:r>
              <a:rPr lang="en-GB" dirty="0"/>
              <a:t>. Champaign IL: Human Kinetics. </a:t>
            </a:r>
          </a:p>
          <a:p>
            <a:r>
              <a:rPr lang="en-GB" dirty="0" err="1"/>
              <a:t>Mellalieu</a:t>
            </a:r>
            <a:r>
              <a:rPr lang="en-GB" dirty="0"/>
              <a:t>, S., &amp; </a:t>
            </a:r>
            <a:r>
              <a:rPr lang="en-GB" dirty="0" err="1"/>
              <a:t>Hanton</a:t>
            </a:r>
            <a:r>
              <a:rPr lang="en-GB" dirty="0"/>
              <a:t>, S. (2008</a:t>
            </a:r>
            <a:r>
              <a:rPr lang="en-GB" dirty="0" smtClean="0"/>
              <a:t>). </a:t>
            </a:r>
            <a:r>
              <a:rPr lang="en-GB" dirty="0"/>
              <a:t>Advances in Applied Sport Psychology: A Review, London: </a:t>
            </a:r>
            <a:r>
              <a:rPr lang="en-GB" dirty="0" err="1"/>
              <a:t>Routledge</a:t>
            </a:r>
            <a:r>
              <a:rPr lang="en-GB" dirty="0"/>
              <a:t>.</a:t>
            </a:r>
          </a:p>
          <a:p>
            <a:r>
              <a:rPr lang="en-GB" dirty="0"/>
              <a:t>Weinberg, R. &amp; Gould, D. (2011</a:t>
            </a:r>
            <a:r>
              <a:rPr lang="en-GB" dirty="0" smtClean="0"/>
              <a:t>). </a:t>
            </a:r>
            <a:r>
              <a:rPr lang="en-GB" i="1" dirty="0"/>
              <a:t>Foundations of Sport &amp; Exercise Psychology</a:t>
            </a:r>
            <a:r>
              <a:rPr lang="en-GB" dirty="0"/>
              <a:t> (5th Edition). Champaign, IL: Human Kinetics. </a:t>
            </a:r>
          </a:p>
          <a:p>
            <a:pPr hangingPunct="0"/>
            <a:r>
              <a:rPr lang="en-GB" dirty="0"/>
              <a:t>Williams, J, M. (2009</a:t>
            </a:r>
            <a:r>
              <a:rPr lang="en-GB" dirty="0" smtClean="0"/>
              <a:t>). </a:t>
            </a:r>
            <a:r>
              <a:rPr lang="en-GB" i="1" dirty="0"/>
              <a:t>Applied Sport Psychology: Personal Growth to Peak Performance. </a:t>
            </a:r>
            <a:r>
              <a:rPr lang="en-GB" dirty="0"/>
              <a:t>London:  McGraw-Hill. </a:t>
            </a:r>
          </a:p>
          <a:p>
            <a:endParaRPr lang="en-GB" dirty="0"/>
          </a:p>
        </p:txBody>
      </p:sp>
      <p:sp>
        <p:nvSpPr>
          <p:cNvPr id="3" name="Title 2"/>
          <p:cNvSpPr>
            <a:spLocks noGrp="1"/>
          </p:cNvSpPr>
          <p:nvPr>
            <p:ph type="title"/>
          </p:nvPr>
        </p:nvSpPr>
        <p:spPr/>
        <p:txBody>
          <a:bodyPr/>
          <a:lstStyle/>
          <a:p>
            <a:r>
              <a:rPr lang="en-GB" dirty="0" smtClean="0"/>
              <a:t>Reading List – Essential. </a:t>
            </a:r>
            <a:endParaRPr lang="en-GB" dirty="0"/>
          </a:p>
        </p:txBody>
      </p:sp>
    </p:spTree>
    <p:extLst>
      <p:ext uri="{BB962C8B-B14F-4D97-AF65-F5344CB8AC3E}">
        <p14:creationId xmlns:p14="http://schemas.microsoft.com/office/powerpoint/2010/main" val="18897008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err="1"/>
              <a:t>Buckworth</a:t>
            </a:r>
            <a:r>
              <a:rPr lang="en-GB" dirty="0"/>
              <a:t>, J., &amp;  </a:t>
            </a:r>
            <a:r>
              <a:rPr lang="en-GB" dirty="0" err="1"/>
              <a:t>Dishman</a:t>
            </a:r>
            <a:r>
              <a:rPr lang="en-GB" dirty="0"/>
              <a:t>, R.K. (2004</a:t>
            </a:r>
            <a:r>
              <a:rPr lang="en-GB" dirty="0" smtClean="0"/>
              <a:t>). </a:t>
            </a:r>
            <a:r>
              <a:rPr lang="en-GB" dirty="0"/>
              <a:t>Exercise Psychology, Champaign IL: Human Kinetics.</a:t>
            </a:r>
          </a:p>
          <a:p>
            <a:pPr hangingPunct="0"/>
            <a:r>
              <a:rPr lang="en-GB" dirty="0"/>
              <a:t>Bull, S.J. (2001</a:t>
            </a:r>
            <a:r>
              <a:rPr lang="en-GB" dirty="0" smtClean="0"/>
              <a:t>). </a:t>
            </a:r>
            <a:r>
              <a:rPr lang="en-GB" i="1" dirty="0"/>
              <a:t>Adherence Issues in Sport and Exercise</a:t>
            </a:r>
            <a:r>
              <a:rPr lang="en-GB" dirty="0"/>
              <a:t>. Chichester: John Wiley Publishers.</a:t>
            </a:r>
          </a:p>
          <a:p>
            <a:pPr hangingPunct="0"/>
            <a:r>
              <a:rPr lang="en-GB" dirty="0" err="1"/>
              <a:t>Cashmore</a:t>
            </a:r>
            <a:r>
              <a:rPr lang="en-GB" dirty="0"/>
              <a:t>, E. (2008</a:t>
            </a:r>
            <a:r>
              <a:rPr lang="en-GB" dirty="0" smtClean="0"/>
              <a:t>). </a:t>
            </a:r>
            <a:r>
              <a:rPr lang="en-GB" i="1" dirty="0"/>
              <a:t>Sport and Exercise Psychology: The Key Concepts</a:t>
            </a:r>
            <a:r>
              <a:rPr lang="en-GB" dirty="0"/>
              <a:t>, London: </a:t>
            </a:r>
            <a:r>
              <a:rPr lang="en-GB" dirty="0" err="1"/>
              <a:t>Routledge</a:t>
            </a:r>
            <a:r>
              <a:rPr lang="en-GB" dirty="0"/>
              <a:t>.</a:t>
            </a:r>
          </a:p>
          <a:p>
            <a:pPr hangingPunct="0"/>
            <a:r>
              <a:rPr lang="en-GB" dirty="0"/>
              <a:t>Cox, R.H. (2011</a:t>
            </a:r>
            <a:r>
              <a:rPr lang="en-GB" dirty="0" smtClean="0"/>
              <a:t>). </a:t>
            </a:r>
            <a:r>
              <a:rPr lang="en-GB" i="1" dirty="0"/>
              <a:t>Sport Psychology: Concepts and Applications</a:t>
            </a:r>
            <a:r>
              <a:rPr lang="en-GB" dirty="0"/>
              <a:t> (7</a:t>
            </a:r>
            <a:r>
              <a:rPr lang="en-GB" baseline="30000" dirty="0"/>
              <a:t>th</a:t>
            </a:r>
            <a:r>
              <a:rPr lang="en-GB" dirty="0"/>
              <a:t> Edition). London:  Maidenhead.</a:t>
            </a:r>
          </a:p>
          <a:p>
            <a:pPr hangingPunct="0"/>
            <a:r>
              <a:rPr lang="en-GB" dirty="0" err="1"/>
              <a:t>Dishman</a:t>
            </a:r>
            <a:r>
              <a:rPr lang="en-GB" dirty="0"/>
              <a:t>, R. H. K. (1994</a:t>
            </a:r>
            <a:r>
              <a:rPr lang="en-GB" dirty="0" smtClean="0"/>
              <a:t>). </a:t>
            </a:r>
            <a:r>
              <a:rPr lang="en-GB" i="1" dirty="0"/>
              <a:t>Advances in Exercise Adherence</a:t>
            </a:r>
            <a:r>
              <a:rPr lang="en-GB" dirty="0"/>
              <a:t>, Madison: Brown and Benchmark.</a:t>
            </a:r>
          </a:p>
          <a:p>
            <a:endParaRPr lang="en-GB" dirty="0"/>
          </a:p>
        </p:txBody>
      </p:sp>
      <p:sp>
        <p:nvSpPr>
          <p:cNvPr id="3" name="Title 2"/>
          <p:cNvSpPr>
            <a:spLocks noGrp="1"/>
          </p:cNvSpPr>
          <p:nvPr>
            <p:ph type="title"/>
          </p:nvPr>
        </p:nvSpPr>
        <p:spPr/>
        <p:txBody>
          <a:bodyPr/>
          <a:lstStyle/>
          <a:p>
            <a:r>
              <a:rPr lang="en-GB" dirty="0" smtClean="0"/>
              <a:t>Reading List – Recommended. </a:t>
            </a:r>
            <a:endParaRPr lang="en-GB" dirty="0"/>
          </a:p>
        </p:txBody>
      </p:sp>
    </p:spTree>
    <p:extLst>
      <p:ext uri="{BB962C8B-B14F-4D97-AF65-F5344CB8AC3E}">
        <p14:creationId xmlns:p14="http://schemas.microsoft.com/office/powerpoint/2010/main" val="39201293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hangingPunct="0"/>
            <a:r>
              <a:rPr lang="en-GB" dirty="0"/>
              <a:t>Hardy, L., Gould, D, &amp; Jones, G. (1996) </a:t>
            </a:r>
            <a:r>
              <a:rPr lang="en-GB" i="1" dirty="0"/>
              <a:t>Understanding psychological preparation for sport: theory and practice of elite performers</a:t>
            </a:r>
            <a:r>
              <a:rPr lang="en-GB" dirty="0"/>
              <a:t>, Chichester: John Wiley and Sons.</a:t>
            </a:r>
          </a:p>
          <a:p>
            <a:pPr hangingPunct="0"/>
            <a:r>
              <a:rPr lang="en-GB" dirty="0" err="1"/>
              <a:t>Karrageorghis</a:t>
            </a:r>
            <a:r>
              <a:rPr lang="en-GB" dirty="0"/>
              <a:t>, C.I., &amp; Terry, P.C. (2011). Inside Sport Psychology, Champaign IL: Human </a:t>
            </a:r>
            <a:r>
              <a:rPr lang="en-GB" dirty="0" smtClean="0"/>
              <a:t>Kinetics</a:t>
            </a:r>
            <a:r>
              <a:rPr lang="en-GB" dirty="0"/>
              <a:t>.</a:t>
            </a:r>
          </a:p>
          <a:p>
            <a:pPr hangingPunct="0"/>
            <a:r>
              <a:rPr lang="en-GB" dirty="0" err="1"/>
              <a:t>Orlick</a:t>
            </a:r>
            <a:r>
              <a:rPr lang="en-GB" dirty="0"/>
              <a:t>, T. (2008) </a:t>
            </a:r>
            <a:r>
              <a:rPr lang="en-GB" i="1" dirty="0"/>
              <a:t>In Pursuit of Excellence (4th Edition),</a:t>
            </a:r>
            <a:r>
              <a:rPr lang="en-GB" dirty="0"/>
              <a:t> Champaign, IL: Human Kinetics.</a:t>
            </a:r>
          </a:p>
          <a:p>
            <a:endParaRPr lang="en-GB" dirty="0"/>
          </a:p>
        </p:txBody>
      </p:sp>
      <p:sp>
        <p:nvSpPr>
          <p:cNvPr id="3" name="Title 2"/>
          <p:cNvSpPr>
            <a:spLocks noGrp="1"/>
          </p:cNvSpPr>
          <p:nvPr>
            <p:ph type="title"/>
          </p:nvPr>
        </p:nvSpPr>
        <p:spPr/>
        <p:txBody>
          <a:bodyPr/>
          <a:lstStyle/>
          <a:p>
            <a:r>
              <a:rPr lang="en-GB" dirty="0" smtClean="0"/>
              <a:t>Reading List - Recommended</a:t>
            </a:r>
            <a:endParaRPr lang="en-GB" dirty="0"/>
          </a:p>
        </p:txBody>
      </p:sp>
    </p:spTree>
    <p:extLst>
      <p:ext uri="{BB962C8B-B14F-4D97-AF65-F5344CB8AC3E}">
        <p14:creationId xmlns:p14="http://schemas.microsoft.com/office/powerpoint/2010/main" val="29717485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hangingPunct="0"/>
            <a:r>
              <a:rPr lang="en-GB" dirty="0"/>
              <a:t>Roberts, G.C. (2001) </a:t>
            </a:r>
            <a:r>
              <a:rPr lang="en-GB" i="1" dirty="0"/>
              <a:t>Advances in Motivation in Sport and Exercise</a:t>
            </a:r>
            <a:r>
              <a:rPr lang="en-GB" dirty="0"/>
              <a:t>, Champaign, IL:  Human Kinetics.</a:t>
            </a:r>
          </a:p>
          <a:p>
            <a:r>
              <a:rPr lang="en-GB" dirty="0" err="1"/>
              <a:t>Roessler</a:t>
            </a:r>
            <a:r>
              <a:rPr lang="en-GB" dirty="0"/>
              <a:t>, K. &amp; </a:t>
            </a:r>
            <a:r>
              <a:rPr lang="en-GB" dirty="0" err="1"/>
              <a:t>Stelter</a:t>
            </a:r>
            <a:r>
              <a:rPr lang="en-GB" dirty="0"/>
              <a:t>, R. (2004) </a:t>
            </a:r>
            <a:r>
              <a:rPr lang="en-GB" i="1" dirty="0"/>
              <a:t>New approaches to sport and exercise psychology</a:t>
            </a:r>
            <a:r>
              <a:rPr lang="en-GB" dirty="0"/>
              <a:t>. Oxford: Meyer and Meyer Sport: 2004.</a:t>
            </a:r>
          </a:p>
          <a:p>
            <a:r>
              <a:rPr lang="en-GB" dirty="0" err="1"/>
              <a:t>Tenebaum</a:t>
            </a:r>
            <a:r>
              <a:rPr lang="en-GB" dirty="0"/>
              <a:t>, G., &amp; </a:t>
            </a:r>
            <a:r>
              <a:rPr lang="en-GB" dirty="0" err="1"/>
              <a:t>Eklund</a:t>
            </a:r>
            <a:r>
              <a:rPr lang="en-GB" dirty="0"/>
              <a:t>, R.C. (2007) </a:t>
            </a:r>
            <a:r>
              <a:rPr lang="en-GB" i="1" dirty="0"/>
              <a:t>Handbook of Sport Psychology </a:t>
            </a:r>
            <a:r>
              <a:rPr lang="en-GB" dirty="0"/>
              <a:t>(3</a:t>
            </a:r>
            <a:r>
              <a:rPr lang="en-GB" baseline="30000" dirty="0"/>
              <a:t>rd</a:t>
            </a:r>
            <a:r>
              <a:rPr lang="en-GB" dirty="0"/>
              <a:t> Edition). New York: Wiley. </a:t>
            </a:r>
          </a:p>
          <a:p>
            <a:endParaRPr lang="en-GB" dirty="0"/>
          </a:p>
        </p:txBody>
      </p:sp>
      <p:sp>
        <p:nvSpPr>
          <p:cNvPr id="3" name="Title 2"/>
          <p:cNvSpPr>
            <a:spLocks noGrp="1"/>
          </p:cNvSpPr>
          <p:nvPr>
            <p:ph type="title"/>
          </p:nvPr>
        </p:nvSpPr>
        <p:spPr/>
        <p:txBody>
          <a:bodyPr/>
          <a:lstStyle/>
          <a:p>
            <a:r>
              <a:rPr lang="en-GB" dirty="0" smtClean="0"/>
              <a:t>Reading List - Recommended</a:t>
            </a:r>
            <a:endParaRPr lang="en-GB" dirty="0"/>
          </a:p>
        </p:txBody>
      </p:sp>
    </p:spTree>
    <p:extLst>
      <p:ext uri="{BB962C8B-B14F-4D97-AF65-F5344CB8AC3E}">
        <p14:creationId xmlns:p14="http://schemas.microsoft.com/office/powerpoint/2010/main" val="5501459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Within the past 40 years, the academic community and public have recognised sport psychology as a distinct field of study. </a:t>
            </a:r>
          </a:p>
          <a:p>
            <a:endParaRPr lang="en-GB" dirty="0"/>
          </a:p>
          <a:p>
            <a:r>
              <a:rPr lang="en-GB" dirty="0" smtClean="0"/>
              <a:t>Division of Sport and Exercise Psychology (BPS)</a:t>
            </a:r>
          </a:p>
          <a:p>
            <a:pPr lvl="1"/>
            <a:r>
              <a:rPr lang="en-GB" dirty="0" smtClean="0"/>
              <a:t>249 members, September 2014. </a:t>
            </a:r>
          </a:p>
          <a:p>
            <a:endParaRPr lang="en-GB" dirty="0"/>
          </a:p>
          <a:p>
            <a:r>
              <a:rPr lang="en-GB" dirty="0" smtClean="0"/>
              <a:t>British Association of Sport and Exercise Science (BASES).</a:t>
            </a:r>
          </a:p>
          <a:p>
            <a:pPr lvl="1"/>
            <a:r>
              <a:rPr lang="en-GB" dirty="0" smtClean="0"/>
              <a:t>Recognises Sport and Exercise Psychology.  </a:t>
            </a:r>
            <a:endParaRPr lang="en-GB" dirty="0"/>
          </a:p>
        </p:txBody>
      </p:sp>
      <p:sp>
        <p:nvSpPr>
          <p:cNvPr id="3" name="Title 2"/>
          <p:cNvSpPr>
            <a:spLocks noGrp="1"/>
          </p:cNvSpPr>
          <p:nvPr>
            <p:ph type="title"/>
          </p:nvPr>
        </p:nvSpPr>
        <p:spPr/>
        <p:txBody>
          <a:bodyPr/>
          <a:lstStyle/>
          <a:p>
            <a:r>
              <a:rPr lang="en-GB" dirty="0" smtClean="0"/>
              <a:t>Introduction</a:t>
            </a:r>
            <a:endParaRPr lang="en-GB" dirty="0"/>
          </a:p>
        </p:txBody>
      </p:sp>
    </p:spTree>
    <p:extLst>
      <p:ext uri="{BB962C8B-B14F-4D97-AF65-F5344CB8AC3E}">
        <p14:creationId xmlns:p14="http://schemas.microsoft.com/office/powerpoint/2010/main" val="14002774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Sport Psychology</a:t>
            </a:r>
            <a:br>
              <a:rPr lang="en-US" altLang="en-US" smtClean="0">
                <a:latin typeface="Arial Narrow" pitchFamily="34" charset="0"/>
              </a:rPr>
            </a:br>
            <a:endParaRPr lang="en-US" altLang="en-US" smtClean="0"/>
          </a:p>
        </p:txBody>
      </p:sp>
      <p:sp>
        <p:nvSpPr>
          <p:cNvPr id="7171" name="Content Placeholder 2"/>
          <p:cNvSpPr>
            <a:spLocks noGrp="1"/>
          </p:cNvSpPr>
          <p:nvPr>
            <p:ph idx="1"/>
          </p:nvPr>
        </p:nvSpPr>
        <p:spPr/>
        <p:txBody>
          <a:bodyPr/>
          <a:lstStyle/>
          <a:p>
            <a:r>
              <a:rPr lang="en-US" altLang="en-US" dirty="0" smtClean="0"/>
              <a:t>Seeks to understand the psychological variables affecting the </a:t>
            </a:r>
            <a:r>
              <a:rPr lang="en-US" altLang="en-US" dirty="0" err="1" smtClean="0"/>
              <a:t>behaviour</a:t>
            </a:r>
            <a:r>
              <a:rPr lang="en-US" altLang="en-US" dirty="0" smtClean="0"/>
              <a:t> of individuals, teams or </a:t>
            </a:r>
            <a:r>
              <a:rPr lang="en-US" altLang="en-US" dirty="0" err="1" smtClean="0"/>
              <a:t>organisations</a:t>
            </a:r>
            <a:r>
              <a:rPr lang="en-US" altLang="en-US" dirty="0" smtClean="0"/>
              <a:t> in sport, and how lifestyle issues influence their well-being. Practitioners in sport psychology offer services to athletes, teams and to others engaged in competitive sport, be it at elite, youth or recreational level, to promote performance enhancement and personal development</a:t>
            </a:r>
            <a:endParaRPr lang="en-US" altLang="en-US" i="1" dirty="0" smtClean="0">
              <a:solidFill>
                <a:srgbClr val="00625A"/>
              </a:solidFill>
            </a:endParaRPr>
          </a:p>
          <a:p>
            <a:endParaRPr lang="en-US" altLang="en-US" dirty="0" smtClean="0"/>
          </a:p>
        </p:txBody>
      </p:sp>
    </p:spTree>
    <p:extLst>
      <p:ext uri="{BB962C8B-B14F-4D97-AF65-F5344CB8AC3E}">
        <p14:creationId xmlns:p14="http://schemas.microsoft.com/office/powerpoint/2010/main" val="4512975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Concerned with the psychological factors that influence participation and performance in sport an exercise. </a:t>
            </a:r>
          </a:p>
          <a:p>
            <a:endParaRPr lang="en-GB" dirty="0"/>
          </a:p>
          <a:p>
            <a:r>
              <a:rPr lang="en-GB" dirty="0" smtClean="0"/>
              <a:t>Psychological effects derived from participation. </a:t>
            </a:r>
          </a:p>
          <a:p>
            <a:endParaRPr lang="en-GB" dirty="0"/>
          </a:p>
          <a:p>
            <a:r>
              <a:rPr lang="en-GB" dirty="0" smtClean="0"/>
              <a:t>Theories and interventions that can be used to enhance performance, participation and personal growth. </a:t>
            </a:r>
            <a:endParaRPr lang="en-GB" dirty="0"/>
          </a:p>
        </p:txBody>
      </p:sp>
      <p:sp>
        <p:nvSpPr>
          <p:cNvPr id="3" name="Title 2"/>
          <p:cNvSpPr>
            <a:spLocks noGrp="1"/>
          </p:cNvSpPr>
          <p:nvPr>
            <p:ph type="title"/>
          </p:nvPr>
        </p:nvSpPr>
        <p:spPr/>
        <p:txBody>
          <a:bodyPr/>
          <a:lstStyle/>
          <a:p>
            <a:r>
              <a:rPr lang="en-GB" dirty="0" smtClean="0"/>
              <a:t>Applied Sport Psychology</a:t>
            </a:r>
            <a:endParaRPr lang="en-GB" dirty="0"/>
          </a:p>
        </p:txBody>
      </p:sp>
    </p:spTree>
    <p:extLst>
      <p:ext uri="{BB962C8B-B14F-4D97-AF65-F5344CB8AC3E}">
        <p14:creationId xmlns:p14="http://schemas.microsoft.com/office/powerpoint/2010/main" val="31843465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Sport Psychology</a:t>
            </a:r>
            <a:endParaRPr lang="en-GB" dirty="0"/>
          </a:p>
        </p:txBody>
      </p:sp>
      <p:sp>
        <p:nvSpPr>
          <p:cNvPr id="2" name="Content Placeholder 1"/>
          <p:cNvSpPr>
            <a:spLocks noGrp="1"/>
          </p:cNvSpPr>
          <p:nvPr>
            <p:ph sz="quarter" idx="13"/>
          </p:nvPr>
        </p:nvSpPr>
        <p:spPr>
          <a:xfrm>
            <a:off x="539552" y="1988840"/>
            <a:ext cx="3959295" cy="4248472"/>
          </a:xfrm>
        </p:spPr>
        <p:txBody>
          <a:bodyPr>
            <a:normAutofit fontScale="77500" lnSpcReduction="20000"/>
          </a:bodyPr>
          <a:lstStyle/>
          <a:p>
            <a:r>
              <a:rPr lang="en-GB" dirty="0" smtClean="0"/>
              <a:t>In addition to developing theories that have been exclusively developed in the field of sport and exercise, sport and exercise psychologist will also test the applicability of theories derived from other areas of psychology to the sports and exercise domain.</a:t>
            </a:r>
          </a:p>
          <a:p>
            <a:pPr lvl="1"/>
            <a:r>
              <a:rPr lang="en-GB" dirty="0" smtClean="0"/>
              <a:t>Examples: </a:t>
            </a:r>
          </a:p>
          <a:p>
            <a:pPr lvl="2"/>
            <a:r>
              <a:rPr lang="en-GB" dirty="0" smtClean="0"/>
              <a:t>Goal Setting – Occupational Psychology.</a:t>
            </a:r>
          </a:p>
          <a:p>
            <a:pPr lvl="2"/>
            <a:r>
              <a:rPr lang="en-GB" dirty="0" smtClean="0"/>
              <a:t>Emotions and Coping – Derived from Mainstream Psychology. </a:t>
            </a:r>
          </a:p>
          <a:p>
            <a:pPr lvl="2"/>
            <a:r>
              <a:rPr lang="en-GB" dirty="0" smtClean="0"/>
              <a:t>Group Dynamics and Leadership – Social Psychology. </a:t>
            </a:r>
          </a:p>
          <a:p>
            <a:pPr lvl="2"/>
            <a:r>
              <a:rPr lang="en-GB" dirty="0" smtClean="0"/>
              <a:t>Theories of Learning – Cognitive Psychology. </a:t>
            </a:r>
          </a:p>
          <a:p>
            <a:pPr lvl="2"/>
            <a:endParaRPr lang="en-GB" dirty="0"/>
          </a:p>
        </p:txBody>
      </p:sp>
      <p:sp>
        <p:nvSpPr>
          <p:cNvPr id="4" name="Content Placeholder 3"/>
          <p:cNvSpPr>
            <a:spLocks noGrp="1"/>
          </p:cNvSpPr>
          <p:nvPr>
            <p:ph sz="quarter" idx="14"/>
          </p:nvPr>
        </p:nvSpPr>
        <p:spPr/>
        <p:txBody>
          <a:bodyPr/>
          <a:lstStyle/>
          <a:p>
            <a:endParaRPr lang="en-GB" dirty="0"/>
          </a:p>
        </p:txBody>
      </p:sp>
      <p:pic>
        <p:nvPicPr>
          <p:cNvPr id="1026" name="Picture 2" descr="Fighting back: Lee Bowyer and Kieron Dyer clash in their Newcastle days. The study shows that players react badly to criticism within their own te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060848"/>
            <a:ext cx="2914650" cy="4029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9820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Psychology</a:t>
            </a:r>
            <a:endParaRPr lang="en-GB" dirty="0"/>
          </a:p>
        </p:txBody>
      </p:sp>
      <p:sp>
        <p:nvSpPr>
          <p:cNvPr id="5" name="Content Placeholder 4"/>
          <p:cNvSpPr>
            <a:spLocks noGrp="1"/>
          </p:cNvSpPr>
          <p:nvPr>
            <p:ph sz="quarter" idx="13"/>
          </p:nvPr>
        </p:nvSpPr>
        <p:spPr/>
        <p:txBody>
          <a:bodyPr>
            <a:normAutofit fontScale="92500" lnSpcReduction="10000"/>
          </a:bodyPr>
          <a:lstStyle/>
          <a:p>
            <a:r>
              <a:rPr lang="en-GB" dirty="0" smtClean="0"/>
              <a:t>In the last 20-25 years has become a highly viable area of specialisation. </a:t>
            </a:r>
          </a:p>
          <a:p>
            <a:endParaRPr lang="en-GB" dirty="0"/>
          </a:p>
          <a:p>
            <a:r>
              <a:rPr lang="en-GB" dirty="0" smtClean="0"/>
              <a:t>Grant Support – World wide. </a:t>
            </a:r>
          </a:p>
          <a:p>
            <a:endParaRPr lang="en-GB" dirty="0"/>
          </a:p>
          <a:p>
            <a:r>
              <a:rPr lang="en-GB" dirty="0" smtClean="0"/>
              <a:t>Importance of exercise in reducing risk of disease and all-cause mortality. </a:t>
            </a:r>
          </a:p>
          <a:p>
            <a:pPr lvl="1"/>
            <a:r>
              <a:rPr lang="en-GB" dirty="0" smtClean="0"/>
              <a:t>NHS. </a:t>
            </a:r>
          </a:p>
        </p:txBody>
      </p:sp>
      <p:sp>
        <p:nvSpPr>
          <p:cNvPr id="6" name="Content Placeholder 5"/>
          <p:cNvSpPr>
            <a:spLocks noGrp="1"/>
          </p:cNvSpPr>
          <p:nvPr>
            <p:ph sz="quarter" idx="14"/>
          </p:nvPr>
        </p:nvSpPr>
        <p:spPr/>
        <p:txBody>
          <a:bodyPr/>
          <a:lstStyle/>
          <a:p>
            <a:endParaRPr lang="en-GB"/>
          </a:p>
        </p:txBody>
      </p:sp>
      <p:pic>
        <p:nvPicPr>
          <p:cNvPr id="4098" name="Picture 2" descr="https://encrypted-tbn1.gstatic.com/images?q=tbn:ANd9GcRX49oQc7DH7KE1BWxe82B3kyWh8qgMu4u-w70Zk_JfLHj6b6PcOA">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700808"/>
            <a:ext cx="3410744" cy="255805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s://encrypted-tbn3.gstatic.com/images?q=tbn:ANd9GcQrs3_srx1ifmMvselycsXGLB8a2BuM8i4VIFNPEZ0McSlf4mDU5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8024" y="4868695"/>
            <a:ext cx="4165105" cy="1735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9713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Exercise Psychology</a:t>
            </a:r>
            <a:br>
              <a:rPr lang="en-US" altLang="en-US" smtClean="0">
                <a:latin typeface="Arial Narrow" pitchFamily="34" charset="0"/>
              </a:rPr>
            </a:br>
            <a:endParaRPr lang="en-US" altLang="en-US" smtClean="0"/>
          </a:p>
        </p:txBody>
      </p:sp>
      <p:sp>
        <p:nvSpPr>
          <p:cNvPr id="8195" name="Content Placeholder 2"/>
          <p:cNvSpPr>
            <a:spLocks noGrp="1"/>
          </p:cNvSpPr>
          <p:nvPr>
            <p:ph sz="quarter" idx="13"/>
          </p:nvPr>
        </p:nvSpPr>
        <p:spPr/>
        <p:txBody>
          <a:bodyPr>
            <a:normAutofit fontScale="85000" lnSpcReduction="10000"/>
          </a:bodyPr>
          <a:lstStyle/>
          <a:p>
            <a:r>
              <a:rPr lang="en-US" altLang="en-US" smtClean="0"/>
              <a:t>Seeks to understand the psychological benefits of exercise and physical activity, and the importance of exercise for the individual and how to promote lifelong participation. Practitioners in exercise psychology will typically work with individuals or organisations who wish to optimise the value of exercise as part of a healthy lifestyle.</a:t>
            </a:r>
            <a:endParaRPr lang="en-US" altLang="en-US" i="1" smtClean="0">
              <a:solidFill>
                <a:srgbClr val="00625A"/>
              </a:solidFill>
            </a:endParaRPr>
          </a:p>
          <a:p>
            <a:endParaRPr lang="en-US" altLang="en-US" smtClean="0"/>
          </a:p>
        </p:txBody>
      </p:sp>
      <p:sp>
        <p:nvSpPr>
          <p:cNvPr id="2" name="Content Placeholder 1"/>
          <p:cNvSpPr>
            <a:spLocks noGrp="1"/>
          </p:cNvSpPr>
          <p:nvPr>
            <p:ph sz="quarter" idx="14"/>
          </p:nvPr>
        </p:nvSpPr>
        <p:spPr/>
        <p:txBody>
          <a:bodyPr/>
          <a:lstStyle/>
          <a:p>
            <a:endParaRPr lang="en-GB" dirty="0"/>
          </a:p>
        </p:txBody>
      </p:sp>
      <p:pic>
        <p:nvPicPr>
          <p:cNvPr id="5122" name="Picture 2" descr="https://encrypted-tbn2.gstatic.com/images?q=tbn:ANd9GcQy2ULl7ln4h4cKYUr5IrhHNF-rTkgxHAGHoFGdro9rSCXH3r8N6w">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2564904"/>
            <a:ext cx="4000500"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09577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Two Objectives of Sport</a:t>
            </a:r>
            <a:br>
              <a:rPr lang="en-US" altLang="en-US" smtClean="0">
                <a:latin typeface="Arial Narrow" pitchFamily="34" charset="0"/>
              </a:rPr>
            </a:br>
            <a:r>
              <a:rPr lang="en-US" altLang="en-US" smtClean="0">
                <a:latin typeface="Arial Narrow" pitchFamily="34" charset="0"/>
              </a:rPr>
              <a:t>and Exercise Psychology</a:t>
            </a:r>
            <a:br>
              <a:rPr lang="en-US" altLang="en-US" smtClean="0">
                <a:latin typeface="Arial Narrow" pitchFamily="34" charset="0"/>
              </a:rPr>
            </a:br>
            <a:endParaRPr lang="en-US" altLang="en-US" smtClean="0"/>
          </a:p>
        </p:txBody>
      </p:sp>
      <p:sp>
        <p:nvSpPr>
          <p:cNvPr id="9219" name="Content Placeholder 2"/>
          <p:cNvSpPr>
            <a:spLocks noGrp="1"/>
          </p:cNvSpPr>
          <p:nvPr>
            <p:ph idx="1"/>
          </p:nvPr>
        </p:nvSpPr>
        <p:spPr/>
        <p:txBody>
          <a:bodyPr/>
          <a:lstStyle/>
          <a:p>
            <a:pPr>
              <a:buFont typeface="Arial" charset="0"/>
              <a:buNone/>
            </a:pPr>
            <a:r>
              <a:rPr lang="en-US" altLang="en-US" smtClean="0">
                <a:latin typeface="Arial Narrow" pitchFamily="34" charset="0"/>
              </a:rPr>
              <a:t>		1.	Understand the effects of psychological 		factors on physical and motor 				performance</a:t>
            </a:r>
          </a:p>
          <a:p>
            <a:endParaRPr lang="en-GB" altLang="en-US" smtClean="0">
              <a:latin typeface="Arial Narrow" pitchFamily="34" charset="0"/>
            </a:endParaRPr>
          </a:p>
          <a:p>
            <a:pPr>
              <a:buFont typeface="Arial" charset="0"/>
              <a:buNone/>
            </a:pPr>
            <a:r>
              <a:rPr lang="en-US" altLang="en-US" smtClean="0">
                <a:latin typeface="Arial Narrow" pitchFamily="34" charset="0"/>
              </a:rPr>
              <a:t>		2.	Understand the effects of participating in 		physical activity on psychological 			development, health, and well-being</a:t>
            </a:r>
            <a:endParaRPr lang="en-US" altLang="en-US" smtClean="0"/>
          </a:p>
        </p:txBody>
      </p:sp>
    </p:spTree>
    <p:extLst>
      <p:ext uri="{BB962C8B-B14F-4D97-AF65-F5344CB8AC3E}">
        <p14:creationId xmlns:p14="http://schemas.microsoft.com/office/powerpoint/2010/main" val="42624777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Objective 1</a:t>
            </a:r>
            <a:br>
              <a:rPr lang="en-US" altLang="en-US" smtClean="0">
                <a:latin typeface="Arial Narrow" pitchFamily="34" charset="0"/>
              </a:rPr>
            </a:br>
            <a:endParaRPr lang="en-US" altLang="en-US" smtClean="0"/>
          </a:p>
        </p:txBody>
      </p:sp>
      <p:sp>
        <p:nvSpPr>
          <p:cNvPr id="10243" name="Content Placeholder 2"/>
          <p:cNvSpPr>
            <a:spLocks noGrp="1"/>
          </p:cNvSpPr>
          <p:nvPr>
            <p:ph idx="1"/>
          </p:nvPr>
        </p:nvSpPr>
        <p:spPr/>
        <p:txBody>
          <a:bodyPr/>
          <a:lstStyle/>
          <a:p>
            <a:r>
              <a:rPr lang="en-US" altLang="en-US" smtClean="0">
                <a:latin typeface="Arial Narrow" pitchFamily="34" charset="0"/>
              </a:rPr>
              <a:t>Understand the effects of psychological factors on physical and motor performance</a:t>
            </a:r>
            <a:endParaRPr lang="en-US" altLang="en-US" i="1" smtClean="0">
              <a:solidFill>
                <a:srgbClr val="00625A"/>
              </a:solidFill>
            </a:endParaRPr>
          </a:p>
          <a:p>
            <a:endParaRPr lang="en-US" altLang="en-US" smtClean="0"/>
          </a:p>
        </p:txBody>
      </p:sp>
    </p:spTree>
    <p:extLst>
      <p:ext uri="{BB962C8B-B14F-4D97-AF65-F5344CB8AC3E}">
        <p14:creationId xmlns:p14="http://schemas.microsoft.com/office/powerpoint/2010/main" val="17021904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r>
              <a:rPr lang="en-US" altLang="en-US" smtClean="0">
                <a:latin typeface="Arial Narrow" pitchFamily="34" charset="0"/>
              </a:rPr>
              <a:t>Objective 1</a:t>
            </a:r>
            <a:br>
              <a:rPr lang="en-US" altLang="en-US" smtClean="0">
                <a:latin typeface="Arial Narrow" pitchFamily="34" charset="0"/>
              </a:rPr>
            </a:br>
            <a:endParaRPr lang="en-US" altLang="en-US" smtClean="0"/>
          </a:p>
        </p:txBody>
      </p:sp>
      <p:sp>
        <p:nvSpPr>
          <p:cNvPr id="11267" name="Content Placeholder 2"/>
          <p:cNvSpPr>
            <a:spLocks noGrp="1"/>
          </p:cNvSpPr>
          <p:nvPr>
            <p:ph idx="1"/>
          </p:nvPr>
        </p:nvSpPr>
        <p:spPr>
          <a:xfrm>
            <a:off x="467544" y="2564904"/>
            <a:ext cx="8229600" cy="5073650"/>
          </a:xfrm>
        </p:spPr>
        <p:txBody>
          <a:bodyPr/>
          <a:lstStyle/>
          <a:p>
            <a:r>
              <a:rPr lang="en-US" altLang="en-US" dirty="0" smtClean="0">
                <a:latin typeface="Arial Narrow" pitchFamily="34" charset="0"/>
              </a:rPr>
              <a:t>Typical questions studied in sport and exercise psychology:</a:t>
            </a:r>
          </a:p>
          <a:p>
            <a:pPr>
              <a:buFont typeface="Wingdings" pitchFamily="2" charset="2"/>
              <a:buChar char="Ø"/>
            </a:pPr>
            <a:r>
              <a:rPr lang="en-US" altLang="en-US" dirty="0" smtClean="0">
                <a:latin typeface="Arial Narrow" pitchFamily="34" charset="0"/>
              </a:rPr>
              <a:t>How does anxiety affect a basketball player’s accuracy in free-throw shooting?</a:t>
            </a:r>
          </a:p>
          <a:p>
            <a:pPr>
              <a:buFont typeface="Wingdings" pitchFamily="2" charset="2"/>
              <a:buChar char="Ø"/>
            </a:pPr>
            <a:r>
              <a:rPr lang="en-US" altLang="en-US" dirty="0" smtClean="0">
                <a:latin typeface="Arial Narrow" pitchFamily="34" charset="0"/>
              </a:rPr>
              <a:t>Does lacking self-confidence influence a child’s ability to learn to swim?</a:t>
            </a:r>
          </a:p>
          <a:p>
            <a:pPr>
              <a:buFont typeface="Wingdings" pitchFamily="2" charset="2"/>
              <a:buChar char="Ø"/>
            </a:pPr>
            <a:r>
              <a:rPr lang="en-US" altLang="en-US" dirty="0" smtClean="0">
                <a:latin typeface="Arial Narrow" pitchFamily="34" charset="0"/>
              </a:rPr>
              <a:t>How does a coach’s reinforcement and punishment strategies influence a team’s cohesion?</a:t>
            </a:r>
          </a:p>
          <a:p>
            <a:pPr>
              <a:buFont typeface="Wingdings" pitchFamily="2" charset="2"/>
              <a:buChar char="Ø"/>
            </a:pPr>
            <a:r>
              <a:rPr lang="en-US" altLang="en-US" dirty="0" smtClean="0">
                <a:latin typeface="Arial Narrow" pitchFamily="34" charset="0"/>
              </a:rPr>
              <a:t>Does imagery training facilitate the recovery process in injured athletes and exercisers?</a:t>
            </a: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Arial" charset="0"/>
              <a:buNone/>
            </a:pPr>
            <a:endParaRPr lang="en-US" altLang="en-US" i="1" dirty="0" smtClean="0">
              <a:solidFill>
                <a:srgbClr val="00625A"/>
              </a:solidFill>
            </a:endParaRPr>
          </a:p>
          <a:p>
            <a:endParaRPr lang="en-US" altLang="en-US" dirty="0" smtClean="0"/>
          </a:p>
        </p:txBody>
      </p:sp>
    </p:spTree>
    <p:extLst>
      <p:ext uri="{BB962C8B-B14F-4D97-AF65-F5344CB8AC3E}">
        <p14:creationId xmlns:p14="http://schemas.microsoft.com/office/powerpoint/2010/main" val="351090708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r>
              <a:rPr lang="en-US" altLang="en-US" smtClean="0">
                <a:latin typeface="Arial Narrow" pitchFamily="34" charset="0"/>
              </a:rPr>
              <a:t>Objective 1</a:t>
            </a:r>
            <a:br>
              <a:rPr lang="en-US" altLang="en-US" smtClean="0">
                <a:latin typeface="Arial Narrow" pitchFamily="34" charset="0"/>
              </a:rPr>
            </a:br>
            <a:endParaRPr lang="en-US" altLang="en-US" smtClean="0"/>
          </a:p>
        </p:txBody>
      </p:sp>
      <p:sp>
        <p:nvSpPr>
          <p:cNvPr id="12291" name="Content Placeholder 2"/>
          <p:cNvSpPr>
            <a:spLocks noGrp="1"/>
          </p:cNvSpPr>
          <p:nvPr>
            <p:ph idx="1"/>
          </p:nvPr>
        </p:nvSpPr>
        <p:spPr>
          <a:xfrm>
            <a:off x="611560" y="2564904"/>
            <a:ext cx="8229600" cy="4857750"/>
          </a:xfrm>
        </p:spPr>
        <p:txBody>
          <a:bodyPr/>
          <a:lstStyle/>
          <a:p>
            <a:pPr>
              <a:buFont typeface="Wingdings" pitchFamily="2" charset="2"/>
              <a:buChar char="Ø"/>
            </a:pPr>
            <a:r>
              <a:rPr lang="en-GB" altLang="en-US" dirty="0" smtClean="0">
                <a:latin typeface="Arial Narrow" pitchFamily="34" charset="0"/>
              </a:rPr>
              <a:t>What are the factors that influence group dynamics in teams?</a:t>
            </a:r>
          </a:p>
          <a:p>
            <a:pPr>
              <a:buFont typeface="Wingdings" pitchFamily="2" charset="2"/>
              <a:buChar char="Ø"/>
            </a:pPr>
            <a:r>
              <a:rPr lang="en-US" altLang="en-US" dirty="0" smtClean="0">
                <a:latin typeface="Arial Narrow" pitchFamily="34" charset="0"/>
              </a:rPr>
              <a:t>What factors can implicit learning have on motor performance ?</a:t>
            </a:r>
          </a:p>
          <a:p>
            <a:pPr>
              <a:buFont typeface="Wingdings" pitchFamily="2" charset="2"/>
              <a:buChar char="Ø"/>
            </a:pPr>
            <a:r>
              <a:rPr lang="en-US" altLang="en-US" dirty="0" smtClean="0">
                <a:latin typeface="Arial Narrow" pitchFamily="34" charset="0"/>
              </a:rPr>
              <a:t>How can you help an athlete who chokes under big pressure ?</a:t>
            </a: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i="1" dirty="0" smtClean="0">
              <a:solidFill>
                <a:srgbClr val="00625A"/>
              </a:solidFill>
            </a:endParaRPr>
          </a:p>
          <a:p>
            <a:endParaRPr lang="en-US" altLang="en-US" dirty="0" smtClean="0"/>
          </a:p>
        </p:txBody>
      </p:sp>
    </p:spTree>
    <p:extLst>
      <p:ext uri="{BB962C8B-B14F-4D97-AF65-F5344CB8AC3E}">
        <p14:creationId xmlns:p14="http://schemas.microsoft.com/office/powerpoint/2010/main" val="23714140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Objective 2</a:t>
            </a:r>
            <a:br>
              <a:rPr lang="en-US" altLang="en-US" smtClean="0">
                <a:latin typeface="Arial Narrow" pitchFamily="34" charset="0"/>
              </a:rPr>
            </a:br>
            <a:endParaRPr lang="en-US" altLang="en-US" smtClean="0"/>
          </a:p>
        </p:txBody>
      </p:sp>
      <p:sp>
        <p:nvSpPr>
          <p:cNvPr id="13315" name="Content Placeholder 2"/>
          <p:cNvSpPr>
            <a:spLocks noGrp="1"/>
          </p:cNvSpPr>
          <p:nvPr>
            <p:ph idx="1"/>
          </p:nvPr>
        </p:nvSpPr>
        <p:spPr/>
        <p:txBody>
          <a:bodyPr/>
          <a:lstStyle/>
          <a:p>
            <a:r>
              <a:rPr lang="en-US" altLang="en-US" smtClean="0">
                <a:latin typeface="Arial Narrow" pitchFamily="34" charset="0"/>
              </a:rPr>
              <a:t>Understand the effects of participating in physical activity on psychological development, health, and well-being</a:t>
            </a:r>
            <a:endParaRPr lang="en-US" altLang="en-US" i="1" smtClean="0">
              <a:solidFill>
                <a:srgbClr val="00625A"/>
              </a:solidFill>
            </a:endParaRPr>
          </a:p>
          <a:p>
            <a:pPr>
              <a:buFont typeface="Arial" charset="0"/>
              <a:buNone/>
            </a:pPr>
            <a:endParaRPr lang="en-US" altLang="en-US" smtClean="0"/>
          </a:p>
        </p:txBody>
      </p:sp>
    </p:spTree>
    <p:extLst>
      <p:ext uri="{BB962C8B-B14F-4D97-AF65-F5344CB8AC3E}">
        <p14:creationId xmlns:p14="http://schemas.microsoft.com/office/powerpoint/2010/main" val="8035434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US" altLang="en-US" smtClean="0">
                <a:latin typeface="Arial Narrow" pitchFamily="34" charset="0"/>
              </a:rPr>
              <a:t>Objective 2</a:t>
            </a:r>
            <a:br>
              <a:rPr lang="en-US" altLang="en-US" smtClean="0">
                <a:latin typeface="Arial Narrow" pitchFamily="34" charset="0"/>
              </a:rPr>
            </a:br>
            <a:endParaRPr lang="en-US" altLang="en-US" smtClean="0"/>
          </a:p>
        </p:txBody>
      </p:sp>
      <p:sp>
        <p:nvSpPr>
          <p:cNvPr id="14339" name="Content Placeholder 2"/>
          <p:cNvSpPr>
            <a:spLocks noGrp="1"/>
          </p:cNvSpPr>
          <p:nvPr>
            <p:ph idx="1"/>
          </p:nvPr>
        </p:nvSpPr>
        <p:spPr>
          <a:xfrm>
            <a:off x="395536" y="2492896"/>
            <a:ext cx="8229600" cy="4525963"/>
          </a:xfrm>
        </p:spPr>
        <p:txBody>
          <a:bodyPr/>
          <a:lstStyle/>
          <a:p>
            <a:pPr>
              <a:spcBef>
                <a:spcPct val="50000"/>
              </a:spcBef>
              <a:buClr>
                <a:schemeClr val="tx2"/>
              </a:buClr>
              <a:buFont typeface="Wingdings 3" pitchFamily="18" charset="2"/>
              <a:buNone/>
            </a:pPr>
            <a:r>
              <a:rPr lang="en-US" altLang="en-US" dirty="0" smtClean="0">
                <a:latin typeface="Arial Narrow" pitchFamily="34" charset="0"/>
              </a:rPr>
              <a:t>Typical questions studied in sport and exercise psychology:</a:t>
            </a:r>
          </a:p>
          <a:p>
            <a:pPr>
              <a:spcBef>
                <a:spcPct val="50000"/>
              </a:spcBef>
              <a:buClr>
                <a:schemeClr val="tx2"/>
              </a:buClr>
              <a:buFont typeface="Wingdings" pitchFamily="2" charset="2"/>
              <a:buChar char="Ø"/>
            </a:pPr>
            <a:r>
              <a:rPr lang="en-US" altLang="en-US" dirty="0" smtClean="0">
                <a:latin typeface="Arial Narrow" pitchFamily="34" charset="0"/>
              </a:rPr>
              <a:t>Does running reduce anxiety and depression?</a:t>
            </a:r>
          </a:p>
          <a:p>
            <a:pPr>
              <a:spcBef>
                <a:spcPct val="50000"/>
              </a:spcBef>
              <a:buClr>
                <a:schemeClr val="tx2"/>
              </a:buClr>
              <a:buFont typeface="Wingdings" pitchFamily="2" charset="2"/>
              <a:buChar char="Ø"/>
            </a:pPr>
            <a:r>
              <a:rPr lang="en-US" altLang="en-US" dirty="0" smtClean="0">
                <a:latin typeface="Arial Narrow" pitchFamily="34" charset="0"/>
              </a:rPr>
              <a:t>Do young athletes learn to be overly aggressive from participating in youth sports?</a:t>
            </a:r>
          </a:p>
          <a:p>
            <a:pPr>
              <a:spcBef>
                <a:spcPct val="50000"/>
              </a:spcBef>
              <a:buClr>
                <a:schemeClr val="tx2"/>
              </a:buClr>
              <a:buFont typeface="Wingdings" pitchFamily="2" charset="2"/>
              <a:buChar char="Ø"/>
            </a:pPr>
            <a:r>
              <a:rPr lang="en-US" altLang="en-US" dirty="0" smtClean="0">
                <a:latin typeface="Arial Narrow" pitchFamily="34" charset="0"/>
              </a:rPr>
              <a:t>Does participation in daily physical education classes improve a child’s self-esteem?</a:t>
            </a:r>
          </a:p>
          <a:p>
            <a:pPr>
              <a:spcBef>
                <a:spcPct val="50000"/>
              </a:spcBef>
              <a:buClr>
                <a:schemeClr val="tx2"/>
              </a:buClr>
              <a:buFont typeface="Wingdings" pitchFamily="2" charset="2"/>
              <a:buChar char="Ø"/>
            </a:pPr>
            <a:r>
              <a:rPr lang="en-US" altLang="en-US" dirty="0" smtClean="0">
                <a:latin typeface="Arial Narrow" pitchFamily="34" charset="0"/>
              </a:rPr>
              <a:t>Does participation in college athletics enhance personality development?</a:t>
            </a: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3" pitchFamily="18" charset="2"/>
              <a:buNone/>
            </a:pPr>
            <a:endParaRPr lang="en-US" altLang="en-US" i="1" dirty="0" smtClean="0">
              <a:solidFill>
                <a:srgbClr val="00625A"/>
              </a:solidFill>
            </a:endParaRPr>
          </a:p>
        </p:txBody>
      </p:sp>
    </p:spTree>
    <p:extLst>
      <p:ext uri="{BB962C8B-B14F-4D97-AF65-F5344CB8AC3E}">
        <p14:creationId xmlns:p14="http://schemas.microsoft.com/office/powerpoint/2010/main" val="5768221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What Sport and Exercise Psychology</a:t>
            </a:r>
            <a:br>
              <a:rPr lang="en-US" altLang="en-US" smtClean="0">
                <a:latin typeface="Arial Narrow" pitchFamily="34" charset="0"/>
              </a:rPr>
            </a:br>
            <a:r>
              <a:rPr lang="en-US" altLang="en-US" smtClean="0">
                <a:latin typeface="Arial Narrow" pitchFamily="34" charset="0"/>
              </a:rPr>
              <a:t>Specialists Do</a:t>
            </a:r>
            <a:br>
              <a:rPr lang="en-US" altLang="en-US" smtClean="0">
                <a:latin typeface="Arial Narrow" pitchFamily="34" charset="0"/>
              </a:rPr>
            </a:br>
            <a:endParaRPr lang="en-US" altLang="en-US" smtClean="0"/>
          </a:p>
        </p:txBody>
      </p:sp>
      <p:sp>
        <p:nvSpPr>
          <p:cNvPr id="15363" name="Content Placeholder 4"/>
          <p:cNvSpPr>
            <a:spLocks noGrp="1"/>
          </p:cNvSpPr>
          <p:nvPr>
            <p:ph idx="1"/>
          </p:nvPr>
        </p:nvSpPr>
        <p:spPr>
          <a:xfrm>
            <a:off x="468313" y="1628775"/>
            <a:ext cx="8229600" cy="4525963"/>
          </a:xfrm>
        </p:spPr>
        <p:txBody>
          <a:bodyPr/>
          <a:lstStyle/>
          <a:p>
            <a:endParaRPr lang="en-US" altLang="en-US" dirty="0" smtClean="0">
              <a:latin typeface="Arial Narrow" pitchFamily="34" charset="0"/>
            </a:endParaRPr>
          </a:p>
          <a:p>
            <a:endParaRPr lang="en-US" altLang="en-US" dirty="0" smtClean="0">
              <a:latin typeface="Arial Narrow" pitchFamily="34" charset="0"/>
            </a:endParaRPr>
          </a:p>
          <a:p>
            <a:r>
              <a:rPr lang="en-US" altLang="en-US" dirty="0" smtClean="0">
                <a:latin typeface="Arial Narrow" pitchFamily="34" charset="0"/>
              </a:rPr>
              <a:t>The roles of the sport and exercise psychologist</a:t>
            </a:r>
          </a:p>
          <a:p>
            <a:pPr>
              <a:buFont typeface="Arial" charset="0"/>
              <a:buNone/>
            </a:pPr>
            <a:endParaRPr lang="en-US" altLang="en-US" i="1" dirty="0" smtClean="0">
              <a:solidFill>
                <a:srgbClr val="00625A"/>
              </a:solidFill>
            </a:endParaRPr>
          </a:p>
          <a:p>
            <a:pPr>
              <a:buFont typeface="Arial" charset="0"/>
              <a:buNone/>
            </a:pPr>
            <a:endParaRPr lang="en-GB" altLang="en-US" dirty="0" smtClean="0"/>
          </a:p>
          <a:p>
            <a:pPr>
              <a:buFont typeface="Arial" charset="0"/>
              <a:buNone/>
            </a:pPr>
            <a:endParaRPr lang="en-US" altLang="en-US" dirty="0" smtClean="0"/>
          </a:p>
        </p:txBody>
      </p:sp>
      <p:pic>
        <p:nvPicPr>
          <p:cNvPr id="6" name="Picture 8" descr=" 60810.tif                                                      0001F8BEDenise                         ABA78158:"/>
          <p:cNvPicPr>
            <a:picLocks noChangeAspect="1" noChangeArrowheads="1"/>
          </p:cNvPicPr>
          <p:nvPr/>
        </p:nvPicPr>
        <p:blipFill>
          <a:blip r:embed="rId2">
            <a:extLst>
              <a:ext uri="{28A0092B-C50C-407E-A947-70E740481C1C}">
                <a14:useLocalDpi xmlns:a14="http://schemas.microsoft.com/office/drawing/2010/main" val="0"/>
              </a:ext>
            </a:extLst>
          </a:blip>
          <a:srcRect l="2870" t="2403" r="3334" b="5289"/>
          <a:stretch>
            <a:fillRect/>
          </a:stretch>
        </p:blipFill>
        <p:spPr bwMode="auto">
          <a:xfrm>
            <a:off x="2283600" y="2924944"/>
            <a:ext cx="5412599" cy="3590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67715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ou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Sport and Exercise Psychology. </a:t>
            </a:r>
            <a:endParaRPr lang="en-US" dirty="0" smtClean="0"/>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GB" dirty="0" smtClean="0"/>
              <a:t>Motivation of Sport and Exercise.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Personality and Athletic Identity.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Stress and Anxiety and Performance.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Reinforcement, Positive and Negative Feedback. </a:t>
            </a:r>
            <a:endParaRPr lang="en-US" dirty="0" smtClean="0"/>
          </a:p>
        </p:txBody>
      </p:sp>
    </p:spTree>
    <p:extLst>
      <p:ext uri="{BB962C8B-B14F-4D97-AF65-F5344CB8AC3E}">
        <p14:creationId xmlns:p14="http://schemas.microsoft.com/office/powerpoint/2010/main" val="24452057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the field of Sport and Exercise Psychology. </a:t>
            </a:r>
            <a:endParaRPr lang="en-US" dirty="0" smtClean="0"/>
          </a:p>
        </p:txBody>
      </p:sp>
      <p:sp>
        <p:nvSpPr>
          <p:cNvPr id="22531" name="Content Placeholder 2"/>
          <p:cNvSpPr>
            <a:spLocks noGrp="1"/>
          </p:cNvSpPr>
          <p:nvPr>
            <p:ph idx="1"/>
          </p:nvPr>
        </p:nvSpPr>
        <p:spPr/>
        <p:txBody>
          <a:bodyPr/>
          <a:lstStyle/>
          <a:p>
            <a:pPr eaLnBrk="1" hangingPunct="1"/>
            <a:r>
              <a:rPr lang="en-GB" altLang="en-US" smtClean="0"/>
              <a:t>Group Dynamics and Cohesion. </a:t>
            </a:r>
          </a:p>
          <a:p>
            <a:pPr eaLnBrk="1" hangingPunct="1"/>
            <a:endParaRPr lang="en-GB" altLang="en-US" smtClean="0"/>
          </a:p>
          <a:p>
            <a:pPr eaLnBrk="1" hangingPunct="1"/>
            <a:r>
              <a:rPr lang="en-GB" altLang="en-US" smtClean="0"/>
              <a:t>Leadership. </a:t>
            </a:r>
          </a:p>
          <a:p>
            <a:pPr eaLnBrk="1" hangingPunct="1"/>
            <a:endParaRPr lang="en-GB" altLang="en-US" smtClean="0"/>
          </a:p>
          <a:p>
            <a:pPr eaLnBrk="1" hangingPunct="1"/>
            <a:r>
              <a:rPr lang="en-GB" altLang="en-US" smtClean="0"/>
              <a:t>Social Psychology of Sport. </a:t>
            </a:r>
          </a:p>
          <a:p>
            <a:pPr eaLnBrk="1" hangingPunct="1"/>
            <a:endParaRPr lang="en-GB" altLang="en-US" smtClean="0"/>
          </a:p>
          <a:p>
            <a:pPr eaLnBrk="1" hangingPunct="1"/>
            <a:r>
              <a:rPr lang="en-GB" altLang="en-US" smtClean="0"/>
              <a:t>Fanship. </a:t>
            </a:r>
          </a:p>
        </p:txBody>
      </p:sp>
    </p:spTree>
    <p:extLst>
      <p:ext uri="{BB962C8B-B14F-4D97-AF65-F5344CB8AC3E}">
        <p14:creationId xmlns:p14="http://schemas.microsoft.com/office/powerpoint/2010/main" val="360019900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Sport and Exercise Psychology. </a:t>
            </a:r>
            <a:endParaRPr lang="en-US" dirty="0" smtClean="0"/>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GB" dirty="0" smtClean="0"/>
              <a:t>Adherence to Exercise.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Psychology of Injury and Adherence to Rehabilitation.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Leadership.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Communication.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US" dirty="0" smtClean="0"/>
          </a:p>
        </p:txBody>
      </p:sp>
    </p:spTree>
    <p:extLst>
      <p:ext uri="{BB962C8B-B14F-4D97-AF65-F5344CB8AC3E}">
        <p14:creationId xmlns:p14="http://schemas.microsoft.com/office/powerpoint/2010/main" val="13700031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Sport and Exercise Psychology. </a:t>
            </a:r>
            <a:endParaRPr lang="en-US" dirty="0" smtClean="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Psychological Skills to enhance performance. </a:t>
            </a:r>
          </a:p>
          <a:p>
            <a:pPr lvl="1" eaLnBrk="1" fontAlgn="auto" hangingPunct="1">
              <a:spcAft>
                <a:spcPts val="0"/>
              </a:spcAft>
              <a:buFont typeface="Arial" pitchFamily="34" charset="0"/>
              <a:buChar char="–"/>
              <a:defRPr/>
            </a:pPr>
            <a:r>
              <a:rPr lang="en-GB" dirty="0" smtClean="0"/>
              <a:t>Arousal Regulation. </a:t>
            </a:r>
          </a:p>
          <a:p>
            <a:pPr lvl="1" eaLnBrk="1" fontAlgn="auto" hangingPunct="1">
              <a:spcAft>
                <a:spcPts val="0"/>
              </a:spcAft>
              <a:buFont typeface="Arial" pitchFamily="34" charset="0"/>
              <a:buChar char="–"/>
              <a:defRPr/>
            </a:pPr>
            <a:r>
              <a:rPr lang="en-GB" dirty="0" smtClean="0"/>
              <a:t>Imagery</a:t>
            </a:r>
          </a:p>
          <a:p>
            <a:pPr lvl="1" eaLnBrk="1" fontAlgn="auto" hangingPunct="1">
              <a:spcAft>
                <a:spcPts val="0"/>
              </a:spcAft>
              <a:buFont typeface="Arial" pitchFamily="34" charset="0"/>
              <a:buChar char="–"/>
              <a:defRPr/>
            </a:pPr>
            <a:r>
              <a:rPr lang="en-GB" dirty="0" smtClean="0"/>
              <a:t>Self-Confidence. </a:t>
            </a:r>
          </a:p>
          <a:p>
            <a:pPr lvl="1" eaLnBrk="1" fontAlgn="auto" hangingPunct="1">
              <a:spcAft>
                <a:spcPts val="0"/>
              </a:spcAft>
              <a:buFont typeface="Arial" pitchFamily="34" charset="0"/>
              <a:buChar char="–"/>
              <a:defRPr/>
            </a:pPr>
            <a:r>
              <a:rPr lang="en-GB" dirty="0" smtClean="0"/>
              <a:t>Goal Setting</a:t>
            </a:r>
          </a:p>
          <a:p>
            <a:pPr lvl="1" eaLnBrk="1" fontAlgn="auto" hangingPunct="1">
              <a:spcAft>
                <a:spcPts val="0"/>
              </a:spcAft>
              <a:buFont typeface="Arial" pitchFamily="34" charset="0"/>
              <a:buChar char="–"/>
              <a:defRPr/>
            </a:pPr>
            <a:r>
              <a:rPr lang="en-GB" dirty="0" smtClean="0"/>
              <a:t>Self Confidence.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Burn out and over training.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Retirement and Career Termination.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Addictive Behaviours (Being Addicted to Exercise). </a:t>
            </a:r>
            <a:endParaRPr lang="en-US" dirty="0" smtClean="0"/>
          </a:p>
        </p:txBody>
      </p:sp>
    </p:spTree>
    <p:extLst>
      <p:ext uri="{BB962C8B-B14F-4D97-AF65-F5344CB8AC3E}">
        <p14:creationId xmlns:p14="http://schemas.microsoft.com/office/powerpoint/2010/main" val="183305351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err="1" smtClean="0"/>
              <a:t>Attentional</a:t>
            </a:r>
            <a:r>
              <a:rPr lang="en-GB" dirty="0" smtClean="0"/>
              <a:t> Process and Sport Performance</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51033795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Long history in Mainstream Psychology. </a:t>
            </a:r>
          </a:p>
          <a:p>
            <a:pPr lvl="1"/>
            <a:r>
              <a:rPr lang="en-GB" dirty="0" smtClean="0"/>
              <a:t>E.g. William James, Wilhelm Wundt</a:t>
            </a:r>
          </a:p>
          <a:p>
            <a:endParaRPr lang="en-GB" dirty="0"/>
          </a:p>
          <a:p>
            <a:r>
              <a:rPr lang="en-GB" dirty="0" smtClean="0"/>
              <a:t>Interest re-ignited after second world war. </a:t>
            </a:r>
          </a:p>
          <a:p>
            <a:pPr lvl="1"/>
            <a:r>
              <a:rPr lang="en-GB" dirty="0" smtClean="0"/>
              <a:t>How long could a radar operator watch a screen without losing focus. </a:t>
            </a:r>
          </a:p>
          <a:p>
            <a:pPr lvl="1"/>
            <a:r>
              <a:rPr lang="en-GB" dirty="0" smtClean="0"/>
              <a:t>Cherry cocktail party phenomena</a:t>
            </a:r>
          </a:p>
        </p:txBody>
      </p:sp>
      <p:sp>
        <p:nvSpPr>
          <p:cNvPr id="3" name="Title 2"/>
          <p:cNvSpPr>
            <a:spLocks noGrp="1"/>
          </p:cNvSpPr>
          <p:nvPr>
            <p:ph type="title"/>
          </p:nvPr>
        </p:nvSpPr>
        <p:spPr/>
        <p:txBody>
          <a:bodyPr/>
          <a:lstStyle/>
          <a:p>
            <a:r>
              <a:rPr lang="en-GB" dirty="0" smtClean="0"/>
              <a:t>The study of attention</a:t>
            </a:r>
            <a:endParaRPr lang="en-GB" dirty="0"/>
          </a:p>
        </p:txBody>
      </p:sp>
    </p:spTree>
    <p:extLst>
      <p:ext uri="{BB962C8B-B14F-4D97-AF65-F5344CB8AC3E}">
        <p14:creationId xmlns:p14="http://schemas.microsoft.com/office/powerpoint/2010/main" val="16145244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Multidisciplinary (</a:t>
            </a:r>
            <a:r>
              <a:rPr lang="en-GB" dirty="0" err="1" smtClean="0"/>
              <a:t>Parasuraman</a:t>
            </a:r>
            <a:r>
              <a:rPr lang="en-GB" dirty="0" smtClean="0"/>
              <a:t>, 1984). </a:t>
            </a:r>
          </a:p>
          <a:p>
            <a:endParaRPr lang="en-GB" dirty="0"/>
          </a:p>
          <a:p>
            <a:r>
              <a:rPr lang="en-GB" dirty="0" smtClean="0"/>
              <a:t>Cognitive Psychology</a:t>
            </a:r>
          </a:p>
          <a:p>
            <a:endParaRPr lang="en-GB" dirty="0"/>
          </a:p>
          <a:p>
            <a:r>
              <a:rPr lang="en-GB" dirty="0" smtClean="0"/>
              <a:t>Neuroscience</a:t>
            </a:r>
          </a:p>
          <a:p>
            <a:endParaRPr lang="en-GB" dirty="0"/>
          </a:p>
          <a:p>
            <a:r>
              <a:rPr lang="en-GB" dirty="0" smtClean="0"/>
              <a:t>Developmental Psychology</a:t>
            </a:r>
            <a:endParaRPr lang="en-GB" dirty="0"/>
          </a:p>
        </p:txBody>
      </p:sp>
      <p:sp>
        <p:nvSpPr>
          <p:cNvPr id="3" name="Title 2"/>
          <p:cNvSpPr>
            <a:spLocks noGrp="1"/>
          </p:cNvSpPr>
          <p:nvPr>
            <p:ph type="title"/>
          </p:nvPr>
        </p:nvSpPr>
        <p:spPr/>
        <p:txBody>
          <a:bodyPr/>
          <a:lstStyle/>
          <a:p>
            <a:r>
              <a:rPr lang="en-GB" dirty="0" smtClean="0"/>
              <a:t>The Study of Attention</a:t>
            </a:r>
            <a:endParaRPr lang="en-GB" dirty="0"/>
          </a:p>
        </p:txBody>
      </p:sp>
    </p:spTree>
    <p:extLst>
      <p:ext uri="{BB962C8B-B14F-4D97-AF65-F5344CB8AC3E}">
        <p14:creationId xmlns:p14="http://schemas.microsoft.com/office/powerpoint/2010/main" val="95699123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Attention in Sport</a:t>
            </a:r>
            <a:endParaRPr lang="en-GB" dirty="0"/>
          </a:p>
        </p:txBody>
      </p:sp>
      <p:sp>
        <p:nvSpPr>
          <p:cNvPr id="2" name="Content Placeholder 1"/>
          <p:cNvSpPr>
            <a:spLocks noGrp="1"/>
          </p:cNvSpPr>
          <p:nvPr>
            <p:ph sz="quarter" idx="13"/>
          </p:nvPr>
        </p:nvSpPr>
        <p:spPr/>
        <p:txBody>
          <a:bodyPr>
            <a:normAutofit fontScale="70000" lnSpcReduction="20000"/>
          </a:bodyPr>
          <a:lstStyle/>
          <a:p>
            <a:pPr marL="0" indent="0">
              <a:buNone/>
            </a:pPr>
            <a:endParaRPr lang="en-GB" dirty="0"/>
          </a:p>
          <a:p>
            <a:r>
              <a:rPr lang="en-GB" dirty="0" smtClean="0"/>
              <a:t>Moran (1996) – Vital aspect of athletic performance. </a:t>
            </a:r>
          </a:p>
          <a:p>
            <a:pPr lvl="1"/>
            <a:r>
              <a:rPr lang="en-GB" dirty="0">
                <a:hlinkClick r:id="rId2"/>
              </a:rPr>
              <a:t>http://</a:t>
            </a:r>
            <a:r>
              <a:rPr lang="en-GB" dirty="0" smtClean="0">
                <a:hlinkClick r:id="rId2"/>
              </a:rPr>
              <a:t>www.youtube.com/watch?v=QVxxaj1j9nE</a:t>
            </a:r>
            <a:endParaRPr lang="en-GB" dirty="0" smtClean="0"/>
          </a:p>
          <a:p>
            <a:pPr lvl="1"/>
            <a:r>
              <a:rPr lang="en-GB" dirty="0">
                <a:hlinkClick r:id="rId3"/>
              </a:rPr>
              <a:t>http://www.youtube.com/watch?v=_</a:t>
            </a:r>
            <a:r>
              <a:rPr lang="en-GB" dirty="0" smtClean="0">
                <a:hlinkClick r:id="rId3"/>
              </a:rPr>
              <a:t>p73Ms3i_vU</a:t>
            </a:r>
            <a:endParaRPr lang="en-GB" dirty="0" smtClean="0"/>
          </a:p>
          <a:p>
            <a:endParaRPr lang="en-GB" dirty="0"/>
          </a:p>
          <a:p>
            <a:r>
              <a:rPr lang="en-GB" dirty="0" smtClean="0"/>
              <a:t>However, despite this…. </a:t>
            </a:r>
            <a:r>
              <a:rPr lang="en-GB" dirty="0" err="1" smtClean="0"/>
              <a:t>Boutcher</a:t>
            </a:r>
            <a:r>
              <a:rPr lang="en-GB" dirty="0" smtClean="0"/>
              <a:t> (2008) stated that due to lack of empirical research examining a suitable framework not yet established. </a:t>
            </a:r>
          </a:p>
          <a:p>
            <a:pPr lvl="1"/>
            <a:r>
              <a:rPr lang="en-GB" dirty="0" smtClean="0"/>
              <a:t>Explored using theory derived from other psychological perspectives. </a:t>
            </a:r>
          </a:p>
          <a:p>
            <a:endParaRPr lang="en-GB" dirty="0"/>
          </a:p>
          <a:p>
            <a:endParaRPr lang="en-GB" dirty="0" smtClean="0"/>
          </a:p>
          <a:p>
            <a:endParaRPr lang="en-GB" dirty="0"/>
          </a:p>
          <a:p>
            <a:endParaRPr lang="en-GB" dirty="0"/>
          </a:p>
        </p:txBody>
      </p:sp>
      <p:sp>
        <p:nvSpPr>
          <p:cNvPr id="4" name="Content Placeholder 3"/>
          <p:cNvSpPr>
            <a:spLocks noGrp="1"/>
          </p:cNvSpPr>
          <p:nvPr>
            <p:ph sz="quarter" idx="14"/>
          </p:nvPr>
        </p:nvSpPr>
        <p:spPr/>
        <p:txBody>
          <a:bodyPr/>
          <a:lstStyle/>
          <a:p>
            <a:endParaRPr lang="en-GB" dirty="0"/>
          </a:p>
          <a:p>
            <a:endParaRPr lang="en-GB" dirty="0"/>
          </a:p>
        </p:txBody>
      </p:sp>
      <p:pic>
        <p:nvPicPr>
          <p:cNvPr id="1026" name="Picture 2" descr="Pictu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1412776"/>
            <a:ext cx="3190875" cy="2114550"/>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4" descr="data:image/jpeg;base64,/9j/4AAQSkZJRgABAQAAAQABAAD/2wCEAAkGBxQTEhUUEhQVFhUWFxQXGBUXFxcVFRYUFRQWFxQUFBUYHCggGBolHBQUITEiJSkrLi4uFx8zODMsNygtLisBCgoKDg0OGxAQGiwkHCQsLCwsLCwsLCwsLCwsLCwsLCwsLCwsLCwsLCwsLCwsLCwsLDcsLCwsLCwsLCwsKzc3K//AABEIAMIBBAMBIgACEQEDEQH/xAAcAAABBQEBAQAAAAAAAAAAAAAGAAMEBQcCAQj/xABCEAABBAAEBAMGBAMIAQIHAAABAAIDEQQSITEFBkFREyJhBzJxgZGhFLHB0UJSchUjM2KCsuHwomNzFiRDRFOS8f/EABsBAAIDAQEBAAAAAAAAAAAAAAECAAMEBQYH/8QAKhEAAgICAgICAAYCAwAAAAAAAAECEQMhEjEEQRMyBRQiM1FhBrEjUnH/2gAMAwEAAhEDEQA/AM4MoC6/EApl5Cjt3pMxeh+aelxhplzJCvMNoUqig8tj7HEOtXMGIJFKtcAnYJE60K9ixyrpArSUWossaNgKuRS+G4MyE9hu46AD90w9luA7lPz4jLUbdWj7nqfVVyY6JDsM0WM2t6dRShysINfkm3ts2FYYTASPByAkjWqJScuIyjZAkYms9J99kmwQb1HUKNI1WJ2KSQ8UmK1XUDLTkrKQSoKG6XtJyJtrzENpEDRwCpUQUEOUvDooKH5WClC8Sir6LCgtVHxKDK5FrQvsZknJTjWX+/b1TUURKscBO6N3l/i8pbvYPTXdL6ClsmM4Uc7mZwfLcbgNJD/L6HpXqEPzxPFFwIzCxYIsdwixshAGTyAHQdqOhaTtt9lzx3CeLE57buMh5vs8f3gHpm1+aqWVt0y6WNVaBaByfkYm8PHqnpdFbZScRxr1xXTXaJov1RIdZbT8mDptpqB2oVtiX+X5JWQpREkng5JCwnbDa4buuYnLt4TewPZMa8FRn6FNwSJ2VtqAHo3WpkEagQjsp2EY4kCtULS7DRM8NNTRLrE4wMeWgA1pZ7pp2PcfeaD6jQpfkVk+N9kWPD/3jb2zBRH4f+8Io7n81dwYJ8rg2NjnGx7rSaBO5rZWnF+WnRT+6+huS01fx2QySraGxq9FfFy+a01IAcR6HtWtow5Rb4TSSWtB2J01+KZ4a7KwgspxrzA7tB2cO+pV1wtrCwiSPMN6+GqwyyN6NvCKejNudnMONlLCCDlNgULLReiHpGom55ji/EiSFzSyRgJa03kc2muae2wKoXtW2F0UT4jWGbqncQzRdwRqS6PRaFHVmZyplMyUgp73l7NDqpeHjoJGFMgCFSomJTDVPxNUQXRIimcBSrcaSTZVgHjqV5OAQmSbCqogYNtkAK1wOLw0bqla7Nfvg+7tWncd1XYchrr+3cqPjRZJHX7JMkWtEjL2G3gwvjGV/maLt1W+zZ2XXBoo5JPBcabK1zCeoBHvfKkDRYtzdGlS8Nj3WBYaRsRoszxst+QJcR7PsWwkwsEzLNOYQSQDXu90N8a4dLDpLFJH/WxzfpY1RtytzxJh6il1Z0P7n5o8m4zBioiyQNexw8zHAHfq09Pip83HUheF9Hzu1yfa21Ycz8EOGmIZboXEmN9aOaf4b7jY/BQYRotKaatFVM6gZqpMzzSi56KlMeHKBIlL1TfAXibiwEHqpTdQmTEnWNQogzWqeJ0TcjVwHqEJWFkAOqv+Gytu9yLND4ISe8qy4A5z5RGD79tGta7jX5KqcL2PGT6PcRISST1UjARSyvbHCwve40GgWSUY8t8kuxkh0LIgfM7ev8jb3P7LV+X+VMNgRcLPO4ZS9xs0ASdeg+CEVaGlohez3lt+Dw39/XivIL66AXlZfWrP1ROWZhRArsdfrarYsRM7FNYXRujLZHUGmwG5Wtsk1qXH6K1lcAFcolTZSY/lSGTVo8N3do8v0Qrxjg+IwsckjWF4aCQY9SfluFoEc9/AfdORvVcsEG7HWWVHyVicznlztyST8SdUoluvtN5GjlidiYGBsrPM8NFB7Rua7jdYbiISwq1aRXJjt0vXOKYbIpgeKRTvQtFfISuo5l3LSZACVjKLZy+TVONxCewuHa4kOsaEiu42+SusNBTIi7TwmF4uh5i5w67+ZCUkkWRxt9g8ZlJwsDnBxumt3cboenxVlNw9hzSPcbJzGqy0SdB3KqMVxM1kAAaNKHUev2RjL2hJScf0o9xDWC/MXH0FD7phkWaLNRrOQTuB2tQ8ys+C8QyNkjdRbJW+wePd/ZDJKUgQ09nkT2xkddQdunbVFUvA4pWMnzeGSbNihQHbvoq3HY6NrYxHG12UB2Yt1GmoHzVJxXjUsvlc85eg6BZWpSZpbUUd4nFNdOaPkLgCe40BNKfh+Ivhfo4luo/ZDTlIix/R31VssdopjN3ZqPL2JbiIHRTtBZITQOtGtHDsbrZAU2GyEi7okX8DuueFcaMZptm9vT1TmIlHdDFCSuw5JqXRDMYSj0Kac5JoKusQsmSpKEkj8gOJLLNE000n4XrnEUpYsLY3I21FrVPRuvRTOHcIlneRG3Qe84+60epUbpDrZAZgnyODWNLnONBo3JWg8oezN0kn99KWFtOOTWqo1mOhPwUzAYVuAjsOZ4hHmcQC46e60H3QqiPn6aKYO94UWkbCiTdDp0VHy26RZwpWbjhWMjqOIANA6b76k+uqg80Yzy5RE6a2kBrarM6w1zi4jQZShnkTjsuJL5aHhtBaTsQ756lWuNild5mythZlOdxALtCSMt6Dc2Vo/wDConcJlAlkH8sMA+plJH2H0T0+JcSeyquHyHxTrZMGHJd380uv3SxMjid6TIUdxvEfCo67EfAHr6qfw3izZAMp7a/8IYxrHOB3P5Jcp8Dd53NcR/KOhPr6bINkDPiHF4oWXM7Q6Abl1jYDqsP554G1tzYe3QuJNV5mdwfS+qm88S4puILsQxzQDlZfulo7EaWd1G4dxexlcdDt219Oyy5MzUtdGvHhjJf2A8ERcaClT4EtG6MJuBscC+MBr98o91/9P8pQ7xCfdpFEaEHfT0VsMkZbRTkg4aZQ0VIhYmuqksanZIumGXI3J/4lr53OoND2xtG73hv5KsjwxL8rj/lF7gA7EHZTeXOaXYWMMFW0uIvY5rv8yq3HcYBeXtaMxNkn9ws7TbLHPYTO4dEMIRVvDi7zVlIrW/oVlOPcPEdQAGY0BsB0A+SI5eIvkqMWS7yho6knQfUo/i9nkWCZBPO0SvL2idrhbGCTQZR2BIFlFXG2VyZi4cvXAkALf+cvZpg5YxJCwQOoeaMHLZ2zsuqJ001FrGOI4B2GldFLGGyM3NktIPuuB6g9CrFK1YlEeNzntGhO4BXmDwzc5Emv1UbD4pzRQ6m9yF2/EvJzjoKvcafFI1Ie0NYyLK4j6fBRiwqdjYZBTnjQjQjb/uqYHRWR6EHsDiqIzNBrrWoUjEv1JGyh+HqrPwhl+SIq7I2HTsyajbqunhAdJ0IOSSA9EkaBZcNwBXs2BJV45qTmIMBW8J4Q2y+WwxtaD3nno1v7qRjeNyOb4cLRFG3QBumoNg2N+i8xLun/AH0/X6ppooIOLb2WckuhnwHSA+I4k73ZtL+zGD1+KcdNSYfjFzsqycqieh8FeN8dyqzQvZCw+LNHm8pa12X4Gr+6MuMwgOZcLpsshpgqsxb5XOs0AK3N1aBfZNjo45Z5pXBrWxBtnu54NADfRqNsBzPBiJDHEXF2pstLQQPjut+B1Gn2cbzFF5W4dHuHw0wlklmMYL2tYGRg0wNLjq8+8fN2CZkaTassZGXa3QURsGXdxHw3+S0GJkOXDnLsfsP0RBy3CA0dht+pVE7K57QG9fecST9Pd/NF3DxQSMZDmPwUczSyVjXsO4cLCxX2iclOwj/FgswOOwsmM9ie3YrbpJKK8mjbI0tcA5rhRB2IISzgmPGVHz5wXibm0HajsVaca4MzGR+JHTZmjb+cVt8exRBzN7MHZjJgnCt/Ccar+h36GkGk4nCuLZ4pGepaa+IOyySxyg7Ro5xmqYJuwLg4gggg0Qeh7J+LDkIwe6PE0dBL36PHr2KivwRaac0g+oWmGVSVmaeNpg1NhiUwMMQis4cLh2FHZNdiIXs2wDTj43y1liDpNe7RTfu5a3xPEjEx4mEjWiBXYi2O9Df5LOuVWBuIAus7XsB9SNPuEacMwAw2Y5y5zy0uJ2uzsP8AUfoq5XY6qi24Li5ZoIaa3I6OpDdPa4CvINic1X2pBPtW4RnwUeLLSXxODJAd3RONC9Bs4ij6oi5Ax+uIgJ/w5pa+BdmH5pvnLE+Lw3HhxJAZoczHC81trLqOmh1QxyuNEo+e42xAuzF1FtA1qHdCe4XeI4h5/wC72rX+W6qwFEkb6poKzigJjz53Ou3Gj06LkFNkr0JgMlRuuvy/RWMoNbV6fJVeGRfhoQ9oJGpGxUFT2DuGYbOilvwtq7GBFp4YUKWWqdIq4uHaJK5DaSVylEyvmcGZOCXRReGYN00gY3c/ktT4VyjFFHbwLrUlYcTnPfR6rzfA8TxtN236MoxV2mSVpGJwuEleY9AboHuUJcb5efDJlaCQdimnKaVor8TxPEzypumD8oNKBJGUQO4TLYGRxJ7C1fcK5Nst8Y6nXw29B1LnLP8AJI25vA8TBG+RW8HgMODt2jpn2Bt5GggH52VZcuzmKVrx31+B3Vbx6culOvlGg7Bo2AS4Zi25XEu93X5INybs49R2vRsXvMBHxHz2/wC+iYEB/wC/uVB5Exjp4AXsc0NJDSRQczoR3FH7oky3s0/Q/sujDa2cySSdFOMAQ7Nd/f5Ih4fsFGdhj2+ykYCxoVGBHuJlp9WL00sD813FKew+TgSoeO/xdG2KGtWu4pKOrP8Axr8kfRCzYfivJ8O14yuAcD0IBCZhnHYj4g0pQKUhnXOfs+h8KSbCtMcjRmys911bgN6H4LNZeapIvK8F1Dfqvo1y+cuZMOI8VPGNmyOAvXS7/VZ81R2dL8O8WXlNwT6CDC4yPFYXNTGSN81WBmFeiovxAVXHIRdHQ9OyWYqiOetHVj/j85bm6LVmJIcHA0QbHxCLIOYhKGtc8McasHTNWvlP6IAzlSA0PbThY/7qFPmU3RVn/ApYYOSkX3A+NeFxOfXRxa702AP2/JXHMsrZI/weHc6R0zheahTRZY0kAaD11pZ0zhQa/O17wfjZ+pR77PeEMmdI5z3Z2A0A4g0W1mPU6mt1ZHDL5LT0zgOS417MdxcdEgjUEg/EaKIUce0Llt+FnLiD4bzd7047g+p3QVK3Va2ipDaQXqW+yAxIwcoBF1v1RRhsQWloNkFvvbAkHUIWjgPoPz+is+DzTOLmNt4DHuPUNDRZd6KCyXtBO2a0816qOHyHqrQFAY9LklzlSUBo3ePhcLTbYYge4Y0H7BdcR4eyVuWS67NJb+SkjED4JuZwPVWjOcntszPjvLkbJw5gdG0AGx57I6uG9pR4t0mhcNBWYgFwRfj+GRzEeI2y3YgkEfMIa4zy+6AOfA5zupY42a60791Tkxy7iX486r+xiHhE7/8ADc0jqXEih3Poo/G+NRYZhihPiSO0fJ37gdghXifNpYHRDOHGrH6Id4hxJxbbSN69Vn4v2WOdrbJOJxD5HZW6uOwC0Pk32cMLGy4p2Ykg+G13lFGwHkb/AAWT4DiUkbw5rqOi3n2fce/EtLXhrZBvl0Dx/C6u/QrRjjGymc36C6EiNoawAdNtABt8F0CTu4/I0F28DYEJnO268zvhoArikmRs7OPwOq9cQPeHz6LjDO12A+CkT6tPZKQjVmNkfLonPBHUWomAiIbWY0Ca2JroLKk+D/md9f2RCOMaB6LovACZEA7fU2hbnzmH8MGRMHnfZPTK3p9Tf0SgCoYkHZfP/Nr82NxBG3iOWpcu41z4nvv3Rf2WQcTdcrz3cfzWXy3+k9L/AI3H/knL+v8AZGCS8XqwHshBSsPsotqVhk+P7GL8Q/YkJ5Wq8kmODDMYSGTP85a9pa5wd7tXvpW3dZvwvAiaaOM2A97Wmt6O9fJbNxDCtmAY+JjmAAAP3FCgdtPkutFHzZ9ldzDgI8SwsmaCD1H2I7LEOZ+RpsO4mIGWLcEDzNHYj9QtwZwuSEtDc8sJNEF2aSL/ADNc7V7fQ2VJn4WKNHN6dQnYh8tuw79srr7ZTasuG8s4qX/Dw8jr65aH3W843g8rG5oxbOobWYf6Tuu+EYsO08SQdKBr7ABLQbM44H7KZ3EfiXiIaHKNSRe2bYI7byfFFhcTFh42xuMRBfeYvrUU8i6dRBCvWGibD367E39nFQOeMc5uGLItM+gI0LQNHX294fVRqgmPwx6BS2SCk3JFQoKIQbSECDBgFoXqbwDfIEk1iUayMcO6X4od/wD+IG/tT4j6H8lIwnFD1P8Axf6JrCw5Y7Nt9VzNw/OKzKDwPEZwdVfR1QRsKMB9p3LpwuIbLdtlJI7hw3B+SCpbdsKC2/214UfhWP6skH/kCD+iypj2uaGtbZ9dB9VRN7L8ceRRBpCOPZjxYsxUeteZoOvRzgDSD8ZCW7kddN6HqrLk2Ops5IaG1qe5On5FBv2RfpZ9MYyTXKD8T6dAPU6p/CsI6D9vmo/B2sLPFsGwKN6XWpU0ua4EB4J1GhGnyV6eikcj33+ielFtIVRwnhz4ntzFtZMttLvO67zvzbO+F7lXLzogQr3x5BuV1FIT/EfsfzUiE5xrsoo8pIOh1+BHcH9ELCVHEuY5MPKGPax7XCw4Wxwo0Q4ahZzzhxds+Mc9p0prWjc6DX72necuMNxGJcGOoM8g1oOA3I+JVNwyHLKNEraI0wxn4m7B4EnIS+YZG30sauPyWaOBJJ7o85tnEoiY02GCzW2Y0K+iHRg1g8jJylXo7H4d+KY/Dg1x2/ZR5ClkV7+DXn4JZzpr/JYf9SjpPROVo7ApfgU8Gk7KvJ/H4ZcTikWns5iD8fHeuVr3fMNofmtXlxJz7ff/AIWd+znDZcUT2jf9y1HDZLkOoXTxT5RtHmE72WIkadSHD4H9lVTwn8SXxuo+EPe91zg/Zx+CuY2WFB4iQwWdBqTfwTthoB4+eXukeyvDcxxpt3sdWnu31UjjuJjhdHOHtjMmu4FOHvAjshA8NGIxb68sZJe8iwXNLvK0HoT+QV3yr4UeInYQGxupocdQHN1Fk7C7UjK0IFvDeZMNO2zLG2RtZhmFOHdvr6Kt5raQHSnNkla1oadNQQQaOtkN3+C7xYjguSSIAxgua5rWuJ6eX6ql5z4g95jY52amh5I/mdt9gEMklFbDYIT7lMthUh0JJteCMhUfNEFj7AQElykp88QWUzOco+rXn5D90jzrH0jf/wCI/VVY4PGOn3XZ4RHWyf50avgZovsv5pGImkjyltNDhZBvWj+a0+BwIo7L565TmGExkMgNNc7w3/0voX8jRW7xuIV0ZKSsolFxdAX7XHudh2x3oHg33Asa+qyOM+Gaza1pQ0+62jnrBmeCQM95rSR11GtfavmsThl0N7kJciVBxt8hlrLs677+qlx0BTDp+o6ph0Rc0DtevxSw2HdnaD3aPkSLVZa4s3jgjYxw/CHEPffhtqMCyfUgKVh+J4Vprw3D1yt/dVPFJSGNNU1mRjR6ABVYl1PqVTPyGuh44kzSOH4mN+kMpae10f8A9XWpcuLe1jmylt9HDTMOtt6FZ5h5sjcyreL8/PoRBoc5uniO1G/bqU+HPzdMryY+OzX8PFoCDX5L3iWEEsbmWQSDThuDW6BOVuPuJHiuzE/xH9tgj2KYFuaxW99AtD62Vo+e+O8PfDiHxvFOafqOhHolwvAukf1oamuy0D2hsjxQzxNt8V+b+dnUetboQ5Yx3hSUReah62sOR19TVGNrZMkbRI7aLkFHzuXvEb4rm1epHX4qC/l6P0VH5aT2YZxpgfa9tFZ5cYmn8uN6FD8rMWgZteWERnlsd00/ls9Ch+XmSmNcp4tsc5J6sc0fHQ/oiN/G42Poseb66BUOE4C5r2m9ARfw6qFxTiA/EHXS6HbQq6DnjjRp8eHJGjYXisbgN2/H90J868Vt3hMcKoEkHvsEn4q2+XXTT6IbmwEpcSRuVJ5pyjSBmSjpE3gMRdHNdeXK4EDb3t1R4HiLo8xJDsziXA9dVfcKcYYps+geGtBP82pA+eqCp2OJNC99qWjC2oKyuK0HXLXHWzO8JzZAzeqGUVvlfeg9FUcXxIklc4ChdAeg0C45ehmZFI/KWgNIs7lx0AaFEMbuxVPk5JS0LPR7lC5LF5kd2K5Id2Kx7EPSxJc6pKbICzQ57srQSTsBqUQ8L5NxEtZ6iB2zauPwaFfcs8KEY8gp595+5v8AlZ2G+vojnhOAZp5BLMDqXElkfbM7+b0Gq6cIxujbPI1/Rm3EvZjLluOU5hqMzKFjbrpqo7uJY2IBs00zZAKPmNGuorotxa1pFE69aFC/QKnxvB8LnD5I2vc3bPqB/p2WlwtaKozp3Iy7hP8AaOIcPD8Z7epJIZ8yaBCn4X2Ts8Vz8RiA1hcSIohqL1ovOm97D5rQ5+LNApuUAdBoPsqzEY0HqEY467JKd9EGHkHhtV4Tz6mV9/nX2UPmH2VYbIZYZZWOjaXBtteDlFjcA9FaQ4yuqtuJcRAglP8A6b/9qkoKiRm7M34jjM7Gt101J2txofovYnbKqOObVEjcdVN4e4EkucKAtcmVm+NFpK0yObFGbJ69vUpzj/IFwiTDkulaLc3o/wDo7FRuCyPbPHIwNMZJa+z5qcNHN9BojqDH1YHTqdvotnh448b9mTyG7r0Zny1xcRHLMcrW75gQR3HoiMc4eKcgoQEUKPmJ7uVvzFyXDxGPNfhTdJGgU4jYSD+IfdYsRLh5HRusZXOZ3GZrqIv4gps6daFxUns1rh+Iu616FOcGwcEb3PDW5s251IvoL2Qjyxxch4Dt9viCijEsDDnaT5q09Vjwy4z2aZrktB9gcdmFdEGce4m+CZ0ZGg1ae7TsrLgmMulD5/gB8KWu7CfhqLWvybjC4mCXRTHmJ/Ze/wDxG5U9Bc5Qub+Yn/JXZdDmJ3ZOs5lPUKhDV3lCKzz/AJIXeK5lLo3NaKcQaPqs8h4uHgh96G7G47ohxukbiNw0kfELPW4pucuzZdbqvXalfjbyJ2acE6RrHCseIomusuzWASfmVKPMIP8ACs2HHHHKfda0EMZ1Jdu4okwk4kYHjqPv1CSTnjQud3KwkxXEWzYeZhaCKbbfiSAfsgWPgsjnhrZXAHo5uf77q/45zEzCxxR+Hbsri8g1TX0Wg6au0B9LQpg+bnCUFpDW3sQCBr1WipcUCNUabhuHNwWEDnyOkc57R5qGlE01o0HfuoL+Lxn+EKifxaTFFrnOPhMFMvQucfekP5BLKFmyZWnSK5dl43i8X8oXh4pF1aFRli4LVX80hS8/tCH+UJKh8NJH5mQ0OPlaVkDWRzDxCfO7UCv5WHcfHdE2FlZG1sbcjaFZRtfWidyoXEZCxua8oHW9L7OHZAHMvH3EWwtyjbeye41XUuMC7i5Owr5j482Bxt1Hte/wQ7/a2JxbqiqNn877+wGpQXjsYZ5WlwPla0F3QkbmtdNvoijg3HsLC3LnD5CCcup26F1afBW8yKNgxxjFYqJxzPJbZ8wGijQ8ZkP/ANU/n+qM8fxbDykZ4XuYBWQUGepAuyfVXHBsBhXx1HHGGuB8N2UB2atW662OqRpvplkY12gM4bNJJ/8AcV/p7H4pvjc2Kja9r5MzHNIzAE6HuAdFZ4DgGHeYxDiW+L4dvYSA5rxV6AAED6oaxHH3xvdHKPM0lrh2IP5LO3kvvRc4Y/RSRj/1QP8AT/yrnk7COnlc1zvK3S9rtV+PijnOaOmHsBoT8ERcCwPgxV1Orj6/FJklGMQ44ycgmxuF/DssEEbadArbh8pcGk6EgX8VnPMfGMRTQ13kaD08x9SfRTPZ1xpz3yRPcXE/3jSTZ6BwHpVFP4tp2Ln/AINh4C/UtWXc0YG8ZimUS12IvKC0AZ2N8wvX3i5aXwp9FpWUc8cd8LiWKAbbmvbQy/5QQCb194Fa8hn2G/BOQIxkM7iSANG+X11PX5K/4tymwQO8JzgWixZsGta7qPw7G+JFDLZ88bHV2sDSkSYGcPblPUV9UjwxSuhub6Ml4Fx7K/w9S69Gjcm+vYfFGvMcfiYIu6tLT+h/NAXFeHfhcTI5ooh9O9R0ctB4c4T4WRv8zD9QLCEmp42VmfGNIBdXouA5cNqio9AXWVcOIXVhAg2+LMCDsQR9Vl/EoHQyuYdwdD6HYrUwQhfnfhmZomZq5ujv6e61+LPjKn7Gi9gbHOQbWgciMMrQ0bGSvkaLlnK032d4wR4SV4ZZYXea9swPT6roTxqWhpAZzdxF0mIlBN+dw+QNAfQAK55d5eZkbJKMznagH3QOmnVT+V8Bh55pZHx5ixviHN7uYu2A/wC7q4d8gOgGwHYLP5ORxVIktI5ygJFvZeOteFxXPKxUuHJZlwXqEHA1Jc5kkLIWHNXEJzI1sj7a4XlApoPUeo6gqlewua5vbUfBWmNxDZYqcDp5m6bV26j4bLzDxNDwLJvqRo5pFhw+tfJdHN9tHRwr9PRRYfEuAcLblIIIBF1WyYwDQw6DVPR8uESlxeKDiaF310Q/jMU5jy2/dJA/JaJJtWgQcYsJJ5nkDK2hYu+ncoq5Gxoc58d7ZXgirDiKJB+X3WVYri0j6D3mhWjdBop/B+YDC8vBN5QBqN763uNShBNMmWaa0aZ/bcWHmkiEHjTtlOSmDNkk8wJd6FxCyHmTEPOKmLwA/ObA2B00RJjOdHtke+J4bmyF1DM51NAIa47bboY4XH405c4dS8jpZN/mnutlbaaSSCHlnAkNzv3Ow7Dp81e8Xx4giF/xEaenX7WomHm6JvnbAvkbhxGM3vH0A8qwS/XkVmtJxhoicS43EWmnkuLaFCiHVoddCDdEKo5UlMOKif8A5sp+DtCoEnD3tcWvFEbg7qRhWgOHxGvbVbscVHowZcjk9n0Lws6gHof1Wde0WPDx8Vk8djgJWwPElkN1jbH5uwuPVahw3Dt8pBu6O/5IP9snDQXwyBo8zSwn+k5gPo4/RW5Y8lQsZuO0SeCcUjfh8kOrYfICDo4AaOb6XY+SuOW+MOe/K0CmmnOO19mjqe/ZZ5yszwo217pLrHdpNEWtD4JhY42MEXuUK6n1s9Sq8GRO4fwDlbsic+YMfiGkjyysDT8RY/Zc+znF04xO6H7K/wCbsJnw7JQLMTmuruLAKzXCczRQyOnJrKScoqz6BSEalJegeyXxXC+HLJGd2OI+V6H6FRKFfFWfFuMsxwbiYmZbpjxYLrHcD0Va3VcjNBxmxH2eUEnFdEWNK0XJVVAPCQuHUQQdQQbHouyNQvT9PVRWiGZ8c4b4ExZ/CdWn0RLyHw9s/iwuc5ttDgW9aNEK543ypNiomuiDQGHWR7qABHaih/BYebB4lsTqtxDbbeuZ2WgT8Quvjm3jt9ljtIL8Tw6CBrY4hZFlzup7An4pheyQkOIJ1BITZb8Vzck5SlbEbOWgk/8AKccR31XLQei8r0SAPHUuXHVJx9F4AiQ9zeiS5zDuF6pRCRws24f1n/aE1Cf8H+qT/ekktczsFtix5j8lmvMg/vnfFJJdCP0Rgl9mUsmyigpJIAPCr/lPd3y/VJJJk+rHx/YIYveRNGPPF/Q79F6kuZk7OlDoFeehWIbX/wCMIaXiS6eD6I5Gb9xmw+yyZxiktxNSACyTQyjQdkQe1Uf/ACcf/uN/2lJJaJCS6AXhf+Az5/mUY8oO8jv60klzvG/eYsQ+hFxm+x/JfJPMOmIlA0Gd2nTc9Eklul9ix9hXyZ/gP/qH5K8O4/71KSS5nl/YR9kmMaheRpJLKKNld4f9vzSSUIaHy+wZyKFZW6dNndE9j8HGRqxhyy222g5TY1bpoV6kutj+iNEjN+Le+/8A9x3+5R3nT/SkkuZLsofZHB0SB/VJJKAavQf1Lp26SSiINvOpSSSThP/Z">
            <a:hlinkClick r:id="rId5"/>
          </p:cNvPr>
          <p:cNvSpPr>
            <a:spLocks noChangeAspect="1" noChangeArrowheads="1"/>
          </p:cNvSpPr>
          <p:nvPr/>
        </p:nvSpPr>
        <p:spPr bwMode="auto">
          <a:xfrm>
            <a:off x="57150" y="-1233488"/>
            <a:ext cx="3457575" cy="25717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jpeg;base64,/9j/4AAQSkZJRgABAQAAAQABAAD/2wCEAAkGBxQTEhUUEhQVFhUWFxQXGBUXFxcVFRYUFRQWFxQUFBUYHCggGBolHBQUITEiJSkrLi4uFx8zODMsNygtLisBCgoKDg0OGxAQGiwkHCQsLCwsLCwsLCwsLCwsLCwsLCwsLCwsLCwsLCwsLCwsLCwsLDcsLCwsLCwsLCwsKzc3K//AABEIAMIBBAMBIgACEQEDEQH/xAAcAAABBQEBAQAAAAAAAAAAAAAGAAMEBQcCAQj/xABCEAABBAAEBAMGBAMIAQIHAAABAAIDEQQSITEFBkFREyJhBzJxgZGhFLHB0UJSchUjM2KCsuHwomNzFiRDRFOS8f/EABsBAAIDAQEBAAAAAAAAAAAAAAECAAMEBQYH/8QAKhEAAgICAgICAAYCAwAAAAAAAAECEQMhEjEEQRMyBRQiM1FhBrEjUnH/2gAMAwEAAhEDEQA/AM4MoC6/EApl5Cjt3pMxeh+aelxhplzJCvMNoUqig8tj7HEOtXMGIJFKtcAnYJE60K9ixyrpArSUWossaNgKuRS+G4MyE9hu46AD90w9luA7lPz4jLUbdWj7nqfVVyY6JDsM0WM2t6dRShysINfkm3ts2FYYTASPByAkjWqJScuIyjZAkYms9J99kmwQb1HUKNI1WJ2KSQ8UmK1XUDLTkrKQSoKG6XtJyJtrzENpEDRwCpUQUEOUvDooKH5WClC8Sir6LCgtVHxKDK5FrQvsZknJTjWX+/b1TUURKscBO6N3l/i8pbvYPTXdL6ClsmM4Uc7mZwfLcbgNJD/L6HpXqEPzxPFFwIzCxYIsdwixshAGTyAHQdqOhaTtt9lzx3CeLE57buMh5vs8f3gHpm1+aqWVt0y6WNVaBaByfkYm8PHqnpdFbZScRxr1xXTXaJov1RIdZbT8mDptpqB2oVtiX+X5JWQpREkng5JCwnbDa4buuYnLt4TewPZMa8FRn6FNwSJ2VtqAHo3WpkEagQjsp2EY4kCtULS7DRM8NNTRLrE4wMeWgA1pZ7pp2PcfeaD6jQpfkVk+N9kWPD/3jb2zBRH4f+8Io7n81dwYJ8rg2NjnGx7rSaBO5rZWnF+WnRT+6+huS01fx2QySraGxq9FfFy+a01IAcR6HtWtow5Rb4TSSWtB2J01+KZ4a7KwgspxrzA7tB2cO+pV1wtrCwiSPMN6+GqwyyN6NvCKejNudnMONlLCCDlNgULLReiHpGom55ji/EiSFzSyRgJa03kc2muae2wKoXtW2F0UT4jWGbqncQzRdwRqS6PRaFHVmZyplMyUgp73l7NDqpeHjoJGFMgCFSomJTDVPxNUQXRIimcBSrcaSTZVgHjqV5OAQmSbCqogYNtkAK1wOLw0bqla7Nfvg+7tWncd1XYchrr+3cqPjRZJHX7JMkWtEjL2G3gwvjGV/maLt1W+zZ2XXBoo5JPBcabK1zCeoBHvfKkDRYtzdGlS8Nj3WBYaRsRoszxst+QJcR7PsWwkwsEzLNOYQSQDXu90N8a4dLDpLFJH/WxzfpY1RtytzxJh6il1Z0P7n5o8m4zBioiyQNexw8zHAHfq09Pip83HUheF9Hzu1yfa21Ycz8EOGmIZboXEmN9aOaf4b7jY/BQYRotKaatFVM6gZqpMzzSi56KlMeHKBIlL1TfAXibiwEHqpTdQmTEnWNQogzWqeJ0TcjVwHqEJWFkAOqv+Gytu9yLND4ISe8qy4A5z5RGD79tGta7jX5KqcL2PGT6PcRISST1UjARSyvbHCwve40GgWSUY8t8kuxkh0LIgfM7ev8jb3P7LV+X+VMNgRcLPO4ZS9xs0ASdeg+CEVaGlohez3lt+Dw39/XivIL66AXlZfWrP1ROWZhRArsdfrarYsRM7FNYXRujLZHUGmwG5Wtsk1qXH6K1lcAFcolTZSY/lSGTVo8N3do8v0Qrxjg+IwsckjWF4aCQY9SfluFoEc9/AfdORvVcsEG7HWWVHyVicznlztyST8SdUoluvtN5GjlidiYGBsrPM8NFB7Rua7jdYbiISwq1aRXJjt0vXOKYbIpgeKRTvQtFfISuo5l3LSZACVjKLZy+TVONxCewuHa4kOsaEiu42+SusNBTIi7TwmF4uh5i5w67+ZCUkkWRxt9g8ZlJwsDnBxumt3cboenxVlNw9hzSPcbJzGqy0SdB3KqMVxM1kAAaNKHUev2RjL2hJScf0o9xDWC/MXH0FD7phkWaLNRrOQTuB2tQ8ys+C8QyNkjdRbJW+wePd/ZDJKUgQ09nkT2xkddQdunbVFUvA4pWMnzeGSbNihQHbvoq3HY6NrYxHG12UB2Yt1GmoHzVJxXjUsvlc85eg6BZWpSZpbUUd4nFNdOaPkLgCe40BNKfh+Ivhfo4luo/ZDTlIix/R31VssdopjN3ZqPL2JbiIHRTtBZITQOtGtHDsbrZAU2GyEi7okX8DuueFcaMZptm9vT1TmIlHdDFCSuw5JqXRDMYSj0Kac5JoKusQsmSpKEkj8gOJLLNE000n4XrnEUpYsLY3I21FrVPRuvRTOHcIlneRG3Qe84+60epUbpDrZAZgnyODWNLnONBo3JWg8oezN0kn99KWFtOOTWqo1mOhPwUzAYVuAjsOZ4hHmcQC46e60H3QqiPn6aKYO94UWkbCiTdDp0VHy26RZwpWbjhWMjqOIANA6b76k+uqg80Yzy5RE6a2kBrarM6w1zi4jQZShnkTjsuJL5aHhtBaTsQ756lWuNild5mythZlOdxALtCSMt6Dc2Vo/wDConcJlAlkH8sMA+plJH2H0T0+JcSeyquHyHxTrZMGHJd380uv3SxMjid6TIUdxvEfCo67EfAHr6qfw3izZAMp7a/8IYxrHOB3P5Jcp8Dd53NcR/KOhPr6bINkDPiHF4oWXM7Q6Abl1jYDqsP554G1tzYe3QuJNV5mdwfS+qm88S4puILsQxzQDlZfulo7EaWd1G4dxexlcdDt219Oyy5MzUtdGvHhjJf2A8ERcaClT4EtG6MJuBscC+MBr98o91/9P8pQ7xCfdpFEaEHfT0VsMkZbRTkg4aZQ0VIhYmuqksanZIumGXI3J/4lr53OoND2xtG73hv5KsjwxL8rj/lF7gA7EHZTeXOaXYWMMFW0uIvY5rv8yq3HcYBeXtaMxNkn9ws7TbLHPYTO4dEMIRVvDi7zVlIrW/oVlOPcPEdQAGY0BsB0A+SI5eIvkqMWS7yho6knQfUo/i9nkWCZBPO0SvL2idrhbGCTQZR2BIFlFXG2VyZi4cvXAkALf+cvZpg5YxJCwQOoeaMHLZ2zsuqJ001FrGOI4B2GldFLGGyM3NktIPuuB6g9CrFK1YlEeNzntGhO4BXmDwzc5Emv1UbD4pzRQ6m9yF2/EvJzjoKvcafFI1Ie0NYyLK4j6fBRiwqdjYZBTnjQjQjb/uqYHRWR6EHsDiqIzNBrrWoUjEv1JGyh+HqrPwhl+SIq7I2HTsyajbqunhAdJ0IOSSA9EkaBZcNwBXs2BJV45qTmIMBW8J4Q2y+WwxtaD3nno1v7qRjeNyOb4cLRFG3QBumoNg2N+i8xLun/AH0/X6ppooIOLb2WckuhnwHSA+I4k73ZtL+zGD1+KcdNSYfjFzsqycqieh8FeN8dyqzQvZCw+LNHm8pa12X4Gr+6MuMwgOZcLpsshpgqsxb5XOs0AK3N1aBfZNjo45Z5pXBrWxBtnu54NADfRqNsBzPBiJDHEXF2pstLQQPjut+B1Gn2cbzFF5W4dHuHw0wlklmMYL2tYGRg0wNLjq8+8fN2CZkaTassZGXa3QURsGXdxHw3+S0GJkOXDnLsfsP0RBy3CA0dht+pVE7K57QG9fecST9Pd/NF3DxQSMZDmPwUczSyVjXsO4cLCxX2iclOwj/FgswOOwsmM9ie3YrbpJKK8mjbI0tcA5rhRB2IISzgmPGVHz5wXibm0HajsVaca4MzGR+JHTZmjb+cVt8exRBzN7MHZjJgnCt/Ccar+h36GkGk4nCuLZ4pGepaa+IOyySxyg7Ro5xmqYJuwLg4gggg0Qeh7J+LDkIwe6PE0dBL36PHr2KivwRaac0g+oWmGVSVmaeNpg1NhiUwMMQis4cLh2FHZNdiIXs2wDTj43y1liDpNe7RTfu5a3xPEjEx4mEjWiBXYi2O9Df5LOuVWBuIAus7XsB9SNPuEacMwAw2Y5y5zy0uJ2uzsP8AUfoq5XY6qi24Li5ZoIaa3I6OpDdPa4CvINic1X2pBPtW4RnwUeLLSXxODJAd3RONC9Bs4ij6oi5Ax+uIgJ/w5pa+BdmH5pvnLE+Lw3HhxJAZoczHC81trLqOmh1QxyuNEo+e42xAuzF1FtA1qHdCe4XeI4h5/wC72rX+W6qwFEkb6poKzigJjz53Ou3Gj06LkFNkr0JgMlRuuvy/RWMoNbV6fJVeGRfhoQ9oJGpGxUFT2DuGYbOilvwtq7GBFp4YUKWWqdIq4uHaJK5DaSVylEyvmcGZOCXRReGYN00gY3c/ktT4VyjFFHbwLrUlYcTnPfR6rzfA8TxtN236MoxV2mSVpGJwuEleY9AboHuUJcb5efDJlaCQdimnKaVor8TxPEzypumD8oNKBJGUQO4TLYGRxJ7C1fcK5Nst8Y6nXw29B1LnLP8AJI25vA8TBG+RW8HgMODt2jpn2Bt5GggH52VZcuzmKVrx31+B3Vbx6culOvlGg7Bo2AS4Zi25XEu93X5INybs49R2vRsXvMBHxHz2/wC+iYEB/wC/uVB5Exjp4AXsc0NJDSRQczoR3FH7oky3s0/Q/sujDa2cySSdFOMAQ7Nd/f5Ih4fsFGdhj2+ykYCxoVGBHuJlp9WL00sD813FKew+TgSoeO/xdG2KGtWu4pKOrP8Axr8kfRCzYfivJ8O14yuAcD0IBCZhnHYj4g0pQKUhnXOfs+h8KSbCtMcjRmys911bgN6H4LNZeapIvK8F1Dfqvo1y+cuZMOI8VPGNmyOAvXS7/VZ81R2dL8O8WXlNwT6CDC4yPFYXNTGSN81WBmFeiovxAVXHIRdHQ9OyWYqiOetHVj/j85bm6LVmJIcHA0QbHxCLIOYhKGtc8McasHTNWvlP6IAzlSA0PbThY/7qFPmU3RVn/ApYYOSkX3A+NeFxOfXRxa702AP2/JXHMsrZI/weHc6R0zheahTRZY0kAaD11pZ0zhQa/O17wfjZ+pR77PeEMmdI5z3Z2A0A4g0W1mPU6mt1ZHDL5LT0zgOS417MdxcdEgjUEg/EaKIUce0Llt+FnLiD4bzd7047g+p3QVK3Va2ipDaQXqW+yAxIwcoBF1v1RRhsQWloNkFvvbAkHUIWjgPoPz+is+DzTOLmNt4DHuPUNDRZd6KCyXtBO2a0816qOHyHqrQFAY9LklzlSUBo3ePhcLTbYYge4Y0H7BdcR4eyVuWS67NJb+SkjED4JuZwPVWjOcntszPjvLkbJw5gdG0AGx57I6uG9pR4t0mhcNBWYgFwRfj+GRzEeI2y3YgkEfMIa4zy+6AOfA5zupY42a60791Tkxy7iX486r+xiHhE7/8ADc0jqXEih3Poo/G+NRYZhihPiSO0fJ37gdghXifNpYHRDOHGrH6Id4hxJxbbSN69Vn4v2WOdrbJOJxD5HZW6uOwC0Pk32cMLGy4p2Ykg+G13lFGwHkb/AAWT4DiUkbw5rqOi3n2fce/EtLXhrZBvl0Dx/C6u/QrRjjGymc36C6EiNoawAdNtABt8F0CTu4/I0F28DYEJnO268zvhoArikmRs7OPwOq9cQPeHz6LjDO12A+CkT6tPZKQjVmNkfLonPBHUWomAiIbWY0Ca2JroLKk+D/md9f2RCOMaB6LovACZEA7fU2hbnzmH8MGRMHnfZPTK3p9Tf0SgCoYkHZfP/Nr82NxBG3iOWpcu41z4nvv3Rf2WQcTdcrz3cfzWXy3+k9L/AI3H/knL+v8AZGCS8XqwHshBSsPsotqVhk+P7GL8Q/YkJ5Wq8kmODDMYSGTP85a9pa5wd7tXvpW3dZvwvAiaaOM2A97Wmt6O9fJbNxDCtmAY+JjmAAAP3FCgdtPkutFHzZ9ldzDgI8SwsmaCD1H2I7LEOZ+RpsO4mIGWLcEDzNHYj9QtwZwuSEtDc8sJNEF2aSL/ADNc7V7fQ2VJn4WKNHN6dQnYh8tuw79srr7ZTasuG8s4qX/Dw8jr65aH3W843g8rG5oxbOobWYf6Tuu+EYsO08SQdKBr7ABLQbM44H7KZ3EfiXiIaHKNSRe2bYI7byfFFhcTFh42xuMRBfeYvrUU8i6dRBCvWGibD367E39nFQOeMc5uGLItM+gI0LQNHX294fVRqgmPwx6BS2SCk3JFQoKIQbSECDBgFoXqbwDfIEk1iUayMcO6X4od/wD+IG/tT4j6H8lIwnFD1P8Axf6JrCw5Y7Nt9VzNw/OKzKDwPEZwdVfR1QRsKMB9p3LpwuIbLdtlJI7hw3B+SCpbdsKC2/214UfhWP6skH/kCD+iypj2uaGtbZ9dB9VRN7L8ceRRBpCOPZjxYsxUeteZoOvRzgDSD8ZCW7kddN6HqrLk2Ops5IaG1qe5On5FBv2RfpZ9MYyTXKD8T6dAPU6p/CsI6D9vmo/B2sLPFsGwKN6XWpU0ua4EB4J1GhGnyV6eikcj33+ielFtIVRwnhz4ntzFtZMttLvO67zvzbO+F7lXLzogQr3x5BuV1FIT/EfsfzUiE5xrsoo8pIOh1+BHcH9ELCVHEuY5MPKGPax7XCw4Wxwo0Q4ahZzzhxds+Mc9p0prWjc6DX72necuMNxGJcGOoM8g1oOA3I+JVNwyHLKNEraI0wxn4m7B4EnIS+YZG30sauPyWaOBJJ7o85tnEoiY02GCzW2Y0K+iHRg1g8jJylXo7H4d+KY/Dg1x2/ZR5ClkV7+DXn4JZzpr/JYf9SjpPROVo7ApfgU8Gk7KvJ/H4ZcTikWns5iD8fHeuVr3fMNofmtXlxJz7ff/AIWd+znDZcUT2jf9y1HDZLkOoXTxT5RtHmE72WIkadSHD4H9lVTwn8SXxuo+EPe91zg/Zx+CuY2WFB4iQwWdBqTfwTthoB4+eXukeyvDcxxpt3sdWnu31UjjuJjhdHOHtjMmu4FOHvAjshA8NGIxb68sZJe8iwXNLvK0HoT+QV3yr4UeInYQGxupocdQHN1Fk7C7UjK0IFvDeZMNO2zLG2RtZhmFOHdvr6Kt5raQHSnNkla1oadNQQQaOtkN3+C7xYjguSSIAxgua5rWuJ6eX6ql5z4g95jY52amh5I/mdt9gEMklFbDYIT7lMthUh0JJteCMhUfNEFj7AQElykp88QWUzOco+rXn5D90jzrH0jf/wCI/VVY4PGOn3XZ4RHWyf50avgZovsv5pGImkjyltNDhZBvWj+a0+BwIo7L565TmGExkMgNNc7w3/0voX8jRW7xuIV0ZKSsolFxdAX7XHudh2x3oHg33Asa+qyOM+Gaza1pQ0+62jnrBmeCQM95rSR11GtfavmsThl0N7kJciVBxt8hlrLs677+qlx0BTDp+o6ph0Rc0DtevxSw2HdnaD3aPkSLVZa4s3jgjYxw/CHEPffhtqMCyfUgKVh+J4Vprw3D1yt/dVPFJSGNNU1mRjR6ABVYl1PqVTPyGuh44kzSOH4mN+kMpae10f8A9XWpcuLe1jmylt9HDTMOtt6FZ5h5sjcyreL8/PoRBoc5uniO1G/bqU+HPzdMryY+OzX8PFoCDX5L3iWEEsbmWQSDThuDW6BOVuPuJHiuzE/xH9tgj2KYFuaxW99AtD62Vo+e+O8PfDiHxvFOafqOhHolwvAukf1oamuy0D2hsjxQzxNt8V+b+dnUetboQ5Yx3hSUReah62sOR19TVGNrZMkbRI7aLkFHzuXvEb4rm1epHX4qC/l6P0VH5aT2YZxpgfa9tFZ5cYmn8uN6FD8rMWgZteWERnlsd00/ls9Ch+XmSmNcp4tsc5J6sc0fHQ/oiN/G42Poseb66BUOE4C5r2m9ARfw6qFxTiA/EHXS6HbQq6DnjjRp8eHJGjYXisbgN2/H90J868Vt3hMcKoEkHvsEn4q2+XXTT6IbmwEpcSRuVJ5pyjSBmSjpE3gMRdHNdeXK4EDb3t1R4HiLo8xJDsziXA9dVfcKcYYps+geGtBP82pA+eqCp2OJNC99qWjC2oKyuK0HXLXHWzO8JzZAzeqGUVvlfeg9FUcXxIklc4ChdAeg0C45ehmZFI/KWgNIs7lx0AaFEMbuxVPk5JS0LPR7lC5LF5kd2K5Id2Kx7EPSxJc6pKbICzQ57srQSTsBqUQ8L5NxEtZ6iB2zauPwaFfcs8KEY8gp595+5v8AlZ2G+vojnhOAZp5BLMDqXElkfbM7+b0Gq6cIxujbPI1/Rm3EvZjLluOU5hqMzKFjbrpqo7uJY2IBs00zZAKPmNGuorotxa1pFE69aFC/QKnxvB8LnD5I2vc3bPqB/p2WlwtaKozp3Iy7hP8AaOIcPD8Z7epJIZ8yaBCn4X2Ts8Vz8RiA1hcSIohqL1ovOm97D5rQ5+LNApuUAdBoPsqzEY0HqEY467JKd9EGHkHhtV4Tz6mV9/nX2UPmH2VYbIZYZZWOjaXBtteDlFjcA9FaQ4yuqtuJcRAglP8A6b/9qkoKiRm7M34jjM7Gt101J2txofovYnbKqOObVEjcdVN4e4EkucKAtcmVm+NFpK0yObFGbJ69vUpzj/IFwiTDkulaLc3o/wDo7FRuCyPbPHIwNMZJa+z5qcNHN9BojqDH1YHTqdvotnh448b9mTyG7r0Zny1xcRHLMcrW75gQR3HoiMc4eKcgoQEUKPmJ7uVvzFyXDxGPNfhTdJGgU4jYSD+IfdYsRLh5HRusZXOZ3GZrqIv4gps6daFxUns1rh+Iu616FOcGwcEb3PDW5s251IvoL2Qjyxxch4Dt9viCijEsDDnaT5q09Vjwy4z2aZrktB9gcdmFdEGce4m+CZ0ZGg1ae7TsrLgmMulD5/gB8KWu7CfhqLWvybjC4mCXRTHmJ/Ze/wDxG5U9Bc5Qub+Yn/JXZdDmJ3ZOs5lPUKhDV3lCKzz/AJIXeK5lLo3NaKcQaPqs8h4uHgh96G7G47ohxukbiNw0kfELPW4pucuzZdbqvXalfjbyJ2acE6RrHCseIomusuzWASfmVKPMIP8ACs2HHHHKfda0EMZ1Jdu4okwk4kYHjqPv1CSTnjQud3KwkxXEWzYeZhaCKbbfiSAfsgWPgsjnhrZXAHo5uf77q/45zEzCxxR+Hbsri8g1TX0Wg6au0B9LQpg+bnCUFpDW3sQCBr1WipcUCNUabhuHNwWEDnyOkc57R5qGlE01o0HfuoL+Lxn+EKifxaTFFrnOPhMFMvQucfekP5BLKFmyZWnSK5dl43i8X8oXh4pF1aFRli4LVX80hS8/tCH+UJKh8NJH5mQ0OPlaVkDWRzDxCfO7UCv5WHcfHdE2FlZG1sbcjaFZRtfWidyoXEZCxua8oHW9L7OHZAHMvH3EWwtyjbeye41XUuMC7i5Owr5j482Bxt1Hte/wQ7/a2JxbqiqNn877+wGpQXjsYZ5WlwPla0F3QkbmtdNvoijg3HsLC3LnD5CCcup26F1afBW8yKNgxxjFYqJxzPJbZ8wGijQ8ZkP/ANU/n+qM8fxbDykZ4XuYBWQUGepAuyfVXHBsBhXx1HHGGuB8N2UB2atW662OqRpvplkY12gM4bNJJ/8AcV/p7H4pvjc2Kja9r5MzHNIzAE6HuAdFZ4DgGHeYxDiW+L4dvYSA5rxV6AAED6oaxHH3xvdHKPM0lrh2IP5LO3kvvRc4Y/RSRj/1QP8AT/yrnk7COnlc1zvK3S9rtV+PijnOaOmHsBoT8ERcCwPgxV1Orj6/FJklGMQ44ycgmxuF/DssEEbadArbh8pcGk6EgX8VnPMfGMRTQ13kaD08x9SfRTPZ1xpz3yRPcXE/3jSTZ6BwHpVFP4tp2Ln/AINh4C/UtWXc0YG8ZimUS12IvKC0AZ2N8wvX3i5aXwp9FpWUc8cd8LiWKAbbmvbQy/5QQCb194Fa8hn2G/BOQIxkM7iSANG+X11PX5K/4tymwQO8JzgWixZsGta7qPw7G+JFDLZ88bHV2sDSkSYGcPblPUV9UjwxSuhub6Ml4Fx7K/w9S69Gjcm+vYfFGvMcfiYIu6tLT+h/NAXFeHfhcTI5ooh9O9R0ctB4c4T4WRv8zD9QLCEmp42VmfGNIBdXouA5cNqio9AXWVcOIXVhAg2+LMCDsQR9Vl/EoHQyuYdwdD6HYrUwQhfnfhmZomZq5ujv6e61+LPjKn7Gi9gbHOQbWgciMMrQ0bGSvkaLlnK032d4wR4SV4ZZYXea9swPT6roTxqWhpAZzdxF0mIlBN+dw+QNAfQAK55d5eZkbJKMznagH3QOmnVT+V8Bh55pZHx5ixviHN7uYu2A/wC7q4d8gOgGwHYLP5ORxVIktI5ygJFvZeOteFxXPKxUuHJZlwXqEHA1Jc5kkLIWHNXEJzI1sj7a4XlApoPUeo6gqlewua5vbUfBWmNxDZYqcDp5m6bV26j4bLzDxNDwLJvqRo5pFhw+tfJdHN9tHRwr9PRRYfEuAcLblIIIBF1WyYwDQw6DVPR8uESlxeKDiaF310Q/jMU5jy2/dJA/JaJJtWgQcYsJJ5nkDK2hYu+ncoq5Gxoc58d7ZXgirDiKJB+X3WVYri0j6D3mhWjdBop/B+YDC8vBN5QBqN763uNShBNMmWaa0aZ/bcWHmkiEHjTtlOSmDNkk8wJd6FxCyHmTEPOKmLwA/ObA2B00RJjOdHtke+J4bmyF1DM51NAIa47bboY4XH405c4dS8jpZN/mnutlbaaSSCHlnAkNzv3Ow7Dp81e8Xx4giF/xEaenX7WomHm6JvnbAvkbhxGM3vH0A8qwS/XkVmtJxhoicS43EWmnkuLaFCiHVoddCDdEKo5UlMOKif8A5sp+DtCoEnD3tcWvFEbg7qRhWgOHxGvbVbscVHowZcjk9n0Lws6gHof1Wde0WPDx8Vk8djgJWwPElkN1jbH5uwuPVahw3Dt8pBu6O/5IP9snDQXwyBo8zSwn+k5gPo4/RW5Y8lQsZuO0SeCcUjfh8kOrYfICDo4AaOb6XY+SuOW+MOe/K0CmmnOO19mjqe/ZZ5yszwo217pLrHdpNEWtD4JhY42MEXuUK6n1s9Sq8GRO4fwDlbsic+YMfiGkjyysDT8RY/Zc+znF04xO6H7K/wCbsJnw7JQLMTmuruLAKzXCczRQyOnJrKScoqz6BSEalJegeyXxXC+HLJGd2OI+V6H6FRKFfFWfFuMsxwbiYmZbpjxYLrHcD0Va3VcjNBxmxH2eUEnFdEWNK0XJVVAPCQuHUQQdQQbHouyNQvT9PVRWiGZ8c4b4ExZ/CdWn0RLyHw9s/iwuc5ttDgW9aNEK543ypNiomuiDQGHWR7qABHaih/BYebB4lsTqtxDbbeuZ2WgT8Quvjm3jt9ljtIL8Tw6CBrY4hZFlzup7An4pheyQkOIJ1BITZb8Vzck5SlbEbOWgk/8AKccR31XLQei8r0SAPHUuXHVJx9F4AiQ9zeiS5zDuF6pRCRws24f1n/aE1Cf8H+qT/ekktczsFtix5j8lmvMg/vnfFJJdCP0Rgl9mUsmyigpJIAPCr/lPd3y/VJJJk+rHx/YIYveRNGPPF/Q79F6kuZk7OlDoFeehWIbX/wCMIaXiS6eD6I5Gb9xmw+yyZxiktxNSACyTQyjQdkQe1Uf/ACcf/uN/2lJJaJCS6AXhf+Az5/mUY8oO8jv60klzvG/eYsQ+hFxm+x/JfJPMOmIlA0Gd2nTc9Eklul9ix9hXyZ/gP/qH5K8O4/71KSS5nl/YR9kmMaheRpJLKKNld4f9vzSSUIaHy+wZyKFZW6dNndE9j8HGRqxhyy222g5TY1bpoV6kutj+iNEjN+Le+/8A9x3+5R3nT/SkkuZLsofZHB0SB/VJJKAavQf1Lp26SSiINvOpSSSThP/Z">
            <a:hlinkClick r:id="rId5"/>
          </p:cNvPr>
          <p:cNvSpPr>
            <a:spLocks noChangeAspect="1" noChangeArrowheads="1"/>
          </p:cNvSpPr>
          <p:nvPr/>
        </p:nvSpPr>
        <p:spPr bwMode="auto">
          <a:xfrm>
            <a:off x="209550" y="-1081088"/>
            <a:ext cx="3457575" cy="25717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http://i0.wp.com/www.biznews.com/wp-content/uploads/2014/07/Potgieter.jpg?resize=363%2C27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064" y="3933056"/>
            <a:ext cx="3457575"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91595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smtClean="0"/>
              <a:t>“Conceptualise attention as the ability to switch focus from one source of information to another and as the amount of information that can be attended to at any one time” (</a:t>
            </a:r>
            <a:r>
              <a:rPr lang="en-GB" dirty="0" err="1" smtClean="0"/>
              <a:t>Boutcher</a:t>
            </a:r>
            <a:r>
              <a:rPr lang="en-GB" dirty="0" smtClean="0"/>
              <a:t> 2002, p 442).</a:t>
            </a:r>
          </a:p>
          <a:p>
            <a:endParaRPr lang="en-GB" dirty="0"/>
          </a:p>
          <a:p>
            <a:pPr lvl="1"/>
            <a:r>
              <a:rPr lang="en-GB" dirty="0" smtClean="0"/>
              <a:t>Selective Attention</a:t>
            </a:r>
          </a:p>
          <a:p>
            <a:pPr lvl="1"/>
            <a:r>
              <a:rPr lang="en-GB" dirty="0" smtClean="0"/>
              <a:t>Capacity</a:t>
            </a:r>
          </a:p>
          <a:p>
            <a:pPr lvl="1"/>
            <a:r>
              <a:rPr lang="en-GB" dirty="0" smtClean="0"/>
              <a:t>Alertness. </a:t>
            </a:r>
            <a:endParaRPr lang="en-GB" dirty="0"/>
          </a:p>
        </p:txBody>
      </p:sp>
      <p:sp>
        <p:nvSpPr>
          <p:cNvPr id="5" name="Title 4"/>
          <p:cNvSpPr>
            <a:spLocks noGrp="1"/>
          </p:cNvSpPr>
          <p:nvPr>
            <p:ph type="title"/>
          </p:nvPr>
        </p:nvSpPr>
        <p:spPr/>
        <p:txBody>
          <a:bodyPr>
            <a:normAutofit fontScale="90000"/>
          </a:bodyPr>
          <a:lstStyle/>
          <a:p>
            <a:r>
              <a:rPr lang="en-GB" dirty="0" smtClean="0"/>
              <a:t>Information-Processing (Cognitive) Perspective</a:t>
            </a:r>
            <a:endParaRPr lang="en-GB" dirty="0"/>
          </a:p>
        </p:txBody>
      </p:sp>
    </p:spTree>
    <p:extLst>
      <p:ext uri="{BB962C8B-B14F-4D97-AF65-F5344CB8AC3E}">
        <p14:creationId xmlns:p14="http://schemas.microsoft.com/office/powerpoint/2010/main" val="286348110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Scenario 1. </a:t>
            </a:r>
          </a:p>
          <a:p>
            <a:endParaRPr lang="en-GB" dirty="0"/>
          </a:p>
          <a:p>
            <a:r>
              <a:rPr lang="en-GB" dirty="0" smtClean="0"/>
              <a:t>A rugby player is about to receive a </a:t>
            </a:r>
            <a:r>
              <a:rPr lang="en-GB" b="1" dirty="0" smtClean="0"/>
              <a:t>pass</a:t>
            </a:r>
            <a:r>
              <a:rPr lang="en-GB" dirty="0" smtClean="0"/>
              <a:t> from a </a:t>
            </a:r>
            <a:r>
              <a:rPr lang="en-GB" b="1" dirty="0" smtClean="0"/>
              <a:t>team mate </a:t>
            </a:r>
            <a:r>
              <a:rPr lang="en-GB" dirty="0" smtClean="0"/>
              <a:t>in a </a:t>
            </a:r>
            <a:r>
              <a:rPr lang="en-GB" b="1" dirty="0" smtClean="0"/>
              <a:t>critical</a:t>
            </a:r>
            <a:r>
              <a:rPr lang="en-GB" dirty="0" smtClean="0"/>
              <a:t> six nations match with </a:t>
            </a:r>
            <a:r>
              <a:rPr lang="en-GB" b="1" dirty="0" smtClean="0"/>
              <a:t>thousands of fans </a:t>
            </a:r>
            <a:r>
              <a:rPr lang="en-GB" dirty="0" smtClean="0"/>
              <a:t>willing his side to do well. He is aware that his side is </a:t>
            </a:r>
            <a:r>
              <a:rPr lang="en-GB" b="1" dirty="0" smtClean="0"/>
              <a:t>losing</a:t>
            </a:r>
            <a:r>
              <a:rPr lang="en-GB" dirty="0" smtClean="0"/>
              <a:t> and this could well be the last play of the game before the </a:t>
            </a:r>
            <a:r>
              <a:rPr lang="en-GB" b="1" dirty="0" smtClean="0"/>
              <a:t>referee</a:t>
            </a:r>
            <a:r>
              <a:rPr lang="en-GB" dirty="0" smtClean="0"/>
              <a:t> blow his final whistle. The </a:t>
            </a:r>
            <a:r>
              <a:rPr lang="en-GB" b="1" dirty="0" smtClean="0"/>
              <a:t>opposition</a:t>
            </a:r>
            <a:r>
              <a:rPr lang="en-GB" dirty="0" smtClean="0"/>
              <a:t> know if they get the ball of him they win. </a:t>
            </a:r>
          </a:p>
          <a:p>
            <a:endParaRPr lang="en-GB" dirty="0"/>
          </a:p>
          <a:p>
            <a:r>
              <a:rPr lang="en-GB" dirty="0" smtClean="0"/>
              <a:t>Look at how many things the player needs to consider. </a:t>
            </a:r>
          </a:p>
          <a:p>
            <a:endParaRPr lang="en-GB" dirty="0"/>
          </a:p>
          <a:p>
            <a:r>
              <a:rPr lang="en-GB" dirty="0" smtClean="0"/>
              <a:t>LET ALONE THE THINGS THAT HE ALREADY </a:t>
            </a:r>
            <a:r>
              <a:rPr lang="en-GB" b="1" dirty="0" smtClean="0"/>
              <a:t>FILTERED</a:t>
            </a:r>
            <a:r>
              <a:rPr lang="en-GB" dirty="0" smtClean="0"/>
              <a:t> OUT OF HIS thoughts. </a:t>
            </a:r>
          </a:p>
          <a:p>
            <a:pPr lvl="1"/>
            <a:r>
              <a:rPr lang="en-GB" dirty="0" smtClean="0"/>
              <a:t>The clothes he is wearing</a:t>
            </a:r>
          </a:p>
          <a:p>
            <a:pPr lvl="1"/>
            <a:r>
              <a:rPr lang="en-GB" dirty="0" smtClean="0"/>
              <a:t>That he is standing</a:t>
            </a:r>
          </a:p>
          <a:p>
            <a:pPr lvl="1"/>
            <a:r>
              <a:rPr lang="en-GB" dirty="0" smtClean="0"/>
              <a:t>Other important aspects about his life and career. </a:t>
            </a:r>
          </a:p>
          <a:p>
            <a:pPr lvl="1"/>
            <a:endParaRPr lang="en-GB" dirty="0"/>
          </a:p>
        </p:txBody>
      </p:sp>
      <p:sp>
        <p:nvSpPr>
          <p:cNvPr id="3" name="Title 2"/>
          <p:cNvSpPr>
            <a:spLocks noGrp="1"/>
          </p:cNvSpPr>
          <p:nvPr>
            <p:ph type="title"/>
          </p:nvPr>
        </p:nvSpPr>
        <p:spPr/>
        <p:txBody>
          <a:bodyPr/>
          <a:lstStyle/>
          <a:p>
            <a:r>
              <a:rPr lang="en-GB" dirty="0" smtClean="0"/>
              <a:t>Selective Attention. </a:t>
            </a:r>
            <a:endParaRPr lang="en-GB" dirty="0"/>
          </a:p>
        </p:txBody>
      </p:sp>
    </p:spTree>
    <p:extLst>
      <p:ext uri="{BB962C8B-B14F-4D97-AF65-F5344CB8AC3E}">
        <p14:creationId xmlns:p14="http://schemas.microsoft.com/office/powerpoint/2010/main" val="360953411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Refers to the process by which certain information from the environment (internal or external) enters the information processing system, while others is screen (or filtered) out. </a:t>
            </a:r>
          </a:p>
          <a:p>
            <a:endParaRPr lang="en-GB" dirty="0"/>
          </a:p>
          <a:p>
            <a:r>
              <a:rPr lang="en-GB" dirty="0" smtClean="0"/>
              <a:t>How much information can we attend to at one given time </a:t>
            </a:r>
            <a:r>
              <a:rPr lang="en-GB" b="1" dirty="0" smtClean="0"/>
              <a:t>and</a:t>
            </a:r>
            <a:r>
              <a:rPr lang="en-GB" dirty="0" smtClean="0"/>
              <a:t> at what stage is information deemed irrelevant and filtered is much debated in psychology. </a:t>
            </a:r>
            <a:endParaRPr lang="en-GB" dirty="0"/>
          </a:p>
        </p:txBody>
      </p:sp>
      <p:sp>
        <p:nvSpPr>
          <p:cNvPr id="3" name="Title 2"/>
          <p:cNvSpPr>
            <a:spLocks noGrp="1"/>
          </p:cNvSpPr>
          <p:nvPr>
            <p:ph type="title"/>
          </p:nvPr>
        </p:nvSpPr>
        <p:spPr/>
        <p:txBody>
          <a:bodyPr>
            <a:normAutofit fontScale="90000"/>
          </a:bodyPr>
          <a:lstStyle/>
          <a:p>
            <a:r>
              <a:rPr lang="en-GB" dirty="0" smtClean="0"/>
              <a:t>This is in essence SELECTIVE ATTENTION!</a:t>
            </a:r>
            <a:endParaRPr lang="en-GB" dirty="0"/>
          </a:p>
        </p:txBody>
      </p:sp>
    </p:spTree>
    <p:extLst>
      <p:ext uri="{BB962C8B-B14F-4D97-AF65-F5344CB8AC3E}">
        <p14:creationId xmlns:p14="http://schemas.microsoft.com/office/powerpoint/2010/main" val="20879424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Selective Attention in Sport. </a:t>
            </a:r>
            <a:endParaRPr lang="en-GB" dirty="0"/>
          </a:p>
        </p:txBody>
      </p:sp>
      <p:sp>
        <p:nvSpPr>
          <p:cNvPr id="2" name="Content Placeholder 1"/>
          <p:cNvSpPr>
            <a:spLocks noGrp="1"/>
          </p:cNvSpPr>
          <p:nvPr>
            <p:ph sz="quarter" idx="13"/>
          </p:nvPr>
        </p:nvSpPr>
        <p:spPr/>
        <p:txBody>
          <a:bodyPr/>
          <a:lstStyle/>
          <a:p>
            <a:r>
              <a:rPr lang="en-GB" dirty="0" smtClean="0"/>
              <a:t>Central in learning and performing a sports skill. </a:t>
            </a:r>
          </a:p>
          <a:p>
            <a:endParaRPr lang="en-GB" dirty="0"/>
          </a:p>
          <a:p>
            <a:r>
              <a:rPr lang="en-GB" dirty="0" smtClean="0"/>
              <a:t>Stimuli that you need to attend to change as a consequence of practice and skill improvement (</a:t>
            </a:r>
            <a:r>
              <a:rPr lang="en-GB" dirty="0" err="1" smtClean="0"/>
              <a:t>Boutcher</a:t>
            </a:r>
            <a:r>
              <a:rPr lang="en-GB" dirty="0" smtClean="0"/>
              <a:t>, 2008). </a:t>
            </a:r>
            <a:endParaRPr lang="en-GB" dirty="0"/>
          </a:p>
        </p:txBody>
      </p:sp>
      <p:sp>
        <p:nvSpPr>
          <p:cNvPr id="4" name="Content Placeholder 3"/>
          <p:cNvSpPr>
            <a:spLocks noGrp="1"/>
          </p:cNvSpPr>
          <p:nvPr>
            <p:ph sz="quarter" idx="14"/>
          </p:nvPr>
        </p:nvSpPr>
        <p:spPr/>
        <p:txBody>
          <a:bodyPr/>
          <a:lstStyle/>
          <a:p>
            <a:endParaRPr lang="en-GB"/>
          </a:p>
        </p:txBody>
      </p:sp>
      <p:pic>
        <p:nvPicPr>
          <p:cNvPr id="1026" name="Picture 2" descr="http://www.damienlafont.com/wp-content/uploads/2011/05/iStock_000013095284Medium_VISION_TRAINING_HOME-300x199.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0931" y="2924944"/>
            <a:ext cx="3799415"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624325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Example</a:t>
            </a:r>
            <a:endParaRPr lang="en-GB" dirty="0"/>
          </a:p>
        </p:txBody>
      </p:sp>
      <p:sp>
        <p:nvSpPr>
          <p:cNvPr id="6" name="Content Placeholder 5"/>
          <p:cNvSpPr>
            <a:spLocks noGrp="1"/>
          </p:cNvSpPr>
          <p:nvPr>
            <p:ph sz="quarter" idx="13"/>
          </p:nvPr>
        </p:nvSpPr>
        <p:spPr/>
        <p:txBody>
          <a:bodyPr>
            <a:normAutofit fontScale="85000" lnSpcReduction="10000"/>
          </a:bodyPr>
          <a:lstStyle/>
          <a:p>
            <a:r>
              <a:rPr lang="en-GB" dirty="0" smtClean="0"/>
              <a:t>Basketball Novice. </a:t>
            </a:r>
          </a:p>
          <a:p>
            <a:endParaRPr lang="en-GB" dirty="0"/>
          </a:p>
          <a:p>
            <a:r>
              <a:rPr lang="en-GB" dirty="0" smtClean="0"/>
              <a:t>First learning to dribble – much attention devoted to the skill. </a:t>
            </a:r>
          </a:p>
          <a:p>
            <a:pPr lvl="1"/>
            <a:r>
              <a:rPr lang="en-GB" dirty="0" smtClean="0"/>
              <a:t>Cannot lift head up. </a:t>
            </a:r>
          </a:p>
          <a:p>
            <a:endParaRPr lang="en-GB" dirty="0"/>
          </a:p>
          <a:p>
            <a:r>
              <a:rPr lang="en-GB" dirty="0" smtClean="0"/>
              <a:t>Practice – Able to lift ahead – skill becomes automatic and synchronised</a:t>
            </a:r>
          </a:p>
          <a:p>
            <a:pPr lvl="1"/>
            <a:r>
              <a:rPr lang="en-GB" dirty="0" smtClean="0"/>
              <a:t>Shift of attention to opposition. </a:t>
            </a:r>
            <a:endParaRPr lang="en-GB" dirty="0"/>
          </a:p>
        </p:txBody>
      </p:sp>
      <p:sp>
        <p:nvSpPr>
          <p:cNvPr id="7" name="Content Placeholder 6"/>
          <p:cNvSpPr>
            <a:spLocks noGrp="1"/>
          </p:cNvSpPr>
          <p:nvPr>
            <p:ph sz="quarter" idx="14"/>
          </p:nvPr>
        </p:nvSpPr>
        <p:spPr/>
        <p:txBody>
          <a:bodyPr/>
          <a:lstStyle/>
          <a:p>
            <a:endParaRPr lang="en-GB"/>
          </a:p>
        </p:txBody>
      </p:sp>
      <p:sp>
        <p:nvSpPr>
          <p:cNvPr id="8" name="AutoShape 2" descr="data:image/jpeg;base64,/9j/4AAQSkZJRgABAQAAAQABAAD/2wCEAAkGBxQSEhQUExQWFhUUFxUUFxcXFBQVFxUUFBQXGBQUFRQYHCggGBolHBQVITEhJSksLi4uFx8zODMsNygtLiwBCgoKDg0OGRAQGiwkHB0sLC0sNywsLCwsLCwsLCwsLCwsLSwsLCwsLCwsLCwsLywsLCwsLCwsLCwsLCwrLywsLP/AABEIANMAgAMBIgACEQEDEQH/xAAcAAABBQEBAQAAAAAAAAAAAAACAQMEBQYABwj/xAA5EAACAQIEAgkBBwMEAwAAAAABAgADEQQSITEFUQYTIjJBYXGBkaEHQlKxwdHwFHLhIzOCkiRi8f/EABkBAAMBAQEAAAAAAAAAAAAAAAABAgMEBf/EACYRAAICAQQCAQQDAAAAAAAAAAABAhEDBBIhMSJBYRNiodEjMlH/2gAMAwEAAhEDEQA/AN8sK8YpNHxOU0HAYUbEMQCwosGEIgY9Rj8jo9pz4gDWWmJknNaKHlU/GEsdPeU6cWaobjsi+g8bc4bgNXUMANK2hxAMbXk5WiuxjwnQQYQgAsMCBeEIDM6hklWkJTHabySEyWIYjamFeMY5Ojd4WaIA7yp4/XypyudfQSyJmf6X3NEW3zW+kYyqXiIa/LT/ABOfHixtzmZq1GS6tofWO0GNhvJ6KovqXELE6/zymq6PcQ61DfdTY+ngZ5pia9jYTUdA6xZ35ZRf1vp+sZO2jegwrxlWhiMB28JYAhAxjMQuLPn8wxiz5xOqPKL1XlIsih5MeRzjo4l5/SRRSndXCx0TBxHz+kNeIeYkA0oBS0dlKLLX+u9PmVvHKwenl0vuNZVVOJKL/wAvM7xbirBgRznbi0byQcmxzhODW5D9fBA3338YeJsouAbSHSx1z5GSq1YFZ53T5OirImGQ1Wtbf2m/6N4VKKWB1PeNuW1vLWZzg+DIIci1ucvlrsPGXEwkaNK45x1aw5zNrim5wxim8pVkGkV/OOZpmRjDyEcGO8j8wsBMk4JH7TiJI6IxEQiOu6jcj5gNWHn8GIdEbE1VRSzGwH8tMrj+LNUaw0Xl+8HpHxPrKhVT2Ken9zSlo1TY/E1gvZ7ej0ihHfLtlklT+fnM7xV76iWGIrFUudL6D08SeUo6le4M0U2naN9VFOG1+zQ9B7NVKsAbqctxexB1mxp8GphswHt4TN9AMJdnqEaKMo9Tv+X1m6CXmM3udnhZPB0hkUzF6vyj2WLlMRlYxk8p0fIMS0QDN5wjsTJ5RhwWGU8vrAejfc/T95M6qCacgdkGnhVXYWlb0gxvUUSR3j2V9T4y9KzM8dwaVHzViciCyIDbMT3mPIbRt0badJzTl0jEdXZb+++pleccu1zvL7ir0wLKigegmPr4oZyBsNz4AzTBKLfl0erk1kpNKCJHFsYWNryHTjFyTJmDQMwHMgD3MHx0Tkm5tyZ690fwApUEUb2DE+ZF5ZZIaLYW5AD4ndYJmeO05OwCk60TEYoL3iF/uIEivxBdgfgQsqOFsmqIlh4ayvbiKjcE+xMk4TiCPoCL/n6RWVLFt+SR1ZnGj/NoZMUNGZbixAiEQoLNzjJIvEa4poST5D1Mx3F69xeB0+4xarSRTohztbxJt+l/mRsUdNPUe8ymdyxOEE37PP8AivFWqVCg0AJBPjp4SKlM7eAkjFpavU53v8xxCLXnQqS4OrTYrVsaWl4eJi4ZsjKT4EH4M6g92PwJq+hPDVrYhQ6hlAYkHUWtbX3MljyySTNT0e6R06wAc6+Z/STOkXHFwydnKT67criV/FOgSE5sM5pMPunVfY7j6ymfoniqpCuLfiYsLeo5xUeXaZETi/XnO6gW8bm/xe0s8JjL7aAfWUGMorRqPT1srWHM2jtKozf+o5eP+JNnbCPCov34gF3PtufiQq+Na91U87khb/rCq4I0UDnLruL9oX2JlZicV4Dc6fuZDTTK4krR6F0e4ga1O7d5dDrf0MtCJjegT3eqPDKv6za2lro87IqlQ8KbHdv+ot9Yoww8Rf11kgLEaVQfUkeN9NapOMrDkQB/1ElcLxGeiOa9k+230k77TODFKgxC91+y/kwGh9x+UzPAcTlq5TtU7PuNv1HvFNJxo9jjLgTj6K3j9DLWDfiH5f8A2QKz6Wmp6S4TMlxupuP1mSbWOErRGKXi0g8ObGenfZph7ms/IKo/5Ek/kJ5gV0vPYfsvRf6PMrBiznNbwI0Cn+eMbMtVLbCvZq8sXq4dooER5Z5f064X1WI623ZqDfwDDcSowuICm51I2Hn4Xnr3EuHJXplKgurfIPMHnPNeLdB8RTJ6smqnhayt7rz9JLjzZ2YsycdrKPF48sxJ1Y7/AOZE622p1J/lpYr0cxJNhh6g9VIHyZp+j/QM5g+JIsNRTGt/7jJptmkssYosPs/4cUomowsapBAP4RtNVlhrSsAANBFtNEcMpW7ZKvOZo3ligRkkbi2EFajUpn76ke9tPrPG+B8JNepVpBglSnZ0BHeKnUeoNp7cRPJekaHBcSNZdhap6g94TSEVJNM0x55434sn1sKagBbx19OcyHHOAtQOZdUN7k/d/wAaz0biGVG07j2dDuMri4APrce0qsZiUqALYZTcAnn+E8r6zmh4ypnVvkuYs8wxuDcJmdhqQAAfDxM2v2RcZ6uu2HPdqi48nX9wfpMnxHDFWqKtyBfcbDewvufOB0bxoo16VS9srqbnlfX6XnoSinHg4JTlJ+TPo8LEAMNXBAINwRcEbEHYxTOQY3FtFYzrwYjrQSYj1go1IAlVjOOIpAzKCdi7BR9ZO5I2hhnLn0Wpa28h1eIDZQWPlt8xhKWfVnzjkp7P03khUAGgsIuX8F1ih9z/AAWmSCImHxSv3WB8vH4hEGWmmYShKLpqgbTFfaZwrraAqrvTNm80Nr/E2xSNV6CujIwurAqfQyovayXyeOcL4m7KKLNdU7l9wB93z5ydTwFSoz5RdX3Gylhyb7rbfEo+L4RsLiGp+KN2TzF9D8S74Z0hUNcWVtCVOqn0MjURccinXi+zswOM8bhfkujH8TutWzbr2dbg+rDn4Svq08huNjr/AInruIwmEx/eslU7G4BHodj6TIdJOh1TCEZhnpX7458jynXjnCUeHdHJkxyjLyVHon2c8Tavg0zA3p/6d7aMF2I58ppjMV0Bxgp0GFiRm7CgeXaPzaaYmrU3Ipr8tOOU1fBvHTyq5OkP1sSq7n9/iRzWqP3Vyj8TfoItLDomwueZ1MceqYqk+xueLH/VW/8AX+hlMGu7EufPb2ELE4VH0dFYeYBhK05nlJJdGM8s5vllU/Ruhe6BqZ503Zfy0lrSphQBc6cySfcmDeKWlW2ZofxPCqbai6nmv7Ri2IpbWqL9ZYhoQMh416OuOqlVS5XyV9LjCnRwUPnJqMG2Nx5G8HE0lYdoA/znKhMNTa7UatrbkG42vvJ8l8lbcGTq4/lGd+0zhGi4pBdlGRvQ91vbX5nl73Fhvfc3t7T1rjHFSyGmzBh46bzFvRpqeygv4WFzfkBNo6mlVGT07T7KnBYiqO6LAeG/1Ms8RxFzTyu2n4QTl9SDuZN4jwerSoirUGQM2UKe9te5Hh6Sn4bhjWrU03zMB7X1+l5jOW53VGqb21dnsHBMCtGhTUAXyKTzuRc/nJTMYOfynF+c0S4OWUm+wHghYga8SMgWo1hfX2F/pFpG4vz5ix+DOCmLaAIIiDlEFmg54hlpliga7+XzFzRivVFiL+BlDKHpVxMlMRRoI7VKZVGFgbhgSSABc9kGZJeL0y9M02ANSmtPIWCrRNIdoEE2Ga97+XlNV0gwbmqatI2fEUgwINrVqBGx5nNMFxDD9czVKjOuIDHrEpU1uWtqQik3A8WFt5NpycD0YKKxJ0WOCpNisR1KsFOUsW7wCjS910m64VwCjh9VGZvxtq3ty9pmugmAFFHqXLO5A7QAIC30t6kzXLi/aKMEjiyzt8Ge+0Vr0EHN/wAlMy/QPDBsWLnuqzeptb9YXTHjxOZKjrnR2y08jAhb2BzbEFQD7zPcFoVevWsQ1KnTK1GqMrBQgsTlYixuL6CPY7N442ocntrRiqYwuJDAMDodRca6+Rio4lUcY8i3hqghUSoj1hBiGlSc1IR2CTEBHNCIKEJ3iZoA2FVxEil7mCzicGljojcedzhW6skVKLdapH4T2X/Oeb0Kj0HdqtwtS46xg2Qt4kEqM512BG89SD2N7A6EWOxB0IMzdbiRwwyVqf8AUYMHs3UNUwzcmHiuuh8oKKbv2duHL/G4UP8ARvE56CsNjc7W8Za9cZWcP4hTrXNI3S+hylfUASzprCjjfZjuM1TTxLuaShiAErPR66kdOeyMDcfpICpVoUhVNRWGbLkFsjoSGvceY1A8JrMbgGLHLUdCdeyxsfaVeJ4RUO7Z/J0Vh67SJRfpnVj1Cjw1ZP4JUr4oF6NFnqMyKzZstJdO0zDwPp5TR8SwLYcrnZe0bL2hcm17Zd5k8PgmpUstM4mkCczJQqDIx/EBUGYemaMUuHO1Zai06zVAf9zEVFIRdmyU0GpI8STNXROT6crknRrS8OlVPhDo4fnHwgG0g5jg5i3igzmiFQgEQwgYDGADHUQTTtIPFWxINU0jUAXPlVaSsDloB11KEnM/Z38hrrJOCxFZmqBlzrTbqtCq9Y1yxqZttFNNbC2ufylUUN1MRylTi8K7nQ5fC43I9YVYVjn1bJTqCkXp0xUdtSxqKoVr2U01sFOufTQWrcbVxDUWQpUWo1Mk5KZsP/HvYNYrm6zS1yfDlDkC24dwwqvnLGjh2U6ys4PWq06p77o/WmzqEsVankOYqCpYM5seWgFjFqYqurVbdcQWqEg0CwpgtTyNSfIes7z3Az7d3SxALjEBQvneRRWsRaVJq4huqzCrYghh1JGzOM7saYC6BPFPJTfSqw9fEhKAKuDlUP8A6bN2gKYVSchOUgsSxK637QtaJoTN2DfWcF12mP4NWrrUteu3cWzUjle1av1mZ8gCWUqQQRe43FodLEYmoELLWJWqh1pPSJVkRiCOrXQMWHjbmd46GbEVLQxUmbxGPrGvkAYdmkcioHWztVFQvUC9nsoCNRrffaQMDxDFIozCoFp0M7dZSKqDSFE5esZALsrVPvnUfdsRChGuLmEtbwmb/rMSaqXBCsA9hTJHaZrpUIQ5Sq5N2XUnvbCQlWqMPTLNU6wrTaowo3dA47WSmEsSCLZcpI8QdIqAv9IJN5lcRjsSA2TrCwRioNCysBRJWodP9w1LDJm/4iTcDVriqVdnZLVLFkVbFHQIQVUd4Mx88umxhQzVCMqgUWUADU2AA19p06NDOpUwBYAAamwAAudzYRnEKLbTp0GDK0ww06dIZLFq1DlOsgPOnRMRKwR7XxJzTp0spDNTTUbnQnxIGw+p+Z1dQwswBB8CARvyM6dAQTQ2Nv56Tp0QwHjbGdOgB//Z">
            <a:hlinkClick r:id="rId2"/>
          </p:cNvPr>
          <p:cNvSpPr>
            <a:spLocks noChangeAspect="1" noChangeArrowheads="1"/>
          </p:cNvSpPr>
          <p:nvPr/>
        </p:nvSpPr>
        <p:spPr bwMode="auto">
          <a:xfrm>
            <a:off x="57150" y="-1203325"/>
            <a:ext cx="1524000" cy="2514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drib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628800"/>
            <a:ext cx="142875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encrypted-tbn3.gstatic.com/images?q=tbn:ANd9GcS3DOA3OKmsVtqBo2gW0_VxiZR0_zAWyNdbAHscJW9yvLLC29h9Z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30391" y="4437112"/>
            <a:ext cx="3264309" cy="217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11771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smtClean="0"/>
              <a:t>Much research in sports. </a:t>
            </a:r>
          </a:p>
          <a:p>
            <a:endParaRPr lang="en-GB" dirty="0"/>
          </a:p>
          <a:p>
            <a:r>
              <a:rPr lang="en-GB" dirty="0" smtClean="0"/>
              <a:t>Control Processing – Novel or inconsistent information. </a:t>
            </a:r>
          </a:p>
          <a:p>
            <a:pPr lvl="1"/>
            <a:r>
              <a:rPr lang="en-GB" dirty="0" smtClean="0"/>
              <a:t>A new routine / skill</a:t>
            </a:r>
          </a:p>
          <a:p>
            <a:pPr lvl="1"/>
            <a:r>
              <a:rPr lang="en-GB" dirty="0" smtClean="0"/>
              <a:t>Wind conditions in Golf</a:t>
            </a:r>
          </a:p>
          <a:p>
            <a:pPr lvl="1"/>
            <a:r>
              <a:rPr lang="en-GB" dirty="0" smtClean="0"/>
              <a:t>Testing out a new equipment. </a:t>
            </a:r>
          </a:p>
          <a:p>
            <a:pPr lvl="2"/>
            <a:r>
              <a:rPr lang="en-GB" dirty="0" smtClean="0"/>
              <a:t>E.g. Cricket bat, Swimsuit etc. </a:t>
            </a:r>
            <a:endParaRPr lang="en-GB" dirty="0"/>
          </a:p>
        </p:txBody>
      </p:sp>
      <p:sp>
        <p:nvSpPr>
          <p:cNvPr id="5" name="Title 4"/>
          <p:cNvSpPr>
            <a:spLocks noGrp="1"/>
          </p:cNvSpPr>
          <p:nvPr>
            <p:ph type="title"/>
          </p:nvPr>
        </p:nvSpPr>
        <p:spPr/>
        <p:txBody>
          <a:bodyPr/>
          <a:lstStyle/>
          <a:p>
            <a:r>
              <a:rPr lang="en-GB" dirty="0" smtClean="0"/>
              <a:t>Control and Automatic Processing</a:t>
            </a:r>
            <a:endParaRPr lang="en-GB" dirty="0"/>
          </a:p>
        </p:txBody>
      </p:sp>
    </p:spTree>
    <p:extLst>
      <p:ext uri="{BB962C8B-B14F-4D97-AF65-F5344CB8AC3E}">
        <p14:creationId xmlns:p14="http://schemas.microsoft.com/office/powerpoint/2010/main" val="396141291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Automatic Processing. </a:t>
            </a:r>
          </a:p>
          <a:p>
            <a:endParaRPr lang="en-GB" dirty="0"/>
          </a:p>
          <a:p>
            <a:r>
              <a:rPr lang="en-GB" dirty="0" smtClean="0"/>
              <a:t>Developed Skills</a:t>
            </a:r>
          </a:p>
          <a:p>
            <a:endParaRPr lang="en-GB" dirty="0"/>
          </a:p>
          <a:p>
            <a:r>
              <a:rPr lang="en-GB" dirty="0" smtClean="0"/>
              <a:t>Become implicit. </a:t>
            </a:r>
          </a:p>
          <a:p>
            <a:endParaRPr lang="en-GB" dirty="0"/>
          </a:p>
          <a:p>
            <a:r>
              <a:rPr lang="en-GB" dirty="0" smtClean="0"/>
              <a:t>Require little attention / effort / awareness. </a:t>
            </a:r>
          </a:p>
          <a:p>
            <a:pPr lvl="1"/>
            <a:r>
              <a:rPr lang="en-GB" dirty="0" smtClean="0"/>
              <a:t>Attention capacity can be “used” for other tasks. </a:t>
            </a:r>
            <a:endParaRPr lang="en-GB" dirty="0"/>
          </a:p>
        </p:txBody>
      </p:sp>
      <p:sp>
        <p:nvSpPr>
          <p:cNvPr id="3" name="Title 2"/>
          <p:cNvSpPr>
            <a:spLocks noGrp="1"/>
          </p:cNvSpPr>
          <p:nvPr>
            <p:ph type="title"/>
          </p:nvPr>
        </p:nvSpPr>
        <p:spPr/>
        <p:txBody>
          <a:bodyPr/>
          <a:lstStyle/>
          <a:p>
            <a:r>
              <a:rPr lang="en-GB" dirty="0" smtClean="0"/>
              <a:t>Control and Automatic Processing</a:t>
            </a:r>
            <a:endParaRPr lang="en-GB" dirty="0"/>
          </a:p>
        </p:txBody>
      </p:sp>
    </p:spTree>
    <p:extLst>
      <p:ext uri="{BB962C8B-B14F-4D97-AF65-F5344CB8AC3E}">
        <p14:creationId xmlns:p14="http://schemas.microsoft.com/office/powerpoint/2010/main" val="204450724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Driving a car – after several years. </a:t>
            </a:r>
          </a:p>
          <a:p>
            <a:endParaRPr lang="en-GB" dirty="0"/>
          </a:p>
          <a:p>
            <a:r>
              <a:rPr lang="en-GB" dirty="0" smtClean="0"/>
              <a:t>How many roundabouts did you come across on your journey to Carmarthen today?</a:t>
            </a:r>
          </a:p>
          <a:p>
            <a:endParaRPr lang="en-GB" dirty="0"/>
          </a:p>
          <a:p>
            <a:r>
              <a:rPr lang="en-GB" dirty="0" smtClean="0"/>
              <a:t>How many times did you change down gear?</a:t>
            </a:r>
          </a:p>
          <a:p>
            <a:endParaRPr lang="en-GB" dirty="0"/>
          </a:p>
          <a:p>
            <a:r>
              <a:rPr lang="en-GB" dirty="0" smtClean="0"/>
              <a:t>Cannot remember??? But you arrived safe and you must have surely changed down gears at least once?</a:t>
            </a:r>
          </a:p>
          <a:p>
            <a:pPr lvl="1"/>
            <a:r>
              <a:rPr lang="en-GB" dirty="0" smtClean="0"/>
              <a:t>Skill is now automatic and you can do it without being consciously aware of it. </a:t>
            </a:r>
          </a:p>
          <a:p>
            <a:pPr lvl="2"/>
            <a:r>
              <a:rPr lang="en-GB" dirty="0" smtClean="0"/>
              <a:t>Comb your hair, do your make up, sing with the radio at the same time. </a:t>
            </a:r>
            <a:endParaRPr lang="en-GB" dirty="0"/>
          </a:p>
        </p:txBody>
      </p:sp>
      <p:sp>
        <p:nvSpPr>
          <p:cNvPr id="3" name="Title 2"/>
          <p:cNvSpPr>
            <a:spLocks noGrp="1"/>
          </p:cNvSpPr>
          <p:nvPr>
            <p:ph type="title"/>
          </p:nvPr>
        </p:nvSpPr>
        <p:spPr/>
        <p:txBody>
          <a:bodyPr/>
          <a:lstStyle/>
          <a:p>
            <a:r>
              <a:rPr lang="en-GB" dirty="0" smtClean="0"/>
              <a:t>Automatic Processing</a:t>
            </a:r>
            <a:endParaRPr lang="en-GB" dirty="0"/>
          </a:p>
        </p:txBody>
      </p:sp>
    </p:spTree>
    <p:extLst>
      <p:ext uri="{BB962C8B-B14F-4D97-AF65-F5344CB8AC3E}">
        <p14:creationId xmlns:p14="http://schemas.microsoft.com/office/powerpoint/2010/main" val="255786727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err="1" smtClean="0"/>
              <a:t>Boutcher</a:t>
            </a:r>
            <a:r>
              <a:rPr lang="en-GB" dirty="0" smtClean="0"/>
              <a:t> (2008). </a:t>
            </a:r>
          </a:p>
          <a:p>
            <a:endParaRPr lang="en-GB" dirty="0"/>
          </a:p>
          <a:p>
            <a:r>
              <a:rPr lang="en-GB" dirty="0" smtClean="0"/>
              <a:t>Closed-skill sports – no opponent as such require more automatic processing. </a:t>
            </a:r>
          </a:p>
          <a:p>
            <a:pPr lvl="1"/>
            <a:r>
              <a:rPr lang="en-GB" dirty="0" smtClean="0"/>
              <a:t>E.g. Golf, Archery, Clay Pigeon Shooting. </a:t>
            </a:r>
          </a:p>
          <a:p>
            <a:endParaRPr lang="en-GB" dirty="0"/>
          </a:p>
          <a:p>
            <a:r>
              <a:rPr lang="en-GB" dirty="0" smtClean="0"/>
              <a:t>Open-skill sports – where an opponent’s movements need to be considered – require more control processing. </a:t>
            </a:r>
          </a:p>
          <a:p>
            <a:pPr lvl="1"/>
            <a:r>
              <a:rPr lang="en-GB" dirty="0" smtClean="0"/>
              <a:t>Football, Rugby, Basketball (in play). </a:t>
            </a:r>
            <a:endParaRPr lang="en-GB" dirty="0"/>
          </a:p>
        </p:txBody>
      </p:sp>
      <p:sp>
        <p:nvSpPr>
          <p:cNvPr id="3" name="Title 2"/>
          <p:cNvSpPr>
            <a:spLocks noGrp="1"/>
          </p:cNvSpPr>
          <p:nvPr>
            <p:ph type="title"/>
          </p:nvPr>
        </p:nvSpPr>
        <p:spPr/>
        <p:txBody>
          <a:bodyPr>
            <a:normAutofit fontScale="90000"/>
          </a:bodyPr>
          <a:lstStyle/>
          <a:p>
            <a:r>
              <a:rPr lang="en-GB" dirty="0" smtClean="0"/>
              <a:t>Type of Sport and Processing Type</a:t>
            </a:r>
            <a:endParaRPr lang="en-GB" dirty="0"/>
          </a:p>
        </p:txBody>
      </p:sp>
    </p:spTree>
    <p:extLst>
      <p:ext uri="{BB962C8B-B14F-4D97-AF65-F5344CB8AC3E}">
        <p14:creationId xmlns:p14="http://schemas.microsoft.com/office/powerpoint/2010/main" val="226730891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information process perspective suggested that it is impossible to attend to ALL information. </a:t>
            </a:r>
          </a:p>
          <a:p>
            <a:endParaRPr lang="en-GB" dirty="0"/>
          </a:p>
          <a:p>
            <a:r>
              <a:rPr lang="en-GB" dirty="0" smtClean="0"/>
              <a:t>Researchers such as Broadbent (1958) suggested that we have a FIXED CAPACITY and this remains the same irrespective of the task. </a:t>
            </a:r>
          </a:p>
          <a:p>
            <a:endParaRPr lang="en-GB" dirty="0"/>
          </a:p>
          <a:p>
            <a:r>
              <a:rPr lang="en-GB" dirty="0" smtClean="0"/>
              <a:t>Early selection process. </a:t>
            </a:r>
            <a:endParaRPr lang="en-GB" dirty="0"/>
          </a:p>
        </p:txBody>
      </p:sp>
      <p:sp>
        <p:nvSpPr>
          <p:cNvPr id="3" name="Title 2"/>
          <p:cNvSpPr>
            <a:spLocks noGrp="1"/>
          </p:cNvSpPr>
          <p:nvPr>
            <p:ph type="title"/>
          </p:nvPr>
        </p:nvSpPr>
        <p:spPr/>
        <p:txBody>
          <a:bodyPr/>
          <a:lstStyle/>
          <a:p>
            <a:r>
              <a:rPr lang="en-GB" dirty="0" smtClean="0"/>
              <a:t>Attention Capacity</a:t>
            </a:r>
            <a:endParaRPr lang="en-GB" dirty="0"/>
          </a:p>
        </p:txBody>
      </p:sp>
    </p:spTree>
    <p:extLst>
      <p:ext uri="{BB962C8B-B14F-4D97-AF65-F5344CB8AC3E}">
        <p14:creationId xmlns:p14="http://schemas.microsoft.com/office/powerpoint/2010/main" val="71104918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464931" y="44624"/>
            <a:ext cx="8229600" cy="1252728"/>
          </a:xfrm>
        </p:spPr>
        <p:txBody>
          <a:bodyPr>
            <a:normAutofit/>
          </a:bodyPr>
          <a:lstStyle/>
          <a:p>
            <a:pPr eaLnBrk="1" hangingPunct="1"/>
            <a:r>
              <a:rPr lang="en-GB" altLang="en-US" sz="2800" dirty="0" smtClean="0"/>
              <a:t>Broadbent’s filter model</a:t>
            </a:r>
            <a:endParaRPr lang="en-US" altLang="en-US" sz="2800" dirty="0" smtClean="0"/>
          </a:p>
        </p:txBody>
      </p:sp>
      <p:sp>
        <p:nvSpPr>
          <p:cNvPr id="24579" name="Content Placeholder 2"/>
          <p:cNvSpPr>
            <a:spLocks noGrp="1"/>
          </p:cNvSpPr>
          <p:nvPr>
            <p:ph idx="4294967295"/>
          </p:nvPr>
        </p:nvSpPr>
        <p:spPr/>
        <p:txBody>
          <a:bodyPr/>
          <a:lstStyle/>
          <a:p>
            <a:pPr eaLnBrk="1" hangingPunct="1"/>
            <a:endParaRPr lang="en-US" altLang="en-US" smtClean="0"/>
          </a:p>
        </p:txBody>
      </p:sp>
      <p:pic>
        <p:nvPicPr>
          <p:cNvPr id="24580" name="Picture 4" descr="broadb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875317"/>
            <a:ext cx="7820686" cy="4650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279730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Two simplistic. </a:t>
            </a:r>
          </a:p>
          <a:p>
            <a:r>
              <a:rPr lang="en-GB" dirty="0" smtClean="0"/>
              <a:t>Individual Differences</a:t>
            </a:r>
          </a:p>
          <a:p>
            <a:endParaRPr lang="en-GB" dirty="0"/>
          </a:p>
          <a:p>
            <a:r>
              <a:rPr lang="en-GB" dirty="0" smtClean="0"/>
              <a:t>Alternative – Multiple Resource theory (</a:t>
            </a:r>
            <a:r>
              <a:rPr lang="en-GB" dirty="0" err="1" smtClean="0"/>
              <a:t>Navon</a:t>
            </a:r>
            <a:r>
              <a:rPr lang="en-GB" dirty="0" smtClean="0"/>
              <a:t> and Gopher, 1979). </a:t>
            </a:r>
          </a:p>
          <a:p>
            <a:pPr lvl="1"/>
            <a:r>
              <a:rPr lang="en-GB" dirty="0" smtClean="0"/>
              <a:t>Attention = Set of pools of resources with its own capacity in relation to information processing. </a:t>
            </a:r>
          </a:p>
          <a:p>
            <a:pPr lvl="2"/>
            <a:r>
              <a:rPr lang="en-GB" dirty="0" smtClean="0"/>
              <a:t>Ability to handle more than one stimulus at a time. </a:t>
            </a:r>
          </a:p>
          <a:p>
            <a:pPr lvl="3"/>
            <a:r>
              <a:rPr lang="en-GB" dirty="0" smtClean="0"/>
              <a:t>Importance of tasks involved</a:t>
            </a:r>
          </a:p>
          <a:p>
            <a:pPr lvl="3"/>
            <a:r>
              <a:rPr lang="en-GB" dirty="0" smtClean="0"/>
              <a:t>Task Difficulty</a:t>
            </a:r>
          </a:p>
          <a:p>
            <a:pPr lvl="3"/>
            <a:r>
              <a:rPr lang="en-GB" dirty="0" smtClean="0"/>
              <a:t>Structural considerations. </a:t>
            </a:r>
            <a:endParaRPr lang="en-GB" dirty="0"/>
          </a:p>
        </p:txBody>
      </p:sp>
      <p:sp>
        <p:nvSpPr>
          <p:cNvPr id="3" name="Title 2"/>
          <p:cNvSpPr>
            <a:spLocks noGrp="1"/>
          </p:cNvSpPr>
          <p:nvPr>
            <p:ph type="title"/>
          </p:nvPr>
        </p:nvSpPr>
        <p:spPr/>
        <p:txBody>
          <a:bodyPr/>
          <a:lstStyle/>
          <a:p>
            <a:r>
              <a:rPr lang="en-GB" dirty="0" smtClean="0"/>
              <a:t>Critique of Broadbent</a:t>
            </a:r>
            <a:endParaRPr lang="en-GB" dirty="0"/>
          </a:p>
        </p:txBody>
      </p:sp>
    </p:spTree>
    <p:extLst>
      <p:ext uri="{BB962C8B-B14F-4D97-AF65-F5344CB8AC3E}">
        <p14:creationId xmlns:p14="http://schemas.microsoft.com/office/powerpoint/2010/main" val="306500696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Whilst Multiple Resource theory of attention appeals to sport psychologists, still a number of unanswered questions. </a:t>
            </a:r>
          </a:p>
          <a:p>
            <a:endParaRPr lang="en-GB" dirty="0"/>
          </a:p>
          <a:p>
            <a:r>
              <a:rPr lang="en-GB" dirty="0" smtClean="0"/>
              <a:t>What are the number of resources needed to cover all aspects of attention?</a:t>
            </a:r>
          </a:p>
          <a:p>
            <a:r>
              <a:rPr lang="en-GB" dirty="0" smtClean="0"/>
              <a:t>What about the impact of Practice? (</a:t>
            </a:r>
            <a:r>
              <a:rPr lang="en-GB" dirty="0" err="1" smtClean="0"/>
              <a:t>Hirst</a:t>
            </a:r>
            <a:r>
              <a:rPr lang="en-GB" dirty="0" smtClean="0"/>
              <a:t>, 1986). </a:t>
            </a:r>
            <a:endParaRPr lang="en-GB" dirty="0"/>
          </a:p>
        </p:txBody>
      </p:sp>
      <p:sp>
        <p:nvSpPr>
          <p:cNvPr id="3" name="Title 2"/>
          <p:cNvSpPr>
            <a:spLocks noGrp="1"/>
          </p:cNvSpPr>
          <p:nvPr>
            <p:ph type="title"/>
          </p:nvPr>
        </p:nvSpPr>
        <p:spPr/>
        <p:txBody>
          <a:bodyPr/>
          <a:lstStyle/>
          <a:p>
            <a:r>
              <a:rPr lang="en-GB" dirty="0" smtClean="0"/>
              <a:t>However</a:t>
            </a:r>
            <a:endParaRPr lang="en-GB" dirty="0"/>
          </a:p>
        </p:txBody>
      </p:sp>
    </p:spTree>
    <p:extLst>
      <p:ext uri="{BB962C8B-B14F-4D97-AF65-F5344CB8AC3E}">
        <p14:creationId xmlns:p14="http://schemas.microsoft.com/office/powerpoint/2010/main" val="397113947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One of the most researched areas in relation to attention in performance. </a:t>
            </a:r>
          </a:p>
          <a:p>
            <a:endParaRPr lang="en-GB" dirty="0"/>
          </a:p>
          <a:p>
            <a:r>
              <a:rPr lang="en-GB" dirty="0" err="1" smtClean="0"/>
              <a:t>Hirst</a:t>
            </a:r>
            <a:r>
              <a:rPr lang="en-GB" dirty="0" smtClean="0"/>
              <a:t> (1986) the impact of practice can enable a skill that was once controlled become more automatic. </a:t>
            </a:r>
          </a:p>
          <a:p>
            <a:endParaRPr lang="en-GB" dirty="0"/>
          </a:p>
          <a:p>
            <a:r>
              <a:rPr lang="en-GB" dirty="0" err="1" smtClean="0"/>
              <a:t>Baumeister</a:t>
            </a:r>
            <a:r>
              <a:rPr lang="en-GB" dirty="0" smtClean="0"/>
              <a:t> (1984) – competitive pressure focus switches to process of performance. </a:t>
            </a:r>
          </a:p>
          <a:p>
            <a:pPr lvl="1"/>
            <a:r>
              <a:rPr lang="en-GB" dirty="0" smtClean="0"/>
              <a:t>Conscious (Controlled) monitoring of the performance. </a:t>
            </a:r>
          </a:p>
          <a:p>
            <a:pPr lvl="1"/>
            <a:r>
              <a:rPr lang="en-GB" dirty="0" smtClean="0"/>
              <a:t>Can lead to attention capacity issues and a degrading of performance (Kimble and </a:t>
            </a:r>
            <a:r>
              <a:rPr lang="en-GB" dirty="0" err="1" smtClean="0"/>
              <a:t>Perlmuter</a:t>
            </a:r>
            <a:r>
              <a:rPr lang="en-GB" dirty="0" smtClean="0"/>
              <a:t>, 1970). </a:t>
            </a:r>
            <a:endParaRPr lang="en-GB" dirty="0"/>
          </a:p>
        </p:txBody>
      </p:sp>
      <p:sp>
        <p:nvSpPr>
          <p:cNvPr id="3" name="Title 2"/>
          <p:cNvSpPr>
            <a:spLocks noGrp="1"/>
          </p:cNvSpPr>
          <p:nvPr>
            <p:ph type="title"/>
          </p:nvPr>
        </p:nvSpPr>
        <p:spPr/>
        <p:txBody>
          <a:bodyPr/>
          <a:lstStyle/>
          <a:p>
            <a:r>
              <a:rPr lang="en-GB" dirty="0" smtClean="0"/>
              <a:t>Automatic Functioning in Sports</a:t>
            </a:r>
            <a:endParaRPr lang="en-GB" dirty="0"/>
          </a:p>
        </p:txBody>
      </p:sp>
    </p:spTree>
    <p:extLst>
      <p:ext uri="{BB962C8B-B14F-4D97-AF65-F5344CB8AC3E}">
        <p14:creationId xmlns:p14="http://schemas.microsoft.com/office/powerpoint/2010/main" val="64002766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Examples</a:t>
            </a:r>
            <a:endParaRPr lang="en-GB" dirty="0"/>
          </a:p>
        </p:txBody>
      </p:sp>
      <p:sp>
        <p:nvSpPr>
          <p:cNvPr id="2" name="Content Placeholder 1"/>
          <p:cNvSpPr>
            <a:spLocks noGrp="1"/>
          </p:cNvSpPr>
          <p:nvPr>
            <p:ph sz="quarter" idx="13"/>
          </p:nvPr>
        </p:nvSpPr>
        <p:spPr/>
        <p:txBody>
          <a:bodyPr>
            <a:normAutofit fontScale="92500" lnSpcReduction="20000"/>
          </a:bodyPr>
          <a:lstStyle/>
          <a:p>
            <a:r>
              <a:rPr lang="en-GB" dirty="0" smtClean="0"/>
              <a:t>Langer and </a:t>
            </a:r>
            <a:r>
              <a:rPr lang="en-GB" dirty="0" err="1" smtClean="0"/>
              <a:t>Imber</a:t>
            </a:r>
            <a:r>
              <a:rPr lang="en-GB" dirty="0" smtClean="0"/>
              <a:t> (1979) – Typing task. </a:t>
            </a:r>
          </a:p>
          <a:p>
            <a:pPr lvl="1"/>
            <a:r>
              <a:rPr lang="en-GB" dirty="0"/>
              <a:t>When applying pressure those in the over practiced group performance deteriorated. </a:t>
            </a:r>
          </a:p>
          <a:p>
            <a:pPr lvl="1"/>
            <a:endParaRPr lang="en-GB" dirty="0" smtClean="0"/>
          </a:p>
          <a:p>
            <a:r>
              <a:rPr lang="en-GB" dirty="0" err="1" smtClean="0"/>
              <a:t>Keele</a:t>
            </a:r>
            <a:r>
              <a:rPr lang="en-GB" dirty="0" smtClean="0"/>
              <a:t> (1973) – Piano playing</a:t>
            </a:r>
          </a:p>
          <a:p>
            <a:pPr lvl="1"/>
            <a:r>
              <a:rPr lang="en-GB" dirty="0" smtClean="0"/>
              <a:t>Similar findings – deterioration when re-focusing on hand movements. </a:t>
            </a:r>
          </a:p>
          <a:p>
            <a:pPr lvl="1"/>
            <a:endParaRPr lang="en-GB" dirty="0"/>
          </a:p>
        </p:txBody>
      </p:sp>
      <p:sp>
        <p:nvSpPr>
          <p:cNvPr id="4" name="Content Placeholder 3"/>
          <p:cNvSpPr>
            <a:spLocks noGrp="1"/>
          </p:cNvSpPr>
          <p:nvPr>
            <p:ph sz="quarter" idx="14"/>
          </p:nvPr>
        </p:nvSpPr>
        <p:spPr/>
        <p:txBody>
          <a:bodyPr/>
          <a:lstStyle/>
          <a:p>
            <a:endParaRPr lang="en-GB"/>
          </a:p>
        </p:txBody>
      </p:sp>
      <p:sp>
        <p:nvSpPr>
          <p:cNvPr id="5" name="AutoShape 2"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a:hlinkClick r:id="rId2"/>
          </p:cNvPr>
          <p:cNvSpPr>
            <a:spLocks noChangeAspect="1" noChangeArrowheads="1"/>
          </p:cNvSpPr>
          <p:nvPr/>
        </p:nvSpPr>
        <p:spPr bwMode="auto">
          <a:xfrm>
            <a:off x="57150" y="-1766888"/>
            <a:ext cx="5905500" cy="36861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a:hlinkClick r:id="rId2"/>
          </p:cNvPr>
          <p:cNvSpPr>
            <a:spLocks noChangeAspect="1" noChangeArrowheads="1"/>
          </p:cNvSpPr>
          <p:nvPr/>
        </p:nvSpPr>
        <p:spPr bwMode="auto">
          <a:xfrm>
            <a:off x="209550" y="-1614488"/>
            <a:ext cx="5905500" cy="36861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A black and white picture of a personal assistant typing up notes on a typewri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0822" y="2204864"/>
            <a:ext cx="3857685" cy="240794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Do Well on a Piano Exam Step 3.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0822" y="4725144"/>
            <a:ext cx="2808312" cy="1873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93230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lnSpcReduction="10000"/>
          </a:bodyPr>
          <a:lstStyle/>
          <a:p>
            <a:r>
              <a:rPr lang="en-GB" dirty="0" err="1" smtClean="0"/>
              <a:t>Oudejans</a:t>
            </a:r>
            <a:r>
              <a:rPr lang="en-GB" dirty="0" smtClean="0"/>
              <a:t> et al (2011)</a:t>
            </a:r>
          </a:p>
          <a:p>
            <a:endParaRPr lang="en-GB" dirty="0"/>
          </a:p>
          <a:p>
            <a:r>
              <a:rPr lang="en-GB" dirty="0" smtClean="0"/>
              <a:t>Verbal reports to 350 elite level athletes. </a:t>
            </a:r>
          </a:p>
          <a:p>
            <a:endParaRPr lang="en-GB" dirty="0"/>
          </a:p>
          <a:p>
            <a:r>
              <a:rPr lang="en-GB" dirty="0" smtClean="0"/>
              <a:t>Asked to report on high pressured situations. </a:t>
            </a:r>
          </a:p>
          <a:p>
            <a:endParaRPr lang="en-GB" dirty="0"/>
          </a:p>
          <a:p>
            <a:r>
              <a:rPr lang="en-GB" dirty="0" smtClean="0"/>
              <a:t>Claimed they switch attention on worries (fear of the competition) as opposed to performance process. </a:t>
            </a:r>
          </a:p>
          <a:p>
            <a:pPr lvl="1"/>
            <a:r>
              <a:rPr lang="en-GB" dirty="0" smtClean="0"/>
              <a:t>Going against </a:t>
            </a:r>
            <a:r>
              <a:rPr lang="en-GB" dirty="0" err="1" smtClean="0"/>
              <a:t>Baumiester’s</a:t>
            </a:r>
            <a:r>
              <a:rPr lang="en-GB" dirty="0" smtClean="0"/>
              <a:t> (1984) views. </a:t>
            </a:r>
            <a:endParaRPr lang="en-GB" dirty="0"/>
          </a:p>
        </p:txBody>
      </p:sp>
      <p:sp>
        <p:nvSpPr>
          <p:cNvPr id="5" name="Title 4"/>
          <p:cNvSpPr>
            <a:spLocks noGrp="1"/>
          </p:cNvSpPr>
          <p:nvPr>
            <p:ph type="title"/>
          </p:nvPr>
        </p:nvSpPr>
        <p:spPr/>
        <p:txBody>
          <a:bodyPr>
            <a:normAutofit fontScale="90000"/>
          </a:bodyPr>
          <a:lstStyle/>
          <a:p>
            <a:r>
              <a:rPr lang="en-GB" dirty="0" smtClean="0"/>
              <a:t>Is this the case for Sporting Performance</a:t>
            </a:r>
            <a:endParaRPr lang="en-GB" dirty="0"/>
          </a:p>
        </p:txBody>
      </p:sp>
    </p:spTree>
    <p:extLst>
      <p:ext uri="{BB962C8B-B14F-4D97-AF65-F5344CB8AC3E}">
        <p14:creationId xmlns:p14="http://schemas.microsoft.com/office/powerpoint/2010/main" val="418334496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Suggestions that there are individual differences regarding attention capacity and performance. </a:t>
            </a:r>
          </a:p>
          <a:p>
            <a:endParaRPr lang="en-GB" dirty="0"/>
          </a:p>
          <a:p>
            <a:r>
              <a:rPr lang="en-GB" dirty="0" smtClean="0"/>
              <a:t>Why?</a:t>
            </a:r>
          </a:p>
          <a:p>
            <a:r>
              <a:rPr lang="en-GB" dirty="0" smtClean="0"/>
              <a:t>Is it due to Variations to </a:t>
            </a:r>
            <a:r>
              <a:rPr lang="en-GB" dirty="0" err="1" smtClean="0"/>
              <a:t>attentional</a:t>
            </a:r>
            <a:r>
              <a:rPr lang="en-GB" dirty="0" smtClean="0"/>
              <a:t> style. </a:t>
            </a:r>
          </a:p>
          <a:p>
            <a:pPr lvl="1"/>
            <a:r>
              <a:rPr lang="en-GB" dirty="0" smtClean="0"/>
              <a:t>Do some individuals focus on different things or in a different way to others? </a:t>
            </a:r>
            <a:endParaRPr lang="en-GB" dirty="0"/>
          </a:p>
        </p:txBody>
      </p:sp>
      <p:sp>
        <p:nvSpPr>
          <p:cNvPr id="3" name="Title 2"/>
          <p:cNvSpPr>
            <a:spLocks noGrp="1"/>
          </p:cNvSpPr>
          <p:nvPr>
            <p:ph type="title"/>
          </p:nvPr>
        </p:nvSpPr>
        <p:spPr/>
        <p:txBody>
          <a:bodyPr/>
          <a:lstStyle/>
          <a:p>
            <a:r>
              <a:rPr lang="en-GB" dirty="0" err="1" smtClean="0"/>
              <a:t>Attentional</a:t>
            </a:r>
            <a:r>
              <a:rPr lang="en-GB" dirty="0" smtClean="0"/>
              <a:t> Style</a:t>
            </a:r>
            <a:endParaRPr lang="en-GB" dirty="0"/>
          </a:p>
        </p:txBody>
      </p:sp>
    </p:spTree>
    <p:extLst>
      <p:ext uri="{BB962C8B-B14F-4D97-AF65-F5344CB8AC3E}">
        <p14:creationId xmlns:p14="http://schemas.microsoft.com/office/powerpoint/2010/main" val="377753970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Suggested that </a:t>
            </a:r>
            <a:r>
              <a:rPr lang="en-GB" dirty="0" err="1" smtClean="0"/>
              <a:t>attentional</a:t>
            </a:r>
            <a:r>
              <a:rPr lang="en-GB" dirty="0" smtClean="0"/>
              <a:t> demands in ANY sporting situation will vary along two dimensions. </a:t>
            </a:r>
          </a:p>
          <a:p>
            <a:endParaRPr lang="en-GB" dirty="0"/>
          </a:p>
          <a:p>
            <a:r>
              <a:rPr lang="en-GB" dirty="0" smtClean="0"/>
              <a:t>Broad / Narrow</a:t>
            </a:r>
          </a:p>
          <a:p>
            <a:endParaRPr lang="en-GB" dirty="0"/>
          </a:p>
          <a:p>
            <a:r>
              <a:rPr lang="en-GB" dirty="0" smtClean="0"/>
              <a:t>Internal / External</a:t>
            </a:r>
            <a:endParaRPr lang="en-GB" dirty="0"/>
          </a:p>
        </p:txBody>
      </p:sp>
      <p:sp>
        <p:nvSpPr>
          <p:cNvPr id="3" name="Title 2"/>
          <p:cNvSpPr>
            <a:spLocks noGrp="1"/>
          </p:cNvSpPr>
          <p:nvPr>
            <p:ph type="title"/>
          </p:nvPr>
        </p:nvSpPr>
        <p:spPr/>
        <p:txBody>
          <a:bodyPr/>
          <a:lstStyle/>
          <a:p>
            <a:r>
              <a:rPr lang="en-GB" dirty="0" err="1" smtClean="0"/>
              <a:t>Nideffer</a:t>
            </a:r>
            <a:r>
              <a:rPr lang="en-GB" dirty="0" smtClean="0"/>
              <a:t> (1976)</a:t>
            </a:r>
            <a:endParaRPr lang="en-GB" dirty="0"/>
          </a:p>
        </p:txBody>
      </p:sp>
    </p:spTree>
    <p:extLst>
      <p:ext uri="{BB962C8B-B14F-4D97-AF65-F5344CB8AC3E}">
        <p14:creationId xmlns:p14="http://schemas.microsoft.com/office/powerpoint/2010/main" val="312158054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GB" altLang="en-US" sz="4000"/>
              <a:t>Attentional Styles… </a:t>
            </a:r>
            <a:br>
              <a:rPr lang="en-GB" altLang="en-US" sz="4000"/>
            </a:br>
            <a:r>
              <a:rPr lang="en-GB" altLang="en-US" sz="4000"/>
              <a:t>(Nideffer)</a:t>
            </a:r>
            <a:endParaRPr lang="en-US" altLang="en-US" sz="4000"/>
          </a:p>
        </p:txBody>
      </p:sp>
      <p:sp>
        <p:nvSpPr>
          <p:cNvPr id="15365" name="Rectangle 5"/>
          <p:cNvSpPr>
            <a:spLocks noGrp="1" noChangeArrowheads="1"/>
          </p:cNvSpPr>
          <p:nvPr>
            <p:ph type="body" sz="half" idx="2"/>
          </p:nvPr>
        </p:nvSpPr>
        <p:spPr>
          <a:xfrm>
            <a:off x="4356100" y="1600200"/>
            <a:ext cx="4464050" cy="5068888"/>
          </a:xfrm>
        </p:spPr>
        <p:txBody>
          <a:bodyPr/>
          <a:lstStyle/>
          <a:p>
            <a:endParaRPr lang="en-GB" altLang="en-US" sz="2800" b="1" dirty="0" smtClean="0"/>
          </a:p>
          <a:p>
            <a:endParaRPr lang="en-GB" altLang="en-US" sz="2800" b="1" dirty="0"/>
          </a:p>
          <a:p>
            <a:r>
              <a:rPr lang="en-GB" altLang="en-US" sz="2800" b="1" dirty="0"/>
              <a:t>Width of attention</a:t>
            </a:r>
            <a:r>
              <a:rPr lang="en-GB" altLang="en-US" sz="2800" dirty="0"/>
              <a:t>: Broad and Narrow.</a:t>
            </a:r>
          </a:p>
          <a:p>
            <a:pPr>
              <a:buFontTx/>
              <a:buNone/>
            </a:pPr>
            <a:endParaRPr lang="en-GB" altLang="en-US" sz="2800" dirty="0"/>
          </a:p>
          <a:p>
            <a:r>
              <a:rPr lang="en-GB" altLang="en-US" sz="2800" b="1" dirty="0"/>
              <a:t>Direction of attention</a:t>
            </a:r>
            <a:r>
              <a:rPr lang="en-GB" altLang="en-US" sz="2800" dirty="0"/>
              <a:t>: External and Internal.</a:t>
            </a:r>
          </a:p>
          <a:p>
            <a:pPr>
              <a:buFontTx/>
              <a:buNone/>
            </a:pPr>
            <a:endParaRPr lang="en-US" altLang="en-US" sz="2800" b="1" dirty="0"/>
          </a:p>
        </p:txBody>
      </p:sp>
      <p:pic>
        <p:nvPicPr>
          <p:cNvPr id="15367" name="Picture 7" descr="Figure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652" y="2276872"/>
            <a:ext cx="3868804" cy="4196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1738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a:bodyPr>
          <a:lstStyle/>
          <a:p>
            <a:r>
              <a:rPr lang="en-GB" dirty="0" smtClean="0"/>
              <a:t>The challenge of the athlete is to match the demands of the sport with the appropriate </a:t>
            </a:r>
            <a:r>
              <a:rPr lang="en-GB" dirty="0" err="1" smtClean="0"/>
              <a:t>attentional</a:t>
            </a:r>
            <a:r>
              <a:rPr lang="en-GB" dirty="0" smtClean="0"/>
              <a:t> style. </a:t>
            </a:r>
          </a:p>
          <a:p>
            <a:pPr lvl="1"/>
            <a:r>
              <a:rPr lang="en-GB" dirty="0"/>
              <a:t>E.g. Penalty kick in football, should be narrow and not wide. </a:t>
            </a:r>
          </a:p>
          <a:p>
            <a:r>
              <a:rPr lang="en-GB" dirty="0" smtClean="0"/>
              <a:t>Also stated that arousal (pressure) produces an involuntary narrowing of attention, may interfere with the ability to switch styles. </a:t>
            </a:r>
          </a:p>
          <a:p>
            <a:r>
              <a:rPr lang="en-GB" dirty="0" smtClean="0"/>
              <a:t>Individual has preferred </a:t>
            </a:r>
            <a:r>
              <a:rPr lang="en-GB" dirty="0" err="1" smtClean="0"/>
              <a:t>attentional</a:t>
            </a:r>
            <a:r>
              <a:rPr lang="en-GB" dirty="0" smtClean="0"/>
              <a:t> style. </a:t>
            </a:r>
          </a:p>
          <a:p>
            <a:pPr lvl="1"/>
            <a:r>
              <a:rPr lang="en-GB" dirty="0" smtClean="0"/>
              <a:t>Led to development of Test of </a:t>
            </a:r>
            <a:r>
              <a:rPr lang="en-GB" dirty="0" err="1" smtClean="0"/>
              <a:t>Attentional</a:t>
            </a:r>
            <a:r>
              <a:rPr lang="en-GB" dirty="0" smtClean="0"/>
              <a:t> and Interpersonal Style (TAIS). </a:t>
            </a:r>
          </a:p>
        </p:txBody>
      </p:sp>
      <p:sp>
        <p:nvSpPr>
          <p:cNvPr id="5" name="Title 4"/>
          <p:cNvSpPr>
            <a:spLocks noGrp="1"/>
          </p:cNvSpPr>
          <p:nvPr>
            <p:ph type="title"/>
          </p:nvPr>
        </p:nvSpPr>
        <p:spPr/>
        <p:txBody>
          <a:bodyPr/>
          <a:lstStyle/>
          <a:p>
            <a:r>
              <a:rPr lang="en-GB" dirty="0" err="1" smtClean="0"/>
              <a:t>Nideffer</a:t>
            </a:r>
            <a:r>
              <a:rPr lang="en-GB" dirty="0" smtClean="0"/>
              <a:t> (1976)</a:t>
            </a:r>
            <a:endParaRPr lang="en-GB" dirty="0"/>
          </a:p>
        </p:txBody>
      </p:sp>
    </p:spTree>
    <p:extLst>
      <p:ext uri="{BB962C8B-B14F-4D97-AF65-F5344CB8AC3E}">
        <p14:creationId xmlns:p14="http://schemas.microsoft.com/office/powerpoint/2010/main" val="313436543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Despite the natural links between attention and performance, the empirical research relating to sport and exercise is limited. </a:t>
            </a:r>
          </a:p>
          <a:p>
            <a:endParaRPr lang="en-GB" dirty="0"/>
          </a:p>
          <a:p>
            <a:r>
              <a:rPr lang="en-GB" dirty="0" smtClean="0"/>
              <a:t>No theoretical framework to guide research. </a:t>
            </a:r>
          </a:p>
          <a:p>
            <a:endParaRPr lang="en-GB" dirty="0"/>
          </a:p>
          <a:p>
            <a:r>
              <a:rPr lang="en-GB" dirty="0" smtClean="0"/>
              <a:t>Intervention strategies largely based on trial and error (</a:t>
            </a:r>
            <a:r>
              <a:rPr lang="en-GB" dirty="0" err="1" smtClean="0"/>
              <a:t>Boutcher</a:t>
            </a:r>
            <a:r>
              <a:rPr lang="en-GB" dirty="0" smtClean="0"/>
              <a:t>, 2008). </a:t>
            </a:r>
            <a:endParaRPr lang="en-GB" dirty="0"/>
          </a:p>
        </p:txBody>
      </p:sp>
      <p:sp>
        <p:nvSpPr>
          <p:cNvPr id="3" name="Title 2"/>
          <p:cNvSpPr>
            <a:spLocks noGrp="1"/>
          </p:cNvSpPr>
          <p:nvPr>
            <p:ph type="title"/>
          </p:nvPr>
        </p:nvSpPr>
        <p:spPr/>
        <p:txBody>
          <a:bodyPr>
            <a:normAutofit fontScale="90000"/>
          </a:bodyPr>
          <a:lstStyle/>
          <a:p>
            <a:r>
              <a:rPr lang="en-GB" dirty="0" smtClean="0"/>
              <a:t>The future of Research in Attention in Sport</a:t>
            </a:r>
            <a:endParaRPr lang="en-GB" dirty="0"/>
          </a:p>
        </p:txBody>
      </p:sp>
    </p:spTree>
    <p:extLst>
      <p:ext uri="{BB962C8B-B14F-4D97-AF65-F5344CB8AC3E}">
        <p14:creationId xmlns:p14="http://schemas.microsoft.com/office/powerpoint/2010/main" val="15847772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Also known as EEG Biofeedback. </a:t>
            </a:r>
          </a:p>
          <a:p>
            <a:endParaRPr lang="en-GB" dirty="0"/>
          </a:p>
          <a:p>
            <a:r>
              <a:rPr lang="en-GB" dirty="0" smtClean="0"/>
              <a:t>Based on the evidence that brain waves activity can be self-regulated through gaining an awareness. </a:t>
            </a:r>
          </a:p>
          <a:p>
            <a:endParaRPr lang="en-GB" dirty="0"/>
          </a:p>
          <a:p>
            <a:r>
              <a:rPr lang="en-GB" dirty="0" smtClean="0"/>
              <a:t>Schwartz, Davidson and </a:t>
            </a:r>
            <a:r>
              <a:rPr lang="en-GB" dirty="0" err="1" smtClean="0"/>
              <a:t>Pugwash</a:t>
            </a:r>
            <a:r>
              <a:rPr lang="en-GB" dirty="0" smtClean="0"/>
              <a:t> (1976). </a:t>
            </a:r>
          </a:p>
          <a:p>
            <a:pPr lvl="1"/>
            <a:r>
              <a:rPr lang="en-GB" dirty="0" smtClean="0"/>
              <a:t>Trained participants to develop symmetrical and asymmetrical EEG patterns</a:t>
            </a:r>
            <a:endParaRPr lang="en-GB" dirty="0"/>
          </a:p>
        </p:txBody>
      </p:sp>
      <p:sp>
        <p:nvSpPr>
          <p:cNvPr id="3" name="Title 2"/>
          <p:cNvSpPr>
            <a:spLocks noGrp="1"/>
          </p:cNvSpPr>
          <p:nvPr>
            <p:ph type="title"/>
          </p:nvPr>
        </p:nvSpPr>
        <p:spPr/>
        <p:txBody>
          <a:bodyPr/>
          <a:lstStyle/>
          <a:p>
            <a:r>
              <a:rPr lang="en-GB" dirty="0" err="1" smtClean="0"/>
              <a:t>Neurofeedback</a:t>
            </a:r>
            <a:r>
              <a:rPr lang="en-GB" dirty="0" smtClean="0"/>
              <a:t> </a:t>
            </a:r>
            <a:endParaRPr lang="en-GB" dirty="0"/>
          </a:p>
        </p:txBody>
      </p:sp>
    </p:spTree>
    <p:extLst>
      <p:ext uri="{BB962C8B-B14F-4D97-AF65-F5344CB8AC3E}">
        <p14:creationId xmlns:p14="http://schemas.microsoft.com/office/powerpoint/2010/main" val="14365568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EEG- Biofeedback, Attention and Sports</a:t>
            </a:r>
            <a:endParaRPr lang="en-GB" dirty="0"/>
          </a:p>
        </p:txBody>
      </p:sp>
      <p:sp>
        <p:nvSpPr>
          <p:cNvPr id="2" name="Content Placeholder 1"/>
          <p:cNvSpPr>
            <a:spLocks noGrp="1"/>
          </p:cNvSpPr>
          <p:nvPr>
            <p:ph sz="quarter" idx="13"/>
          </p:nvPr>
        </p:nvSpPr>
        <p:spPr/>
        <p:txBody>
          <a:bodyPr>
            <a:normAutofit fontScale="85000" lnSpcReduction="20000"/>
          </a:bodyPr>
          <a:lstStyle/>
          <a:p>
            <a:r>
              <a:rPr lang="en-GB" dirty="0" err="1" smtClean="0"/>
              <a:t>Arns</a:t>
            </a:r>
            <a:r>
              <a:rPr lang="en-GB" dirty="0" smtClean="0"/>
              <a:t> et al (2008)</a:t>
            </a:r>
          </a:p>
          <a:p>
            <a:endParaRPr lang="en-GB" dirty="0"/>
          </a:p>
          <a:p>
            <a:r>
              <a:rPr lang="en-GB" dirty="0" smtClean="0"/>
              <a:t>Golf Putting task (6 participants). </a:t>
            </a:r>
          </a:p>
          <a:p>
            <a:pPr marL="0" indent="0">
              <a:buNone/>
            </a:pPr>
            <a:endParaRPr lang="en-GB" dirty="0"/>
          </a:p>
          <a:p>
            <a:r>
              <a:rPr lang="en-GB" dirty="0" smtClean="0"/>
              <a:t>Biofeedback training was predetermined following observing the brain wave activities in successful puts of participants.</a:t>
            </a:r>
          </a:p>
          <a:p>
            <a:pPr lvl="1"/>
            <a:r>
              <a:rPr lang="en-GB" dirty="0" smtClean="0"/>
              <a:t>Personalised event locked EEG profile </a:t>
            </a:r>
          </a:p>
          <a:p>
            <a:endParaRPr lang="en-GB" dirty="0"/>
          </a:p>
          <a:p>
            <a:endParaRPr lang="en-GB" dirty="0"/>
          </a:p>
        </p:txBody>
      </p:sp>
      <p:sp>
        <p:nvSpPr>
          <p:cNvPr id="4" name="Content Placeholder 3"/>
          <p:cNvSpPr>
            <a:spLocks noGrp="1"/>
          </p:cNvSpPr>
          <p:nvPr>
            <p:ph sz="quarter" idx="14"/>
          </p:nvPr>
        </p:nvSpPr>
        <p:spPr/>
        <p:txBody>
          <a:bodyPr/>
          <a:lstStyle/>
          <a:p>
            <a:endParaRPr lang="en-GB"/>
          </a:p>
        </p:txBody>
      </p:sp>
      <p:pic>
        <p:nvPicPr>
          <p:cNvPr id="3076" name="Picture 4" descr="Why You Can't Putt: How To Train Your B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2204864"/>
            <a:ext cx="28575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468644"/>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Arns</a:t>
            </a:r>
            <a:r>
              <a:rPr lang="en-GB" dirty="0" smtClean="0"/>
              <a:t> et al (2008). </a:t>
            </a:r>
            <a:endParaRPr lang="en-GB" dirty="0"/>
          </a:p>
        </p:txBody>
      </p:sp>
      <p:sp>
        <p:nvSpPr>
          <p:cNvPr id="7" name="Content Placeholder 6"/>
          <p:cNvSpPr>
            <a:spLocks noGrp="1"/>
          </p:cNvSpPr>
          <p:nvPr>
            <p:ph sz="quarter" idx="13"/>
          </p:nvPr>
        </p:nvSpPr>
        <p:spPr/>
        <p:txBody>
          <a:bodyPr>
            <a:normAutofit fontScale="85000" lnSpcReduction="10000"/>
          </a:bodyPr>
          <a:lstStyle/>
          <a:p>
            <a:r>
              <a:rPr lang="en-GB" dirty="0" smtClean="0"/>
              <a:t>4 test sessions. </a:t>
            </a:r>
          </a:p>
          <a:p>
            <a:endParaRPr lang="en-GB" dirty="0"/>
          </a:p>
          <a:p>
            <a:r>
              <a:rPr lang="en-GB" dirty="0" smtClean="0"/>
              <a:t>However, before the second and fourth sessions they were given EEG feedback training to regulate their attention to successful demonstrations. </a:t>
            </a:r>
          </a:p>
          <a:p>
            <a:endParaRPr lang="en-GB" dirty="0"/>
          </a:p>
          <a:p>
            <a:r>
              <a:rPr lang="en-GB" dirty="0" smtClean="0"/>
              <a:t>Individualised to whatever the waves they found successful in the test run. </a:t>
            </a:r>
            <a:endParaRPr lang="en-GB" dirty="0"/>
          </a:p>
        </p:txBody>
      </p:sp>
      <p:sp>
        <p:nvSpPr>
          <p:cNvPr id="8" name="Content Placeholder 7"/>
          <p:cNvSpPr>
            <a:spLocks noGrp="1"/>
          </p:cNvSpPr>
          <p:nvPr>
            <p:ph sz="quarter" idx="14"/>
          </p:nvPr>
        </p:nvSpPr>
        <p:spPr/>
        <p:txBody>
          <a:bodyPr/>
          <a:lstStyle/>
          <a:p>
            <a:endParaRPr lang="en-GB"/>
          </a:p>
        </p:txBody>
      </p:sp>
      <p:pic>
        <p:nvPicPr>
          <p:cNvPr id="5122" name="Picture 2" descr="http://i.ytimg.com/vi/YG-zn4mHYQA/hq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924944"/>
            <a:ext cx="4091947"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33468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72067" y="2348880"/>
            <a:ext cx="7408333" cy="3777283"/>
          </a:xfrm>
        </p:spPr>
        <p:txBody>
          <a:bodyPr>
            <a:normAutofit fontScale="77500" lnSpcReduction="20000"/>
          </a:bodyPr>
          <a:lstStyle/>
          <a:p>
            <a:r>
              <a:rPr lang="en-GB" dirty="0" smtClean="0"/>
              <a:t>Findings</a:t>
            </a:r>
          </a:p>
          <a:p>
            <a:endParaRPr lang="en-GB" dirty="0"/>
          </a:p>
          <a:p>
            <a:r>
              <a:rPr lang="en-GB" dirty="0" smtClean="0"/>
              <a:t>Significant improvements in the second and fourth sessions over sessions where there was no feedback training. </a:t>
            </a:r>
          </a:p>
          <a:p>
            <a:endParaRPr lang="en-GB" dirty="0"/>
          </a:p>
          <a:p>
            <a:r>
              <a:rPr lang="en-GB" dirty="0" smtClean="0"/>
              <a:t>Critique – Sample Size. </a:t>
            </a:r>
          </a:p>
          <a:p>
            <a:endParaRPr lang="en-GB" dirty="0"/>
          </a:p>
          <a:p>
            <a:r>
              <a:rPr lang="en-GB" dirty="0" smtClean="0"/>
              <a:t>Ecological Validity</a:t>
            </a:r>
          </a:p>
          <a:p>
            <a:endParaRPr lang="en-GB" dirty="0"/>
          </a:p>
          <a:p>
            <a:r>
              <a:rPr lang="en-GB" dirty="0" smtClean="0"/>
              <a:t>No control group. </a:t>
            </a:r>
          </a:p>
          <a:p>
            <a:endParaRPr lang="en-GB" dirty="0"/>
          </a:p>
          <a:p>
            <a:r>
              <a:rPr lang="en-GB" dirty="0" smtClean="0"/>
              <a:t>Practise effects? Maybe to some degree, but why was 3 trial (no feedback) less successful than second session (feedback). </a:t>
            </a:r>
            <a:endParaRPr lang="en-GB" dirty="0"/>
          </a:p>
        </p:txBody>
      </p:sp>
      <p:sp>
        <p:nvSpPr>
          <p:cNvPr id="2" name="Title 1"/>
          <p:cNvSpPr>
            <a:spLocks noGrp="1"/>
          </p:cNvSpPr>
          <p:nvPr>
            <p:ph type="title"/>
          </p:nvPr>
        </p:nvSpPr>
        <p:spPr/>
        <p:txBody>
          <a:bodyPr/>
          <a:lstStyle/>
          <a:p>
            <a:r>
              <a:rPr lang="en-GB" dirty="0" smtClean="0"/>
              <a:t>Arms et al (2008)</a:t>
            </a:r>
            <a:endParaRPr lang="en-GB" dirty="0"/>
          </a:p>
        </p:txBody>
      </p:sp>
    </p:spTree>
    <p:extLst>
      <p:ext uri="{BB962C8B-B14F-4D97-AF65-F5344CB8AC3E}">
        <p14:creationId xmlns:p14="http://schemas.microsoft.com/office/powerpoint/2010/main" val="131517829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EEG – Biofeedback – The future of Attentional Research in Sports? </a:t>
            </a:r>
            <a:endParaRPr lang="en-GB" dirty="0"/>
          </a:p>
        </p:txBody>
      </p:sp>
      <p:sp>
        <p:nvSpPr>
          <p:cNvPr id="2" name="Content Placeholder 1"/>
          <p:cNvSpPr>
            <a:spLocks noGrp="1"/>
          </p:cNvSpPr>
          <p:nvPr>
            <p:ph sz="quarter" idx="13"/>
          </p:nvPr>
        </p:nvSpPr>
        <p:spPr/>
        <p:txBody>
          <a:bodyPr>
            <a:normAutofit fontScale="55000" lnSpcReduction="20000"/>
          </a:bodyPr>
          <a:lstStyle/>
          <a:p>
            <a:r>
              <a:rPr lang="en-GB" dirty="0" smtClean="0"/>
              <a:t>Promising findings so far. </a:t>
            </a:r>
          </a:p>
          <a:p>
            <a:endParaRPr lang="en-GB" dirty="0"/>
          </a:p>
          <a:p>
            <a:r>
              <a:rPr lang="en-GB" dirty="0" smtClean="0"/>
              <a:t>Number of issues</a:t>
            </a:r>
          </a:p>
          <a:p>
            <a:endParaRPr lang="en-GB" dirty="0"/>
          </a:p>
          <a:p>
            <a:r>
              <a:rPr lang="en-GB" dirty="0" smtClean="0"/>
              <a:t>Ecological Validity</a:t>
            </a:r>
          </a:p>
          <a:p>
            <a:pPr lvl="1"/>
            <a:r>
              <a:rPr lang="en-GB" dirty="0" smtClean="0"/>
              <a:t>For practical reasons to get the base line participants are required to watch a sports video or use imagery of successful performance. </a:t>
            </a:r>
          </a:p>
          <a:p>
            <a:pPr lvl="1"/>
            <a:endParaRPr lang="en-GB" dirty="0"/>
          </a:p>
          <a:p>
            <a:pPr lvl="1"/>
            <a:r>
              <a:rPr lang="en-GB" dirty="0" smtClean="0"/>
              <a:t>Although that does not mean it is still does not have potential to work. </a:t>
            </a:r>
          </a:p>
          <a:p>
            <a:endParaRPr lang="en-GB" dirty="0"/>
          </a:p>
          <a:p>
            <a:r>
              <a:rPr lang="en-GB" dirty="0" smtClean="0"/>
              <a:t>Currently only available in certain sports. </a:t>
            </a:r>
          </a:p>
          <a:p>
            <a:pPr lvl="1"/>
            <a:r>
              <a:rPr lang="en-GB" dirty="0" smtClean="0"/>
              <a:t>Cannot exactly be connected to an EEG playing Rugby. </a:t>
            </a:r>
          </a:p>
          <a:p>
            <a:pPr lvl="1"/>
            <a:r>
              <a:rPr lang="en-GB" dirty="0" smtClean="0"/>
              <a:t>Although moving away from the lab settings. </a:t>
            </a:r>
            <a:endParaRPr lang="en-GB" dirty="0"/>
          </a:p>
        </p:txBody>
      </p:sp>
      <p:sp>
        <p:nvSpPr>
          <p:cNvPr id="4" name="Content Placeholder 3"/>
          <p:cNvSpPr>
            <a:spLocks noGrp="1"/>
          </p:cNvSpPr>
          <p:nvPr>
            <p:ph sz="quarter" idx="14"/>
          </p:nvPr>
        </p:nvSpPr>
        <p:spPr/>
        <p:txBody>
          <a:bodyPr/>
          <a:lstStyle/>
          <a:p>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164112"/>
            <a:ext cx="2669654" cy="4063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25833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3212</TotalTime>
  <Words>2937</Words>
  <Application>Microsoft Office PowerPoint</Application>
  <PresentationFormat>On-screen Show (4:3)</PresentationFormat>
  <Paragraphs>428</Paragraphs>
  <Slides>64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64</vt:i4>
      </vt:variant>
    </vt:vector>
  </HeadingPairs>
  <TitlesOfParts>
    <vt:vector size="73" baseType="lpstr">
      <vt:lpstr>Arial</vt:lpstr>
      <vt:lpstr>Arial Narrow</vt:lpstr>
      <vt:lpstr>Calibri</vt:lpstr>
      <vt:lpstr>Candara</vt:lpstr>
      <vt:lpstr>Symbol</vt:lpstr>
      <vt:lpstr>Times New Roman</vt:lpstr>
      <vt:lpstr>Wingdings</vt:lpstr>
      <vt:lpstr>Wingdings 3</vt:lpstr>
      <vt:lpstr>Waveform</vt:lpstr>
      <vt:lpstr>SSAP5002 – Applied Sport and Exercise Psychology</vt:lpstr>
      <vt:lpstr>Introduction. </vt:lpstr>
      <vt:lpstr>Aims</vt:lpstr>
      <vt:lpstr>Learning Outcomes</vt:lpstr>
      <vt:lpstr>Learning Outcomes</vt:lpstr>
      <vt:lpstr>Content</vt:lpstr>
      <vt:lpstr>Content</vt:lpstr>
      <vt:lpstr>Assessments</vt:lpstr>
      <vt:lpstr>Assessment</vt:lpstr>
      <vt:lpstr>Assessment</vt:lpstr>
      <vt:lpstr>PowerPoint Presentation</vt:lpstr>
      <vt:lpstr>Module Outline</vt:lpstr>
      <vt:lpstr>Module Breakdown</vt:lpstr>
      <vt:lpstr>Reading List – Essential. </vt:lpstr>
      <vt:lpstr>Reading List – Recommended. </vt:lpstr>
      <vt:lpstr>Reading List - Recommended</vt:lpstr>
      <vt:lpstr>Reading List - Recommended</vt:lpstr>
      <vt:lpstr>Introduction</vt:lpstr>
      <vt:lpstr> Sport Psychology </vt:lpstr>
      <vt:lpstr>Applied Sport Psychology</vt:lpstr>
      <vt:lpstr>Sport Psychology</vt:lpstr>
      <vt:lpstr>Exercise Psychology</vt:lpstr>
      <vt:lpstr> Exercise Psychology </vt:lpstr>
      <vt:lpstr> Two Objectives of Sport and Exercise Psychology </vt:lpstr>
      <vt:lpstr> Objective 1 </vt:lpstr>
      <vt:lpstr>Objective 1 </vt:lpstr>
      <vt:lpstr>Objective 1 </vt:lpstr>
      <vt:lpstr> Objective 2 </vt:lpstr>
      <vt:lpstr>Objective 2 </vt:lpstr>
      <vt:lpstr> What Sport and Exercise Psychology Specialists Do </vt:lpstr>
      <vt:lpstr>Topics within Sport and Exercise Psychology. </vt:lpstr>
      <vt:lpstr>Topics within the field of Sport and Exercise Psychology. </vt:lpstr>
      <vt:lpstr>Topics within Sport and Exercise Psychology. </vt:lpstr>
      <vt:lpstr>Topics within Sport and Exercise Psychology. </vt:lpstr>
      <vt:lpstr>Attentional Process and Sport Performance</vt:lpstr>
      <vt:lpstr>The study of attention</vt:lpstr>
      <vt:lpstr>The Study of Attention</vt:lpstr>
      <vt:lpstr>Attention in Sport</vt:lpstr>
      <vt:lpstr>Information-Processing (Cognitive) Perspective</vt:lpstr>
      <vt:lpstr>Selective Attention. </vt:lpstr>
      <vt:lpstr>This is in essence SELECTIVE ATTENTION!</vt:lpstr>
      <vt:lpstr>Selective Attention in Sport. </vt:lpstr>
      <vt:lpstr>Example</vt:lpstr>
      <vt:lpstr>Control and Automatic Processing</vt:lpstr>
      <vt:lpstr>Control and Automatic Processing</vt:lpstr>
      <vt:lpstr>Automatic Processing</vt:lpstr>
      <vt:lpstr>Type of Sport and Processing Type</vt:lpstr>
      <vt:lpstr>Attention Capacity</vt:lpstr>
      <vt:lpstr>Broadbent’s filter model</vt:lpstr>
      <vt:lpstr>Critique of Broadbent</vt:lpstr>
      <vt:lpstr>However</vt:lpstr>
      <vt:lpstr>Automatic Functioning in Sports</vt:lpstr>
      <vt:lpstr>Examples</vt:lpstr>
      <vt:lpstr>Is this the case for Sporting Performance</vt:lpstr>
      <vt:lpstr>Attentional Style</vt:lpstr>
      <vt:lpstr>Nideffer (1976)</vt:lpstr>
      <vt:lpstr>Attentional Styles…  (Nideffer)</vt:lpstr>
      <vt:lpstr>Nideffer (1976)</vt:lpstr>
      <vt:lpstr>The future of Research in Attention in Sport</vt:lpstr>
      <vt:lpstr>Neurofeedback </vt:lpstr>
      <vt:lpstr>EEG- Biofeedback, Attention and Sports</vt:lpstr>
      <vt:lpstr>Arns et al (2008). </vt:lpstr>
      <vt:lpstr>Arms et al (2008)</vt:lpstr>
      <vt:lpstr>EEG – Biofeedback – The future of Attentional Research in Sports?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SSAP5002 – Applied Sport and Exercise Psychology</dc:title>
  <dc:creator>Administrator</dc:creator>
  <cp:lastModifiedBy>Stuart Jones</cp:lastModifiedBy>
  <cp:revision>53</cp:revision>
  <dcterms:created xsi:type="dcterms:W3CDTF">2014-09-09T12:34:57Z</dcterms:created>
  <dcterms:modified xsi:type="dcterms:W3CDTF">2019-01-29T10:04:53Z</dcterms:modified>
</cp:coreProperties>
</file>