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4" r:id="rId2"/>
    <p:sldId id="273" r:id="rId3"/>
    <p:sldId id="257" r:id="rId4"/>
    <p:sldId id="256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40DB3E-8C6E-4523-87E1-9D94EE913E9A}" v="1" dt="2022-11-08T12:05:57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13" autoAdjust="0"/>
  </p:normalViewPr>
  <p:slideViewPr>
    <p:cSldViewPr snapToGrid="0">
      <p:cViewPr varScale="1">
        <p:scale>
          <a:sx n="84" d="100"/>
          <a:sy n="84" d="100"/>
        </p:scale>
        <p:origin x="21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Holley" userId="45123e1e-ac21-4ee3-b53e-8d97b4b34e1e" providerId="ADAL" clId="{FD40DB3E-8C6E-4523-87E1-9D94EE913E9A}"/>
    <pc:docChg chg="custSel modSld">
      <pc:chgData name="David Holley" userId="45123e1e-ac21-4ee3-b53e-8d97b4b34e1e" providerId="ADAL" clId="{FD40DB3E-8C6E-4523-87E1-9D94EE913E9A}" dt="2022-11-08T12:06:05.959" v="3" actId="478"/>
      <pc:docMkLst>
        <pc:docMk/>
      </pc:docMkLst>
      <pc:sldChg chg="delSp modSp mod delAnim">
        <pc:chgData name="David Holley" userId="45123e1e-ac21-4ee3-b53e-8d97b4b34e1e" providerId="ADAL" clId="{FD40DB3E-8C6E-4523-87E1-9D94EE913E9A}" dt="2022-11-08T12:06:05.959" v="3" actId="478"/>
        <pc:sldMkLst>
          <pc:docMk/>
          <pc:sldMk cId="1246819167" sldId="258"/>
        </pc:sldMkLst>
        <pc:spChg chg="del">
          <ac:chgData name="David Holley" userId="45123e1e-ac21-4ee3-b53e-8d97b4b34e1e" providerId="ADAL" clId="{FD40DB3E-8C6E-4523-87E1-9D94EE913E9A}" dt="2022-11-08T12:05:51.743" v="0" actId="478"/>
          <ac:spMkLst>
            <pc:docMk/>
            <pc:sldMk cId="1246819167" sldId="258"/>
            <ac:spMk id="10" creationId="{CE701E5E-7EE4-8CFD-4524-8F997882E4C1}"/>
          </ac:spMkLst>
        </pc:spChg>
        <pc:spChg chg="del mod">
          <ac:chgData name="David Holley" userId="45123e1e-ac21-4ee3-b53e-8d97b4b34e1e" providerId="ADAL" clId="{FD40DB3E-8C6E-4523-87E1-9D94EE913E9A}" dt="2022-11-08T12:06:05.959" v="3" actId="478"/>
          <ac:spMkLst>
            <pc:docMk/>
            <pc:sldMk cId="1246819167" sldId="258"/>
            <ac:spMk id="11" creationId="{C625F99B-0CAC-0602-8E54-D9E5027F0F36}"/>
          </ac:spMkLst>
        </pc:spChg>
        <pc:spChg chg="del">
          <ac:chgData name="David Holley" userId="45123e1e-ac21-4ee3-b53e-8d97b4b34e1e" providerId="ADAL" clId="{FD40DB3E-8C6E-4523-87E1-9D94EE913E9A}" dt="2022-11-08T12:05:54.234" v="1" actId="478"/>
          <ac:spMkLst>
            <pc:docMk/>
            <pc:sldMk cId="1246819167" sldId="258"/>
            <ac:spMk id="12" creationId="{34DDFFDF-C82A-CD0F-4C46-BB5CD69EA21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5E279-C76B-4FE9-BB6D-E83F552831B8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79740-0437-4543-BB35-14F1DE5E6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71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579740-0437-4543-BB35-14F1DE5E6D4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56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911D8-B3DD-21FB-F328-9F6E150C6F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885689-7607-302D-4CEC-A7C1585D83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49D18-7A32-4CE3-87CD-D62B36949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40ADD-BFA7-6E31-7066-A281151DC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20BED-C18D-F631-6E99-2E8B3D81E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09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FFBB0-94EA-3B62-8A0F-CE48A112E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EED39-8552-F985-356D-C4A70C862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3D8D6-34D5-3F18-0ED1-4197EBB88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B8D5F-E619-DEA6-4BCE-6AA354210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BD4A7-5ED1-1CEE-0D64-841B6C4FB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7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9288-725E-EB07-A2B2-E80D5C3C2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C2E30-A920-485A-A508-2B793E19A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C2321-C8B5-6792-A646-19281FF39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7DA31-E004-2BE8-73AF-D9EEA43E8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37050-73D3-FA3A-E00F-4CF1F457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409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71A23-A607-7856-2424-82F8FEDF4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0A542-EA4F-7609-8F82-3F5C663B0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03B6D-196B-C5DF-2D0E-3E7EC84564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0CF6D-4C71-7565-372A-0D305D7C3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6128E3-6B5D-2E55-3133-668E9C410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981BFB-C6B1-A4F5-EA7D-F85428D28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8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32759-D4EB-6CD9-47F4-311CCC829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3D190F-F8CC-40C2-7892-ECAF8D007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1BA34B-BE21-08E0-77A6-91E900074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2E4FC9-2C26-6147-C5C5-65EE4C5F11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68DCDC-E1FB-541B-FC34-608004ED80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DD5F8C-5C6A-F528-2CA1-776C04A61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3B4228-10C4-07DB-D212-9F15CEB1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C52872-3478-1CE5-6623-AC526F32F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08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C8FEC-A804-C913-5169-056FD4AB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F22C7E-4C6E-0CEC-CFAA-08CDA9E07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ABE5D9-D4DA-ADFD-424B-53CDBB124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90E629-AADF-8653-5969-F66521453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B7193C-1B21-3AF7-838D-79FD7FD66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F7CFE2-8F16-5E13-794E-13F3556C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3A80C-4A7F-DA06-E7BD-0F97804E5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716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2780A-4831-6F82-5198-5ED2FE15B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69EC-7B46-7E50-5D33-93EE8D5A7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F46E5-ECBD-6F31-6BEE-145F3F404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EDCACF-F3DB-6835-B7F9-67E13FFB9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5AF3DC-ADCB-2C8C-6149-D4DE963A9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DC8C9-DA15-2544-BA6F-327233EA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90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48740-0524-50F8-A327-3397BBC7B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25FDCE-D7CD-5252-EA27-A776E5AF80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5BC09E-F86B-8ABA-B14E-0EBFA010C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484E21-E3BE-AF76-8509-1C2451473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0359E-C998-C92F-B1E7-4D6364B74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C05CD-B39A-12AF-E218-D441E4F89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570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AF39D-706E-93B1-EDFC-F2F46F195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146791-FFF3-6516-D416-AD20393B2F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F1F4AA-4FF6-E42B-677F-81B73140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A39FD-20B9-FAD7-F5A5-85617DD9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F2B44-76BE-460E-085D-F61D8FCF2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08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B8584C-C7B3-82A0-FF1A-4B2FBFF0E9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715587-FB88-148C-680A-A0802B23A7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1B526-844A-4993-9C3D-8204E59C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CDFEE-C2C0-0E5B-7EF7-9FDCEC9C6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0C711-5C67-8C39-9F47-1D7ACA13A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11C24E-50A4-E8C7-E604-14C6381D5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A512C-B9C1-6FBC-A22D-087FFC2C5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89B73-C7D9-1D6F-6620-64E6050D45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B11A-C789-41D3-99B0-D44414B073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16A4-A553-62C2-CB2D-56C27E4D73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A3461-A2DC-EFFB-D341-87CFBBFD13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03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19660-8E4B-11AB-9B9C-B3CDC3649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000"/>
              <a:t>Systems Engineering</a:t>
            </a:r>
            <a:br>
              <a:rPr lang="en-GB" sz="5000"/>
            </a:br>
            <a:r>
              <a:rPr lang="en-GB" sz="5000"/>
              <a:t>by Google Maps.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8EF23-D2BA-D2A0-F4B7-17D6716756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700"/>
              <a:t>Level 4 …………………….Only Worry about the blue.  </a:t>
            </a:r>
          </a:p>
          <a:p>
            <a:pPr algn="l"/>
            <a:r>
              <a:rPr lang="en-GB" sz="1700"/>
              <a:t>The Orange will be the transition to level 5.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Person pointing on a map">
            <a:extLst>
              <a:ext uri="{FF2B5EF4-FFF2-40B4-BE49-F238E27FC236}">
                <a16:creationId xmlns:a16="http://schemas.microsoft.com/office/drawing/2014/main" id="{80F7980D-8975-1473-1EA3-EFBD25C5A2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89" r="21600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60655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1A4FE01-2BDE-60CD-E4E4-7C98225C00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Operational 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4DA37-958C-D0B4-C792-87BD940AB650}"/>
              </a:ext>
            </a:extLst>
          </p:cNvPr>
          <p:cNvSpPr txBox="1"/>
          <p:nvPr/>
        </p:nvSpPr>
        <p:spPr>
          <a:xfrm>
            <a:off x="4774412" y="757407"/>
            <a:ext cx="6913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Concise statement of purpose with key constraints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9ADEE17-E5FF-709A-F847-F11B9429B5DF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3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3E98A7-71DD-EEEE-7662-2F9BAEE5B771}"/>
              </a:ext>
            </a:extLst>
          </p:cNvPr>
          <p:cNvSpPr/>
          <p:nvPr/>
        </p:nvSpPr>
        <p:spPr>
          <a:xfrm rot="16200000">
            <a:off x="1141445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A4FE01-2BDE-60CD-E4E4-7C98225C00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4DA37-958C-D0B4-C792-87BD940AB650}"/>
              </a:ext>
            </a:extLst>
          </p:cNvPr>
          <p:cNvSpPr txBox="1"/>
          <p:nvPr/>
        </p:nvSpPr>
        <p:spPr>
          <a:xfrm>
            <a:off x="4693297" y="531845"/>
            <a:ext cx="6913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the whole system has to do……Normally what the customer tell us. But we must build on these. Gemba visits, put yourself in the customer’s shoes, customer complaints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9ADEE17-E5FF-709A-F847-F11B9429B5DF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32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9696F5D-A178-2223-BC94-AC7237A33D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E0CCD5-255A-9DEF-0F5F-C407F0D05961}"/>
              </a:ext>
            </a:extLst>
          </p:cNvPr>
          <p:cNvSpPr/>
          <p:nvPr/>
        </p:nvSpPr>
        <p:spPr>
          <a:xfrm rot="16200000">
            <a:off x="1141445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16AA1-0343-2424-05C2-888FF6284110}"/>
              </a:ext>
            </a:extLst>
          </p:cNvPr>
          <p:cNvSpPr txBox="1"/>
          <p:nvPr/>
        </p:nvSpPr>
        <p:spPr>
          <a:xfrm>
            <a:off x="4693297" y="531845"/>
            <a:ext cx="6913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well the system has to do it. Target values. Often not </a:t>
            </a:r>
            <a:r>
              <a:rPr lang="en-GB" dirty="0" err="1"/>
              <a:t>sepecified</a:t>
            </a:r>
            <a:r>
              <a:rPr lang="en-GB" dirty="0"/>
              <a:t> but given as “as low as possible” etc.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4E28DEA8-4893-86F4-5719-6DD762B93BB8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C6C970-5EBB-866B-6E10-D053633F46A6}"/>
              </a:ext>
            </a:extLst>
          </p:cNvPr>
          <p:cNvSpPr/>
          <p:nvPr/>
        </p:nvSpPr>
        <p:spPr>
          <a:xfrm rot="16200000">
            <a:off x="3847322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</p:spTree>
    <p:extLst>
      <p:ext uri="{BB962C8B-B14F-4D97-AF65-F5344CB8AC3E}">
        <p14:creationId xmlns:p14="http://schemas.microsoft.com/office/powerpoint/2010/main" val="18635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the system has to do, Rarely given by the customer and have to be determined by the designer.</a:t>
            </a:r>
          </a:p>
          <a:p>
            <a:endParaRPr lang="en-GB" dirty="0"/>
          </a:p>
          <a:p>
            <a:r>
              <a:rPr lang="en-GB" dirty="0"/>
              <a:t>Use a </a:t>
            </a:r>
            <a:r>
              <a:rPr lang="en-GB" b="1" dirty="0"/>
              <a:t>use case </a:t>
            </a:r>
            <a:r>
              <a:rPr lang="en-GB" dirty="0"/>
              <a:t>a </a:t>
            </a:r>
            <a:r>
              <a:rPr lang="en-GB" b="1" dirty="0"/>
              <a:t>functional flow </a:t>
            </a:r>
            <a:r>
              <a:rPr lang="en-GB" dirty="0"/>
              <a:t>or </a:t>
            </a:r>
            <a:r>
              <a:rPr lang="en-GB" b="1" dirty="0"/>
              <a:t>examination of an existing design </a:t>
            </a:r>
            <a:r>
              <a:rPr lang="en-GB" dirty="0"/>
              <a:t>to find the functions. </a:t>
            </a:r>
          </a:p>
          <a:p>
            <a:endParaRPr lang="en-GB" dirty="0"/>
          </a:p>
          <a:p>
            <a:r>
              <a:rPr lang="en-GB" dirty="0"/>
              <a:t>Functional requirements have a verb / noun relationship. Paint The fence. Wash the car. The noun must be a “Concrete” noun! Something you can touch</a:t>
            </a:r>
            <a:endParaRPr lang="en-GB" b="1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60441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569EC4-7B12-BF5A-539E-8EE6B9D14EB8}"/>
              </a:ext>
            </a:extLst>
          </p:cNvPr>
          <p:cNvSpPr txBox="1"/>
          <p:nvPr/>
        </p:nvSpPr>
        <p:spPr>
          <a:xfrm>
            <a:off x="5653541" y="3207615"/>
            <a:ext cx="56471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Paint the fence. BAD CHOICE OF WORDS -&gt; Suggests a solution!</a:t>
            </a:r>
          </a:p>
          <a:p>
            <a:endParaRPr lang="en-GB" b="1" dirty="0"/>
          </a:p>
          <a:p>
            <a:r>
              <a:rPr lang="en-GB" b="1" dirty="0"/>
              <a:t>Protect fence (Against moisture ingress) better.</a:t>
            </a:r>
          </a:p>
          <a:p>
            <a:r>
              <a:rPr lang="en-GB" b="1" dirty="0"/>
              <a:t>Now we can include dipping, wood preservatives, galvanising etc. as solutions</a:t>
            </a:r>
          </a:p>
          <a:p>
            <a:r>
              <a:rPr lang="en-GB" b="1" dirty="0"/>
              <a:t>(Note……fence may not be wooden……)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AA0C8F-400E-B61F-895E-A96FB7317C6F}"/>
              </a:ext>
            </a:extLst>
          </p:cNvPr>
          <p:cNvSpPr txBox="1"/>
          <p:nvPr/>
        </p:nvSpPr>
        <p:spPr>
          <a:xfrm>
            <a:off x="5653541" y="5485336"/>
            <a:ext cx="5647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Functions!</a:t>
            </a:r>
          </a:p>
          <a:p>
            <a:endParaRPr lang="en-GB" b="1" dirty="0"/>
          </a:p>
          <a:p>
            <a:r>
              <a:rPr lang="en-GB" b="1" dirty="0"/>
              <a:t>Give the opportunity to perform an FFMEA early in the design.</a:t>
            </a:r>
          </a:p>
        </p:txBody>
      </p:sp>
    </p:spTree>
    <p:extLst>
      <p:ext uri="{BB962C8B-B14F-4D97-AF65-F5344CB8AC3E}">
        <p14:creationId xmlns:p14="http://schemas.microsoft.com/office/powerpoint/2010/main" val="124681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Rarely given by the customer. Often have to be derived by us.</a:t>
            </a:r>
          </a:p>
          <a:p>
            <a:r>
              <a:rPr lang="en-GB" b="1" dirty="0"/>
              <a:t>These performance requirements relate to the function specifically.</a:t>
            </a:r>
          </a:p>
          <a:p>
            <a:r>
              <a:rPr lang="en-GB" dirty="0"/>
              <a:t>How do we pick between two options? What do we measure? What is the target value </a:t>
            </a:r>
            <a:r>
              <a:rPr lang="en-GB" b="1" dirty="0"/>
              <a:t>FOR THE FUNCTION.</a:t>
            </a: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88166ADB-C6B0-06EE-08C6-43F22E39D943}"/>
              </a:ext>
            </a:extLst>
          </p:cNvPr>
          <p:cNvSpPr/>
          <p:nvPr/>
        </p:nvSpPr>
        <p:spPr>
          <a:xfrm rot="10202280">
            <a:off x="3894465" y="4217204"/>
            <a:ext cx="4622260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8523798" y="3729162"/>
            <a:ext cx="24233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Relationships go in here</a:t>
            </a:r>
          </a:p>
          <a:p>
            <a:r>
              <a:rPr lang="en-GB" dirty="0"/>
              <a:t>9 = Strong</a:t>
            </a:r>
          </a:p>
          <a:p>
            <a:r>
              <a:rPr lang="en-GB" dirty="0"/>
              <a:t>3 = Medium</a:t>
            </a:r>
          </a:p>
          <a:p>
            <a:r>
              <a:rPr lang="en-GB" dirty="0"/>
              <a:t>1 = Week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041EA73-FB39-CEC9-BEE7-5568FF89E184}"/>
              </a:ext>
            </a:extLst>
          </p:cNvPr>
          <p:cNvSpPr/>
          <p:nvPr/>
        </p:nvSpPr>
        <p:spPr>
          <a:xfrm rot="1450271">
            <a:off x="1289970" y="3368673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F0474E-1E0B-2C10-7115-D00EE8E576C6}"/>
              </a:ext>
            </a:extLst>
          </p:cNvPr>
          <p:cNvSpPr txBox="1"/>
          <p:nvPr/>
        </p:nvSpPr>
        <p:spPr>
          <a:xfrm>
            <a:off x="568328" y="2891678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Prioritise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CB4BA498-E5D4-637F-91BE-14A46C4061D7}"/>
              </a:ext>
            </a:extLst>
          </p:cNvPr>
          <p:cNvSpPr/>
          <p:nvPr/>
        </p:nvSpPr>
        <p:spPr>
          <a:xfrm rot="10800000">
            <a:off x="4930860" y="6015566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73CD06-5BA1-EFF3-72CC-53DDF9D16F82}"/>
              </a:ext>
            </a:extLst>
          </p:cNvPr>
          <p:cNvSpPr txBox="1"/>
          <p:nvPr/>
        </p:nvSpPr>
        <p:spPr>
          <a:xfrm>
            <a:off x="6339398" y="6073216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3A70AD-95A4-BFE9-4055-2D7C3319DF5D}"/>
              </a:ext>
            </a:extLst>
          </p:cNvPr>
          <p:cNvSpPr txBox="1"/>
          <p:nvPr/>
        </p:nvSpPr>
        <p:spPr>
          <a:xfrm>
            <a:off x="3157574" y="2261049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1</a:t>
            </a:r>
          </a:p>
        </p:txBody>
      </p:sp>
    </p:spTree>
    <p:extLst>
      <p:ext uri="{BB962C8B-B14F-4D97-AF65-F5344CB8AC3E}">
        <p14:creationId xmlns:p14="http://schemas.microsoft.com/office/powerpoint/2010/main" val="45184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Rarely given by the customer. Often have to be derived by us.</a:t>
            </a:r>
          </a:p>
          <a:p>
            <a:r>
              <a:rPr lang="en-GB" b="1" dirty="0"/>
              <a:t>These performance requirements relate to the function specifically.</a:t>
            </a:r>
          </a:p>
          <a:p>
            <a:r>
              <a:rPr lang="en-GB" dirty="0"/>
              <a:t>How do we pick between two options? What do we measure? What is the target value </a:t>
            </a:r>
            <a:r>
              <a:rPr lang="en-GB" b="1" dirty="0"/>
              <a:t>FOR THE FUNCTION</a:t>
            </a: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well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528320" y="4039303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to meet this requirement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2966213" y="2430013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perform this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4876467" y="605699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</p:spTree>
    <p:extLst>
      <p:ext uri="{BB962C8B-B14F-4D97-AF65-F5344CB8AC3E}">
        <p14:creationId xmlns:p14="http://schemas.microsoft.com/office/powerpoint/2010/main" val="248119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Developed from our list of functional requirements</a:t>
            </a:r>
          </a:p>
          <a:p>
            <a:r>
              <a:rPr lang="en-GB" dirty="0"/>
              <a:t>How do we want to achieve our functions?</a:t>
            </a:r>
          </a:p>
          <a:p>
            <a:r>
              <a:rPr lang="en-GB" dirty="0"/>
              <a:t>What are the means at our disposal?</a:t>
            </a:r>
          </a:p>
          <a:p>
            <a:r>
              <a:rPr lang="en-GB" dirty="0"/>
              <a:t>Sensible?  Futuristic?  “Out there”?</a:t>
            </a:r>
          </a:p>
          <a:p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192293" y="4331031"/>
            <a:ext cx="2343329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</a:t>
            </a:r>
          </a:p>
          <a:p>
            <a:pPr algn="ctr"/>
            <a:r>
              <a:rPr lang="en-GB" dirty="0"/>
              <a:t>Requirements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7335078" y="3527925"/>
            <a:ext cx="39733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Work out solutions</a:t>
            </a:r>
          </a:p>
          <a:p>
            <a:r>
              <a:rPr lang="en-GB" dirty="0"/>
              <a:t>Select </a:t>
            </a:r>
          </a:p>
          <a:p>
            <a:r>
              <a:rPr lang="en-GB" dirty="0"/>
              <a:t>De-select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Make combinations to develop concepts</a:t>
            </a:r>
          </a:p>
          <a:p>
            <a:endParaRPr lang="en-GB" dirty="0"/>
          </a:p>
          <a:p>
            <a:r>
              <a:rPr lang="en-GB" dirty="0"/>
              <a:t>Pick winning concept</a:t>
            </a:r>
          </a:p>
          <a:p>
            <a:endParaRPr lang="en-GB" dirty="0"/>
          </a:p>
          <a:p>
            <a:r>
              <a:rPr lang="en-GB" dirty="0"/>
              <a:t>Pugh or other Multi Criteria Analysis.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5DD8B6-9766-5E65-BDB3-A5811BD36BA4}"/>
              </a:ext>
            </a:extLst>
          </p:cNvPr>
          <p:cNvSpPr/>
          <p:nvPr/>
        </p:nvSpPr>
        <p:spPr>
          <a:xfrm>
            <a:off x="2918422" y="3534090"/>
            <a:ext cx="3350297" cy="2337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</p:spTree>
    <p:extLst>
      <p:ext uri="{BB962C8B-B14F-4D97-AF65-F5344CB8AC3E}">
        <p14:creationId xmlns:p14="http://schemas.microsoft.com/office/powerpoint/2010/main" val="313637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11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our “winning “ means from FMA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Target  Specification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528320" y="4039303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to perform this function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3058886" y="2369084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use this solution,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4876467" y="6056997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Specification</a:t>
            </a:r>
          </a:p>
        </p:txBody>
      </p:sp>
    </p:spTree>
    <p:extLst>
      <p:ext uri="{BB962C8B-B14F-4D97-AF65-F5344CB8AC3E}">
        <p14:creationId xmlns:p14="http://schemas.microsoft.com/office/powerpoint/2010/main" val="381340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Target Specifications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88166ADB-C6B0-06EE-08C6-43F22E39D943}"/>
              </a:ext>
            </a:extLst>
          </p:cNvPr>
          <p:cNvSpPr/>
          <p:nvPr/>
        </p:nvSpPr>
        <p:spPr>
          <a:xfrm rot="10202280">
            <a:off x="3894465" y="4217204"/>
            <a:ext cx="4622260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8523798" y="3729162"/>
            <a:ext cx="24233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Relationships go in here</a:t>
            </a:r>
          </a:p>
          <a:p>
            <a:r>
              <a:rPr lang="en-GB" dirty="0"/>
              <a:t>9 = Strong</a:t>
            </a:r>
          </a:p>
          <a:p>
            <a:r>
              <a:rPr lang="en-GB" dirty="0"/>
              <a:t>3 = Medium</a:t>
            </a:r>
          </a:p>
          <a:p>
            <a:r>
              <a:rPr lang="en-GB" dirty="0"/>
              <a:t>1 = Week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041EA73-FB39-CEC9-BEE7-5568FF89E184}"/>
              </a:ext>
            </a:extLst>
          </p:cNvPr>
          <p:cNvSpPr/>
          <p:nvPr/>
        </p:nvSpPr>
        <p:spPr>
          <a:xfrm rot="1450271">
            <a:off x="1289970" y="3368673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F0474E-1E0B-2C10-7115-D00EE8E576C6}"/>
              </a:ext>
            </a:extLst>
          </p:cNvPr>
          <p:cNvSpPr txBox="1"/>
          <p:nvPr/>
        </p:nvSpPr>
        <p:spPr>
          <a:xfrm>
            <a:off x="413008" y="2585294"/>
            <a:ext cx="1662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Prioritisation</a:t>
            </a:r>
          </a:p>
          <a:p>
            <a:r>
              <a:rPr lang="en-GB" dirty="0"/>
              <a:t>Carried forward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CB4BA498-E5D4-637F-91BE-14A46C4061D7}"/>
              </a:ext>
            </a:extLst>
          </p:cNvPr>
          <p:cNvSpPr/>
          <p:nvPr/>
        </p:nvSpPr>
        <p:spPr>
          <a:xfrm rot="10800000">
            <a:off x="4930860" y="6015566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70637B-10CA-568D-2BCA-BC1F6400A964}"/>
              </a:ext>
            </a:extLst>
          </p:cNvPr>
          <p:cNvSpPr txBox="1"/>
          <p:nvPr/>
        </p:nvSpPr>
        <p:spPr>
          <a:xfrm>
            <a:off x="6339398" y="6073216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4EDAC5-E12F-A0AD-E97A-309F65353D70}"/>
              </a:ext>
            </a:extLst>
          </p:cNvPr>
          <p:cNvSpPr txBox="1"/>
          <p:nvPr/>
        </p:nvSpPr>
        <p:spPr>
          <a:xfrm>
            <a:off x="3157574" y="2261049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2</a:t>
            </a:r>
          </a:p>
        </p:txBody>
      </p:sp>
    </p:spTree>
    <p:extLst>
      <p:ext uri="{BB962C8B-B14F-4D97-AF65-F5344CB8AC3E}">
        <p14:creationId xmlns:p14="http://schemas.microsoft.com/office/powerpoint/2010/main" val="360475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2.22222E-6 L -4.16667E-6 -0.07222 " pathEditMode="relative" rAng="0" ptsTypes="AA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/>
      <p:bldP spid="12" grpId="0" animBg="1"/>
      <p:bldP spid="13" grpId="0"/>
      <p:bldP spid="14" grpId="0" animBg="1"/>
      <p:bldP spid="9" grpId="0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B94B26-80CF-5D70-6FE2-9200C1DB2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65" y="-1524"/>
            <a:ext cx="6097524" cy="34305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90AA3D-2F59-D9BE-74E6-0ED13FDD3E15}"/>
              </a:ext>
            </a:extLst>
          </p:cNvPr>
          <p:cNvSpPr txBox="1"/>
          <p:nvPr/>
        </p:nvSpPr>
        <p:spPr>
          <a:xfrm>
            <a:off x="3283627" y="3538776"/>
            <a:ext cx="57974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Solutions analysed via P diagrams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System has an input and output</a:t>
            </a:r>
          </a:p>
          <a:p>
            <a:endParaRPr lang="en-GB" dirty="0"/>
          </a:p>
          <a:p>
            <a:r>
              <a:rPr lang="en-GB" dirty="0"/>
              <a:t>What can we control?</a:t>
            </a:r>
          </a:p>
          <a:p>
            <a:endParaRPr lang="en-GB" dirty="0"/>
          </a:p>
          <a:p>
            <a:r>
              <a:rPr lang="en-GB" dirty="0"/>
              <a:t>What are noises (Environmental …..Including humans, Unit to Unit, and deterioration. )</a:t>
            </a:r>
          </a:p>
        </p:txBody>
      </p:sp>
    </p:spTree>
    <p:extLst>
      <p:ext uri="{BB962C8B-B14F-4D97-AF65-F5344CB8AC3E}">
        <p14:creationId xmlns:p14="http://schemas.microsoft.com/office/powerpoint/2010/main" val="253901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4E78D-658A-C97D-42BA-11BBCA4EB4D3}"/>
              </a:ext>
            </a:extLst>
          </p:cNvPr>
          <p:cNvSpPr/>
          <p:nvPr/>
        </p:nvSpPr>
        <p:spPr>
          <a:xfrm>
            <a:off x="707011" y="461913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C8C03008-2CBE-F0D9-1DDF-794217780E34}"/>
              </a:ext>
            </a:extLst>
          </p:cNvPr>
          <p:cNvSpPr/>
          <p:nvPr/>
        </p:nvSpPr>
        <p:spPr>
          <a:xfrm>
            <a:off x="3945834" y="68622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FE5F93-5D1B-8E3B-3E9F-7122E6EF06E7}"/>
              </a:ext>
            </a:extLst>
          </p:cNvPr>
          <p:cNvSpPr txBox="1"/>
          <p:nvPr/>
        </p:nvSpPr>
        <p:spPr>
          <a:xfrm>
            <a:off x="5221902" y="605375"/>
            <a:ext cx="4817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Control factors…..Factors we control as designers.</a:t>
            </a:r>
          </a:p>
          <a:p>
            <a:r>
              <a:rPr lang="en-GB" dirty="0"/>
              <a:t>Dimensions, materials etc.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DAB94-769D-CBCC-DDEE-2B2E0C693898}"/>
              </a:ext>
            </a:extLst>
          </p:cNvPr>
          <p:cNvSpPr/>
          <p:nvPr/>
        </p:nvSpPr>
        <p:spPr>
          <a:xfrm>
            <a:off x="707010" y="1528393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30487D0-8C3A-29BF-EBB6-4B438CCEB272}"/>
              </a:ext>
            </a:extLst>
          </p:cNvPr>
          <p:cNvSpPr/>
          <p:nvPr/>
        </p:nvSpPr>
        <p:spPr>
          <a:xfrm>
            <a:off x="3945834" y="1723207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5E9DC-2820-13F3-C299-575CF8653875}"/>
              </a:ext>
            </a:extLst>
          </p:cNvPr>
          <p:cNvSpPr txBox="1"/>
          <p:nvPr/>
        </p:nvSpPr>
        <p:spPr>
          <a:xfrm>
            <a:off x="5221902" y="1419224"/>
            <a:ext cx="570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Noise factors…..Factors from the outside world that upset or affect the output of the system. </a:t>
            </a:r>
          </a:p>
          <a:p>
            <a:endParaRPr lang="en-GB" dirty="0"/>
          </a:p>
          <a:p>
            <a:r>
              <a:rPr lang="en-GB" dirty="0"/>
              <a:t>3 Flavours, Unit to Unit, Deterioration, Environmental.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162B8D-EC0B-3BC9-4B17-60107BB7D061}"/>
              </a:ext>
            </a:extLst>
          </p:cNvPr>
          <p:cNvSpPr/>
          <p:nvPr/>
        </p:nvSpPr>
        <p:spPr>
          <a:xfrm rot="16200000">
            <a:off x="93463" y="4699362"/>
            <a:ext cx="2422913" cy="91868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B7DC98-4094-2FB2-8424-A5E64B422993}"/>
              </a:ext>
            </a:extLst>
          </p:cNvPr>
          <p:cNvSpPr/>
          <p:nvPr/>
        </p:nvSpPr>
        <p:spPr>
          <a:xfrm>
            <a:off x="187367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C9A2F7-3415-F0AD-24FE-7B2A26153E7E}"/>
              </a:ext>
            </a:extLst>
          </p:cNvPr>
          <p:cNvSpPr/>
          <p:nvPr/>
        </p:nvSpPr>
        <p:spPr>
          <a:xfrm>
            <a:off x="492424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EC64F9-AB98-4EA1-26EB-B3EAB4A1FC6D}"/>
              </a:ext>
            </a:extLst>
          </p:cNvPr>
          <p:cNvSpPr/>
          <p:nvPr/>
        </p:nvSpPr>
        <p:spPr>
          <a:xfrm>
            <a:off x="797481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8E8713-A38B-BC17-F312-7CF8C244C627}"/>
              </a:ext>
            </a:extLst>
          </p:cNvPr>
          <p:cNvSpPr/>
          <p:nvPr/>
        </p:nvSpPr>
        <p:spPr>
          <a:xfrm>
            <a:off x="1873671" y="4050979"/>
            <a:ext cx="8941813" cy="231918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Why table. Indicates where noises “Hit” our controls.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Controls with a lot of hits need care.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Noises that hit a lot of controls need reducing.</a:t>
            </a:r>
          </a:p>
        </p:txBody>
      </p:sp>
    </p:spTree>
    <p:extLst>
      <p:ext uri="{BB962C8B-B14F-4D97-AF65-F5344CB8AC3E}">
        <p14:creationId xmlns:p14="http://schemas.microsoft.com/office/powerpoint/2010/main" val="285488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092A5A-B853-4356-8AB4-F4B896DFE3F9}"/>
              </a:ext>
            </a:extLst>
          </p:cNvPr>
          <p:cNvSpPr/>
          <p:nvPr/>
        </p:nvSpPr>
        <p:spPr>
          <a:xfrm>
            <a:off x="772886" y="47007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355A8D-AB66-BE9F-F73F-F22F9B900E2C}"/>
              </a:ext>
            </a:extLst>
          </p:cNvPr>
          <p:cNvSpPr txBox="1"/>
          <p:nvPr/>
        </p:nvSpPr>
        <p:spPr>
          <a:xfrm>
            <a:off x="4693297" y="376965"/>
            <a:ext cx="72416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 far we’ve only got the generic functionality. Top level</a:t>
            </a:r>
          </a:p>
          <a:p>
            <a:r>
              <a:rPr lang="en-GB" b="1" dirty="0"/>
              <a:t>There is more detail we need to uncover by looking at our designs.</a:t>
            </a:r>
          </a:p>
          <a:p>
            <a:r>
              <a:rPr lang="en-GB" b="1" dirty="0"/>
              <a:t>Performing a functional analysis on the design will reveal……………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1C97552A-C800-B090-864D-27301F34DBF3}"/>
              </a:ext>
            </a:extLst>
          </p:cNvPr>
          <p:cNvSpPr/>
          <p:nvPr/>
        </p:nvSpPr>
        <p:spPr>
          <a:xfrm>
            <a:off x="3427445" y="661628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773338-75DD-456C-249E-4D9C48EC59DF}"/>
              </a:ext>
            </a:extLst>
          </p:cNvPr>
          <p:cNvSpPr/>
          <p:nvPr/>
        </p:nvSpPr>
        <p:spPr>
          <a:xfrm>
            <a:off x="1442232" y="2445258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Emergent Functionality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D63AEF-4773-0E19-1150-0E0ECA4BBE15}"/>
              </a:ext>
            </a:extLst>
          </p:cNvPr>
          <p:cNvSpPr txBox="1"/>
          <p:nvPr/>
        </p:nvSpPr>
        <p:spPr>
          <a:xfrm>
            <a:off x="5409543" y="3638514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Functions required to hold the structure of the device together</a:t>
            </a:r>
            <a:endParaRPr lang="en-GB" b="1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3766B7D1-61B5-006E-A2D8-6F0BF6D489DA}"/>
              </a:ext>
            </a:extLst>
          </p:cNvPr>
          <p:cNvSpPr/>
          <p:nvPr/>
        </p:nvSpPr>
        <p:spPr>
          <a:xfrm>
            <a:off x="4016577" y="258621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04A7D7-B79F-548A-3758-8A25BC4D5174}"/>
              </a:ext>
            </a:extLst>
          </p:cNvPr>
          <p:cNvSpPr/>
          <p:nvPr/>
        </p:nvSpPr>
        <p:spPr>
          <a:xfrm>
            <a:off x="1442232" y="351227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Architectural Functionality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A2BC2A-4C12-F8B9-1850-1610B2E923A6}"/>
              </a:ext>
            </a:extLst>
          </p:cNvPr>
          <p:cNvSpPr txBox="1"/>
          <p:nvPr/>
        </p:nvSpPr>
        <p:spPr>
          <a:xfrm>
            <a:off x="5409542" y="2661731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Functions that prevent undesirable emergent behaviour</a:t>
            </a:r>
            <a:endParaRPr lang="en-GB" b="1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DA67BF12-DE27-0EB8-14A8-3327B7BFDE5F}"/>
              </a:ext>
            </a:extLst>
          </p:cNvPr>
          <p:cNvSpPr/>
          <p:nvPr/>
        </p:nvSpPr>
        <p:spPr>
          <a:xfrm>
            <a:off x="4030523" y="3638514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BE9D305-0826-449D-1D3B-EE8B09E06482}"/>
              </a:ext>
            </a:extLst>
          </p:cNvPr>
          <p:cNvSpPr/>
          <p:nvPr/>
        </p:nvSpPr>
        <p:spPr>
          <a:xfrm>
            <a:off x="1442232" y="4554189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 Dependant Functionality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8AFDEF-C284-0675-DF65-E6569B3A7EFB}"/>
              </a:ext>
            </a:extLst>
          </p:cNvPr>
          <p:cNvSpPr txBox="1"/>
          <p:nvPr/>
        </p:nvSpPr>
        <p:spPr>
          <a:xfrm>
            <a:off x="5409544" y="4799963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Those functions which are dependent upon the solution selected</a:t>
            </a:r>
            <a:endParaRPr lang="en-GB" b="1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C0B7A7A7-0D3D-97A7-4120-49B16D7EFCA3}"/>
              </a:ext>
            </a:extLst>
          </p:cNvPr>
          <p:cNvSpPr/>
          <p:nvPr/>
        </p:nvSpPr>
        <p:spPr>
          <a:xfrm>
            <a:off x="4016577" y="4742313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5502D9-5299-ED24-7C6C-E3D9C306B132}"/>
              </a:ext>
            </a:extLst>
          </p:cNvPr>
          <p:cNvSpPr/>
          <p:nvPr/>
        </p:nvSpPr>
        <p:spPr>
          <a:xfrm>
            <a:off x="1442232" y="565081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Legislative </a:t>
            </a:r>
          </a:p>
          <a:p>
            <a:pPr algn="ctr"/>
            <a:r>
              <a:rPr lang="en-GB" dirty="0"/>
              <a:t>Functionality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899DE6-2053-22BC-DA1A-6436104C769D}"/>
              </a:ext>
            </a:extLst>
          </p:cNvPr>
          <p:cNvSpPr txBox="1"/>
          <p:nvPr/>
        </p:nvSpPr>
        <p:spPr>
          <a:xfrm>
            <a:off x="5409545" y="5806903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That necessitated by the law of the land</a:t>
            </a:r>
            <a:endParaRPr lang="en-GB" b="1" dirty="0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2973C07F-1774-089D-BED9-BF71C1E2CDC5}"/>
              </a:ext>
            </a:extLst>
          </p:cNvPr>
          <p:cNvSpPr/>
          <p:nvPr/>
        </p:nvSpPr>
        <p:spPr>
          <a:xfrm>
            <a:off x="4030523" y="5791222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 animBg="1"/>
      <p:bldP spid="14" grpId="0"/>
      <p:bldP spid="15" grpId="0" animBg="1"/>
      <p:bldP spid="16" grpId="0" animBg="1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65B4B5-3DB8-9794-6631-A691CC14ED08}"/>
              </a:ext>
            </a:extLst>
          </p:cNvPr>
          <p:cNvSpPr txBox="1"/>
          <p:nvPr/>
        </p:nvSpPr>
        <p:spPr>
          <a:xfrm flipH="1">
            <a:off x="749299" y="1659285"/>
            <a:ext cx="10693401" cy="35394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QFD 1 will grow and start to become unmanageable!</a:t>
            </a:r>
          </a:p>
          <a:p>
            <a:endParaRPr lang="en-GB" sz="3200" dirty="0"/>
          </a:p>
          <a:p>
            <a:r>
              <a:rPr lang="en-GB" sz="3200" dirty="0"/>
              <a:t>Suggest and architecture</a:t>
            </a:r>
          </a:p>
          <a:p>
            <a:endParaRPr lang="en-GB" sz="3200" dirty="0"/>
          </a:p>
          <a:p>
            <a:r>
              <a:rPr lang="en-GB" sz="3200" dirty="0"/>
              <a:t>Decompose into sub systems</a:t>
            </a:r>
          </a:p>
          <a:p>
            <a:endParaRPr lang="en-GB" sz="3200" dirty="0"/>
          </a:p>
          <a:p>
            <a:r>
              <a:rPr lang="en-GB" sz="3200" dirty="0"/>
              <a:t>Use QFD 2 to identify critical sub systems and components</a:t>
            </a:r>
          </a:p>
        </p:txBody>
      </p:sp>
    </p:spTree>
    <p:extLst>
      <p:ext uri="{BB962C8B-B14F-4D97-AF65-F5344CB8AC3E}">
        <p14:creationId xmlns:p14="http://schemas.microsoft.com/office/powerpoint/2010/main" val="3218923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43FD88-7109-816A-9873-6C1A34605DD3}"/>
              </a:ext>
            </a:extLst>
          </p:cNvPr>
          <p:cNvSpPr txBox="1"/>
          <p:nvPr/>
        </p:nvSpPr>
        <p:spPr>
          <a:xfrm flipH="1">
            <a:off x="749299" y="541685"/>
            <a:ext cx="10693401" cy="55092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Design of the manufacturing system.</a:t>
            </a:r>
          </a:p>
          <a:p>
            <a:endParaRPr lang="en-GB" sz="3200" dirty="0"/>
          </a:p>
          <a:p>
            <a:r>
              <a:rPr lang="en-GB" sz="3200" dirty="0"/>
              <a:t>A “Rinse and repeat” exercise of the design of your object</a:t>
            </a:r>
          </a:p>
          <a:p>
            <a:endParaRPr lang="en-GB" sz="3200" dirty="0"/>
          </a:p>
          <a:p>
            <a:r>
              <a:rPr lang="en-GB" sz="3200" dirty="0"/>
              <a:t>EXCEPT</a:t>
            </a:r>
          </a:p>
          <a:p>
            <a:endParaRPr lang="en-GB" sz="3200" dirty="0"/>
          </a:p>
          <a:p>
            <a:r>
              <a:rPr lang="en-GB" sz="3200" dirty="0"/>
              <a:t>The FUNCTIONS are the PROCESS STEPS in your manufacturing process.</a:t>
            </a:r>
          </a:p>
          <a:p>
            <a:endParaRPr lang="en-GB" sz="3200" dirty="0"/>
          </a:p>
          <a:p>
            <a:r>
              <a:rPr lang="en-GB" sz="3200" dirty="0"/>
              <a:t>We can apply PFMEA here to identify the issues.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97934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43FD88-7109-816A-9873-6C1A34605DD3}"/>
              </a:ext>
            </a:extLst>
          </p:cNvPr>
          <p:cNvSpPr txBox="1"/>
          <p:nvPr/>
        </p:nvSpPr>
        <p:spPr>
          <a:xfrm flipH="1">
            <a:off x="749299" y="181957"/>
            <a:ext cx="10693401" cy="6494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Function Means analysis again gives us our process Means</a:t>
            </a:r>
          </a:p>
          <a:p>
            <a:endParaRPr lang="en-GB" sz="3200" dirty="0"/>
          </a:p>
          <a:p>
            <a:r>
              <a:rPr lang="en-GB" sz="3200" dirty="0"/>
              <a:t>The specific routes or techniques we are going to use.</a:t>
            </a:r>
          </a:p>
          <a:p>
            <a:endParaRPr lang="en-GB" sz="3200" dirty="0"/>
          </a:p>
          <a:p>
            <a:r>
              <a:rPr lang="en-GB" sz="3200" dirty="0"/>
              <a:t>It is these means we are going to carry forward into our next phase of analysis….</a:t>
            </a:r>
          </a:p>
          <a:p>
            <a:endParaRPr lang="en-GB" sz="3200" dirty="0"/>
          </a:p>
          <a:p>
            <a:r>
              <a:rPr lang="en-GB" sz="3200" dirty="0"/>
              <a:t>Together with Important stuff, New stuff and difficult stuff from our design analysis.</a:t>
            </a:r>
          </a:p>
          <a:p>
            <a:endParaRPr lang="en-GB" sz="3200" dirty="0"/>
          </a:p>
          <a:p>
            <a:r>
              <a:rPr lang="en-GB" sz="3200" dirty="0"/>
              <a:t>Need to determine what makes the list above so……….</a:t>
            </a:r>
          </a:p>
          <a:p>
            <a:r>
              <a:rPr lang="en-GB" sz="3200" dirty="0"/>
              <a:t>…………..Enter QFD 3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40324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winning manufacturing solutions from FMA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Design Solutions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Specification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 Process  Controls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772886" y="4081922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make this solution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2523914" y="2352112"/>
            <a:ext cx="2837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use this manufacturing  solution,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4873837" y="6041439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these settings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E4ACD1C7-39F4-06A6-0045-5B846F5B5371}"/>
              </a:ext>
            </a:extLst>
          </p:cNvPr>
          <p:cNvSpPr/>
          <p:nvPr/>
        </p:nvSpPr>
        <p:spPr>
          <a:xfrm flipH="1">
            <a:off x="6121920" y="5855029"/>
            <a:ext cx="1661365" cy="56010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47C106-F186-D7CA-93F1-4A502049B8B8}"/>
              </a:ext>
            </a:extLst>
          </p:cNvPr>
          <p:cNvSpPr/>
          <p:nvPr/>
        </p:nvSpPr>
        <p:spPr>
          <a:xfrm rot="9452648">
            <a:off x="3626231" y="3747805"/>
            <a:ext cx="5200452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DF059E-14B1-D323-1C0E-F8523B997C18}"/>
              </a:ext>
            </a:extLst>
          </p:cNvPr>
          <p:cNvSpPr txBox="1"/>
          <p:nvPr/>
        </p:nvSpPr>
        <p:spPr>
          <a:xfrm>
            <a:off x="8665914" y="2813777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FBB369-F731-69BB-4B78-37244ACB5462}"/>
              </a:ext>
            </a:extLst>
          </p:cNvPr>
          <p:cNvSpPr txBox="1"/>
          <p:nvPr/>
        </p:nvSpPr>
        <p:spPr>
          <a:xfrm>
            <a:off x="6854664" y="6314208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2BFE54-3CF6-A0AF-4213-3C68C9490F62}"/>
              </a:ext>
            </a:extLst>
          </p:cNvPr>
          <p:cNvSpPr txBox="1"/>
          <p:nvPr/>
        </p:nvSpPr>
        <p:spPr>
          <a:xfrm>
            <a:off x="4356427" y="2006082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3</a:t>
            </a:r>
          </a:p>
        </p:txBody>
      </p:sp>
    </p:spTree>
    <p:extLst>
      <p:ext uri="{BB962C8B-B14F-4D97-AF65-F5344CB8AC3E}">
        <p14:creationId xmlns:p14="http://schemas.microsoft.com/office/powerpoint/2010/main" val="200857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4.81481E-6 L -1.45833E-6 -0.07223 " pathEditMode="relative" rAng="0" ptsTypes="AA">
                                      <p:cBhvr>
                                        <p:cTn id="8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  <p:bldP spid="10" grpId="0" animBg="1"/>
      <p:bldP spid="11" grpId="0" animBg="1"/>
      <p:bldP spid="13" grpId="0"/>
      <p:bldP spid="14" grpId="0"/>
      <p:bldP spid="17" grpId="0"/>
      <p:bldP spid="1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4E78D-658A-C97D-42BA-11BBCA4EB4D3}"/>
              </a:ext>
            </a:extLst>
          </p:cNvPr>
          <p:cNvSpPr/>
          <p:nvPr/>
        </p:nvSpPr>
        <p:spPr>
          <a:xfrm>
            <a:off x="707011" y="461913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C8C03008-2CBE-F0D9-1DDF-794217780E34}"/>
              </a:ext>
            </a:extLst>
          </p:cNvPr>
          <p:cNvSpPr/>
          <p:nvPr/>
        </p:nvSpPr>
        <p:spPr>
          <a:xfrm>
            <a:off x="3945834" y="68622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FE5F93-5D1B-8E3B-3E9F-7122E6EF06E7}"/>
              </a:ext>
            </a:extLst>
          </p:cNvPr>
          <p:cNvSpPr txBox="1"/>
          <p:nvPr/>
        </p:nvSpPr>
        <p:spPr>
          <a:xfrm>
            <a:off x="5221902" y="605375"/>
            <a:ext cx="4817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Control factors…..Factors we control as designers.</a:t>
            </a:r>
          </a:p>
          <a:p>
            <a:r>
              <a:rPr lang="en-GB" dirty="0"/>
              <a:t>Dimensions, materials etc. </a:t>
            </a:r>
            <a:r>
              <a:rPr lang="en-GB" b="1" dirty="0"/>
              <a:t>From P Diagram.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DAB94-769D-CBCC-DDEE-2B2E0C693898}"/>
              </a:ext>
            </a:extLst>
          </p:cNvPr>
          <p:cNvSpPr/>
          <p:nvPr/>
        </p:nvSpPr>
        <p:spPr>
          <a:xfrm>
            <a:off x="707010" y="1528393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30487D0-8C3A-29BF-EBB6-4B438CCEB272}"/>
              </a:ext>
            </a:extLst>
          </p:cNvPr>
          <p:cNvSpPr/>
          <p:nvPr/>
        </p:nvSpPr>
        <p:spPr>
          <a:xfrm>
            <a:off x="3945834" y="1723207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5E9DC-2820-13F3-C299-575CF8653875}"/>
              </a:ext>
            </a:extLst>
          </p:cNvPr>
          <p:cNvSpPr txBox="1"/>
          <p:nvPr/>
        </p:nvSpPr>
        <p:spPr>
          <a:xfrm>
            <a:off x="5221902" y="1419224"/>
            <a:ext cx="570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Noise factors…..Factors from the outside world that upset or affect the output of the system.  </a:t>
            </a:r>
            <a:r>
              <a:rPr lang="en-GB" b="1" dirty="0"/>
              <a:t>From P- Diagram</a:t>
            </a:r>
          </a:p>
          <a:p>
            <a:endParaRPr lang="en-GB" b="1" dirty="0"/>
          </a:p>
          <a:p>
            <a:r>
              <a:rPr lang="en-GB" dirty="0"/>
              <a:t>3 Flavours, Unit to Unit, Deterioration, Environmental.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162B8D-EC0B-3BC9-4B17-60107BB7D061}"/>
              </a:ext>
            </a:extLst>
          </p:cNvPr>
          <p:cNvSpPr/>
          <p:nvPr/>
        </p:nvSpPr>
        <p:spPr>
          <a:xfrm rot="16200000">
            <a:off x="93463" y="4699362"/>
            <a:ext cx="2422913" cy="91868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B7DC98-4094-2FB2-8424-A5E64B422993}"/>
              </a:ext>
            </a:extLst>
          </p:cNvPr>
          <p:cNvSpPr/>
          <p:nvPr/>
        </p:nvSpPr>
        <p:spPr>
          <a:xfrm>
            <a:off x="187367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C9A2F7-3415-F0AD-24FE-7B2A26153E7E}"/>
              </a:ext>
            </a:extLst>
          </p:cNvPr>
          <p:cNvSpPr/>
          <p:nvPr/>
        </p:nvSpPr>
        <p:spPr>
          <a:xfrm>
            <a:off x="492424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EC64F9-AB98-4EA1-26EB-B3EAB4A1FC6D}"/>
              </a:ext>
            </a:extLst>
          </p:cNvPr>
          <p:cNvSpPr/>
          <p:nvPr/>
        </p:nvSpPr>
        <p:spPr>
          <a:xfrm>
            <a:off x="797481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8E8713-A38B-BC17-F312-7CF8C244C627}"/>
              </a:ext>
            </a:extLst>
          </p:cNvPr>
          <p:cNvSpPr/>
          <p:nvPr/>
        </p:nvSpPr>
        <p:spPr>
          <a:xfrm>
            <a:off x="1971040" y="4050979"/>
            <a:ext cx="8944934" cy="23191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Why table. Indicates where noises “Hit” our controls.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Controls with a lot of hits need care.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Noises that hit a lot of controls need reducing.</a:t>
            </a:r>
          </a:p>
        </p:txBody>
      </p:sp>
    </p:spTree>
    <p:extLst>
      <p:ext uri="{BB962C8B-B14F-4D97-AF65-F5344CB8AC3E}">
        <p14:creationId xmlns:p14="http://schemas.microsoft.com/office/powerpoint/2010/main" val="18646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Measures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Things we put in place to reduce reject and limit noise.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-132183" y="4253286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Solutions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3021A6-38C9-0A98-36DA-409A675217F2}"/>
              </a:ext>
            </a:extLst>
          </p:cNvPr>
          <p:cNvSpPr/>
          <p:nvPr/>
        </p:nvSpPr>
        <p:spPr>
          <a:xfrm>
            <a:off x="2928626" y="3576320"/>
            <a:ext cx="4193533" cy="21885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1311026" y="4253286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RPN Calculation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928626" y="2741727"/>
            <a:ext cx="4193533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 rot="16200000">
            <a:off x="589422" y="4298679"/>
            <a:ext cx="2286000" cy="646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 Process  Controls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E4ACD1C7-39F4-06A6-0045-5B846F5B5371}"/>
              </a:ext>
            </a:extLst>
          </p:cNvPr>
          <p:cNvSpPr/>
          <p:nvPr/>
        </p:nvSpPr>
        <p:spPr>
          <a:xfrm flipH="1">
            <a:off x="7404229" y="5764845"/>
            <a:ext cx="1661365" cy="56010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47C106-F186-D7CA-93F1-4A502049B8B8}"/>
              </a:ext>
            </a:extLst>
          </p:cNvPr>
          <p:cNvSpPr/>
          <p:nvPr/>
        </p:nvSpPr>
        <p:spPr>
          <a:xfrm rot="9452648">
            <a:off x="4813819" y="3900370"/>
            <a:ext cx="4616306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DF059E-14B1-D323-1C0E-F8523B997C18}"/>
              </a:ext>
            </a:extLst>
          </p:cNvPr>
          <p:cNvSpPr txBox="1"/>
          <p:nvPr/>
        </p:nvSpPr>
        <p:spPr>
          <a:xfrm>
            <a:off x="8665914" y="2813777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FBB369-F731-69BB-4B78-37244ACB5462}"/>
              </a:ext>
            </a:extLst>
          </p:cNvPr>
          <p:cNvSpPr txBox="1"/>
          <p:nvPr/>
        </p:nvSpPr>
        <p:spPr>
          <a:xfrm>
            <a:off x="9065594" y="5809429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2BFE54-3CF6-A0AF-4213-3C68C9490F62}"/>
              </a:ext>
            </a:extLst>
          </p:cNvPr>
          <p:cNvSpPr txBox="1"/>
          <p:nvPr/>
        </p:nvSpPr>
        <p:spPr>
          <a:xfrm>
            <a:off x="4356427" y="2006082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4</a:t>
            </a:r>
          </a:p>
        </p:txBody>
      </p:sp>
    </p:spTree>
    <p:extLst>
      <p:ext uri="{BB962C8B-B14F-4D97-AF65-F5344CB8AC3E}">
        <p14:creationId xmlns:p14="http://schemas.microsoft.com/office/powerpoint/2010/main" val="132199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4.81481E-6 L -1.45833E-6 -0.07223 " pathEditMode="relative" rAng="0" ptsTypes="AA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3" grpId="0"/>
      <p:bldP spid="14" grpId="0"/>
      <p:bldP spid="17" grpId="0"/>
      <p:bldP spid="17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1010</Words>
  <Application>Microsoft Office PowerPoint</Application>
  <PresentationFormat>Widescreen</PresentationFormat>
  <Paragraphs>208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Systems Engineering by Google Maps.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 Holley</dc:creator>
  <cp:lastModifiedBy>David Holley</cp:lastModifiedBy>
  <cp:revision>4</cp:revision>
  <dcterms:created xsi:type="dcterms:W3CDTF">2022-11-07T19:17:03Z</dcterms:created>
  <dcterms:modified xsi:type="dcterms:W3CDTF">2022-11-08T12:06:11Z</dcterms:modified>
</cp:coreProperties>
</file>