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ink/ink1.xml" ContentType="application/inkml+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44"/>
  </p:notesMasterIdLst>
  <p:sldIdLst>
    <p:sldId id="930" r:id="rId5"/>
    <p:sldId id="880" r:id="rId6"/>
    <p:sldId id="382" r:id="rId7"/>
    <p:sldId id="886" r:id="rId8"/>
    <p:sldId id="881" r:id="rId9"/>
    <p:sldId id="927" r:id="rId10"/>
    <p:sldId id="515" r:id="rId11"/>
    <p:sldId id="517" r:id="rId12"/>
    <p:sldId id="297" r:id="rId13"/>
    <p:sldId id="292" r:id="rId14"/>
    <p:sldId id="322" r:id="rId15"/>
    <p:sldId id="314" r:id="rId16"/>
    <p:sldId id="283" r:id="rId17"/>
    <p:sldId id="402" r:id="rId18"/>
    <p:sldId id="294" r:id="rId19"/>
    <p:sldId id="569" r:id="rId20"/>
    <p:sldId id="928" r:id="rId21"/>
    <p:sldId id="277" r:id="rId22"/>
    <p:sldId id="523" r:id="rId23"/>
    <p:sldId id="547" r:id="rId24"/>
    <p:sldId id="550" r:id="rId25"/>
    <p:sldId id="293" r:id="rId26"/>
    <p:sldId id="516" r:id="rId27"/>
    <p:sldId id="555" r:id="rId28"/>
    <p:sldId id="582" r:id="rId29"/>
    <p:sldId id="898" r:id="rId30"/>
    <p:sldId id="554" r:id="rId31"/>
    <p:sldId id="519" r:id="rId32"/>
    <p:sldId id="929" r:id="rId33"/>
    <p:sldId id="872" r:id="rId34"/>
    <p:sldId id="520" r:id="rId35"/>
    <p:sldId id="909" r:id="rId36"/>
    <p:sldId id="894" r:id="rId37"/>
    <p:sldId id="895" r:id="rId38"/>
    <p:sldId id="592" r:id="rId39"/>
    <p:sldId id="591" r:id="rId40"/>
    <p:sldId id="593" r:id="rId41"/>
    <p:sldId id="528" r:id="rId42"/>
    <p:sldId id="887" r:id="rId43"/>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930"/>
            <p14:sldId id="880"/>
            <p14:sldId id="382"/>
            <p14:sldId id="886"/>
            <p14:sldId id="881"/>
            <p14:sldId id="927"/>
            <p14:sldId id="515"/>
            <p14:sldId id="517"/>
            <p14:sldId id="297"/>
            <p14:sldId id="292"/>
            <p14:sldId id="322"/>
            <p14:sldId id="314"/>
            <p14:sldId id="283"/>
            <p14:sldId id="402"/>
            <p14:sldId id="294"/>
            <p14:sldId id="569"/>
            <p14:sldId id="928"/>
            <p14:sldId id="277"/>
            <p14:sldId id="523"/>
            <p14:sldId id="547"/>
            <p14:sldId id="550"/>
            <p14:sldId id="293"/>
            <p14:sldId id="516"/>
            <p14:sldId id="555"/>
            <p14:sldId id="582"/>
            <p14:sldId id="898"/>
            <p14:sldId id="554"/>
            <p14:sldId id="519"/>
            <p14:sldId id="929"/>
            <p14:sldId id="872"/>
            <p14:sldId id="520"/>
            <p14:sldId id="909"/>
            <p14:sldId id="894"/>
            <p14:sldId id="895"/>
            <p14:sldId id="592"/>
            <p14:sldId id="591"/>
            <p14:sldId id="593"/>
            <p14:sldId id="528"/>
            <p14:sldId id="8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a:srgbClr val="FFC000"/>
    <a:srgbClr val="4472C4"/>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74" autoAdjust="0"/>
    <p:restoredTop sz="54483" autoAdjust="0"/>
  </p:normalViewPr>
  <p:slideViewPr>
    <p:cSldViewPr snapToGrid="0">
      <p:cViewPr varScale="1">
        <p:scale>
          <a:sx n="61" d="100"/>
          <a:sy n="61" d="100"/>
        </p:scale>
        <p:origin x="1122" y="42"/>
      </p:cViewPr>
      <p:guideLst/>
    </p:cSldViewPr>
  </p:slideViewPr>
  <p:notesTextViewPr>
    <p:cViewPr>
      <p:scale>
        <a:sx n="1" d="1"/>
        <a:sy n="1" d="1"/>
      </p:scale>
      <p:origin x="0" y="0"/>
    </p:cViewPr>
  </p:notesTextViewPr>
  <p:sorterViewPr>
    <p:cViewPr>
      <p:scale>
        <a:sx n="41" d="100"/>
        <a:sy n="41" d="100"/>
      </p:scale>
      <p:origin x="0" y="-77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E4AA31AE-3AA8-49DB-B51E-FA9D5408EE86}"/>
    <pc:docChg chg="undo custSel modSld">
      <pc:chgData name="Ewa Kazimierska" userId="8edb7084-dccb-4d8f-9cfb-38098ea1d667" providerId="ADAL" clId="{E4AA31AE-3AA8-49DB-B51E-FA9D5408EE86}" dt="2026-06-15T22:16:10.585" v="43" actId="6549"/>
      <pc:docMkLst>
        <pc:docMk/>
      </pc:docMkLst>
      <pc:sldChg chg="modNotesTx">
        <pc:chgData name="Ewa Kazimierska" userId="8edb7084-dccb-4d8f-9cfb-38098ea1d667" providerId="ADAL" clId="{E4AA31AE-3AA8-49DB-B51E-FA9D5408EE86}" dt="2026-06-15T22:14:33.497" v="18" actId="20577"/>
        <pc:sldMkLst>
          <pc:docMk/>
          <pc:sldMk cId="2181156302" sldId="277"/>
        </pc:sldMkLst>
      </pc:sldChg>
      <pc:sldChg chg="modNotesTx">
        <pc:chgData name="Ewa Kazimierska" userId="8edb7084-dccb-4d8f-9cfb-38098ea1d667" providerId="ADAL" clId="{E4AA31AE-3AA8-49DB-B51E-FA9D5408EE86}" dt="2026-06-15T22:14:09.240" v="12" actId="20577"/>
        <pc:sldMkLst>
          <pc:docMk/>
          <pc:sldMk cId="1869130852" sldId="283"/>
        </pc:sldMkLst>
      </pc:sldChg>
      <pc:sldChg chg="modNotesTx">
        <pc:chgData name="Ewa Kazimierska" userId="8edb7084-dccb-4d8f-9cfb-38098ea1d667" providerId="ADAL" clId="{E4AA31AE-3AA8-49DB-B51E-FA9D5408EE86}" dt="2026-06-15T22:13:52.582" v="9" actId="20577"/>
        <pc:sldMkLst>
          <pc:docMk/>
          <pc:sldMk cId="2791311214" sldId="292"/>
        </pc:sldMkLst>
      </pc:sldChg>
      <pc:sldChg chg="modNotesTx">
        <pc:chgData name="Ewa Kazimierska" userId="8edb7084-dccb-4d8f-9cfb-38098ea1d667" providerId="ADAL" clId="{E4AA31AE-3AA8-49DB-B51E-FA9D5408EE86}" dt="2026-06-15T22:14:46.775" v="22" actId="20577"/>
        <pc:sldMkLst>
          <pc:docMk/>
          <pc:sldMk cId="1208617688" sldId="293"/>
        </pc:sldMkLst>
      </pc:sldChg>
      <pc:sldChg chg="modNotesTx">
        <pc:chgData name="Ewa Kazimierska" userId="8edb7084-dccb-4d8f-9cfb-38098ea1d667" providerId="ADAL" clId="{E4AA31AE-3AA8-49DB-B51E-FA9D5408EE86}" dt="2026-06-15T22:14:22.818" v="15" actId="20577"/>
        <pc:sldMkLst>
          <pc:docMk/>
          <pc:sldMk cId="1050111293" sldId="294"/>
        </pc:sldMkLst>
      </pc:sldChg>
      <pc:sldChg chg="modNotesTx">
        <pc:chgData name="Ewa Kazimierska" userId="8edb7084-dccb-4d8f-9cfb-38098ea1d667" providerId="ADAL" clId="{E4AA31AE-3AA8-49DB-B51E-FA9D5408EE86}" dt="2026-06-15T22:13:48.742" v="8" actId="20577"/>
        <pc:sldMkLst>
          <pc:docMk/>
          <pc:sldMk cId="3574581837" sldId="297"/>
        </pc:sldMkLst>
      </pc:sldChg>
      <pc:sldChg chg="modNotesTx">
        <pc:chgData name="Ewa Kazimierska" userId="8edb7084-dccb-4d8f-9cfb-38098ea1d667" providerId="ADAL" clId="{E4AA31AE-3AA8-49DB-B51E-FA9D5408EE86}" dt="2026-06-15T22:14:04.933" v="11" actId="20577"/>
        <pc:sldMkLst>
          <pc:docMk/>
          <pc:sldMk cId="1025001089" sldId="314"/>
        </pc:sldMkLst>
      </pc:sldChg>
      <pc:sldChg chg="modNotesTx">
        <pc:chgData name="Ewa Kazimierska" userId="8edb7084-dccb-4d8f-9cfb-38098ea1d667" providerId="ADAL" clId="{E4AA31AE-3AA8-49DB-B51E-FA9D5408EE86}" dt="2026-06-15T22:13:57.314" v="10" actId="20577"/>
        <pc:sldMkLst>
          <pc:docMk/>
          <pc:sldMk cId="1588862583" sldId="322"/>
        </pc:sldMkLst>
      </pc:sldChg>
      <pc:sldChg chg="modNotesTx">
        <pc:chgData name="Ewa Kazimierska" userId="8edb7084-dccb-4d8f-9cfb-38098ea1d667" providerId="ADAL" clId="{E4AA31AE-3AA8-49DB-B51E-FA9D5408EE86}" dt="2026-06-15T22:13:15.693" v="2" actId="6549"/>
        <pc:sldMkLst>
          <pc:docMk/>
          <pc:sldMk cId="2773224907" sldId="382"/>
        </pc:sldMkLst>
      </pc:sldChg>
      <pc:sldChg chg="modNotesTx">
        <pc:chgData name="Ewa Kazimierska" userId="8edb7084-dccb-4d8f-9cfb-38098ea1d667" providerId="ADAL" clId="{E4AA31AE-3AA8-49DB-B51E-FA9D5408EE86}" dt="2026-06-15T22:14:16.955" v="13" actId="20577"/>
        <pc:sldMkLst>
          <pc:docMk/>
          <pc:sldMk cId="4045659749" sldId="402"/>
        </pc:sldMkLst>
      </pc:sldChg>
      <pc:sldChg chg="modNotesTx">
        <pc:chgData name="Ewa Kazimierska" userId="8edb7084-dccb-4d8f-9cfb-38098ea1d667" providerId="ADAL" clId="{E4AA31AE-3AA8-49DB-B51E-FA9D5408EE86}" dt="2026-06-15T22:13:32.741" v="6" actId="6549"/>
        <pc:sldMkLst>
          <pc:docMk/>
          <pc:sldMk cId="3865561618" sldId="515"/>
        </pc:sldMkLst>
      </pc:sldChg>
      <pc:sldChg chg="modNotesTx">
        <pc:chgData name="Ewa Kazimierska" userId="8edb7084-dccb-4d8f-9cfb-38098ea1d667" providerId="ADAL" clId="{E4AA31AE-3AA8-49DB-B51E-FA9D5408EE86}" dt="2026-06-15T22:14:49.986" v="23" actId="20577"/>
        <pc:sldMkLst>
          <pc:docMk/>
          <pc:sldMk cId="706618107" sldId="516"/>
        </pc:sldMkLst>
      </pc:sldChg>
      <pc:sldChg chg="modNotesTx">
        <pc:chgData name="Ewa Kazimierska" userId="8edb7084-dccb-4d8f-9cfb-38098ea1d667" providerId="ADAL" clId="{E4AA31AE-3AA8-49DB-B51E-FA9D5408EE86}" dt="2026-06-15T22:13:43.866" v="7" actId="20577"/>
        <pc:sldMkLst>
          <pc:docMk/>
          <pc:sldMk cId="1869770938" sldId="517"/>
        </pc:sldMkLst>
      </pc:sldChg>
      <pc:sldChg chg="modNotesTx">
        <pc:chgData name="Ewa Kazimierska" userId="8edb7084-dccb-4d8f-9cfb-38098ea1d667" providerId="ADAL" clId="{E4AA31AE-3AA8-49DB-B51E-FA9D5408EE86}" dt="2026-06-15T22:16:10.585" v="43" actId="6549"/>
        <pc:sldMkLst>
          <pc:docMk/>
          <pc:sldMk cId="3824841205" sldId="519"/>
        </pc:sldMkLst>
      </pc:sldChg>
      <pc:sldChg chg="modNotesTx">
        <pc:chgData name="Ewa Kazimierska" userId="8edb7084-dccb-4d8f-9cfb-38098ea1d667" providerId="ADAL" clId="{E4AA31AE-3AA8-49DB-B51E-FA9D5408EE86}" dt="2026-06-15T22:15:26.979" v="32" actId="20577"/>
        <pc:sldMkLst>
          <pc:docMk/>
          <pc:sldMk cId="3063679924" sldId="520"/>
        </pc:sldMkLst>
      </pc:sldChg>
      <pc:sldChg chg="modNotesTx">
        <pc:chgData name="Ewa Kazimierska" userId="8edb7084-dccb-4d8f-9cfb-38098ea1d667" providerId="ADAL" clId="{E4AA31AE-3AA8-49DB-B51E-FA9D5408EE86}" dt="2026-06-15T22:14:37.875" v="19" actId="20577"/>
        <pc:sldMkLst>
          <pc:docMk/>
          <pc:sldMk cId="2487128675" sldId="523"/>
        </pc:sldMkLst>
      </pc:sldChg>
      <pc:sldChg chg="modNotesTx">
        <pc:chgData name="Ewa Kazimierska" userId="8edb7084-dccb-4d8f-9cfb-38098ea1d667" providerId="ADAL" clId="{E4AA31AE-3AA8-49DB-B51E-FA9D5408EE86}" dt="2026-06-15T22:15:53.024" v="41" actId="20577"/>
        <pc:sldMkLst>
          <pc:docMk/>
          <pc:sldMk cId="2139100971" sldId="528"/>
        </pc:sldMkLst>
      </pc:sldChg>
      <pc:sldChg chg="modNotesTx">
        <pc:chgData name="Ewa Kazimierska" userId="8edb7084-dccb-4d8f-9cfb-38098ea1d667" providerId="ADAL" clId="{E4AA31AE-3AA8-49DB-B51E-FA9D5408EE86}" dt="2026-06-15T22:14:40.992" v="20" actId="20577"/>
        <pc:sldMkLst>
          <pc:docMk/>
          <pc:sldMk cId="777276582" sldId="547"/>
        </pc:sldMkLst>
      </pc:sldChg>
      <pc:sldChg chg="modNotesTx">
        <pc:chgData name="Ewa Kazimierska" userId="8edb7084-dccb-4d8f-9cfb-38098ea1d667" providerId="ADAL" clId="{E4AA31AE-3AA8-49DB-B51E-FA9D5408EE86}" dt="2026-06-15T22:14:43.772" v="21" actId="20577"/>
        <pc:sldMkLst>
          <pc:docMk/>
          <pc:sldMk cId="3419366989" sldId="550"/>
        </pc:sldMkLst>
      </pc:sldChg>
      <pc:sldChg chg="modNotesTx">
        <pc:chgData name="Ewa Kazimierska" userId="8edb7084-dccb-4d8f-9cfb-38098ea1d667" providerId="ADAL" clId="{E4AA31AE-3AA8-49DB-B51E-FA9D5408EE86}" dt="2026-06-15T22:15:12.386" v="29" actId="20577"/>
        <pc:sldMkLst>
          <pc:docMk/>
          <pc:sldMk cId="247854926" sldId="554"/>
        </pc:sldMkLst>
      </pc:sldChg>
      <pc:sldChg chg="modNotesTx">
        <pc:chgData name="Ewa Kazimierska" userId="8edb7084-dccb-4d8f-9cfb-38098ea1d667" providerId="ADAL" clId="{E4AA31AE-3AA8-49DB-B51E-FA9D5408EE86}" dt="2026-06-15T22:14:58.976" v="26" actId="20577"/>
        <pc:sldMkLst>
          <pc:docMk/>
          <pc:sldMk cId="1989648899" sldId="555"/>
        </pc:sldMkLst>
      </pc:sldChg>
      <pc:sldChg chg="modNotesTx">
        <pc:chgData name="Ewa Kazimierska" userId="8edb7084-dccb-4d8f-9cfb-38098ea1d667" providerId="ADAL" clId="{E4AA31AE-3AA8-49DB-B51E-FA9D5408EE86}" dt="2026-06-15T22:14:26.213" v="16" actId="20577"/>
        <pc:sldMkLst>
          <pc:docMk/>
          <pc:sldMk cId="1381748965" sldId="569"/>
        </pc:sldMkLst>
      </pc:sldChg>
      <pc:sldChg chg="modNotesTx">
        <pc:chgData name="Ewa Kazimierska" userId="8edb7084-dccb-4d8f-9cfb-38098ea1d667" providerId="ADAL" clId="{E4AA31AE-3AA8-49DB-B51E-FA9D5408EE86}" dt="2026-06-15T22:15:03.923" v="27" actId="20577"/>
        <pc:sldMkLst>
          <pc:docMk/>
          <pc:sldMk cId="1760125885" sldId="582"/>
        </pc:sldMkLst>
      </pc:sldChg>
      <pc:sldChg chg="modNotesTx">
        <pc:chgData name="Ewa Kazimierska" userId="8edb7084-dccb-4d8f-9cfb-38098ea1d667" providerId="ADAL" clId="{E4AA31AE-3AA8-49DB-B51E-FA9D5408EE86}" dt="2026-06-15T22:15:47.047" v="39" actId="20577"/>
        <pc:sldMkLst>
          <pc:docMk/>
          <pc:sldMk cId="3724286709" sldId="591"/>
        </pc:sldMkLst>
      </pc:sldChg>
      <pc:sldChg chg="modNotesTx">
        <pc:chgData name="Ewa Kazimierska" userId="8edb7084-dccb-4d8f-9cfb-38098ea1d667" providerId="ADAL" clId="{E4AA31AE-3AA8-49DB-B51E-FA9D5408EE86}" dt="2026-06-15T22:15:43.743" v="37" actId="20577"/>
        <pc:sldMkLst>
          <pc:docMk/>
          <pc:sldMk cId="875065699" sldId="592"/>
        </pc:sldMkLst>
      </pc:sldChg>
      <pc:sldChg chg="modNotesTx">
        <pc:chgData name="Ewa Kazimierska" userId="8edb7084-dccb-4d8f-9cfb-38098ea1d667" providerId="ADAL" clId="{E4AA31AE-3AA8-49DB-B51E-FA9D5408EE86}" dt="2026-06-15T22:15:50.148" v="40" actId="20577"/>
        <pc:sldMkLst>
          <pc:docMk/>
          <pc:sldMk cId="2623690131" sldId="593"/>
        </pc:sldMkLst>
      </pc:sldChg>
      <pc:sldChg chg="mod modShow modNotesTx">
        <pc:chgData name="Ewa Kazimierska" userId="8edb7084-dccb-4d8f-9cfb-38098ea1d667" providerId="ADAL" clId="{E4AA31AE-3AA8-49DB-B51E-FA9D5408EE86}" dt="2026-06-15T22:15:30.676" v="33" actId="20577"/>
        <pc:sldMkLst>
          <pc:docMk/>
          <pc:sldMk cId="74936853" sldId="872"/>
        </pc:sldMkLst>
      </pc:sldChg>
      <pc:sldChg chg="modNotesTx">
        <pc:chgData name="Ewa Kazimierska" userId="8edb7084-dccb-4d8f-9cfb-38098ea1d667" providerId="ADAL" clId="{E4AA31AE-3AA8-49DB-B51E-FA9D5408EE86}" dt="2026-06-15T22:13:11.156" v="1" actId="6549"/>
        <pc:sldMkLst>
          <pc:docMk/>
          <pc:sldMk cId="2514165235" sldId="880"/>
        </pc:sldMkLst>
      </pc:sldChg>
      <pc:sldChg chg="modNotesTx">
        <pc:chgData name="Ewa Kazimierska" userId="8edb7084-dccb-4d8f-9cfb-38098ea1d667" providerId="ADAL" clId="{E4AA31AE-3AA8-49DB-B51E-FA9D5408EE86}" dt="2026-06-15T22:13:23.332" v="4" actId="6549"/>
        <pc:sldMkLst>
          <pc:docMk/>
          <pc:sldMk cId="3709895545" sldId="881"/>
        </pc:sldMkLst>
      </pc:sldChg>
      <pc:sldChg chg="modNotesTx">
        <pc:chgData name="Ewa Kazimierska" userId="8edb7084-dccb-4d8f-9cfb-38098ea1d667" providerId="ADAL" clId="{E4AA31AE-3AA8-49DB-B51E-FA9D5408EE86}" dt="2026-06-15T22:13:19.847" v="3" actId="6549"/>
        <pc:sldMkLst>
          <pc:docMk/>
          <pc:sldMk cId="800660193" sldId="886"/>
        </pc:sldMkLst>
      </pc:sldChg>
      <pc:sldChg chg="modNotesTx">
        <pc:chgData name="Ewa Kazimierska" userId="8edb7084-dccb-4d8f-9cfb-38098ea1d667" providerId="ADAL" clId="{E4AA31AE-3AA8-49DB-B51E-FA9D5408EE86}" dt="2026-06-15T22:15:56.392" v="42" actId="20577"/>
        <pc:sldMkLst>
          <pc:docMk/>
          <pc:sldMk cId="3013206652" sldId="887"/>
        </pc:sldMkLst>
      </pc:sldChg>
      <pc:sldChg chg="modNotesTx">
        <pc:chgData name="Ewa Kazimierska" userId="8edb7084-dccb-4d8f-9cfb-38098ea1d667" providerId="ADAL" clId="{E4AA31AE-3AA8-49DB-B51E-FA9D5408EE86}" dt="2026-06-15T22:15:37.198" v="35" actId="20577"/>
        <pc:sldMkLst>
          <pc:docMk/>
          <pc:sldMk cId="1165853228" sldId="894"/>
        </pc:sldMkLst>
      </pc:sldChg>
      <pc:sldChg chg="modNotesTx">
        <pc:chgData name="Ewa Kazimierska" userId="8edb7084-dccb-4d8f-9cfb-38098ea1d667" providerId="ADAL" clId="{E4AA31AE-3AA8-49DB-B51E-FA9D5408EE86}" dt="2026-06-15T22:15:40.830" v="36" actId="20577"/>
        <pc:sldMkLst>
          <pc:docMk/>
          <pc:sldMk cId="2716278417" sldId="895"/>
        </pc:sldMkLst>
      </pc:sldChg>
      <pc:sldChg chg="modNotesTx">
        <pc:chgData name="Ewa Kazimierska" userId="8edb7084-dccb-4d8f-9cfb-38098ea1d667" providerId="ADAL" clId="{E4AA31AE-3AA8-49DB-B51E-FA9D5408EE86}" dt="2026-06-15T22:15:07.893" v="28" actId="20577"/>
        <pc:sldMkLst>
          <pc:docMk/>
          <pc:sldMk cId="14637895" sldId="898"/>
        </pc:sldMkLst>
      </pc:sldChg>
      <pc:sldChg chg="modNotesTx">
        <pc:chgData name="Ewa Kazimierska" userId="8edb7084-dccb-4d8f-9cfb-38098ea1d667" providerId="ADAL" clId="{E4AA31AE-3AA8-49DB-B51E-FA9D5408EE86}" dt="2026-06-15T22:15:33.525" v="34" actId="20577"/>
        <pc:sldMkLst>
          <pc:docMk/>
          <pc:sldMk cId="3193578181" sldId="909"/>
        </pc:sldMkLst>
      </pc:sldChg>
      <pc:sldChg chg="modNotesTx">
        <pc:chgData name="Ewa Kazimierska" userId="8edb7084-dccb-4d8f-9cfb-38098ea1d667" providerId="ADAL" clId="{E4AA31AE-3AA8-49DB-B51E-FA9D5408EE86}" dt="2026-06-15T22:13:27.849" v="5" actId="6549"/>
        <pc:sldMkLst>
          <pc:docMk/>
          <pc:sldMk cId="1646662673" sldId="927"/>
        </pc:sldMkLst>
      </pc:sldChg>
      <pc:sldChg chg="modNotesTx">
        <pc:chgData name="Ewa Kazimierska" userId="8edb7084-dccb-4d8f-9cfb-38098ea1d667" providerId="ADAL" clId="{E4AA31AE-3AA8-49DB-B51E-FA9D5408EE86}" dt="2026-06-15T22:14:30.707" v="17" actId="20577"/>
        <pc:sldMkLst>
          <pc:docMk/>
          <pc:sldMk cId="1942747954" sldId="928"/>
        </pc:sldMkLst>
      </pc:sldChg>
      <pc:sldChg chg="modNotesTx">
        <pc:chgData name="Ewa Kazimierska" userId="8edb7084-dccb-4d8f-9cfb-38098ea1d667" providerId="ADAL" clId="{E4AA31AE-3AA8-49DB-B51E-FA9D5408EE86}" dt="2026-06-15T22:15:15.531" v="30" actId="20577"/>
        <pc:sldMkLst>
          <pc:docMk/>
          <pc:sldMk cId="3338130066" sldId="929"/>
        </pc:sldMkLst>
      </pc:sldChg>
      <pc:sldChg chg="modNotesTx">
        <pc:chgData name="Ewa Kazimierska" userId="8edb7084-dccb-4d8f-9cfb-38098ea1d667" providerId="ADAL" clId="{E4AA31AE-3AA8-49DB-B51E-FA9D5408EE86}" dt="2026-06-15T22:12:25.932" v="0" actId="6549"/>
        <pc:sldMkLst>
          <pc:docMk/>
          <pc:sldMk cId="1197495668" sldId="930"/>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4T13:02:43.678"/>
    </inkml:context>
    <inkml:brush xml:id="br0">
      <inkml:brushProperty name="width" value="0.1" units="cm"/>
      <inkml:brushProperty name="height" value="0.1" units="cm"/>
      <inkml:brushProperty name="color" value="#00A0D7"/>
    </inkml:brush>
  </inkml:definitions>
  <inkml:trace contextRef="#ctx0" brushRef="#br0">999 18 24575,'0'-1'0,"0"1"0,0-1 0,0 0 0,-1 1 0,1-1 0,0 1 0,-1-1 0,1 1 0,0-1 0,-1 1 0,1-1 0,0 1 0,-1 0 0,1-1 0,-1 1 0,1-1 0,-1 1 0,1 0 0,-1-1 0,1 1 0,-1 0 0,0 0 0,1-1 0,-1 1 0,1 0 0,-1 0 0,0 0 0,-20-4 0,19 4 0,-39-2 0,-49 2 0,38 1 0,37-1 0,-1 1 0,1 1 0,0 1 0,-16 4 0,-60 21 0,39-11 0,-184 57 0,209-65 0,3-2 0,-35 16 0,52-19 0,0-1 0,0 1 0,0 1 0,1-1 0,-1 1 0,1 0 0,1 0 0,-11 12 0,-7 8 0,17-19 0,0 1 0,0 0 0,-7 11 0,-1 8 0,2 2 0,0-1 0,2 2 0,-10 46 0,16-47 0,1 1 0,1 0 0,2-1 0,3 32 0,2-31 0,0 0 0,17 50 0,-12-46 0,-7-25 0,0 0 0,1-1 0,0 1 0,0 0 0,1-1 0,10 12 0,40 38 0,-28-30 0,-11-13 0,0 0 0,23 15 0,4 3 0,-15-8 0,-15-13 0,0 0 0,29 18 0,40 22 0,-58-34 0,1-1 0,0-1 0,51 21 0,110 37 0,-144-57 0,0-2 0,53 11 0,-56-15 0,-1 2 0,51 22 0,-1-1 0,-21-10 0,112 34 0,-148-49 0,1-1 0,0-2 0,60 4 0,-55-7 0,52 11 0,-1-1 0,41-5 0,-117-5 0,0 1 0,0 0 0,13 5 0,13 4 0,-35-11 0,0 0 0,1 0 0,0 0 0,0 0 0,-1 0 0,1-1 0,0 1 0,0-1 0,0 0 0,0 0 0,0 0 0,0-1 0,-1 1 0,1-1 0,0 0 0,6-2 0,6-3 0,0 0 0,-1 1 0,2 1 0,-1 1 0,1 0 0,-1 0 0,22 1 0,409 4 0,-419-3 0,-1-1 0,0-1 0,32-7 0,75-27 0,-110 30 0,1 0 0,0 2 0,0 0 0,0 2 0,1 0 0,40 2 0,163 0 0,-172-2 0,-1-2 0,57-13 0,82-26 0,-174 37 0,1-1 0,-1-2 0,-1 1 0,0-2 0,24-16 0,3-2 0,-20 12 0,0-1 0,-2-1 0,26-24 0,-43 35 0,-1 0 0,0 0 0,0-1 0,9-15 0,18-42 0,-21 40 0,-12 24 0,43-96 0,-39 85 0,-1-1 0,-1 1 0,0-1 0,0 0 0,-1-20 0,-2 15 0,0-8 0,-3-31 0,2 50 0,-1 0 0,0 0 0,0 0 0,-1 1 0,0-1 0,0 0 0,-1 1 0,-5-9 0,-6-2 0,-21-23 0,22 26 0,0 0 0,-16-24 0,23 28 0,0 0 0,-14-15 0,17 22 0,-1-1 0,0 1 0,0 0 0,-1 1 0,1-1 0,-1 1 0,-8-4 0,-35-11 0,38 15 0,1-1 0,0 0 0,-1 0 0,2-1 0,-1 0 0,0 0 0,-13-11 0,12 6 0,-1 0 0,0 1 0,-23-14 0,-27-10 0,-1 3 0,-113-38 0,137 58 0,-1 2 0,-63-6 0,81 12 0,-29-5 0,17 3 0,-48-2 0,-54-3-1365,109 6-5461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boardofinnovation.com/blog/2017/07/18/lean-startup-versus-design-thinking/"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astera.com/type/blog/all-you-need-to-know-about-database-design/#:~:text=%20How%20to%20Design%20Database%3A%20Steps%20of%20Designing,that%20every%20data%20item%20becomes%20a...%20More%20"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a:t>
            </a:fld>
            <a:endParaRPr lang="en-GB"/>
          </a:p>
        </p:txBody>
      </p:sp>
    </p:spTree>
    <p:extLst>
      <p:ext uri="{BB962C8B-B14F-4D97-AF65-F5344CB8AC3E}">
        <p14:creationId xmlns:p14="http://schemas.microsoft.com/office/powerpoint/2010/main" val="2590662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FE98D-7EC0-C064-FAD3-38A7F626AB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FF0CD-283C-41B3-8A2B-938731B82D0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A9B512-1E09-6484-4A26-64C9B37F516F}"/>
              </a:ext>
            </a:extLst>
          </p:cNvPr>
          <p:cNvSpPr>
            <a:spLocks noGrp="1"/>
          </p:cNvSpPr>
          <p:nvPr>
            <p:ph type="body" idx="1"/>
          </p:nvPr>
        </p:nvSpPr>
        <p:spPr/>
        <p:txBody>
          <a:bodyPr/>
          <a:lstStyle/>
          <a:p>
            <a:pPr>
              <a:lnSpc>
                <a:spcPct val="107000"/>
              </a:lnSpc>
              <a:spcAft>
                <a:spcPts val="800"/>
              </a:spcAft>
            </a:pPr>
            <a:endParaRPr lang="en-GB" sz="2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0C62C2F4-C9F1-B5AB-6C8E-DFB73F8E5E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94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3291990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1283944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5F950-51AF-1C30-EE66-336078F47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AADD5-7477-2403-824B-355A6B380CD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477C3C0-4778-9B1D-C1D1-C7146D51C6C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6CF5B793-2680-0D8F-A223-850E5C612E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1892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963412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3025240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1974023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9</a:t>
            </a:fld>
            <a:endParaRPr lang="en-GB"/>
          </a:p>
        </p:txBody>
      </p:sp>
    </p:spTree>
    <p:extLst>
      <p:ext uri="{BB962C8B-B14F-4D97-AF65-F5344CB8AC3E}">
        <p14:creationId xmlns:p14="http://schemas.microsoft.com/office/powerpoint/2010/main" val="3993626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10</a:t>
            </a:fld>
            <a:endParaRPr lang="en-GB"/>
          </a:p>
        </p:txBody>
      </p:sp>
    </p:spTree>
    <p:extLst>
      <p:ext uri="{BB962C8B-B14F-4D97-AF65-F5344CB8AC3E}">
        <p14:creationId xmlns:p14="http://schemas.microsoft.com/office/powerpoint/2010/main" val="7178722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For more information please click here: </a:t>
            </a:r>
            <a:r>
              <a:rPr lang="en-GB" dirty="0">
                <a:hlinkClick r:id="rId3"/>
              </a:rPr>
              <a:t>https://stackify.com/what-is-sdlc/</a:t>
            </a:r>
            <a:endParaRPr lang="en-GB" dirty="0"/>
          </a:p>
          <a:p>
            <a:r>
              <a:rPr lang="en-GB" dirty="0"/>
              <a:t>(i1)</a:t>
            </a:r>
            <a:r>
              <a:rPr lang="en-GB" baseline="0" dirty="0"/>
              <a:t> https://tinyurl.com/y2plpy56</a:t>
            </a:r>
          </a:p>
          <a:p>
            <a:endParaRPr lang="en-GB" baseline="0" dirty="0"/>
          </a:p>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11</a:t>
            </a:fld>
            <a:endParaRPr lang="en-GB"/>
          </a:p>
        </p:txBody>
      </p:sp>
    </p:spTree>
    <p:extLst>
      <p:ext uri="{BB962C8B-B14F-4D97-AF65-F5344CB8AC3E}">
        <p14:creationId xmlns:p14="http://schemas.microsoft.com/office/powerpoint/2010/main" val="136049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(1) </a:t>
            </a:r>
            <a:r>
              <a:rPr lang="en-GB" sz="1200" dirty="0"/>
              <a:t>Based on </a:t>
            </a:r>
            <a:r>
              <a:rPr lang="en-GB" sz="1200" dirty="0">
                <a:hlinkClick r:id="rId3"/>
              </a:rPr>
              <a:t>Design Thinking for Start-ups</a:t>
            </a:r>
            <a:r>
              <a:rPr lang="en-GB" sz="1200" dirty="0"/>
              <a:t> by Nitin Sethi.</a:t>
            </a:r>
            <a:br>
              <a:rPr lang="en-GB" sz="1200" dirty="0"/>
            </a:br>
            <a:r>
              <a:rPr lang="en-GB" sz="1200" b="0" baseline="0" dirty="0"/>
              <a:t>(2)</a:t>
            </a:r>
            <a:r>
              <a:rPr lang="en-GB" sz="1200" b="0" dirty="0"/>
              <a:t> </a:t>
            </a:r>
            <a:r>
              <a:rPr lang="en-GB" sz="1200" b="0" dirty="0">
                <a:hlinkClick r:id="rId4"/>
              </a:rPr>
              <a:t>When to apply Lean </a:t>
            </a:r>
            <a:r>
              <a:rPr lang="en-GB" sz="1200" b="0" dirty="0" err="1">
                <a:hlinkClick r:id="rId4"/>
              </a:rPr>
              <a:t>Startup</a:t>
            </a:r>
            <a:r>
              <a:rPr lang="en-GB" sz="1200" b="0" dirty="0">
                <a:hlinkClick r:id="rId4"/>
              </a:rPr>
              <a:t> and/or Design Thinking</a:t>
            </a:r>
            <a:r>
              <a:rPr lang="en-GB" sz="1200" b="0" dirty="0"/>
              <a:t> </a:t>
            </a:r>
            <a:r>
              <a:rPr lang="en-GB" sz="1200" dirty="0"/>
              <a:t>by Lucas </a:t>
            </a:r>
            <a:r>
              <a:rPr lang="en-GB" sz="1200" dirty="0" err="1"/>
              <a:t>Tamboryn</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“Design thinking has been central to user-centered design and human-centered design—the dominant methods of designing human-computer interfaces—for over 40 years.(3) Design thinking is also central to recent conceptions of software development in general.(4)” Ref[1]</a:t>
            </a:r>
            <a:br>
              <a:rPr lang="en-GB" dirty="0"/>
            </a:br>
            <a:r>
              <a:rPr lang="en-GB" dirty="0"/>
              <a:t>(3)</a:t>
            </a:r>
            <a:r>
              <a:rPr lang="en-GB" baseline="0" dirty="0"/>
              <a:t> </a:t>
            </a:r>
            <a:r>
              <a:rPr lang="en-GB" sz="1200" b="0" i="0" kern="1200" dirty="0">
                <a:solidFill>
                  <a:schemeClr val="tx1"/>
                </a:solidFill>
                <a:effectLst/>
                <a:latin typeface="+mn-lt"/>
                <a:ea typeface="+mn-ea"/>
                <a:cs typeface="+mn-cs"/>
              </a:rPr>
              <a:t>Norman, Donald A. (1986). User Centered System Design. Taylor &amp; Francis.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Ralph, Paul (2015). "The </a:t>
            </a:r>
            <a:r>
              <a:rPr lang="en-GB" sz="1200" b="0" i="0" kern="1200" dirty="0" err="1">
                <a:solidFill>
                  <a:schemeClr val="tx1"/>
                </a:solidFill>
                <a:effectLst/>
                <a:latin typeface="+mn-lt"/>
                <a:ea typeface="+mn-ea"/>
                <a:cs typeface="+mn-cs"/>
              </a:rPr>
              <a:t>Sensemaking</a:t>
            </a:r>
            <a:r>
              <a:rPr lang="en-GB" sz="1200" b="0" i="0" kern="1200" dirty="0">
                <a:solidFill>
                  <a:schemeClr val="tx1"/>
                </a:solidFill>
                <a:effectLst/>
                <a:latin typeface="+mn-lt"/>
                <a:ea typeface="+mn-ea"/>
                <a:cs typeface="+mn-cs"/>
              </a:rPr>
              <a:t>-Coevolution-Implementation Theory of software design". </a:t>
            </a:r>
            <a:r>
              <a:rPr lang="en-GB" sz="1200" b="0" i="1" kern="1200" dirty="0">
                <a:solidFill>
                  <a:schemeClr val="tx1"/>
                </a:solidFill>
                <a:effectLst/>
                <a:latin typeface="+mn-lt"/>
                <a:ea typeface="+mn-ea"/>
                <a:cs typeface="+mn-cs"/>
              </a:rPr>
              <a:t>Science of Computer Programming</a:t>
            </a:r>
            <a:r>
              <a:rPr lang="en-GB" sz="1200" b="0" i="0" kern="1200" dirty="0">
                <a:solidFill>
                  <a:schemeClr val="tx1"/>
                </a:solidFill>
                <a:effectLst/>
                <a:latin typeface="+mn-lt"/>
                <a:ea typeface="+mn-ea"/>
                <a:cs typeface="+mn-cs"/>
              </a:rPr>
              <a:t>. 101: 21–41.</a:t>
            </a:r>
            <a:br>
              <a:rPr lang="en-GB" dirty="0"/>
            </a:br>
            <a:r>
              <a:rPr lang="en-GB" dirty="0">
                <a:solidFill>
                  <a:schemeClr val="bg1">
                    <a:lumMod val="85000"/>
                  </a:schemeClr>
                </a:solidFill>
              </a:rPr>
              <a:t>[1] https://tinyurl.com/y4ml6um.</a:t>
            </a:r>
          </a:p>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12</a:t>
            </a:fld>
            <a:endParaRPr lang="en-GB"/>
          </a:p>
        </p:txBody>
      </p:sp>
    </p:spTree>
    <p:extLst>
      <p:ext uri="{BB962C8B-B14F-4D97-AF65-F5344CB8AC3E}">
        <p14:creationId xmlns:p14="http://schemas.microsoft.com/office/powerpoint/2010/main" val="1755387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sz="1200" b="0" dirty="0"/>
          </a:p>
          <a:p>
            <a:endParaRPr lang="en-GB" sz="1200" b="0" dirty="0"/>
          </a:p>
          <a:p>
            <a:endParaRPr lang="en-GB" sz="1200" b="0" dirty="0"/>
          </a:p>
          <a:p>
            <a:r>
              <a:rPr lang="en-GB" sz="1200" b="0" dirty="0"/>
              <a:t>- removed:.</a:t>
            </a:r>
          </a:p>
          <a:p>
            <a:r>
              <a:rPr lang="en-GB" sz="1200" b="1" dirty="0"/>
              <a:t>EIGP Archive: Team Roles: </a:t>
            </a:r>
            <a:r>
              <a:rPr lang="en-GB" sz="1200" dirty="0"/>
              <a:t>You</a:t>
            </a:r>
            <a:r>
              <a:rPr lang="en-GB" sz="1200" b="1" dirty="0"/>
              <a:t> </a:t>
            </a:r>
            <a:r>
              <a:rPr lang="en-GB" sz="1200" dirty="0"/>
              <a:t>can use whichever method suits your team e.g. </a:t>
            </a:r>
          </a:p>
          <a:p>
            <a:pPr marL="342900" indent="-342900">
              <a:buFont typeface="Arial" panose="020B0604020202020204" pitchFamily="34" charset="0"/>
              <a:buChar char="•"/>
            </a:pPr>
            <a:r>
              <a:rPr lang="en-GB" sz="1200" b="1" dirty="0"/>
              <a:t>Evolutionary Parallel Prototyping</a:t>
            </a:r>
            <a:r>
              <a:rPr lang="en-GB" sz="1200" dirty="0"/>
              <a:t>: Work on and develop all layers simultaneously by assigning them to different roles within the team. Or </a:t>
            </a:r>
          </a:p>
          <a:p>
            <a:pPr marL="342900" indent="-342900">
              <a:buFont typeface="Arial" panose="020B0604020202020204" pitchFamily="34" charset="0"/>
              <a:buChar char="•"/>
            </a:pPr>
            <a:r>
              <a:rPr lang="en-GB" sz="1200" b="1" dirty="0"/>
              <a:t>Evolutionary Extreme Prototyping</a:t>
            </a:r>
            <a:r>
              <a:rPr lang="en-GB" sz="1200" dirty="0"/>
              <a:t>: work on and develop the UI then Server/Client logic then Db.</a:t>
            </a:r>
          </a:p>
          <a:p>
            <a:endParaRPr lang="en-GB" dirty="0"/>
          </a:p>
          <a:p>
            <a:r>
              <a:rPr lang="en-GB" sz="1000" dirty="0"/>
              <a:t>Db design include E-R (Entity Relationship) Modelling: </a:t>
            </a:r>
            <a:r>
              <a:rPr lang="en-GB" sz="1000" dirty="0">
                <a:hlinkClick r:id="rId3"/>
              </a:rPr>
              <a:t>https://www.astera.com/type/blog/all-you-need-to-know-about-database-design/#:~:text=%20How%20to%20Design%20Database%3A%20Steps%20of%20Designing,that%20every%20data%20item%20becomes%20a...%20More%20</a:t>
            </a:r>
            <a:endParaRPr lang="en-GB" sz="1000"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1933247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32509762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15</a:t>
            </a:fld>
            <a:endParaRPr lang="en-GB"/>
          </a:p>
        </p:txBody>
      </p:sp>
    </p:spTree>
    <p:extLst>
      <p:ext uri="{BB962C8B-B14F-4D97-AF65-F5344CB8AC3E}">
        <p14:creationId xmlns:p14="http://schemas.microsoft.com/office/powerpoint/2010/main" val="20028027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2741717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fld id="{93445808-0A42-4057-92F6-5314E76B2A59}" type="slidenum">
              <a:rPr lang="en-GB" smtClean="0"/>
              <a:t>17</a:t>
            </a:fld>
            <a:endParaRPr lang="en-GB"/>
          </a:p>
        </p:txBody>
      </p:sp>
    </p:spTree>
    <p:extLst>
      <p:ext uri="{BB962C8B-B14F-4D97-AF65-F5344CB8AC3E}">
        <p14:creationId xmlns:p14="http://schemas.microsoft.com/office/powerpoint/2010/main" val="4173947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18</a:t>
            </a:fld>
            <a:endParaRPr lang="en-GB"/>
          </a:p>
        </p:txBody>
      </p:sp>
    </p:spTree>
    <p:extLst>
      <p:ext uri="{BB962C8B-B14F-4D97-AF65-F5344CB8AC3E}">
        <p14:creationId xmlns:p14="http://schemas.microsoft.com/office/powerpoint/2010/main" val="2677501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13549467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20</a:t>
            </a:fld>
            <a:endParaRPr lang="en-GB"/>
          </a:p>
        </p:txBody>
      </p:sp>
    </p:spTree>
    <p:extLst>
      <p:ext uri="{BB962C8B-B14F-4D97-AF65-F5344CB8AC3E}">
        <p14:creationId xmlns:p14="http://schemas.microsoft.com/office/powerpoint/2010/main" val="910050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1" dirty="0"/>
              <a:t> </a:t>
            </a:r>
            <a:endParaRPr lang="en-GB" sz="2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21</a:t>
            </a:fld>
            <a:endParaRPr lang="en-GB"/>
          </a:p>
        </p:txBody>
      </p:sp>
    </p:spTree>
    <p:extLst>
      <p:ext uri="{BB962C8B-B14F-4D97-AF65-F5344CB8AC3E}">
        <p14:creationId xmlns:p14="http://schemas.microsoft.com/office/powerpoint/2010/main" val="3210644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22</a:t>
            </a:fld>
            <a:endParaRPr lang="en-GB"/>
          </a:p>
        </p:txBody>
      </p:sp>
    </p:spTree>
    <p:extLst>
      <p:ext uri="{BB962C8B-B14F-4D97-AF65-F5344CB8AC3E}">
        <p14:creationId xmlns:p14="http://schemas.microsoft.com/office/powerpoint/2010/main" val="596525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23</a:t>
            </a:fld>
            <a:endParaRPr lang="en-GB"/>
          </a:p>
        </p:txBody>
      </p:sp>
    </p:spTree>
    <p:extLst>
      <p:ext uri="{BB962C8B-B14F-4D97-AF65-F5344CB8AC3E}">
        <p14:creationId xmlns:p14="http://schemas.microsoft.com/office/powerpoint/2010/main" val="2300331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 https://www.scrum.org/resources/what-is-scrum</a:t>
            </a:r>
          </a:p>
          <a:p>
            <a:r>
              <a:rPr lang="en-GB" dirty="0"/>
              <a:t> </a:t>
            </a:r>
            <a:endParaRPr lang="en-GB" sz="1800" dirty="0"/>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24</a:t>
            </a:fld>
            <a:endParaRPr lang="en-GB"/>
          </a:p>
        </p:txBody>
      </p:sp>
    </p:spTree>
    <p:extLst>
      <p:ext uri="{BB962C8B-B14F-4D97-AF65-F5344CB8AC3E}">
        <p14:creationId xmlns:p14="http://schemas.microsoft.com/office/powerpoint/2010/main" val="4701321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25</a:t>
            </a:fld>
            <a:endParaRPr lang="en-GB"/>
          </a:p>
        </p:txBody>
      </p:sp>
    </p:spTree>
    <p:extLst>
      <p:ext uri="{BB962C8B-B14F-4D97-AF65-F5344CB8AC3E}">
        <p14:creationId xmlns:p14="http://schemas.microsoft.com/office/powerpoint/2010/main" val="19608681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t> </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26</a:t>
            </a:fld>
            <a:endParaRPr lang="en-GB"/>
          </a:p>
        </p:txBody>
      </p:sp>
    </p:spTree>
    <p:extLst>
      <p:ext uri="{BB962C8B-B14F-4D97-AF65-F5344CB8AC3E}">
        <p14:creationId xmlns:p14="http://schemas.microsoft.com/office/powerpoint/2010/main" val="20407238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 https://lucidchart.zendesk.com/hc/en-us/articles/360001139203-Gantt-Chart-Template-Kanban-board</a:t>
            </a:r>
          </a:p>
          <a:p>
            <a:endParaRPr lang="en-GB" dirty="0"/>
          </a:p>
          <a:p>
            <a:r>
              <a:rPr lang="en-GB" sz="1800" b="1" dirty="0"/>
              <a:t> </a:t>
            </a:r>
            <a:endParaRPr lang="en-GB" sz="1800" dirty="0"/>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27</a:t>
            </a:fld>
            <a:endParaRPr lang="en-GB"/>
          </a:p>
        </p:txBody>
      </p:sp>
    </p:spTree>
    <p:extLst>
      <p:ext uri="{BB962C8B-B14F-4D97-AF65-F5344CB8AC3E}">
        <p14:creationId xmlns:p14="http://schemas.microsoft.com/office/powerpoint/2010/main" val="34308982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28</a:t>
            </a:fld>
            <a:endParaRPr lang="en-GB"/>
          </a:p>
        </p:txBody>
      </p:sp>
    </p:spTree>
    <p:extLst>
      <p:ext uri="{BB962C8B-B14F-4D97-AF65-F5344CB8AC3E}">
        <p14:creationId xmlns:p14="http://schemas.microsoft.com/office/powerpoint/2010/main" val="10414953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29</a:t>
            </a:fld>
            <a:endParaRPr lang="en-GB"/>
          </a:p>
        </p:txBody>
      </p:sp>
    </p:spTree>
    <p:extLst>
      <p:ext uri="{BB962C8B-B14F-4D97-AF65-F5344CB8AC3E}">
        <p14:creationId xmlns:p14="http://schemas.microsoft.com/office/powerpoint/2010/main" val="34181790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30</a:t>
            </a:fld>
            <a:endParaRPr lang="en-GB"/>
          </a:p>
        </p:txBody>
      </p:sp>
    </p:spTree>
    <p:extLst>
      <p:ext uri="{BB962C8B-B14F-4D97-AF65-F5344CB8AC3E}">
        <p14:creationId xmlns:p14="http://schemas.microsoft.com/office/powerpoint/2010/main" val="3085193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1" dirty="0"/>
              <a:t> </a:t>
            </a:r>
            <a:endParaRPr lang="en-GB" sz="2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31</a:t>
            </a:fld>
            <a:endParaRPr lang="en-GB"/>
          </a:p>
        </p:txBody>
      </p:sp>
    </p:spTree>
    <p:extLst>
      <p:ext uri="{BB962C8B-B14F-4D97-AF65-F5344CB8AC3E}">
        <p14:creationId xmlns:p14="http://schemas.microsoft.com/office/powerpoint/2010/main" val="2691813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32</a:t>
            </a:fld>
            <a:endParaRPr lang="en-GB"/>
          </a:p>
        </p:txBody>
      </p:sp>
    </p:spTree>
    <p:extLst>
      <p:ext uri="{BB962C8B-B14F-4D97-AF65-F5344CB8AC3E}">
        <p14:creationId xmlns:p14="http://schemas.microsoft.com/office/powerpoint/2010/main" val="25614552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33</a:t>
            </a:fld>
            <a:endParaRPr lang="en-GB"/>
          </a:p>
        </p:txBody>
      </p:sp>
    </p:spTree>
    <p:extLst>
      <p:ext uri="{BB962C8B-B14F-4D97-AF65-F5344CB8AC3E}">
        <p14:creationId xmlns:p14="http://schemas.microsoft.com/office/powerpoint/2010/main" val="22852202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p:txBody>
      </p:sp>
      <p:sp>
        <p:nvSpPr>
          <p:cNvPr id="4" name="Slide Number Placeholder 3"/>
          <p:cNvSpPr>
            <a:spLocks noGrp="1"/>
          </p:cNvSpPr>
          <p:nvPr>
            <p:ph type="sldNum" sz="quarter" idx="5"/>
          </p:nvPr>
        </p:nvSpPr>
        <p:spPr/>
        <p:txBody>
          <a:bodyPr/>
          <a:lstStyle/>
          <a:p>
            <a:fld id="{93445808-0A42-4057-92F6-5314E76B2A59}" type="slidenum">
              <a:rPr lang="en-GB" smtClean="0"/>
              <a:t>34</a:t>
            </a:fld>
            <a:endParaRPr lang="en-GB"/>
          </a:p>
        </p:txBody>
      </p:sp>
    </p:spTree>
    <p:extLst>
      <p:ext uri="{BB962C8B-B14F-4D97-AF65-F5344CB8AC3E}">
        <p14:creationId xmlns:p14="http://schemas.microsoft.com/office/powerpoint/2010/main" val="1374329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35</a:t>
            </a:fld>
            <a:endParaRPr lang="en-GB"/>
          </a:p>
        </p:txBody>
      </p:sp>
    </p:spTree>
    <p:extLst>
      <p:ext uri="{BB962C8B-B14F-4D97-AF65-F5344CB8AC3E}">
        <p14:creationId xmlns:p14="http://schemas.microsoft.com/office/powerpoint/2010/main" val="5885612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1" dirty="0"/>
              <a:t>  </a:t>
            </a:r>
            <a:endParaRPr lang="en-GB" sz="2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36</a:t>
            </a:fld>
            <a:endParaRPr lang="en-GB"/>
          </a:p>
        </p:txBody>
      </p:sp>
    </p:spTree>
    <p:extLst>
      <p:ext uri="{BB962C8B-B14F-4D97-AF65-F5344CB8AC3E}">
        <p14:creationId xmlns:p14="http://schemas.microsoft.com/office/powerpoint/2010/main" val="2054386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p:txBody>
      </p:sp>
      <p:sp>
        <p:nvSpPr>
          <p:cNvPr id="4" name="Slide Number Placeholder 3"/>
          <p:cNvSpPr>
            <a:spLocks noGrp="1"/>
          </p:cNvSpPr>
          <p:nvPr>
            <p:ph type="sldNum" sz="quarter" idx="5"/>
          </p:nvPr>
        </p:nvSpPr>
        <p:spPr/>
        <p:txBody>
          <a:bodyPr/>
          <a:lstStyle/>
          <a:p>
            <a:fld id="{93445808-0A42-4057-92F6-5314E76B2A59}" type="slidenum">
              <a:rPr lang="en-GB" smtClean="0"/>
              <a:t>37</a:t>
            </a:fld>
            <a:endParaRPr lang="en-GB"/>
          </a:p>
        </p:txBody>
      </p:sp>
    </p:spTree>
    <p:extLst>
      <p:ext uri="{BB962C8B-B14F-4D97-AF65-F5344CB8AC3E}">
        <p14:creationId xmlns:p14="http://schemas.microsoft.com/office/powerpoint/2010/main" val="34209295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38</a:t>
            </a:fld>
            <a:endParaRPr lang="en-GB"/>
          </a:p>
        </p:txBody>
      </p:sp>
    </p:spTree>
    <p:extLst>
      <p:ext uri="{BB962C8B-B14F-4D97-AF65-F5344CB8AC3E}">
        <p14:creationId xmlns:p14="http://schemas.microsoft.com/office/powerpoint/2010/main" val="38690712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 </a:t>
            </a:r>
            <a:endParaRPr lang="en-GB" sz="1800"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39</a:t>
            </a:fld>
            <a:endParaRPr lang="en-GB"/>
          </a:p>
        </p:txBody>
      </p:sp>
    </p:spTree>
    <p:extLst>
      <p:ext uri="{BB962C8B-B14F-4D97-AF65-F5344CB8AC3E}">
        <p14:creationId xmlns:p14="http://schemas.microsoft.com/office/powerpoint/2010/main" val="279443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wisc.pb.unizin.org/technicalpm/chapter/lesson-6-revision/" TargetMode="External"/><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workfront.com/project-management/methodologies/waterfall" TargetMode="External"/><Relationship Id="rId5" Type="http://schemas.openxmlformats.org/officeDocument/2006/relationships/hyperlink" Target="https://www.projectmanager.com/waterfall-methodology" TargetMode="Externa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en.wikipedia.org/wiki/Waterfall_mode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interaction-design.org/literature/article/design-thinking-get-a-quick-overview-of-the-histor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19.sv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creativecommons.org/licenses/by/3.0/" TargetMode="External"/><Relationship Id="rId4" Type="http://schemas.openxmlformats.org/officeDocument/2006/relationships/hyperlink" Target="https://www.artarmonunited.com/how-to-develop-a-websites-desig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itenterprise.co.uk/software-prototyping-methods/#:~:text=Extreme%20prototyping%20is%20used%20mostly%20for%20web-based%20applications,created%2C%20which%20is%20just%20a%20series%20of%20page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learn.g2.com/software-development-life-cycl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indevlab.com/blog/what-is-agile-development/"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digite.com/agile/feature-driven-development-fdd/" TargetMode="External"/><Relationship Id="rId7" Type="http://schemas.openxmlformats.org/officeDocument/2006/relationships/hyperlink" Target="https://www.youtube.com/watch?v=gy1c4_YixCo"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scrum.org/resources/what-is-scrum/" TargetMode="External"/><Relationship Id="rId5" Type="http://schemas.openxmlformats.org/officeDocument/2006/relationships/hyperlink" Target="https://project-management.com/top-5-kanban-board-software-solutions/?utm_source=bing&amp;utm_medium=cpc&amp;utm_term=kanban&amp;utm_content=c&amp;network=o&amp;utm_campaign=424573072&amp;msclkid=b7507f089c20184e136a1d3aa4e0c4b8" TargetMode="External"/><Relationship Id="rId4" Type="http://schemas.openxmlformats.org/officeDocument/2006/relationships/hyperlink" Target="https://www.planview.com/resources/articles/lkdc-kanban-software-development-process/#:~:text=%20Basics%20of%20Kanban%20Software%20Development%20%201,meant%20to%20force%20your%20team%20to...%20More%2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scrum.org/resources/what-is-scrum"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ncube.com/blog/software-development-life-cycle-guid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Jle_GzNq6h8"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trello.com/"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hyperlink" Target="https://www.youtube.com/watch?v=VxwmWuPojNo"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8.svg"/></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customXml" Target="../ink/ink1.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1046746" y="586822"/>
            <a:ext cx="3560252" cy="1645920"/>
          </a:xfrm>
        </p:spPr>
        <p:txBody>
          <a:bodyPr>
            <a:normAutofit/>
          </a:bodyPr>
          <a:lstStyle/>
          <a:p>
            <a:r>
              <a:rPr lang="en-GB" sz="3200" b="1" u="sng"/>
              <a:t>From the assignment brief:</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A black text on a white background&#10;&#10;Description automatically generated">
            <a:extLst>
              <a:ext uri="{FF2B5EF4-FFF2-40B4-BE49-F238E27FC236}">
                <a16:creationId xmlns:a16="http://schemas.microsoft.com/office/drawing/2014/main" id="{502A86B0-969C-4328-B42C-2FB4556E9953}"/>
              </a:ext>
            </a:extLst>
          </p:cNvPr>
          <p:cNvPicPr>
            <a:picLocks noChangeAspect="1"/>
          </p:cNvPicPr>
          <p:nvPr/>
        </p:nvPicPr>
        <p:blipFill>
          <a:blip r:embed="rId3"/>
          <a:stretch>
            <a:fillRect/>
          </a:stretch>
        </p:blipFill>
        <p:spPr>
          <a:xfrm>
            <a:off x="557784" y="2843131"/>
            <a:ext cx="11164824" cy="3265713"/>
          </a:xfrm>
          <a:prstGeom prst="rect">
            <a:avLst/>
          </a:prstGeom>
        </p:spPr>
      </p:pic>
      <p:sp>
        <p:nvSpPr>
          <p:cNvPr id="7" name="Rectangle 6">
            <a:extLst>
              <a:ext uri="{FF2B5EF4-FFF2-40B4-BE49-F238E27FC236}">
                <a16:creationId xmlns:a16="http://schemas.microsoft.com/office/drawing/2014/main" id="{063988D0-01B6-42B0-A2DD-BA8A5A8082F5}"/>
              </a:ext>
            </a:extLst>
          </p:cNvPr>
          <p:cNvSpPr/>
          <p:nvPr/>
        </p:nvSpPr>
        <p:spPr>
          <a:xfrm>
            <a:off x="2395182" y="2893325"/>
            <a:ext cx="2570735" cy="320723"/>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CBB875E-B901-4050-A699-6CA573D1E9B7}"/>
              </a:ext>
            </a:extLst>
          </p:cNvPr>
          <p:cNvSpPr/>
          <p:nvPr/>
        </p:nvSpPr>
        <p:spPr>
          <a:xfrm>
            <a:off x="780197" y="4092789"/>
            <a:ext cx="10677099" cy="254024"/>
          </a:xfrm>
          <a:prstGeom prst="rect">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749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034D81-915B-E3AF-CD36-F341AD434C91}"/>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38AF6DF-73B7-E88F-D046-A679D8F3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059C395D-2CE6-7E9A-C0F7-BADBC6FD257B}"/>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9600" b="1" i="0" u="none" strike="noStrike" kern="1200" cap="none" spc="0" normalizeH="0" baseline="0" noProof="0" dirty="0">
                <a:ln>
                  <a:noFill/>
                </a:ln>
                <a:solidFill>
                  <a:prstClr val="white"/>
                </a:solidFill>
                <a:effectLst/>
                <a:uLnTx/>
                <a:uFillTx/>
                <a:latin typeface="Calibri Light" panose="020F0302020204030204"/>
                <a:ea typeface="+mj-ea"/>
                <a:cs typeface="+mj-cs"/>
              </a:rPr>
              <a:t>Changemakers: </a:t>
            </a:r>
            <a:r>
              <a:rPr kumimoji="0" lang="en-US" sz="6000" b="1" i="0" u="none" strike="noStrike" kern="1200" cap="none" spc="0" normalizeH="0" baseline="0" noProof="0" dirty="0">
                <a:ln>
                  <a:noFill/>
                </a:ln>
                <a:solidFill>
                  <a:prstClr val="white"/>
                </a:solidFill>
                <a:effectLst/>
                <a:uLnTx/>
                <a:uFillTx/>
                <a:latin typeface="Calibri Light" panose="020F0302020204030204"/>
                <a:ea typeface="+mj-ea"/>
                <a:cs typeface="+mj-cs"/>
              </a:rPr>
              <a:t>Creativity &amp; Value Creation.</a:t>
            </a:r>
            <a:endParaRPr kumimoji="0" lang="en-US" sz="9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3" name="Content Placeholder 2">
            <a:extLst>
              <a:ext uri="{FF2B5EF4-FFF2-40B4-BE49-F238E27FC236}">
                <a16:creationId xmlns:a16="http://schemas.microsoft.com/office/drawing/2014/main" id="{F9CA5582-49E0-21D2-66F8-0B21E332A8D1}"/>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dirty="0"/>
              <a:t>Assign. 1: Task </a:t>
            </a:r>
            <a:r>
              <a:rPr lang="en-GB" dirty="0"/>
              <a:t>3. Question 1</a:t>
            </a:r>
            <a:endParaRPr lang="en-GB" sz="2400" b="0" dirty="0">
              <a:latin typeface="+mn-lt"/>
            </a:endParaRPr>
          </a:p>
          <a:p>
            <a:r>
              <a:rPr lang="en-US" b="1" dirty="0"/>
              <a:t>Development Method</a:t>
            </a:r>
          </a:p>
        </p:txBody>
      </p:sp>
      <p:sp>
        <p:nvSpPr>
          <p:cNvPr id="44" name="sketchy line">
            <a:extLst>
              <a:ext uri="{FF2B5EF4-FFF2-40B4-BE49-F238E27FC236}">
                <a16:creationId xmlns:a16="http://schemas.microsoft.com/office/drawing/2014/main" id="{C72CC378-135F-6F97-CE32-BE699B2AA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Graphical user interface&#10;&#10;Description automatically generated">
            <a:extLst>
              <a:ext uri="{FF2B5EF4-FFF2-40B4-BE49-F238E27FC236}">
                <a16:creationId xmlns:a16="http://schemas.microsoft.com/office/drawing/2014/main" id="{18BE1B71-CF06-CC30-3604-24C1765DB38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ABE01E0D-C735-D612-ECC9-3661D260F6B6}"/>
              </a:ext>
            </a:extLst>
          </p:cNvPr>
          <p:cNvSpPr txBox="1"/>
          <p:nvPr/>
        </p:nvSpPr>
        <p:spPr>
          <a:xfrm>
            <a:off x="9737482" y="6657945"/>
            <a:ext cx="2454518"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BY-SA-NC</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514165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0999" y="365125"/>
            <a:ext cx="10802257" cy="1325563"/>
          </a:xfrm>
        </p:spPr>
        <p:txBody>
          <a:bodyPr>
            <a:normAutofit/>
          </a:bodyPr>
          <a:lstStyle/>
          <a:p>
            <a:r>
              <a:rPr lang="en-GB" sz="4800" b="1" u="sng" dirty="0"/>
              <a:t>Open Word document /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Open your module document.</a:t>
            </a:r>
          </a:p>
          <a:p>
            <a:r>
              <a:rPr lang="en-GB" dirty="0">
                <a:effectLst/>
                <a:latin typeface="Arial" panose="020B0604020202020204" pitchFamily="34" charset="0"/>
                <a:ea typeface="Times New Roman" panose="02020603050405020304" pitchFamily="18" charset="0"/>
                <a:cs typeface="Arial" panose="020B0604020202020204" pitchFamily="34" charset="0"/>
              </a:rPr>
              <a:t>To save activity answers to go towards completing the assignment questions and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Graphic 5" descr="Document with solid fill">
            <a:extLst>
              <a:ext uri="{FF2B5EF4-FFF2-40B4-BE49-F238E27FC236}">
                <a16:creationId xmlns:a16="http://schemas.microsoft.com/office/drawing/2014/main" id="{F060D3A0-52FF-D112-9109-225924A54A1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10817" y="3429000"/>
            <a:ext cx="2393852" cy="2393852"/>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9DC7-2CE8-B71F-C8F9-966744D7B9C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32D5005-8A76-7F32-E028-C2AA20BF69B7}"/>
              </a:ext>
            </a:extLst>
          </p:cNvPr>
          <p:cNvSpPr>
            <a:spLocks noGrp="1"/>
          </p:cNvSpPr>
          <p:nvPr>
            <p:ph type="body" sz="half" idx="2"/>
          </p:nvPr>
        </p:nvSpPr>
        <p:spPr>
          <a:xfrm>
            <a:off x="401935" y="1001487"/>
            <a:ext cx="10867292" cy="5558970"/>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171450">
              <a:lnSpc>
                <a:spcPct val="100000"/>
              </a:lnSpc>
              <a:spcBef>
                <a:spcPts val="0"/>
              </a:spcBef>
              <a:spcAft>
                <a:spcPts val="300"/>
              </a:spcAft>
            </a:pPr>
            <a:r>
              <a:rPr lang="en-GB" sz="3000" b="1" u="sng" dirty="0">
                <a:effectLst/>
                <a:latin typeface="Arial" panose="020B0604020202020204" pitchFamily="34" charset="0"/>
                <a:ea typeface="Times New Roman" panose="02020603050405020304" pitchFamily="18" charset="0"/>
              </a:rPr>
              <a:t>Assign. 1 Task 3: Project Development method &amp; Design work</a:t>
            </a:r>
          </a:p>
          <a:p>
            <a:pPr marL="270510">
              <a:lnSpc>
                <a:spcPct val="100000"/>
              </a:lnSpc>
              <a:spcAft>
                <a:spcPts val="3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Your answers to the questions below should r</a:t>
            </a:r>
            <a:r>
              <a:rPr lang="en-GB" sz="2800" dirty="0">
                <a:effectLst/>
                <a:latin typeface="Arial" panose="020B0604020202020204" pitchFamily="34" charset="0"/>
                <a:ea typeface="Times New Roman" panose="02020603050405020304" pitchFamily="18" charset="0"/>
                <a:cs typeface="Arial" panose="020B0604020202020204" pitchFamily="34" charset="0"/>
              </a:rPr>
              <a:t>efer to a Computing project/research area of your choice.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task answer should be approx. 6-700 words </a:t>
            </a:r>
            <a:r>
              <a:rPr lang="en-GB" sz="2800" dirty="0">
                <a:effectLst/>
                <a:latin typeface="Arial" panose="020B0604020202020204" pitchFamily="34" charset="0"/>
                <a:ea typeface="Times New Roman" panose="02020603050405020304" pitchFamily="18" charset="0"/>
                <a:cs typeface="Arial" panose="020B0604020202020204" pitchFamily="34" charset="0"/>
              </a:rPr>
              <a:t>with supporting citations.</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Aft>
                <a:spcPts val="300"/>
              </a:spcAft>
            </a:pPr>
            <a:r>
              <a:rPr lang="en-GB" sz="2800" b="1" dirty="0">
                <a:effectLst/>
                <a:latin typeface="Arial" panose="020B0604020202020204" pitchFamily="34" charset="0"/>
                <a:ea typeface="Times New Roman" panose="02020603050405020304" pitchFamily="18" charset="0"/>
                <a:cs typeface="Arial" panose="020B0604020202020204" pitchFamily="34" charset="0"/>
              </a:rPr>
              <a:t>Q.1: </a:t>
            </a:r>
            <a:r>
              <a:rPr lang="en-GB" sz="2800" dirty="0">
                <a:effectLst/>
                <a:latin typeface="Arial" panose="020B0604020202020204" pitchFamily="34" charset="0"/>
                <a:ea typeface="Times New Roman" panose="02020603050405020304" pitchFamily="18" charset="0"/>
                <a:cs typeface="Arial" panose="020B0604020202020204" pitchFamily="34" charset="0"/>
              </a:rPr>
              <a:t>Describe a suitable </a:t>
            </a:r>
            <a:r>
              <a:rPr lang="en-GB" sz="2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Development method</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2800" dirty="0">
                <a:effectLst/>
                <a:latin typeface="Arial" panose="020B0604020202020204" pitchFamily="34" charset="0"/>
                <a:ea typeface="Times New Roman" panose="02020603050405020304" pitchFamily="18" charset="0"/>
                <a:cs typeface="Arial" panose="020B0604020202020204" pitchFamily="34" charset="0"/>
              </a:rPr>
              <a:t>that will help you plan and complete your project.</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Aft>
                <a:spcPts val="3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a:lnSpc>
                <a:spcPct val="100000"/>
              </a:lnSpc>
              <a:spcBef>
                <a:spcPts val="0"/>
              </a:spcBef>
              <a:spcAft>
                <a:spcPts val="3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F791EDE1-3B46-4B33-69C9-17E6F36D3E63}"/>
              </a:ext>
            </a:extLst>
          </p:cNvPr>
          <p:cNvSpPr txBox="1"/>
          <p:nvPr/>
        </p:nvSpPr>
        <p:spPr>
          <a:xfrm>
            <a:off x="90132" y="26812"/>
            <a:ext cx="781464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sng" strike="noStrike" kern="1200" cap="none" spc="0" normalizeH="0" baseline="0" noProof="0" dirty="0">
                <a:ln>
                  <a:noFill/>
                </a:ln>
                <a:solidFill>
                  <a:srgbClr val="FFFFFF"/>
                </a:solidFill>
                <a:effectLst/>
                <a:uLnTx/>
                <a:uFillTx/>
                <a:latin typeface="Calibri Light" panose="020F0302020204030204"/>
                <a:ea typeface="+mn-ea"/>
                <a:cs typeface="+mn-cs"/>
              </a:rPr>
              <a:t>This week’s focus &amp; Activity:</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C4B1DA6B-10E0-CDC4-3E14-EAF3CACF8D81}"/>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0660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8F8D5-DA4E-856A-A158-59082157FC33}"/>
            </a:ext>
          </a:extLst>
        </p:cNvPr>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FA9A2C4-8A94-0FE1-5845-B5D5A28D7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53">
            <a:extLst>
              <a:ext uri="{FF2B5EF4-FFF2-40B4-BE49-F238E27FC236}">
                <a16:creationId xmlns:a16="http://schemas.microsoft.com/office/drawing/2014/main" id="{9CA06B81-F715-B64A-8CBA-83DA07F3F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AE01185F-9926-C647-F304-A2C30D045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691003-7D56-DF67-B42A-7327FDE45353}"/>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 &amp; Overview</a:t>
            </a:r>
            <a:endParaRPr lang="en-GB" sz="4000" u="sng" dirty="0"/>
          </a:p>
        </p:txBody>
      </p:sp>
      <p:sp>
        <p:nvSpPr>
          <p:cNvPr id="65" name="Rectangle 57">
            <a:extLst>
              <a:ext uri="{FF2B5EF4-FFF2-40B4-BE49-F238E27FC236}">
                <a16:creationId xmlns:a16="http://schemas.microsoft.com/office/drawing/2014/main" id="{0F991F99-1BB6-FE33-0DB6-552DEBBAD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417FABE-5D4E-FD98-A01D-1ED18D7DEFF4}"/>
              </a:ext>
            </a:extLst>
          </p:cNvPr>
          <p:cNvSpPr>
            <a:spLocks noGrp="1"/>
          </p:cNvSpPr>
          <p:nvPr>
            <p:ph idx="1"/>
          </p:nvPr>
        </p:nvSpPr>
        <p:spPr>
          <a:xfrm>
            <a:off x="602670" y="2221992"/>
            <a:ext cx="7735787" cy="4178202"/>
          </a:xfrm>
        </p:spPr>
        <p:txBody>
          <a:bodyPr>
            <a:normAutofit/>
          </a:bodyPr>
          <a:lstStyle/>
          <a:p>
            <a:pPr marL="914400" lvl="2" indent="0">
              <a:spcBef>
                <a:spcPts val="600"/>
              </a:spcBef>
              <a:spcAft>
                <a:spcPts val="600"/>
              </a:spcAft>
              <a:buNone/>
            </a:pPr>
            <a:r>
              <a:rPr lang="en-GB" sz="3200" b="1" u="sng" dirty="0"/>
              <a:t>Lecture &amp; Tutorial:</a:t>
            </a:r>
          </a:p>
          <a:p>
            <a:pPr marL="1428750" lvl="2" indent="-514350">
              <a:spcBef>
                <a:spcPts val="600"/>
              </a:spcBef>
              <a:spcAft>
                <a:spcPts val="600"/>
              </a:spcAft>
              <a:buFont typeface="+mj-lt"/>
              <a:buAutoNum type="arabicPeriod"/>
            </a:pPr>
            <a:r>
              <a:rPr lang="en-GB" sz="3200" dirty="0"/>
              <a:t>Project Development Methods</a:t>
            </a:r>
          </a:p>
          <a:p>
            <a:pPr marL="1428750" lvl="2" indent="-514350">
              <a:spcBef>
                <a:spcPts val="600"/>
              </a:spcBef>
              <a:spcAft>
                <a:spcPts val="600"/>
              </a:spcAft>
              <a:buFont typeface="+mj-lt"/>
              <a:buAutoNum type="arabicPeriod"/>
            </a:pPr>
            <a:r>
              <a:rPr lang="en-GB" sz="3200" dirty="0"/>
              <a:t>Activities: Project Development Method (details in Moodle and email)</a:t>
            </a:r>
          </a:p>
          <a:p>
            <a:pPr marL="1428750" lvl="2" indent="-514350">
              <a:spcBef>
                <a:spcPts val="600"/>
              </a:spcBef>
              <a:spcAft>
                <a:spcPts val="600"/>
              </a:spcAft>
              <a:buFont typeface="+mj-lt"/>
              <a:buAutoNum type="arabicPeriod"/>
            </a:pPr>
            <a:endParaRPr lang="en-GB" sz="3200" dirty="0"/>
          </a:p>
        </p:txBody>
      </p:sp>
      <p:grpSp>
        <p:nvGrpSpPr>
          <p:cNvPr id="13" name="Group 12">
            <a:extLst>
              <a:ext uri="{FF2B5EF4-FFF2-40B4-BE49-F238E27FC236}">
                <a16:creationId xmlns:a16="http://schemas.microsoft.com/office/drawing/2014/main" id="{D1266345-C802-F1C8-9430-B39807D7707A}"/>
              </a:ext>
            </a:extLst>
          </p:cNvPr>
          <p:cNvGrpSpPr/>
          <p:nvPr/>
        </p:nvGrpSpPr>
        <p:grpSpPr>
          <a:xfrm>
            <a:off x="8885526" y="325498"/>
            <a:ext cx="2886888" cy="5983862"/>
            <a:chOff x="8071311" y="134724"/>
            <a:chExt cx="2812289" cy="5812774"/>
          </a:xfrm>
        </p:grpSpPr>
        <p:pic>
          <p:nvPicPr>
            <p:cNvPr id="14" name="Graphic 13" descr="Gantt Chart outline">
              <a:extLst>
                <a:ext uri="{FF2B5EF4-FFF2-40B4-BE49-F238E27FC236}">
                  <a16:creationId xmlns:a16="http://schemas.microsoft.com/office/drawing/2014/main" id="{9AFCCFFE-BE59-427C-8A69-4F08AA0B7C8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D1C5C40A-52E3-DCB4-A0F2-84EB5E0993E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209CC094-FE49-2A68-A570-E7DAB50B0EF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8689D252-3EC2-8673-E131-646DC22345B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709895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1ED6D-B236-3F99-729F-CFE2BA866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2F6EB-AF9C-8D87-9F33-A9CBB51E3110}"/>
              </a:ext>
            </a:extLst>
          </p:cNvPr>
          <p:cNvSpPr>
            <a:spLocks noGrp="1"/>
          </p:cNvSpPr>
          <p:nvPr>
            <p:ph type="title"/>
          </p:nvPr>
        </p:nvSpPr>
        <p:spPr>
          <a:xfrm>
            <a:off x="558551" y="77770"/>
            <a:ext cx="10315425" cy="1200361"/>
          </a:xfrm>
        </p:spPr>
        <p:txBody>
          <a:bodyPr anchor="b">
            <a:normAutofit fontScale="90000"/>
          </a:bodyPr>
          <a:lstStyle/>
          <a:p>
            <a:r>
              <a:rPr lang="en-GB" sz="5400" b="1" u="sng" dirty="0"/>
              <a:t>Activity: Development Method selection</a:t>
            </a:r>
          </a:p>
        </p:txBody>
      </p:sp>
      <p:sp>
        <p:nvSpPr>
          <p:cNvPr id="3" name="Content Placeholder 2">
            <a:extLst>
              <a:ext uri="{FF2B5EF4-FFF2-40B4-BE49-F238E27FC236}">
                <a16:creationId xmlns:a16="http://schemas.microsoft.com/office/drawing/2014/main" id="{3191D530-1E5D-1E34-E8FB-85A5929670F8}"/>
              </a:ext>
            </a:extLst>
          </p:cNvPr>
          <p:cNvSpPr>
            <a:spLocks noGrp="1"/>
          </p:cNvSpPr>
          <p:nvPr>
            <p:ph idx="1"/>
          </p:nvPr>
        </p:nvSpPr>
        <p:spPr>
          <a:xfrm>
            <a:off x="762637" y="1525865"/>
            <a:ext cx="8976449" cy="4627450"/>
          </a:xfrm>
        </p:spPr>
        <p:txBody>
          <a:bodyPr anchor="t">
            <a:normAutofit/>
          </a:bodyPr>
          <a:lstStyle/>
          <a:p>
            <a:pPr>
              <a:lnSpc>
                <a:spcPct val="110000"/>
              </a:lnSpc>
              <a:spcBef>
                <a:spcPts val="0"/>
              </a:spcBef>
            </a:pPr>
            <a:r>
              <a:rPr lang="en-GB" sz="3200" dirty="0"/>
              <a:t>There are many Development methods to choose from.</a:t>
            </a:r>
          </a:p>
          <a:p>
            <a:pPr>
              <a:lnSpc>
                <a:spcPct val="110000"/>
              </a:lnSpc>
              <a:spcBef>
                <a:spcPts val="0"/>
              </a:spcBef>
            </a:pPr>
            <a:r>
              <a:rPr lang="en-GB" sz="3200" dirty="0"/>
              <a:t>As we go through the following slides, make some notes.</a:t>
            </a:r>
          </a:p>
          <a:p>
            <a:pPr>
              <a:lnSpc>
                <a:spcPct val="110000"/>
              </a:lnSpc>
              <a:spcBef>
                <a:spcPts val="0"/>
              </a:spcBef>
            </a:pPr>
            <a:r>
              <a:rPr lang="en-GB" sz="3200" dirty="0"/>
              <a:t>And consider which one you would like to use for your project.</a:t>
            </a:r>
          </a:p>
          <a:p>
            <a:pPr>
              <a:lnSpc>
                <a:spcPct val="110000"/>
              </a:lnSpc>
              <a:spcBef>
                <a:spcPts val="0"/>
              </a:spcBef>
            </a:pPr>
            <a:r>
              <a:rPr lang="en-GB" sz="3200" dirty="0"/>
              <a:t>You will need to choose / combine / create one to answer Task 3, Question 1 of Assignment 1.</a:t>
            </a:r>
          </a:p>
        </p:txBody>
      </p:sp>
      <p:sp>
        <p:nvSpPr>
          <p:cNvPr id="4" name="Rectangle 3">
            <a:extLst>
              <a:ext uri="{FF2B5EF4-FFF2-40B4-BE49-F238E27FC236}">
                <a16:creationId xmlns:a16="http://schemas.microsoft.com/office/drawing/2014/main" id="{86ECCE1E-E43F-9F3B-8F44-3020D31F46A4}"/>
              </a:ext>
            </a:extLst>
          </p:cNvPr>
          <p:cNvSpPr/>
          <p:nvPr/>
        </p:nvSpPr>
        <p:spPr>
          <a:xfrm>
            <a:off x="437957" y="50496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a:extLst>
              <a:ext uri="{FF2B5EF4-FFF2-40B4-BE49-F238E27FC236}">
                <a16:creationId xmlns:a16="http://schemas.microsoft.com/office/drawing/2014/main" id="{CAEDCB2B-F719-440C-DEE2-AAD4FC327BFA}"/>
              </a:ext>
            </a:extLst>
          </p:cNvPr>
          <p:cNvGrpSpPr/>
          <p:nvPr/>
        </p:nvGrpSpPr>
        <p:grpSpPr>
          <a:xfrm>
            <a:off x="9739086" y="1371600"/>
            <a:ext cx="2373086" cy="512756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B6CA35BD-44DD-65DE-7AA7-3223E92F38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47DB2A16-E3D7-F146-E0F5-29FCDBE34F8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9BEBDA02-39FC-2814-414F-945B38F06FC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BD3EC493-10D4-3A2A-E3AE-4E3D9D90686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164666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552" y="77770"/>
            <a:ext cx="8119618" cy="1200361"/>
          </a:xfrm>
        </p:spPr>
        <p:txBody>
          <a:bodyPr anchor="b">
            <a:normAutofit fontScale="90000"/>
          </a:bodyPr>
          <a:lstStyle/>
          <a:p>
            <a:r>
              <a:rPr lang="en-GB" b="1" u="sng" dirty="0"/>
              <a:t>Development Methods/Methodologies</a:t>
            </a:r>
          </a:p>
        </p:txBody>
      </p:sp>
      <p:sp>
        <p:nvSpPr>
          <p:cNvPr id="3" name="Content Placeholder 2"/>
          <p:cNvSpPr>
            <a:spLocks noGrp="1"/>
          </p:cNvSpPr>
          <p:nvPr>
            <p:ph idx="1"/>
          </p:nvPr>
        </p:nvSpPr>
        <p:spPr>
          <a:xfrm>
            <a:off x="616508" y="1465056"/>
            <a:ext cx="9285584" cy="5084236"/>
          </a:xfrm>
        </p:spPr>
        <p:txBody>
          <a:bodyPr anchor="t">
            <a:normAutofit fontScale="92500" lnSpcReduction="10000"/>
          </a:bodyPr>
          <a:lstStyle/>
          <a:p>
            <a:pPr marL="0" indent="0">
              <a:lnSpc>
                <a:spcPct val="110000"/>
              </a:lnSpc>
              <a:spcBef>
                <a:spcPts val="0"/>
              </a:spcBef>
              <a:buNone/>
            </a:pPr>
            <a:r>
              <a:rPr lang="en-GB" sz="3200" dirty="0"/>
              <a:t>Example Development methods:</a:t>
            </a:r>
          </a:p>
          <a:p>
            <a:pPr lvl="1">
              <a:lnSpc>
                <a:spcPct val="110000"/>
              </a:lnSpc>
              <a:spcBef>
                <a:spcPts val="0"/>
              </a:spcBef>
              <a:buClr>
                <a:srgbClr val="FFFF00"/>
              </a:buClr>
            </a:pPr>
            <a:r>
              <a:rPr lang="en-GB" sz="3000" dirty="0">
                <a:solidFill>
                  <a:schemeClr val="bg1"/>
                </a:solidFill>
                <a:highlight>
                  <a:srgbClr val="FFFF00"/>
                </a:highlight>
              </a:rPr>
              <a:t>Waterfall Methodology</a:t>
            </a:r>
          </a:p>
          <a:p>
            <a:pPr lvl="1">
              <a:lnSpc>
                <a:spcPct val="110000"/>
              </a:lnSpc>
              <a:spcBef>
                <a:spcPts val="0"/>
              </a:spcBef>
              <a:buClr>
                <a:srgbClr val="FFFF00"/>
              </a:buClr>
            </a:pPr>
            <a:r>
              <a:rPr lang="en-GB" sz="3000" dirty="0">
                <a:solidFill>
                  <a:schemeClr val="bg1"/>
                </a:solidFill>
                <a:highlight>
                  <a:srgbClr val="FFFF00"/>
                </a:highlight>
              </a:rPr>
              <a:t>The Software Development Lifecycle (SDLC) </a:t>
            </a:r>
          </a:p>
          <a:p>
            <a:pPr lvl="1">
              <a:lnSpc>
                <a:spcPct val="110000"/>
              </a:lnSpc>
              <a:spcBef>
                <a:spcPts val="0"/>
              </a:spcBef>
              <a:buClr>
                <a:srgbClr val="FFFF00"/>
              </a:buClr>
            </a:pPr>
            <a:r>
              <a:rPr lang="en-GB" sz="3000" dirty="0">
                <a:solidFill>
                  <a:schemeClr val="bg1"/>
                </a:solidFill>
                <a:highlight>
                  <a:srgbClr val="FFFF00"/>
                </a:highlight>
              </a:rPr>
              <a:t>The Prototyping Process (PP)</a:t>
            </a:r>
          </a:p>
          <a:p>
            <a:pPr lvl="1">
              <a:lnSpc>
                <a:spcPct val="110000"/>
              </a:lnSpc>
              <a:spcBef>
                <a:spcPts val="0"/>
              </a:spcBef>
              <a:buClr>
                <a:srgbClr val="FFFF00"/>
              </a:buClr>
            </a:pPr>
            <a:r>
              <a:rPr lang="en-GB" sz="3000" dirty="0">
                <a:solidFill>
                  <a:schemeClr val="bg1"/>
                </a:solidFill>
                <a:highlight>
                  <a:srgbClr val="FFFF00"/>
                </a:highlight>
              </a:rPr>
              <a:t>Design Thinking Process (DTP)</a:t>
            </a:r>
          </a:p>
          <a:p>
            <a:pPr lvl="1">
              <a:lnSpc>
                <a:spcPct val="110000"/>
              </a:lnSpc>
              <a:spcBef>
                <a:spcPts val="0"/>
              </a:spcBef>
              <a:buClr>
                <a:srgbClr val="FFFF00"/>
              </a:buClr>
            </a:pPr>
            <a:r>
              <a:rPr lang="en-GB" sz="3000" dirty="0">
                <a:solidFill>
                  <a:schemeClr val="bg1"/>
                </a:solidFill>
                <a:highlight>
                  <a:srgbClr val="FFFF00"/>
                </a:highlight>
              </a:rPr>
              <a:t>Rapid Application Development (RAD)</a:t>
            </a:r>
          </a:p>
          <a:p>
            <a:pPr lvl="1">
              <a:lnSpc>
                <a:spcPct val="110000"/>
              </a:lnSpc>
              <a:spcBef>
                <a:spcPts val="0"/>
              </a:spcBef>
              <a:buClr>
                <a:srgbClr val="FFFF00"/>
              </a:buClr>
            </a:pPr>
            <a:r>
              <a:rPr lang="en-GB" sz="3000" dirty="0">
                <a:solidFill>
                  <a:schemeClr val="bg1"/>
                </a:solidFill>
                <a:highlight>
                  <a:srgbClr val="FFFF00"/>
                </a:highlight>
              </a:rPr>
              <a:t>Agile Methods/Methodologies: FDD, Scrum, Kanban etc…</a:t>
            </a:r>
          </a:p>
          <a:p>
            <a:pPr marL="457200" lvl="1" indent="0">
              <a:lnSpc>
                <a:spcPct val="110000"/>
              </a:lnSpc>
              <a:spcBef>
                <a:spcPts val="0"/>
              </a:spcBef>
              <a:buNone/>
            </a:pPr>
            <a:r>
              <a:rPr lang="en-GB" sz="2800" dirty="0"/>
              <a:t>You will need to choose one or combine/create one, and describe how it will </a:t>
            </a:r>
            <a:r>
              <a:rPr lang="en-GB" sz="2800" dirty="0">
                <a:effectLst/>
                <a:ea typeface="Times New Roman" panose="02020603050405020304" pitchFamily="18" charset="0"/>
              </a:rPr>
              <a:t>help you to plan and complete your project </a:t>
            </a:r>
            <a:r>
              <a:rPr lang="en-GB" sz="2800" dirty="0"/>
              <a:t>for Task 3.</a:t>
            </a:r>
          </a:p>
          <a:p>
            <a:pPr marL="457200" lvl="1" indent="0">
              <a:lnSpc>
                <a:spcPct val="110000"/>
              </a:lnSpc>
              <a:spcBef>
                <a:spcPts val="0"/>
              </a:spcBef>
              <a:buNone/>
            </a:pPr>
            <a:r>
              <a:rPr lang="en-GB" sz="2800" dirty="0"/>
              <a:t>They all have very similar stages. </a:t>
            </a:r>
          </a:p>
        </p:txBody>
      </p:sp>
      <p:sp>
        <p:nvSpPr>
          <p:cNvPr id="4" name="Rectangle 3">
            <a:extLst>
              <a:ext uri="{FF2B5EF4-FFF2-40B4-BE49-F238E27FC236}">
                <a16:creationId xmlns:a16="http://schemas.microsoft.com/office/drawing/2014/main" id="{CCF1CEA4-76F4-4482-8530-2FACA57659F7}"/>
              </a:ext>
            </a:extLst>
          </p:cNvPr>
          <p:cNvSpPr/>
          <p:nvPr/>
        </p:nvSpPr>
        <p:spPr>
          <a:xfrm>
            <a:off x="437957" y="50496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a:extLst>
              <a:ext uri="{FF2B5EF4-FFF2-40B4-BE49-F238E27FC236}">
                <a16:creationId xmlns:a16="http://schemas.microsoft.com/office/drawing/2014/main" id="{1A1C3BF7-52A5-4997-AEEC-629669DCDF17}"/>
              </a:ext>
            </a:extLst>
          </p:cNvPr>
          <p:cNvGrpSpPr/>
          <p:nvPr/>
        </p:nvGrpSpPr>
        <p:grpSpPr>
          <a:xfrm>
            <a:off x="9379711" y="0"/>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865561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045" y="329409"/>
            <a:ext cx="5843155" cy="994066"/>
          </a:xfrm>
        </p:spPr>
        <p:txBody>
          <a:bodyPr anchor="ctr">
            <a:normAutofit fontScale="90000"/>
          </a:bodyPr>
          <a:lstStyle/>
          <a:p>
            <a:r>
              <a:rPr lang="en-GB" b="1" u="sng" dirty="0"/>
              <a:t>The Waterfall Methodology</a:t>
            </a:r>
          </a:p>
        </p:txBody>
      </p:sp>
      <p:sp>
        <p:nvSpPr>
          <p:cNvPr id="4" name="Rectangle 3">
            <a:extLst>
              <a:ext uri="{FF2B5EF4-FFF2-40B4-BE49-F238E27FC236}">
                <a16:creationId xmlns:a16="http://schemas.microsoft.com/office/drawing/2014/main" id="{CCF1CEA4-76F4-4482-8530-2FACA57659F7}"/>
              </a:ext>
            </a:extLst>
          </p:cNvPr>
          <p:cNvSpPr/>
          <p:nvPr/>
        </p:nvSpPr>
        <p:spPr>
          <a:xfrm>
            <a:off x="316733" y="40774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91DEFA11-1085-44FF-A668-90E72342B941}"/>
              </a:ext>
            </a:extLst>
          </p:cNvPr>
          <p:cNvSpPr txBox="1"/>
          <p:nvPr/>
        </p:nvSpPr>
        <p:spPr>
          <a:xfrm>
            <a:off x="9315492" y="5482051"/>
            <a:ext cx="2701377" cy="184666"/>
          </a:xfrm>
          <a:prstGeom prst="rect">
            <a:avLst/>
          </a:prstGeom>
          <a:noFill/>
        </p:spPr>
        <p:txBody>
          <a:bodyPr wrap="square" rtlCol="0">
            <a:spAutoFit/>
          </a:bodyPr>
          <a:lstStyle/>
          <a:p>
            <a:pPr algn="r"/>
            <a:r>
              <a:rPr lang="en-GB" sz="600" dirty="0">
                <a:hlinkClick r:id="rId3" tooltip="https://wisc.pb.unizin.org/technicalpm/chapter/lesson-6-revision/"/>
              </a:rPr>
              <a:t>This Photo</a:t>
            </a:r>
            <a:r>
              <a:rPr lang="en-GB" sz="600" dirty="0"/>
              <a:t> by Unknown Author is licensed under </a:t>
            </a:r>
            <a:r>
              <a:rPr lang="en-GB" sz="600" dirty="0">
                <a:hlinkClick r:id="rId4" tooltip="https://creativecommons.org/licenses/by/3.0/"/>
              </a:rPr>
              <a:t>CC BY</a:t>
            </a:r>
            <a:endParaRPr lang="en-GB" sz="600" dirty="0"/>
          </a:p>
        </p:txBody>
      </p:sp>
      <p:sp>
        <p:nvSpPr>
          <p:cNvPr id="3" name="Content Placeholder 2"/>
          <p:cNvSpPr>
            <a:spLocks noGrp="1"/>
          </p:cNvSpPr>
          <p:nvPr>
            <p:ph idx="1"/>
          </p:nvPr>
        </p:nvSpPr>
        <p:spPr>
          <a:xfrm>
            <a:off x="541060" y="1349712"/>
            <a:ext cx="6494054" cy="5265272"/>
          </a:xfrm>
          <a:solidFill>
            <a:schemeClr val="bg1">
              <a:alpha val="60000"/>
            </a:schemeClr>
          </a:solidFill>
        </p:spPr>
        <p:txBody>
          <a:bodyPr anchor="t">
            <a:normAutofit/>
          </a:bodyPr>
          <a:lstStyle/>
          <a:p>
            <a:pPr>
              <a:lnSpc>
                <a:spcPct val="110000"/>
              </a:lnSpc>
              <a:spcBef>
                <a:spcPts val="0"/>
              </a:spcBef>
            </a:pPr>
            <a:r>
              <a:rPr lang="en-GB" sz="2400" dirty="0"/>
              <a:t>The Waterfall model / method / methodology is a sequential project development process.</a:t>
            </a:r>
          </a:p>
          <a:p>
            <a:pPr>
              <a:lnSpc>
                <a:spcPct val="110000"/>
              </a:lnSpc>
              <a:spcBef>
                <a:spcPts val="0"/>
              </a:spcBef>
            </a:pPr>
            <a:r>
              <a:rPr lang="en-GB" sz="2400" dirty="0"/>
              <a:t>The Waterfall model is named as such because each stage of the model flows into the next. </a:t>
            </a:r>
          </a:p>
          <a:p>
            <a:pPr>
              <a:lnSpc>
                <a:spcPct val="110000"/>
              </a:lnSpc>
              <a:spcBef>
                <a:spcPts val="0"/>
              </a:spcBef>
            </a:pPr>
            <a:r>
              <a:rPr lang="en-GB" sz="2400" dirty="0"/>
              <a:t>Flowing down like a waterfall through all phases of a project, that include: </a:t>
            </a:r>
            <a:br>
              <a:rPr lang="en-GB" sz="2400" dirty="0"/>
            </a:br>
            <a:r>
              <a:rPr lang="en-GB" sz="2400" b="1" dirty="0">
                <a:solidFill>
                  <a:schemeClr val="bg1"/>
                </a:solidFill>
                <a:highlight>
                  <a:srgbClr val="FFFF00"/>
                </a:highlight>
              </a:rPr>
              <a:t>Analysis, Design, Development, Testing &amp; Deployment.</a:t>
            </a:r>
          </a:p>
          <a:p>
            <a:pPr>
              <a:lnSpc>
                <a:spcPct val="110000"/>
              </a:lnSpc>
              <a:spcBef>
                <a:spcPts val="0"/>
              </a:spcBef>
            </a:pPr>
            <a:r>
              <a:rPr lang="en-GB" sz="2400" dirty="0"/>
              <a:t>Requirements are gathered at the start, and the following project stages achieve those requirements.</a:t>
            </a:r>
          </a:p>
          <a:p>
            <a:pPr marL="0" indent="0">
              <a:lnSpc>
                <a:spcPct val="110000"/>
              </a:lnSpc>
              <a:spcBef>
                <a:spcPts val="0"/>
              </a:spcBef>
              <a:buNone/>
            </a:pPr>
            <a:r>
              <a:rPr lang="en-GB" sz="1600" dirty="0"/>
              <a:t>For more information on </a:t>
            </a:r>
            <a:r>
              <a:rPr lang="en-GB" sz="1600" dirty="0">
                <a:hlinkClick r:id="rId5"/>
              </a:rPr>
              <a:t>the Waterfall Model please click here</a:t>
            </a:r>
            <a:r>
              <a:rPr lang="en-GB" sz="1600" dirty="0"/>
              <a:t> &amp; </a:t>
            </a:r>
            <a:r>
              <a:rPr lang="en-GB" sz="1600" dirty="0">
                <a:hlinkClick r:id="rId6"/>
              </a:rPr>
              <a:t>here</a:t>
            </a:r>
            <a:r>
              <a:rPr lang="en-GB" sz="1600" dirty="0"/>
              <a:t>.</a:t>
            </a:r>
          </a:p>
        </p:txBody>
      </p:sp>
      <p:pic>
        <p:nvPicPr>
          <p:cNvPr id="10" name="Picture 9">
            <a:extLst>
              <a:ext uri="{FF2B5EF4-FFF2-40B4-BE49-F238E27FC236}">
                <a16:creationId xmlns:a16="http://schemas.microsoft.com/office/drawing/2014/main" id="{A0FD6879-4EC1-4249-AA07-6A103109D25C}"/>
              </a:ext>
            </a:extLst>
          </p:cNvPr>
          <p:cNvPicPr>
            <a:picLocks noChangeAspect="1"/>
          </p:cNvPicPr>
          <p:nvPr/>
        </p:nvPicPr>
        <p:blipFill>
          <a:blip r:embed="rId7"/>
          <a:stretch>
            <a:fillRect/>
          </a:stretch>
        </p:blipFill>
        <p:spPr>
          <a:xfrm>
            <a:off x="6867857" y="1035050"/>
            <a:ext cx="5319837" cy="4314065"/>
          </a:xfrm>
          <a:prstGeom prst="rect">
            <a:avLst/>
          </a:prstGeom>
        </p:spPr>
      </p:pic>
    </p:spTree>
    <p:extLst>
      <p:ext uri="{BB962C8B-B14F-4D97-AF65-F5344CB8AC3E}">
        <p14:creationId xmlns:p14="http://schemas.microsoft.com/office/powerpoint/2010/main" val="1869770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6110" y="460778"/>
            <a:ext cx="4514850" cy="4333875"/>
          </a:xfrm>
          <a:prstGeom prst="rect">
            <a:avLst/>
          </a:prstGeom>
          <a:ln>
            <a:noFill/>
          </a:ln>
          <a:effectLst>
            <a:softEdge rad="112500"/>
          </a:effectLst>
        </p:spPr>
      </p:pic>
      <p:sp>
        <p:nvSpPr>
          <p:cNvPr id="2" name="Title 1"/>
          <p:cNvSpPr>
            <a:spLocks noGrp="1"/>
          </p:cNvSpPr>
          <p:nvPr>
            <p:ph type="title"/>
          </p:nvPr>
        </p:nvSpPr>
        <p:spPr>
          <a:xfrm>
            <a:off x="445608" y="27844"/>
            <a:ext cx="10515600" cy="1325563"/>
          </a:xfrm>
        </p:spPr>
        <p:txBody>
          <a:bodyPr/>
          <a:lstStyle/>
          <a:p>
            <a:r>
              <a:rPr lang="en-GB" b="1" u="sng" dirty="0"/>
              <a:t>The Waterfall Model</a:t>
            </a:r>
          </a:p>
        </p:txBody>
      </p:sp>
      <p:sp>
        <p:nvSpPr>
          <p:cNvPr id="3" name="Content Placeholder 2"/>
          <p:cNvSpPr>
            <a:spLocks noGrp="1"/>
          </p:cNvSpPr>
          <p:nvPr>
            <p:ph idx="1"/>
          </p:nvPr>
        </p:nvSpPr>
        <p:spPr>
          <a:xfrm>
            <a:off x="249382" y="1194442"/>
            <a:ext cx="7987476" cy="5546201"/>
          </a:xfrm>
        </p:spPr>
        <p:txBody>
          <a:bodyPr>
            <a:normAutofit fontScale="92500" lnSpcReduction="10000"/>
          </a:bodyPr>
          <a:lstStyle/>
          <a:p>
            <a:pPr marL="0" indent="0">
              <a:buNone/>
            </a:pPr>
            <a:r>
              <a:rPr lang="en-GB" sz="2400" dirty="0"/>
              <a:t>The waterfall model followed phases in sequential order: </a:t>
            </a:r>
          </a:p>
          <a:p>
            <a:pPr marL="914400" lvl="1" indent="-457200">
              <a:buClr>
                <a:srgbClr val="FFFF00"/>
              </a:buClr>
              <a:buFont typeface="+mj-lt"/>
              <a:buAutoNum type="arabicPeriod"/>
            </a:pPr>
            <a:r>
              <a:rPr lang="en-GB" b="1" dirty="0">
                <a:solidFill>
                  <a:schemeClr val="bg1"/>
                </a:solidFill>
                <a:highlight>
                  <a:srgbClr val="FFFF00"/>
                </a:highlight>
              </a:rPr>
              <a:t>Analysis: </a:t>
            </a:r>
            <a:r>
              <a:rPr lang="en-GB" dirty="0"/>
              <a:t>specify requirements in a document;</a:t>
            </a:r>
          </a:p>
          <a:p>
            <a:pPr marL="914400" lvl="1" indent="-457200">
              <a:buClr>
                <a:srgbClr val="FFFF00"/>
              </a:buClr>
              <a:buFont typeface="+mj-lt"/>
              <a:buAutoNum type="arabicPeriod"/>
            </a:pPr>
            <a:r>
              <a:rPr lang="en-GB" b="1" dirty="0">
                <a:solidFill>
                  <a:schemeClr val="bg1"/>
                </a:solidFill>
                <a:highlight>
                  <a:srgbClr val="FFFF00"/>
                </a:highlight>
              </a:rPr>
              <a:t>Design: </a:t>
            </a:r>
            <a:r>
              <a:rPr lang="en-GB" dirty="0"/>
              <a:t>network structure, design diagrams (flow chart/UML), character/wireframe sketches, data schemas (project dependant);</a:t>
            </a:r>
          </a:p>
          <a:p>
            <a:pPr marL="914400" lvl="1" indent="-457200">
              <a:buClr>
                <a:srgbClr val="FFFF00"/>
              </a:buClr>
              <a:buFont typeface="+mj-lt"/>
              <a:buAutoNum type="arabicPeriod"/>
            </a:pPr>
            <a:r>
              <a:rPr lang="en-GB" b="1" dirty="0">
                <a:solidFill>
                  <a:schemeClr val="bg1"/>
                </a:solidFill>
                <a:highlight>
                  <a:srgbClr val="FFFF00"/>
                </a:highlight>
              </a:rPr>
              <a:t>Implementation: </a:t>
            </a:r>
            <a:r>
              <a:rPr lang="en-GB" dirty="0"/>
              <a:t>practical development work;</a:t>
            </a:r>
          </a:p>
          <a:p>
            <a:pPr marL="914400" lvl="1" indent="-457200">
              <a:buClr>
                <a:srgbClr val="FFFF00"/>
              </a:buClr>
              <a:buFont typeface="+mj-lt"/>
              <a:buAutoNum type="arabicPeriod"/>
            </a:pPr>
            <a:r>
              <a:rPr lang="en-GB" b="1" dirty="0">
                <a:solidFill>
                  <a:schemeClr val="bg1"/>
                </a:solidFill>
                <a:highlight>
                  <a:srgbClr val="FFFF00"/>
                </a:highlight>
              </a:rPr>
              <a:t>Testing: </a:t>
            </a:r>
            <a:r>
              <a:rPr lang="en-GB" dirty="0"/>
              <a:t>testing and debugging;</a:t>
            </a:r>
          </a:p>
          <a:p>
            <a:pPr marL="914400" lvl="1" indent="-457200">
              <a:buClr>
                <a:srgbClr val="FFFF00"/>
              </a:buClr>
              <a:buFont typeface="+mj-lt"/>
              <a:buAutoNum type="arabicPeriod"/>
            </a:pPr>
            <a:r>
              <a:rPr lang="en-GB" b="1" dirty="0">
                <a:solidFill>
                  <a:schemeClr val="bg1"/>
                </a:solidFill>
                <a:highlight>
                  <a:srgbClr val="FFFF00"/>
                </a:highlight>
              </a:rPr>
              <a:t>Operations &amp; maintenance: </a:t>
            </a:r>
            <a:r>
              <a:rPr lang="en-GB" dirty="0"/>
              <a:t>the installation, support, maintenance and updates of the practical implementation.</a:t>
            </a:r>
          </a:p>
          <a:p>
            <a:r>
              <a:rPr lang="en-GB" sz="2400" dirty="0">
                <a:solidFill>
                  <a:schemeClr val="bg1"/>
                </a:solidFill>
                <a:highlight>
                  <a:srgbClr val="FFFF00"/>
                </a:highlight>
              </a:rPr>
              <a:t>The original waterfall model states we should move to a phase only when its preceding phase is complete.</a:t>
            </a:r>
          </a:p>
          <a:p>
            <a:r>
              <a:rPr lang="en-GB" sz="2400" dirty="0"/>
              <a:t>Various modified waterfall models include variations on this. </a:t>
            </a:r>
          </a:p>
          <a:p>
            <a:r>
              <a:rPr lang="en-GB" sz="2400" dirty="0"/>
              <a:t>These variations include returning to the previous cycle after flaws were found downstream e.g. returning to the design phase if downstream phases were deemed insufficient. </a:t>
            </a:r>
          </a:p>
          <a:p>
            <a:r>
              <a:rPr lang="en-GB" sz="2400" dirty="0">
                <a:solidFill>
                  <a:schemeClr val="bg1"/>
                </a:solidFill>
                <a:highlight>
                  <a:srgbClr val="FFFF00"/>
                </a:highlight>
              </a:rPr>
              <a:t>The Waterfall Model can be used iteratively like modern agile methods.</a:t>
            </a:r>
          </a:p>
          <a:p>
            <a:endParaRPr lang="en-GB" sz="2400" dirty="0"/>
          </a:p>
        </p:txBody>
      </p:sp>
      <p:sp>
        <p:nvSpPr>
          <p:cNvPr id="4" name="TextBox 3"/>
          <p:cNvSpPr txBox="1"/>
          <p:nvPr/>
        </p:nvSpPr>
        <p:spPr>
          <a:xfrm>
            <a:off x="11382122" y="4610813"/>
            <a:ext cx="692727" cy="253916"/>
          </a:xfrm>
          <a:prstGeom prst="rect">
            <a:avLst/>
          </a:prstGeom>
          <a:noFill/>
        </p:spPr>
        <p:txBody>
          <a:bodyPr wrap="square" rtlCol="0">
            <a:spAutoFit/>
          </a:bodyPr>
          <a:lstStyle/>
          <a:p>
            <a:r>
              <a:rPr lang="en-GB" sz="1050" dirty="0"/>
              <a:t>Note (</a:t>
            </a:r>
            <a:r>
              <a:rPr lang="en-GB" sz="1050" dirty="0">
                <a:hlinkClick r:id="rId4"/>
              </a:rPr>
              <a:t>r</a:t>
            </a:r>
            <a:r>
              <a:rPr lang="en-GB" sz="1050" dirty="0"/>
              <a:t>)</a:t>
            </a:r>
          </a:p>
        </p:txBody>
      </p:sp>
      <p:sp>
        <p:nvSpPr>
          <p:cNvPr id="5" name="Rectangle 4">
            <a:extLst>
              <a:ext uri="{FF2B5EF4-FFF2-40B4-BE49-F238E27FC236}">
                <a16:creationId xmlns:a16="http://schemas.microsoft.com/office/drawing/2014/main" id="{867C1512-2185-902E-9B2C-7DA72E7B70BD}"/>
              </a:ext>
            </a:extLst>
          </p:cNvPr>
          <p:cNvSpPr/>
          <p:nvPr/>
        </p:nvSpPr>
        <p:spPr>
          <a:xfrm>
            <a:off x="291125" y="24513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74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b="1" dirty="0"/>
              <a:t>Bg. </a:t>
            </a:r>
            <a:r>
              <a:rPr lang="en-GB" sz="4800" b="1" u="sng" dirty="0"/>
              <a:t>The Waterfall Model</a:t>
            </a:r>
          </a:p>
        </p:txBody>
      </p:sp>
      <p:sp>
        <p:nvSpPr>
          <p:cNvPr id="3" name="Content Placeholder 2"/>
          <p:cNvSpPr>
            <a:spLocks noGrp="1"/>
          </p:cNvSpPr>
          <p:nvPr>
            <p:ph idx="1"/>
          </p:nvPr>
        </p:nvSpPr>
        <p:spPr/>
        <p:txBody>
          <a:bodyPr>
            <a:normAutofit lnSpcReduction="10000"/>
          </a:bodyPr>
          <a:lstStyle/>
          <a:p>
            <a:r>
              <a:rPr lang="en-GB" dirty="0"/>
              <a:t>The Waterfall model was originally perceived as sequential, not iterative so that when the exhaustive requirements were agreed they would not change, at least until the entire project was complete, post deployment.</a:t>
            </a:r>
          </a:p>
          <a:p>
            <a:r>
              <a:rPr lang="en-GB" dirty="0"/>
              <a:t>It included ‘extensive documentation’ throughout all phases. </a:t>
            </a:r>
          </a:p>
          <a:p>
            <a:r>
              <a:rPr lang="en-GB" dirty="0"/>
              <a:t>Popular in the 70s &amp; 80s until the 90s when RAD &amp; prototyping emerged.</a:t>
            </a:r>
          </a:p>
          <a:p>
            <a:r>
              <a:rPr lang="en-GB" dirty="0"/>
              <a:t>Still used where emphasis is required on strict planning control and documentation.</a:t>
            </a:r>
          </a:p>
          <a:p>
            <a:r>
              <a:rPr lang="en-GB" dirty="0"/>
              <a:t>Modern variations of the model allow greater flexibility.</a:t>
            </a:r>
          </a:p>
        </p:txBody>
      </p:sp>
      <p:sp>
        <p:nvSpPr>
          <p:cNvPr id="4" name="Rectangle 3">
            <a:extLst>
              <a:ext uri="{FF2B5EF4-FFF2-40B4-BE49-F238E27FC236}">
                <a16:creationId xmlns:a16="http://schemas.microsoft.com/office/drawing/2014/main" id="{90B645BD-1D79-4992-9EC7-CB1910A2AB1D}"/>
              </a:ext>
            </a:extLst>
          </p:cNvPr>
          <p:cNvSpPr/>
          <p:nvPr/>
        </p:nvSpPr>
        <p:spPr>
          <a:xfrm>
            <a:off x="543674" y="49795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1311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843" y="214164"/>
            <a:ext cx="6755899" cy="1200361"/>
          </a:xfrm>
        </p:spPr>
        <p:txBody>
          <a:bodyPr anchor="ctr">
            <a:normAutofit/>
          </a:bodyPr>
          <a:lstStyle/>
          <a:p>
            <a:r>
              <a:rPr lang="en-GB" b="1" u="sng" dirty="0"/>
              <a:t>The Development Life Cycle</a:t>
            </a:r>
          </a:p>
        </p:txBody>
      </p:sp>
      <p:sp>
        <p:nvSpPr>
          <p:cNvPr id="3" name="Content Placeholder 2"/>
          <p:cNvSpPr>
            <a:spLocks noGrp="1"/>
          </p:cNvSpPr>
          <p:nvPr>
            <p:ph idx="1"/>
          </p:nvPr>
        </p:nvSpPr>
        <p:spPr>
          <a:xfrm>
            <a:off x="453717" y="1319694"/>
            <a:ext cx="6397025" cy="4408005"/>
          </a:xfrm>
        </p:spPr>
        <p:txBody>
          <a:bodyPr anchor="t">
            <a:noAutofit/>
          </a:bodyPr>
          <a:lstStyle/>
          <a:p>
            <a:r>
              <a:rPr lang="en-GB" b="1" dirty="0"/>
              <a:t>Systems</a:t>
            </a:r>
            <a:r>
              <a:rPr lang="en-GB" dirty="0"/>
              <a:t> </a:t>
            </a:r>
            <a:r>
              <a:rPr lang="en-GB" b="1" dirty="0"/>
              <a:t>Development Life Cycle</a:t>
            </a:r>
            <a:r>
              <a:rPr lang="en-GB" dirty="0"/>
              <a:t> (SDLC) is also used to describe key stages in a project process. </a:t>
            </a:r>
          </a:p>
          <a:p>
            <a:r>
              <a:rPr lang="en-GB" dirty="0"/>
              <a:t>These stages include: Project</a:t>
            </a:r>
            <a:r>
              <a:rPr lang="en-GB" b="1" dirty="0"/>
              <a:t> </a:t>
            </a:r>
            <a:br>
              <a:rPr lang="en-GB" b="1" dirty="0"/>
            </a:br>
            <a:r>
              <a:rPr lang="en-GB" b="1" dirty="0">
                <a:solidFill>
                  <a:schemeClr val="bg1"/>
                </a:solidFill>
                <a:highlight>
                  <a:srgbClr val="FFFF00"/>
                </a:highlight>
              </a:rPr>
              <a:t>Analysis</a:t>
            </a:r>
            <a:r>
              <a:rPr lang="en-GB" dirty="0">
                <a:solidFill>
                  <a:schemeClr val="bg1"/>
                </a:solidFill>
                <a:highlight>
                  <a:srgbClr val="FFFF00"/>
                </a:highlight>
              </a:rPr>
              <a:t>, </a:t>
            </a:r>
            <a:r>
              <a:rPr lang="en-GB" b="1" dirty="0">
                <a:solidFill>
                  <a:schemeClr val="bg1"/>
                </a:solidFill>
                <a:highlight>
                  <a:srgbClr val="FFFF00"/>
                </a:highlight>
              </a:rPr>
              <a:t>Design</a:t>
            </a:r>
            <a:r>
              <a:rPr lang="en-GB" dirty="0">
                <a:solidFill>
                  <a:schemeClr val="bg1"/>
                </a:solidFill>
                <a:highlight>
                  <a:srgbClr val="FFFF00"/>
                </a:highlight>
              </a:rPr>
              <a:t>, </a:t>
            </a:r>
            <a:r>
              <a:rPr lang="en-GB" b="1" dirty="0">
                <a:solidFill>
                  <a:schemeClr val="bg1"/>
                </a:solidFill>
                <a:highlight>
                  <a:srgbClr val="FFFF00"/>
                </a:highlight>
              </a:rPr>
              <a:t>Implementation</a:t>
            </a:r>
            <a:r>
              <a:rPr lang="en-GB" dirty="0">
                <a:solidFill>
                  <a:schemeClr val="bg1"/>
                </a:solidFill>
                <a:highlight>
                  <a:srgbClr val="FFFF00"/>
                </a:highlight>
              </a:rPr>
              <a:t>, </a:t>
            </a:r>
            <a:r>
              <a:rPr lang="en-GB" b="1" dirty="0">
                <a:solidFill>
                  <a:schemeClr val="bg1"/>
                </a:solidFill>
                <a:highlight>
                  <a:srgbClr val="FFFF00"/>
                </a:highlight>
              </a:rPr>
              <a:t>Testing</a:t>
            </a:r>
            <a:r>
              <a:rPr lang="en-GB" dirty="0">
                <a:solidFill>
                  <a:schemeClr val="bg1"/>
                </a:solidFill>
                <a:highlight>
                  <a:srgbClr val="FFFF00"/>
                </a:highlight>
              </a:rPr>
              <a:t>, </a:t>
            </a:r>
            <a:r>
              <a:rPr lang="en-GB" b="1" dirty="0">
                <a:solidFill>
                  <a:schemeClr val="bg1"/>
                </a:solidFill>
                <a:highlight>
                  <a:srgbClr val="FFFF00"/>
                </a:highlight>
              </a:rPr>
              <a:t>evaluation &amp; evolution</a:t>
            </a:r>
            <a:r>
              <a:rPr lang="en-GB" dirty="0"/>
              <a:t>.</a:t>
            </a:r>
          </a:p>
          <a:p>
            <a:r>
              <a:rPr lang="en-GB" dirty="0"/>
              <a:t>Traditionally used for Computer System/software development, it can be applied to all projects, and variations are used in many different industries.</a:t>
            </a:r>
          </a:p>
          <a:p>
            <a:r>
              <a:rPr lang="en-GB" dirty="0">
                <a:solidFill>
                  <a:schemeClr val="bg1"/>
                </a:solidFill>
                <a:highlight>
                  <a:srgbClr val="FFFF00"/>
                </a:highlight>
              </a:rPr>
              <a:t>It is sequential but also flexible and iterative.</a:t>
            </a:r>
          </a:p>
        </p:txBody>
      </p:sp>
      <p:grpSp>
        <p:nvGrpSpPr>
          <p:cNvPr id="7" name="Group 6"/>
          <p:cNvGrpSpPr/>
          <p:nvPr/>
        </p:nvGrpSpPr>
        <p:grpSpPr>
          <a:xfrm>
            <a:off x="6879272" y="1216836"/>
            <a:ext cx="5193087" cy="5324142"/>
            <a:chOff x="6030269" y="639039"/>
            <a:chExt cx="5987729" cy="6092187"/>
          </a:xfrm>
        </p:grpSpPr>
        <p:pic>
          <p:nvPicPr>
            <p:cNvPr id="4" name="Picture 3" descr="Diagram&#10;&#10;Description automatically generated"/>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style>
            <a:lnRef idx="2">
              <a:schemeClr val="accent4"/>
            </a:lnRef>
            <a:fillRef idx="1">
              <a:schemeClr val="lt1"/>
            </a:fillRef>
            <a:effectRef idx="0">
              <a:schemeClr val="accent4"/>
            </a:effectRef>
            <a:fontRef idx="minor">
              <a:schemeClr val="dk1"/>
            </a:fontRef>
          </p:style>
        </p:pic>
        <p:sp>
          <p:nvSpPr>
            <p:cNvPr id="5" name="TextBox 4"/>
            <p:cNvSpPr txBox="1"/>
            <p:nvPr/>
          </p:nvSpPr>
          <p:spPr>
            <a:xfrm>
              <a:off x="10625907" y="6235906"/>
              <a:ext cx="692727" cy="253916"/>
            </a:xfrm>
            <a:prstGeom prst="rect">
              <a:avLst/>
            </a:prstGeom>
          </p:spPr>
          <p:style>
            <a:lnRef idx="2">
              <a:schemeClr val="accent4"/>
            </a:lnRef>
            <a:fillRef idx="1">
              <a:schemeClr val="lt1"/>
            </a:fillRef>
            <a:effectRef idx="0">
              <a:schemeClr val="accent4"/>
            </a:effectRef>
            <a:fontRef idx="minor">
              <a:schemeClr val="dk1"/>
            </a:fontRef>
          </p:style>
          <p:txBody>
            <a:bodyPr wrap="square" rtlCol="0">
              <a:normAutofit/>
            </a:bodyPr>
            <a:lstStyle/>
            <a:p>
              <a:pPr>
                <a:lnSpc>
                  <a:spcPct val="90000"/>
                </a:lnSpc>
                <a:spcAft>
                  <a:spcPts val="600"/>
                </a:spcAft>
              </a:pPr>
              <a:r>
                <a:rPr lang="en-GB" sz="900" dirty="0"/>
                <a:t>Ref: (i1)</a:t>
              </a:r>
            </a:p>
          </p:txBody>
        </p:sp>
      </p:grpSp>
      <p:sp>
        <p:nvSpPr>
          <p:cNvPr id="19" name="Rectangle 18">
            <a:extLst>
              <a:ext uri="{FF2B5EF4-FFF2-40B4-BE49-F238E27FC236}">
                <a16:creationId xmlns:a16="http://schemas.microsoft.com/office/drawing/2014/main" id="{53908370-B9F8-4378-9A04-D0B290FBA245}"/>
              </a:ext>
            </a:extLst>
          </p:cNvPr>
          <p:cNvSpPr/>
          <p:nvPr/>
        </p:nvSpPr>
        <p:spPr>
          <a:xfrm>
            <a:off x="453718" y="41185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88862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738289" y="3982242"/>
            <a:ext cx="10512219" cy="2265529"/>
          </a:xfrm>
          <a:prstGeom prst="rect">
            <a:avLst/>
          </a:prstGeom>
        </p:spPr>
      </p:pic>
      <p:sp>
        <p:nvSpPr>
          <p:cNvPr id="2" name="Title 1"/>
          <p:cNvSpPr>
            <a:spLocks noGrp="1"/>
          </p:cNvSpPr>
          <p:nvPr>
            <p:ph type="title"/>
          </p:nvPr>
        </p:nvSpPr>
        <p:spPr>
          <a:xfrm>
            <a:off x="507999" y="271432"/>
            <a:ext cx="10972800" cy="890144"/>
          </a:xfrm>
        </p:spPr>
        <p:txBody>
          <a:bodyPr>
            <a:normAutofit/>
          </a:bodyPr>
          <a:lstStyle/>
          <a:p>
            <a:r>
              <a:rPr lang="en-GB" b="1" u="sng" dirty="0"/>
              <a:t>Design Thinking Process</a:t>
            </a:r>
            <a:endParaRPr lang="en-GB" u="sng" dirty="0"/>
          </a:p>
        </p:txBody>
      </p:sp>
      <p:sp>
        <p:nvSpPr>
          <p:cNvPr id="4" name="AutoShape 2" descr="A framework for Design Thinking, from the Bootcamp Bootleg model by Stanford"/>
          <p:cNvSpPr>
            <a:spLocks noChangeAspect="1" noChangeArrowheads="1"/>
          </p:cNvSpPr>
          <p:nvPr/>
        </p:nvSpPr>
        <p:spPr bwMode="auto">
          <a:xfrm>
            <a:off x="1475024" y="80262"/>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2"/>
          <p:cNvSpPr txBox="1">
            <a:spLocks/>
          </p:cNvSpPr>
          <p:nvPr/>
        </p:nvSpPr>
        <p:spPr>
          <a:xfrm>
            <a:off x="284454" y="1139371"/>
            <a:ext cx="11623091" cy="3448943"/>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300"/>
              </a:spcBef>
            </a:pPr>
            <a:r>
              <a:rPr lang="en-GB" sz="2400" dirty="0"/>
              <a:t>Similar to the SDLC Model, is the </a:t>
            </a:r>
            <a:r>
              <a:rPr lang="en-GB" sz="2400" b="1" dirty="0"/>
              <a:t>Design Thinking Process Model</a:t>
            </a:r>
            <a:endParaRPr lang="en-GB" sz="2400" dirty="0"/>
          </a:p>
          <a:p>
            <a:pPr>
              <a:spcBef>
                <a:spcPts val="300"/>
              </a:spcBef>
            </a:pPr>
            <a:r>
              <a:rPr lang="en-GB" sz="2400" b="1" dirty="0"/>
              <a:t>Design Thinking is all about finding a problem worth solving</a:t>
            </a:r>
            <a:r>
              <a:rPr lang="en-GB" sz="2400" dirty="0"/>
              <a:t>. </a:t>
            </a:r>
          </a:p>
          <a:p>
            <a:pPr>
              <a:spcBef>
                <a:spcPts val="300"/>
              </a:spcBef>
            </a:pPr>
            <a:r>
              <a:rPr lang="en-GB" sz="2400" dirty="0"/>
              <a:t>It is a systematic process to solving problems based on </a:t>
            </a:r>
            <a:r>
              <a:rPr lang="en-GB" sz="2400" b="1" dirty="0">
                <a:solidFill>
                  <a:schemeClr val="bg1"/>
                </a:solidFill>
                <a:highlight>
                  <a:srgbClr val="FFFF00"/>
                </a:highlight>
              </a:rPr>
              <a:t>empathetic</a:t>
            </a:r>
            <a:r>
              <a:rPr lang="en-GB" sz="2400" dirty="0">
                <a:solidFill>
                  <a:schemeClr val="bg1"/>
                </a:solidFill>
                <a:highlight>
                  <a:srgbClr val="FFFF00"/>
                </a:highlight>
              </a:rPr>
              <a:t> observation of people</a:t>
            </a:r>
            <a:r>
              <a:rPr lang="en-GB" sz="2400" dirty="0"/>
              <a:t>.</a:t>
            </a:r>
          </a:p>
          <a:p>
            <a:pPr>
              <a:spcBef>
                <a:spcPts val="300"/>
              </a:spcBef>
            </a:pPr>
            <a:r>
              <a:rPr lang="en-GB" sz="2400" b="1" dirty="0"/>
              <a:t>Design Thinking</a:t>
            </a:r>
            <a:r>
              <a:rPr lang="en-GB" sz="2400" dirty="0"/>
              <a:t> is popular in many industries including Design &amp; IT/Computing sectors as a method of problem-solving and innovation.</a:t>
            </a:r>
          </a:p>
          <a:p>
            <a:pPr>
              <a:spcBef>
                <a:spcPts val="300"/>
              </a:spcBef>
            </a:pPr>
            <a:r>
              <a:rPr lang="en-GB" sz="2400" dirty="0"/>
              <a:t>Similar to other project process models, it also generally includes 5 key stages.</a:t>
            </a:r>
          </a:p>
          <a:p>
            <a:pPr>
              <a:spcBef>
                <a:spcPts val="300"/>
              </a:spcBef>
            </a:pPr>
            <a:r>
              <a:rPr lang="en-GB" sz="2400" dirty="0"/>
              <a:t>The Design Thinking process </a:t>
            </a:r>
            <a:r>
              <a:rPr lang="en-GB" sz="2400" b="1" dirty="0"/>
              <a:t>is also flexible, iterative and loops back around</a:t>
            </a:r>
            <a:r>
              <a:rPr lang="en-GB" sz="2400" dirty="0"/>
              <a:t>.</a:t>
            </a:r>
          </a:p>
        </p:txBody>
      </p:sp>
      <p:sp>
        <p:nvSpPr>
          <p:cNvPr id="6" name="Rectangle 5">
            <a:extLst>
              <a:ext uri="{FF2B5EF4-FFF2-40B4-BE49-F238E27FC236}">
                <a16:creationId xmlns:a16="http://schemas.microsoft.com/office/drawing/2014/main" id="{5A446A24-3AE7-4A83-9622-CDE033B22EF7}"/>
              </a:ext>
            </a:extLst>
          </p:cNvPr>
          <p:cNvSpPr/>
          <p:nvPr/>
        </p:nvSpPr>
        <p:spPr>
          <a:xfrm>
            <a:off x="387404" y="30291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232284E-31D2-92AE-1173-ACBC6E3665D1}"/>
              </a:ext>
            </a:extLst>
          </p:cNvPr>
          <p:cNvSpPr txBox="1"/>
          <p:nvPr/>
        </p:nvSpPr>
        <p:spPr>
          <a:xfrm>
            <a:off x="174172" y="6247771"/>
            <a:ext cx="8672286" cy="369332"/>
          </a:xfrm>
          <a:prstGeom prst="rect">
            <a:avLst/>
          </a:prstGeom>
          <a:noFill/>
        </p:spPr>
        <p:txBody>
          <a:bodyPr wrap="square">
            <a:spAutoFit/>
          </a:bodyPr>
          <a:lstStyle/>
          <a:p>
            <a:pPr lvl="1">
              <a:spcBef>
                <a:spcPts val="300"/>
              </a:spcBef>
              <a:buFont typeface="Wingdings" panose="05000000000000000000" pitchFamily="2" charset="2"/>
              <a:buChar char="Ø"/>
            </a:pPr>
            <a:r>
              <a:rPr lang="en-GB" sz="1800" dirty="0"/>
              <a:t>For more information about Design Thinking, it’s history and origin please click </a:t>
            </a:r>
            <a:r>
              <a:rPr lang="en-GB" sz="1800" dirty="0">
                <a:hlinkClick r:id="rId4"/>
              </a:rPr>
              <a:t>here</a:t>
            </a:r>
            <a:r>
              <a:rPr lang="en-GB" sz="1800" dirty="0"/>
              <a:t>.</a:t>
            </a:r>
          </a:p>
        </p:txBody>
      </p:sp>
      <p:sp>
        <p:nvSpPr>
          <p:cNvPr id="3" name="TextBox 2">
            <a:extLst>
              <a:ext uri="{FF2B5EF4-FFF2-40B4-BE49-F238E27FC236}">
                <a16:creationId xmlns:a16="http://schemas.microsoft.com/office/drawing/2014/main" id="{1FC9EFC0-1BD3-CA63-E100-29A3F4110474}"/>
              </a:ext>
            </a:extLst>
          </p:cNvPr>
          <p:cNvSpPr txBox="1"/>
          <p:nvPr/>
        </p:nvSpPr>
        <p:spPr>
          <a:xfrm>
            <a:off x="5241954" y="4730568"/>
            <a:ext cx="1708090" cy="1107996"/>
          </a:xfrm>
          <a:prstGeom prst="rect">
            <a:avLst/>
          </a:prstGeom>
          <a:solidFill>
            <a:schemeClr val="tx1"/>
          </a:solidFill>
        </p:spPr>
        <p:txBody>
          <a:bodyPr wrap="square" rtlCol="0">
            <a:spAutoFit/>
          </a:bodyPr>
          <a:lstStyle/>
          <a:p>
            <a:r>
              <a:rPr lang="en-GB" sz="2200" dirty="0">
                <a:solidFill>
                  <a:schemeClr val="bg1"/>
                </a:solidFill>
              </a:rPr>
              <a:t>Ideas to solve the problem</a:t>
            </a:r>
          </a:p>
        </p:txBody>
      </p:sp>
    </p:spTree>
    <p:extLst>
      <p:ext uri="{BB962C8B-B14F-4D97-AF65-F5344CB8AC3E}">
        <p14:creationId xmlns:p14="http://schemas.microsoft.com/office/powerpoint/2010/main" val="1025001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659" y="245053"/>
            <a:ext cx="4282983" cy="1200361"/>
          </a:xfrm>
        </p:spPr>
        <p:txBody>
          <a:bodyPr anchor="b">
            <a:normAutofit/>
          </a:bodyPr>
          <a:lstStyle/>
          <a:p>
            <a:r>
              <a:rPr lang="en-GB" sz="5400" b="1" u="sng" dirty="0"/>
              <a:t>Prototyping</a:t>
            </a:r>
          </a:p>
        </p:txBody>
      </p:sp>
      <p:sp>
        <p:nvSpPr>
          <p:cNvPr id="4" name="Rectangle 3">
            <a:extLst>
              <a:ext uri="{FF2B5EF4-FFF2-40B4-BE49-F238E27FC236}">
                <a16:creationId xmlns:a16="http://schemas.microsoft.com/office/drawing/2014/main" id="{CCF1CEA4-76F4-4482-8530-2FACA57659F7}"/>
              </a:ext>
            </a:extLst>
          </p:cNvPr>
          <p:cNvSpPr/>
          <p:nvPr/>
        </p:nvSpPr>
        <p:spPr>
          <a:xfrm>
            <a:off x="645064" y="67224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a:extLst>
              <a:ext uri="{FF2B5EF4-FFF2-40B4-BE49-F238E27FC236}">
                <a16:creationId xmlns:a16="http://schemas.microsoft.com/office/drawing/2014/main" id="{45DE30CE-4C49-4363-8DDA-07BC65F4F24D}"/>
              </a:ext>
            </a:extLst>
          </p:cNvPr>
          <p:cNvGrpSpPr/>
          <p:nvPr/>
        </p:nvGrpSpPr>
        <p:grpSpPr>
          <a:xfrm>
            <a:off x="4676711" y="922263"/>
            <a:ext cx="7179492" cy="5555255"/>
            <a:chOff x="7025266" y="3814857"/>
            <a:chExt cx="3590914" cy="2759457"/>
          </a:xfrm>
        </p:grpSpPr>
        <p:pic>
          <p:nvPicPr>
            <p:cNvPr id="6" name="Picture 5" descr="A picture containing text, desk&#10;&#10;Description automatically generated">
              <a:extLst>
                <a:ext uri="{FF2B5EF4-FFF2-40B4-BE49-F238E27FC236}">
                  <a16:creationId xmlns:a16="http://schemas.microsoft.com/office/drawing/2014/main" id="{009FEEE3-BFE1-4C30-9A9F-D38591CDA049}"/>
                </a:ext>
              </a:extLst>
            </p:cNvPr>
            <p:cNvPicPr>
              <a:picLocks noChangeAspect="1"/>
            </p:cNvPicPr>
            <p:nvPr/>
          </p:nvPicPr>
          <p:blipFill>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5266" y="3814857"/>
              <a:ext cx="3590913" cy="2528601"/>
            </a:xfrm>
            <a:prstGeom prst="rect">
              <a:avLst/>
            </a:prstGeom>
          </p:spPr>
        </p:pic>
        <p:sp>
          <p:nvSpPr>
            <p:cNvPr id="7" name="TextBox 6">
              <a:extLst>
                <a:ext uri="{FF2B5EF4-FFF2-40B4-BE49-F238E27FC236}">
                  <a16:creationId xmlns:a16="http://schemas.microsoft.com/office/drawing/2014/main" id="{1CCDBFE4-0DDA-46D7-A2A1-75D5233E069F}"/>
                </a:ext>
              </a:extLst>
            </p:cNvPr>
            <p:cNvSpPr txBox="1"/>
            <p:nvPr/>
          </p:nvSpPr>
          <p:spPr>
            <a:xfrm>
              <a:off x="7025267" y="6389648"/>
              <a:ext cx="3590913" cy="184666"/>
            </a:xfrm>
            <a:prstGeom prst="rect">
              <a:avLst/>
            </a:prstGeom>
            <a:noFill/>
          </p:spPr>
          <p:txBody>
            <a:bodyPr wrap="square" rtlCol="0">
              <a:normAutofit/>
            </a:bodyPr>
            <a:lstStyle/>
            <a:p>
              <a:pPr>
                <a:lnSpc>
                  <a:spcPct val="90000"/>
                </a:lnSpc>
                <a:spcAft>
                  <a:spcPts val="600"/>
                </a:spcAft>
              </a:pPr>
              <a:r>
                <a:rPr lang="en-GB" sz="700" dirty="0">
                  <a:hlinkClick r:id="rId4" tooltip="https://www.artarmonunited.com/how-to-develop-a-websites-design/"/>
                </a:rPr>
                <a:t>This Photo</a:t>
              </a:r>
              <a:r>
                <a:rPr lang="en-GB" sz="700" dirty="0"/>
                <a:t> by Unknown Author is licensed under </a:t>
              </a:r>
              <a:r>
                <a:rPr lang="en-GB" sz="700" dirty="0">
                  <a:hlinkClick r:id="rId5" tooltip="https://creativecommons.org/licenses/by/3.0/"/>
                </a:rPr>
                <a:t>CC BY</a:t>
              </a:r>
              <a:endParaRPr lang="en-GB" sz="700" dirty="0"/>
            </a:p>
          </p:txBody>
        </p:sp>
      </p:grpSp>
      <p:sp>
        <p:nvSpPr>
          <p:cNvPr id="3" name="Content Placeholder 2"/>
          <p:cNvSpPr>
            <a:spLocks noGrp="1"/>
          </p:cNvSpPr>
          <p:nvPr>
            <p:ph idx="1"/>
          </p:nvPr>
        </p:nvSpPr>
        <p:spPr>
          <a:xfrm>
            <a:off x="860229" y="1538402"/>
            <a:ext cx="10245357" cy="3651316"/>
          </a:xfrm>
          <a:solidFill>
            <a:schemeClr val="bg1">
              <a:alpha val="55000"/>
            </a:schemeClr>
          </a:solidFill>
        </p:spPr>
        <p:txBody>
          <a:bodyPr anchor="t">
            <a:noAutofit/>
          </a:bodyPr>
          <a:lstStyle/>
          <a:p>
            <a:pPr>
              <a:lnSpc>
                <a:spcPct val="110000"/>
              </a:lnSpc>
              <a:spcBef>
                <a:spcPts val="0"/>
              </a:spcBef>
            </a:pPr>
            <a:r>
              <a:rPr lang="en-GB" b="1" dirty="0"/>
              <a:t>Prototyping</a:t>
            </a:r>
            <a:r>
              <a:rPr lang="en-GB" dirty="0"/>
              <a:t> is the activity of </a:t>
            </a:r>
            <a:r>
              <a:rPr lang="en-GB" b="1" dirty="0"/>
              <a:t>creating incomplete prototypes </a:t>
            </a:r>
            <a:r>
              <a:rPr lang="en-GB" dirty="0"/>
              <a:t>and</a:t>
            </a:r>
            <a:r>
              <a:rPr lang="en-GB" b="1" dirty="0"/>
              <a:t> improved iterative versions</a:t>
            </a:r>
            <a:r>
              <a:rPr lang="en-GB" dirty="0"/>
              <a:t>. </a:t>
            </a:r>
          </a:p>
          <a:p>
            <a:pPr>
              <a:lnSpc>
                <a:spcPct val="110000"/>
              </a:lnSpc>
              <a:spcBef>
                <a:spcPts val="0"/>
              </a:spcBef>
            </a:pPr>
            <a:r>
              <a:rPr lang="en-GB" b="1" dirty="0"/>
              <a:t>Prototypes allow users to test and evaluate early on in the</a:t>
            </a:r>
            <a:r>
              <a:rPr lang="en-GB" dirty="0"/>
              <a:t> project.</a:t>
            </a:r>
          </a:p>
          <a:p>
            <a:pPr>
              <a:lnSpc>
                <a:spcPct val="110000"/>
              </a:lnSpc>
              <a:spcBef>
                <a:spcPts val="0"/>
              </a:spcBef>
            </a:pPr>
            <a:r>
              <a:rPr lang="en-GB" b="1" dirty="0"/>
              <a:t>Early feedback </a:t>
            </a:r>
            <a:r>
              <a:rPr lang="en-GB" dirty="0"/>
              <a:t>at the </a:t>
            </a:r>
            <a:r>
              <a:rPr lang="en-GB" b="1" dirty="0"/>
              <a:t>Analysis &amp; Design </a:t>
            </a:r>
            <a:r>
              <a:rPr lang="en-GB" dirty="0"/>
              <a:t>stage of the project improves the </a:t>
            </a:r>
            <a:r>
              <a:rPr lang="en-GB" b="1" dirty="0"/>
              <a:t>prototype, final implementation</a:t>
            </a:r>
            <a:r>
              <a:rPr lang="en-GB" dirty="0"/>
              <a:t> and user experience.</a:t>
            </a:r>
          </a:p>
          <a:p>
            <a:pPr>
              <a:lnSpc>
                <a:spcPct val="110000"/>
              </a:lnSpc>
              <a:spcBef>
                <a:spcPts val="0"/>
              </a:spcBef>
            </a:pPr>
            <a:r>
              <a:rPr lang="en-GB" dirty="0"/>
              <a:t>Prototyping is another development method you could use for your project. It has 3 key stages. Next slide &gt;&gt;&gt;</a:t>
            </a:r>
            <a:br>
              <a:rPr lang="en-GB" dirty="0"/>
            </a:br>
            <a:br>
              <a:rPr lang="en-GB" dirty="0"/>
            </a:br>
            <a:endParaRPr lang="en-GB" dirty="0"/>
          </a:p>
        </p:txBody>
      </p:sp>
      <p:pic>
        <p:nvPicPr>
          <p:cNvPr id="5" name="Graphic 4" descr="Circles with arrows with solid fill">
            <a:extLst>
              <a:ext uri="{FF2B5EF4-FFF2-40B4-BE49-F238E27FC236}">
                <a16:creationId xmlns:a16="http://schemas.microsoft.com/office/drawing/2014/main" id="{0FEDDE09-7F9F-A8DA-7FE8-7F8B76787A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123744" y="-79913"/>
            <a:ext cx="2068256" cy="2068256"/>
          </a:xfrm>
          <a:prstGeom prst="rect">
            <a:avLst/>
          </a:prstGeom>
        </p:spPr>
      </p:pic>
    </p:spTree>
    <p:extLst>
      <p:ext uri="{BB962C8B-B14F-4D97-AF65-F5344CB8AC3E}">
        <p14:creationId xmlns:p14="http://schemas.microsoft.com/office/powerpoint/2010/main" val="18691308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7699932"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The Traditional Prototyping process</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364427" y="1445062"/>
            <a:ext cx="11704201" cy="4366175"/>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The prototyping process involves the following steps:</a:t>
            </a:r>
          </a:p>
          <a:p>
            <a:r>
              <a:rPr lang="en-GB" sz="2400" b="1" dirty="0">
                <a:solidFill>
                  <a:schemeClr val="bg1"/>
                </a:solidFill>
                <a:highlight>
                  <a:srgbClr val="FFFF00"/>
                </a:highlight>
              </a:rPr>
              <a:t>1. Identify requirements:</a:t>
            </a:r>
            <a:r>
              <a:rPr lang="en-GB" sz="2400" dirty="0">
                <a:solidFill>
                  <a:schemeClr val="bg1"/>
                </a:solidFill>
              </a:rPr>
              <a:t> </a:t>
            </a:r>
            <a:r>
              <a:rPr lang="en-GB" sz="2400" dirty="0"/>
              <a:t>Determine basic requirements including the most important elements. The ‘details’ can be left for later consideration and iterative refinement.</a:t>
            </a:r>
          </a:p>
          <a:p>
            <a:r>
              <a:rPr lang="en-GB" sz="2400" b="1" dirty="0">
                <a:solidFill>
                  <a:schemeClr val="bg1"/>
                </a:solidFill>
                <a:highlight>
                  <a:srgbClr val="FFFF00"/>
                </a:highlight>
              </a:rPr>
              <a:t>2. Implement</a:t>
            </a:r>
            <a:r>
              <a:rPr lang="en-GB" sz="2400" b="1" dirty="0"/>
              <a:t> practical work early and develop an initial prototype.</a:t>
            </a:r>
            <a:r>
              <a:rPr lang="en-GB" sz="2400" dirty="0"/>
              <a:t> </a:t>
            </a:r>
          </a:p>
          <a:p>
            <a:pPr lvl="1"/>
            <a:r>
              <a:rPr lang="en-GB" sz="1600" dirty="0"/>
              <a:t>Bg. There are different </a:t>
            </a:r>
            <a:r>
              <a:rPr lang="en-GB" sz="1600" b="1" dirty="0"/>
              <a:t>prototyping methods</a:t>
            </a:r>
            <a:r>
              <a:rPr lang="en-GB" sz="1600" dirty="0"/>
              <a:t> such as: Incremental, Throwaway, Xtreme or Evolutionary prototyping or just jump in and get building. For more information please </a:t>
            </a:r>
            <a:r>
              <a:rPr lang="en-GB" sz="1600" dirty="0">
                <a:hlinkClick r:id="rId3"/>
              </a:rPr>
              <a:t>click-here</a:t>
            </a:r>
            <a:r>
              <a:rPr lang="en-GB" sz="1600" dirty="0"/>
              <a:t>.</a:t>
            </a:r>
          </a:p>
          <a:p>
            <a:r>
              <a:rPr lang="en-GB" sz="2400" b="1" dirty="0">
                <a:solidFill>
                  <a:schemeClr val="bg1"/>
                </a:solidFill>
                <a:highlight>
                  <a:srgbClr val="FFFF00"/>
                </a:highlight>
              </a:rPr>
              <a:t>3. Test &amp; Review</a:t>
            </a:r>
            <a:r>
              <a:rPr lang="en-GB" sz="2400" b="1" dirty="0"/>
              <a:t>: </a:t>
            </a:r>
            <a:r>
              <a:rPr lang="en-GB" sz="2400" dirty="0"/>
              <a:t>With relevant stakeholders (e.g. end-users), test &amp; acquire feedback on potential changes many times throughout the project. Your L5 project, only 1/2 times.</a:t>
            </a:r>
          </a:p>
          <a:p>
            <a:r>
              <a:rPr lang="en-GB" sz="2400" b="1" dirty="0">
                <a:solidFill>
                  <a:schemeClr val="bg1"/>
                </a:solidFill>
                <a:highlight>
                  <a:srgbClr val="FFFF00"/>
                </a:highlight>
              </a:rPr>
              <a:t>4. Revise and enhance the prototype</a:t>
            </a:r>
            <a:r>
              <a:rPr lang="en-GB" sz="2400" b="1" dirty="0"/>
              <a:t>: </a:t>
            </a:r>
            <a:r>
              <a:rPr lang="en-GB" sz="2400" dirty="0"/>
              <a:t>Using feedback, enhance the requirements and prototype. </a:t>
            </a:r>
          </a:p>
          <a:p>
            <a:r>
              <a:rPr lang="en-GB" sz="2400" b="1" dirty="0">
                <a:solidFill>
                  <a:schemeClr val="bg1"/>
                </a:solidFill>
                <a:highlight>
                  <a:srgbClr val="FFFF00"/>
                </a:highlight>
              </a:rPr>
              <a:t>5. Repeat</a:t>
            </a:r>
            <a:r>
              <a:rPr lang="en-GB" sz="2400" dirty="0"/>
              <a:t>.</a:t>
            </a:r>
          </a:p>
          <a:p>
            <a:pPr marL="457200" lvl="1" indent="0">
              <a:buFont typeface="Arial" panose="020B0604020202020204" pitchFamily="34" charset="0"/>
              <a:buNone/>
            </a:pPr>
            <a:r>
              <a:rPr lang="en-GB" dirty="0"/>
              <a:t>Note: This is a traditional ‘Software prototyping / prototyping’ process that is used in many different industry sectors.</a:t>
            </a:r>
          </a:p>
        </p:txBody>
      </p:sp>
      <p:pic>
        <p:nvPicPr>
          <p:cNvPr id="4" name="Graphic 3" descr="Programmer male outline">
            <a:extLst>
              <a:ext uri="{FF2B5EF4-FFF2-40B4-BE49-F238E27FC236}">
                <a16:creationId xmlns:a16="http://schemas.microsoft.com/office/drawing/2014/main" id="{DED68425-BEFA-449C-A3A6-2CA5E9F1460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sp>
        <p:nvSpPr>
          <p:cNvPr id="6" name="Rectangle 5">
            <a:extLst>
              <a:ext uri="{FF2B5EF4-FFF2-40B4-BE49-F238E27FC236}">
                <a16:creationId xmlns:a16="http://schemas.microsoft.com/office/drawing/2014/main" id="{F55190A8-8545-4D01-9B2A-62B0FD0F07FB}"/>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8E83B412-78A3-4573-82A8-80BFCABF50FC}"/>
              </a:ext>
            </a:extLst>
          </p:cNvPr>
          <p:cNvSpPr/>
          <p:nvPr/>
        </p:nvSpPr>
        <p:spPr>
          <a:xfrm>
            <a:off x="550792" y="36732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659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659" y="411954"/>
            <a:ext cx="10515600" cy="1251383"/>
          </a:xfrm>
        </p:spPr>
        <p:txBody>
          <a:bodyPr>
            <a:normAutofit/>
          </a:bodyPr>
          <a:lstStyle/>
          <a:p>
            <a:r>
              <a:rPr lang="en-GB" sz="5400" b="1" u="sng" dirty="0"/>
              <a:t>Prototyping</a:t>
            </a:r>
          </a:p>
        </p:txBody>
      </p:sp>
      <p:sp>
        <p:nvSpPr>
          <p:cNvPr id="3" name="Content Placeholder 2"/>
          <p:cNvSpPr>
            <a:spLocks noGrp="1"/>
          </p:cNvSpPr>
          <p:nvPr>
            <p:ph idx="1"/>
          </p:nvPr>
        </p:nvSpPr>
        <p:spPr>
          <a:xfrm>
            <a:off x="660067" y="1737517"/>
            <a:ext cx="10726783" cy="4439446"/>
          </a:xfrm>
        </p:spPr>
        <p:txBody>
          <a:bodyPr>
            <a:normAutofit/>
          </a:bodyPr>
          <a:lstStyle/>
          <a:p>
            <a:r>
              <a:rPr lang="en-GB" sz="3200" dirty="0"/>
              <a:t>The </a:t>
            </a:r>
            <a:r>
              <a:rPr lang="en-GB" sz="3200" b="1" dirty="0">
                <a:solidFill>
                  <a:schemeClr val="bg1"/>
                </a:solidFill>
                <a:highlight>
                  <a:srgbClr val="FFFF00"/>
                </a:highlight>
              </a:rPr>
              <a:t>Rapid Prototyping Process</a:t>
            </a:r>
            <a:r>
              <a:rPr lang="en-GB" sz="3200" b="1" dirty="0">
                <a:solidFill>
                  <a:schemeClr val="bg1"/>
                </a:solidFill>
              </a:rPr>
              <a:t> </a:t>
            </a:r>
            <a:r>
              <a:rPr lang="en-GB" sz="3200" dirty="0"/>
              <a:t>includes a simple but effective ‘</a:t>
            </a:r>
            <a:r>
              <a:rPr lang="en-GB" sz="3200" b="1" dirty="0"/>
              <a:t>3-step process’</a:t>
            </a:r>
            <a:r>
              <a:rPr lang="en-GB" sz="3200" dirty="0"/>
              <a:t>, repeated as many times as needed:</a:t>
            </a:r>
          </a:p>
          <a:p>
            <a:pPr marL="914400" lvl="1" indent="-457200">
              <a:buClr>
                <a:srgbClr val="FFC000"/>
              </a:buClr>
              <a:buFont typeface="+mj-lt"/>
              <a:buAutoNum type="arabicPeriod"/>
            </a:pPr>
            <a:r>
              <a:rPr lang="en-GB" sz="3200" b="1" dirty="0">
                <a:solidFill>
                  <a:schemeClr val="bg1"/>
                </a:solidFill>
                <a:highlight>
                  <a:srgbClr val="FFFF00"/>
                </a:highlight>
              </a:rPr>
              <a:t>Prototype</a:t>
            </a:r>
            <a:r>
              <a:rPr lang="en-GB" sz="3200" dirty="0">
                <a:solidFill>
                  <a:schemeClr val="bg1"/>
                </a:solidFill>
                <a:highlight>
                  <a:srgbClr val="FFFF00"/>
                </a:highlight>
              </a:rPr>
              <a:t>: </a:t>
            </a:r>
            <a:r>
              <a:rPr lang="en-GB" sz="3200" dirty="0"/>
              <a:t>Create a visual mock-up of your solution.</a:t>
            </a:r>
          </a:p>
          <a:p>
            <a:pPr marL="914400" lvl="1" indent="-457200">
              <a:buClr>
                <a:srgbClr val="FFC000"/>
              </a:buClr>
              <a:buFont typeface="+mj-lt"/>
              <a:buAutoNum type="arabicPeriod"/>
            </a:pPr>
            <a:r>
              <a:rPr lang="en-GB" sz="3200" b="1" dirty="0">
                <a:solidFill>
                  <a:schemeClr val="bg1"/>
                </a:solidFill>
                <a:highlight>
                  <a:srgbClr val="FFFF00"/>
                </a:highlight>
              </a:rPr>
              <a:t>Review</a:t>
            </a:r>
            <a:r>
              <a:rPr lang="en-GB" sz="3200" dirty="0">
                <a:solidFill>
                  <a:schemeClr val="bg1"/>
                </a:solidFill>
                <a:highlight>
                  <a:srgbClr val="FFFF00"/>
                </a:highlight>
              </a:rPr>
              <a:t>: </a:t>
            </a:r>
            <a:r>
              <a:rPr lang="en-GB" sz="3200" dirty="0"/>
              <a:t>Share the prototype with users and evaluate to see if it meets their needs and expectations.</a:t>
            </a:r>
          </a:p>
          <a:p>
            <a:pPr marL="914400" lvl="1" indent="-457200">
              <a:buClr>
                <a:srgbClr val="FFC000"/>
              </a:buClr>
              <a:buFont typeface="+mj-lt"/>
              <a:buAutoNum type="arabicPeriod"/>
            </a:pPr>
            <a:r>
              <a:rPr lang="en-GB" sz="3200" b="1" dirty="0">
                <a:solidFill>
                  <a:schemeClr val="bg1"/>
                </a:solidFill>
                <a:highlight>
                  <a:srgbClr val="FFFF00"/>
                </a:highlight>
              </a:rPr>
              <a:t>Refine</a:t>
            </a:r>
            <a:r>
              <a:rPr lang="en-GB" sz="3200" dirty="0">
                <a:solidFill>
                  <a:schemeClr val="bg1"/>
                </a:solidFill>
                <a:highlight>
                  <a:srgbClr val="FFFF00"/>
                </a:highlight>
              </a:rPr>
              <a:t>: </a:t>
            </a:r>
            <a:r>
              <a:rPr lang="en-GB" sz="3200" dirty="0"/>
              <a:t>Improve &amp; refine it based on user feedback.</a:t>
            </a:r>
          </a:p>
          <a:p>
            <a:pPr marL="457200" lvl="1" indent="0">
              <a:buNone/>
            </a:pPr>
            <a:r>
              <a:rPr lang="en-GB" sz="1800" dirty="0"/>
              <a:t>Bg. For more information, see e-Handout: </a:t>
            </a:r>
            <a:r>
              <a:rPr lang="en-GB" sz="1800" dirty="0">
                <a:hlinkClick r:id="rId3"/>
              </a:rPr>
              <a:t>A Beginner's Guide to Prototyping</a:t>
            </a:r>
            <a:r>
              <a:rPr lang="en-GB" sz="1800" dirty="0"/>
              <a:t>.</a:t>
            </a:r>
            <a:br>
              <a:rPr lang="en-GB" dirty="0"/>
            </a:br>
            <a:endParaRPr lang="en-GB" dirty="0"/>
          </a:p>
        </p:txBody>
      </p:sp>
      <p:sp>
        <p:nvSpPr>
          <p:cNvPr id="4" name="Rectangle 3">
            <a:extLst>
              <a:ext uri="{FF2B5EF4-FFF2-40B4-BE49-F238E27FC236}">
                <a16:creationId xmlns:a16="http://schemas.microsoft.com/office/drawing/2014/main" id="{969CB5D9-1689-B562-3D59-1698175A1BD3}"/>
              </a:ext>
            </a:extLst>
          </p:cNvPr>
          <p:cNvSpPr/>
          <p:nvPr/>
        </p:nvSpPr>
        <p:spPr>
          <a:xfrm>
            <a:off x="645064" y="574766"/>
            <a:ext cx="120595" cy="9024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Circles with arrows with solid fill">
            <a:extLst>
              <a:ext uri="{FF2B5EF4-FFF2-40B4-BE49-F238E27FC236}">
                <a16:creationId xmlns:a16="http://schemas.microsoft.com/office/drawing/2014/main" id="{7268F986-EAC9-8F13-3749-A4BC8CEECC8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23744" y="-79913"/>
            <a:ext cx="2068256" cy="2068256"/>
          </a:xfrm>
          <a:prstGeom prst="rect">
            <a:avLst/>
          </a:prstGeom>
        </p:spPr>
      </p:pic>
    </p:spTree>
    <p:extLst>
      <p:ext uri="{BB962C8B-B14F-4D97-AF65-F5344CB8AC3E}">
        <p14:creationId xmlns:p14="http://schemas.microsoft.com/office/powerpoint/2010/main" val="1050111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sitting in front of several computer screens&#10;&#10;Description automatically generated">
            <a:extLst>
              <a:ext uri="{FF2B5EF4-FFF2-40B4-BE49-F238E27FC236}">
                <a16:creationId xmlns:a16="http://schemas.microsoft.com/office/drawing/2014/main" id="{4F71875C-2C4C-7F30-16C1-5F8AE073154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0" r="5653" b="-1"/>
          <a:stretch/>
        </p:blipFill>
        <p:spPr>
          <a:xfrm>
            <a:off x="4058194" y="10"/>
            <a:ext cx="8133804" cy="6857990"/>
          </a:xfrm>
          <a:prstGeom prst="rect">
            <a:avLst/>
          </a:prstGeom>
        </p:spPr>
      </p:pic>
      <p:sp>
        <p:nvSpPr>
          <p:cNvPr id="49" name="Rectangle 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9913" y="365124"/>
            <a:ext cx="9196601" cy="1045664"/>
          </a:xfrm>
          <a:solidFill>
            <a:schemeClr val="bg1">
              <a:alpha val="60000"/>
            </a:schemeClr>
          </a:solidFill>
        </p:spPr>
        <p:txBody>
          <a:bodyPr>
            <a:normAutofit/>
          </a:bodyPr>
          <a:lstStyle/>
          <a:p>
            <a:r>
              <a:rPr lang="en-GB" sz="4000" b="1" u="sng" dirty="0"/>
              <a:t>Contemporary Tech Development methods</a:t>
            </a:r>
          </a:p>
        </p:txBody>
      </p:sp>
      <p:sp>
        <p:nvSpPr>
          <p:cNvPr id="3" name="Content Placeholder 2"/>
          <p:cNvSpPr>
            <a:spLocks noGrp="1"/>
          </p:cNvSpPr>
          <p:nvPr>
            <p:ph idx="1"/>
          </p:nvPr>
        </p:nvSpPr>
        <p:spPr>
          <a:xfrm>
            <a:off x="371335" y="1410788"/>
            <a:ext cx="9295179" cy="5320937"/>
          </a:xfrm>
          <a:solidFill>
            <a:schemeClr val="bg1">
              <a:alpha val="70000"/>
            </a:schemeClr>
          </a:solidFill>
        </p:spPr>
        <p:txBody>
          <a:bodyPr>
            <a:normAutofit/>
          </a:bodyPr>
          <a:lstStyle/>
          <a:p>
            <a:pPr marL="0" indent="0">
              <a:spcBef>
                <a:spcPts val="600"/>
              </a:spcBef>
              <a:buNone/>
            </a:pPr>
            <a:r>
              <a:rPr lang="en-GB" sz="2400" dirty="0">
                <a:solidFill>
                  <a:schemeClr val="bg1"/>
                </a:solidFill>
                <a:highlight>
                  <a:srgbClr val="FFFF00"/>
                </a:highlight>
              </a:rPr>
              <a:t>Contemporary Development &amp; IT Management methods value</a:t>
            </a:r>
            <a:r>
              <a:rPr lang="en-GB" sz="2400" dirty="0"/>
              <a:t>:</a:t>
            </a:r>
          </a:p>
          <a:p>
            <a:pPr>
              <a:spcBef>
                <a:spcPts val="600"/>
              </a:spcBef>
            </a:pPr>
            <a:r>
              <a:rPr lang="en-GB" sz="2400" dirty="0"/>
              <a:t>Flexibility, Change &amp; Innovation</a:t>
            </a:r>
          </a:p>
          <a:p>
            <a:pPr>
              <a:spcBef>
                <a:spcPts val="600"/>
              </a:spcBef>
            </a:pPr>
            <a:r>
              <a:rPr lang="en-GB" sz="2400" dirty="0"/>
              <a:t>Continuous improvement</a:t>
            </a:r>
          </a:p>
          <a:p>
            <a:pPr>
              <a:spcBef>
                <a:spcPts val="600"/>
              </a:spcBef>
            </a:pPr>
            <a:r>
              <a:rPr lang="en-GB" sz="2400" dirty="0"/>
              <a:t>User / Customer focused and involvement</a:t>
            </a:r>
          </a:p>
          <a:p>
            <a:pPr lvl="1">
              <a:spcBef>
                <a:spcPts val="600"/>
              </a:spcBef>
            </a:pPr>
            <a:r>
              <a:rPr lang="en-GB" b="1" dirty="0"/>
              <a:t>People over Processes.</a:t>
            </a:r>
          </a:p>
          <a:p>
            <a:pPr>
              <a:spcBef>
                <a:spcPts val="600"/>
              </a:spcBef>
            </a:pPr>
            <a:r>
              <a:rPr lang="en-GB" sz="2400" dirty="0"/>
              <a:t>Open holistic collaboration with all stakeholders (e.g. Business owner / client, users, Development and operations team)</a:t>
            </a:r>
          </a:p>
          <a:p>
            <a:pPr>
              <a:spcBef>
                <a:spcPts val="600"/>
              </a:spcBef>
            </a:pPr>
            <a:r>
              <a:rPr lang="en-GB" sz="2400" dirty="0"/>
              <a:t>Empowerment: Bottom-up employee involvement</a:t>
            </a:r>
          </a:p>
          <a:p>
            <a:pPr>
              <a:spcBef>
                <a:spcPts val="600"/>
              </a:spcBef>
            </a:pPr>
            <a:r>
              <a:rPr lang="en-GB" sz="2400" dirty="0"/>
              <a:t>Business &amp; IT collaboration</a:t>
            </a:r>
          </a:p>
          <a:p>
            <a:pPr>
              <a:spcBef>
                <a:spcPts val="600"/>
              </a:spcBef>
            </a:pPr>
            <a:r>
              <a:rPr lang="en-GB" sz="2400" dirty="0"/>
              <a:t>Small milestones</a:t>
            </a:r>
          </a:p>
          <a:p>
            <a:pPr>
              <a:spcBef>
                <a:spcPts val="600"/>
              </a:spcBef>
            </a:pPr>
            <a:r>
              <a:rPr lang="en-GB" sz="2400" dirty="0"/>
              <a:t>Practical testing over planning and documentation</a:t>
            </a:r>
          </a:p>
          <a:p>
            <a:pPr>
              <a:spcBef>
                <a:spcPts val="600"/>
              </a:spcBef>
            </a:pPr>
            <a:r>
              <a:rPr lang="en-GB" sz="2400" dirty="0"/>
              <a:t>Sustainable balanced working.</a:t>
            </a:r>
          </a:p>
        </p:txBody>
      </p:sp>
      <p:sp>
        <p:nvSpPr>
          <p:cNvPr id="4" name="Rectangle 3">
            <a:extLst>
              <a:ext uri="{FF2B5EF4-FFF2-40B4-BE49-F238E27FC236}">
                <a16:creationId xmlns:a16="http://schemas.microsoft.com/office/drawing/2014/main" id="{B583E75B-0688-06E4-8E45-09D9C3FF38F1}"/>
              </a:ext>
            </a:extLst>
          </p:cNvPr>
          <p:cNvSpPr/>
          <p:nvPr/>
        </p:nvSpPr>
        <p:spPr>
          <a:xfrm>
            <a:off x="371335" y="493288"/>
            <a:ext cx="98578" cy="78933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1748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9D3E0-80CC-71C0-06B4-4B0112F09266}"/>
              </a:ext>
            </a:extLst>
          </p:cNvPr>
          <p:cNvSpPr>
            <a:spLocks noGrp="1"/>
          </p:cNvSpPr>
          <p:nvPr>
            <p:ph type="title"/>
          </p:nvPr>
        </p:nvSpPr>
        <p:spPr>
          <a:xfrm>
            <a:off x="688151" y="2662396"/>
            <a:ext cx="10640754" cy="2601888"/>
          </a:xfrm>
        </p:spPr>
        <p:txBody>
          <a:bodyPr vert="horz" lIns="91440" tIns="45720" rIns="91440" bIns="45720" rtlCol="0" anchor="t">
            <a:normAutofit/>
          </a:bodyPr>
          <a:lstStyle/>
          <a:p>
            <a:pPr algn="ctr"/>
            <a:r>
              <a:rPr lang="en-US" sz="4800" kern="1200" dirty="0">
                <a:solidFill>
                  <a:schemeClr val="tx2"/>
                </a:solidFill>
                <a:latin typeface="+mj-lt"/>
                <a:ea typeface="+mj-ea"/>
                <a:cs typeface="+mj-cs"/>
              </a:rPr>
              <a:t>The following slides will focus on </a:t>
            </a:r>
            <a:br>
              <a:rPr lang="en-US" sz="4800" kern="1200" dirty="0">
                <a:solidFill>
                  <a:schemeClr val="tx2"/>
                </a:solidFill>
                <a:latin typeface="+mj-lt"/>
                <a:ea typeface="+mj-ea"/>
                <a:cs typeface="+mj-cs"/>
              </a:rPr>
            </a:br>
            <a:r>
              <a:rPr lang="en-US" sz="4800" kern="1200" dirty="0">
                <a:solidFill>
                  <a:schemeClr val="tx2"/>
                </a:solidFill>
                <a:latin typeface="+mj-lt"/>
                <a:ea typeface="+mj-ea"/>
                <a:cs typeface="+mj-cs"/>
              </a:rPr>
              <a:t>modern Agile Development methods</a:t>
            </a:r>
            <a:r>
              <a:rPr lang="en-US" sz="2800" kern="1200" dirty="0">
                <a:solidFill>
                  <a:schemeClr val="tx2"/>
                </a:solidFill>
                <a:latin typeface="+mj-lt"/>
                <a:ea typeface="+mj-ea"/>
                <a:cs typeface="+mj-cs"/>
              </a:rPr>
              <a:t>.</a:t>
            </a:r>
          </a:p>
        </p:txBody>
      </p:sp>
      <p:grpSp>
        <p:nvGrpSpPr>
          <p:cNvPr id="25" name="Group 24">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6" name="Freeform: Shape 25">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Graphic 5" descr="Meeting">
            <a:extLst>
              <a:ext uri="{FF2B5EF4-FFF2-40B4-BE49-F238E27FC236}">
                <a16:creationId xmlns:a16="http://schemas.microsoft.com/office/drawing/2014/main" id="{A987D739-E091-807A-2A49-040D878400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39443" y="0"/>
            <a:ext cx="2836567" cy="2836567"/>
          </a:xfrm>
          <a:prstGeom prst="rect">
            <a:avLst/>
          </a:prstGeom>
        </p:spPr>
      </p:pic>
      <p:grpSp>
        <p:nvGrpSpPr>
          <p:cNvPr id="31" name="Group 30">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32" name="Freeform: Shape 31">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42747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781" y="171137"/>
            <a:ext cx="7998825" cy="1230944"/>
          </a:xfrm>
        </p:spPr>
        <p:txBody>
          <a:bodyPr>
            <a:normAutofit fontScale="90000"/>
          </a:bodyPr>
          <a:lstStyle/>
          <a:p>
            <a:r>
              <a:rPr lang="en-GB" sz="6000" b="1" u="sng" dirty="0"/>
              <a:t>Agile Development Methods</a:t>
            </a:r>
          </a:p>
        </p:txBody>
      </p:sp>
      <p:sp>
        <p:nvSpPr>
          <p:cNvPr id="3" name="Content Placeholder 2"/>
          <p:cNvSpPr>
            <a:spLocks noGrp="1"/>
          </p:cNvSpPr>
          <p:nvPr>
            <p:ph idx="1"/>
          </p:nvPr>
        </p:nvSpPr>
        <p:spPr>
          <a:xfrm>
            <a:off x="341811" y="1351560"/>
            <a:ext cx="6738258" cy="5008836"/>
          </a:xfrm>
        </p:spPr>
        <p:txBody>
          <a:bodyPr>
            <a:normAutofit/>
          </a:bodyPr>
          <a:lstStyle/>
          <a:p>
            <a:r>
              <a:rPr lang="en-GB" sz="3400" dirty="0"/>
              <a:t>Modern development methods focus more on </a:t>
            </a:r>
            <a:r>
              <a:rPr lang="en-GB" sz="3400" dirty="0">
                <a:solidFill>
                  <a:schemeClr val="bg1"/>
                </a:solidFill>
                <a:highlight>
                  <a:srgbClr val="FFFF00"/>
                </a:highlight>
              </a:rPr>
              <a:t>people</a:t>
            </a:r>
            <a:r>
              <a:rPr lang="en-GB" sz="3400" dirty="0"/>
              <a:t>,</a:t>
            </a:r>
          </a:p>
          <a:p>
            <a:r>
              <a:rPr lang="en-GB" sz="3400" dirty="0"/>
              <a:t>On </a:t>
            </a:r>
            <a:r>
              <a:rPr lang="en-GB" sz="3400" dirty="0">
                <a:solidFill>
                  <a:schemeClr val="bg1"/>
                </a:solidFill>
                <a:highlight>
                  <a:srgbClr val="FFFF00"/>
                </a:highlight>
              </a:rPr>
              <a:t>collaboration</a:t>
            </a:r>
            <a:r>
              <a:rPr lang="en-GB" sz="3400" dirty="0"/>
              <a:t> with all,</a:t>
            </a:r>
          </a:p>
          <a:p>
            <a:r>
              <a:rPr lang="en-GB" sz="3400" dirty="0"/>
              <a:t>Embracing change and </a:t>
            </a:r>
            <a:r>
              <a:rPr lang="en-GB" sz="3400" dirty="0">
                <a:solidFill>
                  <a:schemeClr val="bg1"/>
                </a:solidFill>
                <a:highlight>
                  <a:srgbClr val="FFFF00"/>
                </a:highlight>
              </a:rPr>
              <a:t>flexibility</a:t>
            </a:r>
            <a:r>
              <a:rPr lang="en-GB" sz="3400" dirty="0"/>
              <a:t>, rather than on strict planning methods and tools.</a:t>
            </a:r>
          </a:p>
          <a:p>
            <a:pPr marL="0" indent="0">
              <a:buNone/>
            </a:pPr>
            <a:r>
              <a:rPr lang="en-GB" sz="3400" dirty="0">
                <a:solidFill>
                  <a:schemeClr val="bg1"/>
                </a:solidFill>
                <a:highlight>
                  <a:srgbClr val="FFFF00"/>
                </a:highlight>
              </a:rPr>
              <a:t>Agile dev methods reflect the new values of focusing on people and embracing change.</a:t>
            </a:r>
          </a:p>
        </p:txBody>
      </p:sp>
      <p:pic>
        <p:nvPicPr>
          <p:cNvPr id="4" name="Picture 3" descr="A diagram of a software development process&#10;&#10;Description automatically generated">
            <a:extLst>
              <a:ext uri="{FF2B5EF4-FFF2-40B4-BE49-F238E27FC236}">
                <a16:creationId xmlns:a16="http://schemas.microsoft.com/office/drawing/2014/main" id="{F7AE456C-0FB8-60BC-6572-12E99904EAC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133" r="17163"/>
          <a:stretch/>
        </p:blipFill>
        <p:spPr>
          <a:xfrm>
            <a:off x="6829695" y="1543148"/>
            <a:ext cx="5199017" cy="4503224"/>
          </a:xfrm>
          <a:prstGeom prst="rect">
            <a:avLst/>
          </a:prstGeom>
        </p:spPr>
      </p:pic>
    </p:spTree>
    <p:extLst>
      <p:ext uri="{BB962C8B-B14F-4D97-AF65-F5344CB8AC3E}">
        <p14:creationId xmlns:p14="http://schemas.microsoft.com/office/powerpoint/2010/main" val="21811563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89856" y="53068"/>
            <a:ext cx="10515600" cy="1325563"/>
          </a:xfrm>
        </p:spPr>
        <p:txBody>
          <a:bodyPr>
            <a:normAutofit/>
          </a:bodyPr>
          <a:lstStyle/>
          <a:p>
            <a:r>
              <a:rPr lang="en-GB" sz="5400" b="1" u="sng" dirty="0"/>
              <a:t>Agile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607785" y="1169737"/>
            <a:ext cx="10976430" cy="5548110"/>
          </a:xfrm>
        </p:spPr>
        <p:txBody>
          <a:bodyPr>
            <a:normAutofit fontScale="77500" lnSpcReduction="20000"/>
          </a:bodyPr>
          <a:lstStyle/>
          <a:p>
            <a:pPr>
              <a:lnSpc>
                <a:spcPct val="120000"/>
              </a:lnSpc>
              <a:spcBef>
                <a:spcPts val="0"/>
              </a:spcBef>
              <a:spcAft>
                <a:spcPts val="300"/>
              </a:spcAft>
            </a:pPr>
            <a:r>
              <a:rPr lang="en-GB" dirty="0"/>
              <a:t>Agile development methods include </a:t>
            </a:r>
            <a:r>
              <a:rPr lang="en-GB" dirty="0">
                <a:solidFill>
                  <a:schemeClr val="bg1"/>
                </a:solidFill>
                <a:highlight>
                  <a:srgbClr val="FFFF00"/>
                </a:highlight>
              </a:rPr>
              <a:t>requirements gathering </a:t>
            </a:r>
            <a:r>
              <a:rPr lang="en-GB" dirty="0"/>
              <a:t>and </a:t>
            </a:r>
            <a:r>
              <a:rPr lang="en-GB" dirty="0">
                <a:solidFill>
                  <a:schemeClr val="bg1"/>
                </a:solidFill>
                <a:highlight>
                  <a:srgbClr val="FFFF00"/>
                </a:highlight>
              </a:rPr>
              <a:t>prototype development </a:t>
            </a:r>
            <a:r>
              <a:rPr lang="en-GB" dirty="0"/>
              <a:t>&amp; feature improvement with cross-functional teams and collaboration with users/client/customers. </a:t>
            </a:r>
          </a:p>
          <a:p>
            <a:pPr>
              <a:lnSpc>
                <a:spcPct val="120000"/>
              </a:lnSpc>
              <a:spcBef>
                <a:spcPts val="0"/>
              </a:spcBef>
              <a:spcAft>
                <a:spcPts val="300"/>
              </a:spcAft>
            </a:pPr>
            <a:r>
              <a:rPr lang="en-GB" b="1" dirty="0"/>
              <a:t>Key aspects of agile include: </a:t>
            </a:r>
          </a:p>
          <a:p>
            <a:pPr lvl="1">
              <a:lnSpc>
                <a:spcPct val="120000"/>
              </a:lnSpc>
              <a:spcBef>
                <a:spcPts val="0"/>
              </a:spcBef>
              <a:spcAft>
                <a:spcPts val="300"/>
              </a:spcAft>
            </a:pPr>
            <a:r>
              <a:rPr lang="en-GB" sz="2800" dirty="0"/>
              <a:t>Early implementation, </a:t>
            </a:r>
          </a:p>
          <a:p>
            <a:pPr lvl="1">
              <a:lnSpc>
                <a:spcPct val="120000"/>
              </a:lnSpc>
              <a:spcBef>
                <a:spcPts val="0"/>
              </a:spcBef>
              <a:spcAft>
                <a:spcPts val="300"/>
              </a:spcAft>
            </a:pPr>
            <a:r>
              <a:rPr lang="en-GB" sz="2800" dirty="0"/>
              <a:t>Frequent meetings, </a:t>
            </a:r>
          </a:p>
          <a:p>
            <a:pPr lvl="1">
              <a:lnSpc>
                <a:spcPct val="120000"/>
              </a:lnSpc>
              <a:spcBef>
                <a:spcPts val="0"/>
              </a:spcBef>
              <a:spcAft>
                <a:spcPts val="300"/>
              </a:spcAft>
            </a:pPr>
            <a:r>
              <a:rPr lang="en-GB" sz="2800" dirty="0"/>
              <a:t>Flexible/adaptive planning, </a:t>
            </a:r>
          </a:p>
          <a:p>
            <a:pPr lvl="1">
              <a:lnSpc>
                <a:spcPct val="120000"/>
              </a:lnSpc>
              <a:spcBef>
                <a:spcPts val="0"/>
              </a:spcBef>
              <a:spcAft>
                <a:spcPts val="300"/>
              </a:spcAft>
            </a:pPr>
            <a:r>
              <a:rPr lang="en-GB" sz="2800" dirty="0"/>
              <a:t>Evolutionary development &amp; continual improvement and </a:t>
            </a:r>
          </a:p>
          <a:p>
            <a:pPr lvl="1">
              <a:lnSpc>
                <a:spcPct val="120000"/>
              </a:lnSpc>
              <a:spcBef>
                <a:spcPts val="0"/>
              </a:spcBef>
              <a:spcAft>
                <a:spcPts val="300"/>
              </a:spcAft>
            </a:pPr>
            <a:r>
              <a:rPr lang="en-GB" sz="2800" dirty="0"/>
              <a:t>Flexible changes in requirements, prototypes &amp; implementation, deployment &amp; maintenance updates.</a:t>
            </a:r>
          </a:p>
          <a:p>
            <a:pPr>
              <a:lnSpc>
                <a:spcPct val="120000"/>
              </a:lnSpc>
              <a:spcBef>
                <a:spcPts val="0"/>
              </a:spcBef>
              <a:spcAft>
                <a:spcPts val="300"/>
              </a:spcAft>
            </a:pPr>
            <a:r>
              <a:rPr lang="en-GB" dirty="0"/>
              <a:t>Agile methods focus on iterative quick start prototype development, frequent user feedback and iterative (cyclical) feature/prototype improvement.</a:t>
            </a:r>
          </a:p>
          <a:p>
            <a:pPr>
              <a:lnSpc>
                <a:spcPct val="120000"/>
              </a:lnSpc>
              <a:spcBef>
                <a:spcPts val="0"/>
              </a:spcBef>
              <a:spcAft>
                <a:spcPts val="300"/>
              </a:spcAft>
            </a:pPr>
            <a:r>
              <a:rPr lang="en-GB" dirty="0"/>
              <a:t>The principles of Agile can be used by individuals on individual projects as well as in teams.</a:t>
            </a:r>
          </a:p>
          <a:p>
            <a:pPr>
              <a:lnSpc>
                <a:spcPct val="120000"/>
              </a:lnSpc>
              <a:spcBef>
                <a:spcPts val="0"/>
              </a:spcBef>
              <a:spcAft>
                <a:spcPts val="300"/>
              </a:spcAft>
            </a:pPr>
            <a:r>
              <a:rPr lang="en-GB" dirty="0"/>
              <a:t>Typically, Agile development methods are commonly used by Software Development </a:t>
            </a:r>
            <a:r>
              <a:rPr lang="en-GB" b="1" dirty="0"/>
              <a:t>Teams</a:t>
            </a:r>
            <a:r>
              <a:rPr lang="en-GB" dirty="0"/>
              <a:t> to build software collaboratively.</a:t>
            </a:r>
          </a:p>
        </p:txBody>
      </p:sp>
      <p:pic>
        <p:nvPicPr>
          <p:cNvPr id="8" name="Graphic 7" descr="Meeting outline">
            <a:extLst>
              <a:ext uri="{FF2B5EF4-FFF2-40B4-BE49-F238E27FC236}">
                <a16:creationId xmlns:a16="http://schemas.microsoft.com/office/drawing/2014/main" id="{3DAFC01C-1E37-561F-0551-99A6A74164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82995" y="1682588"/>
            <a:ext cx="2261204" cy="2261204"/>
          </a:xfrm>
          <a:prstGeom prst="rect">
            <a:avLst/>
          </a:prstGeom>
        </p:spPr>
      </p:pic>
      <p:sp>
        <p:nvSpPr>
          <p:cNvPr id="9" name="Rectangle 8">
            <a:extLst>
              <a:ext uri="{FF2B5EF4-FFF2-40B4-BE49-F238E27FC236}">
                <a16:creationId xmlns:a16="http://schemas.microsoft.com/office/drawing/2014/main" id="{F83BDFD4-9038-CC79-9FD8-75D4FE128F69}"/>
              </a:ext>
            </a:extLst>
          </p:cNvPr>
          <p:cNvSpPr/>
          <p:nvPr/>
        </p:nvSpPr>
        <p:spPr>
          <a:xfrm>
            <a:off x="369261" y="313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7128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21840" y="137778"/>
            <a:ext cx="10515600" cy="933833"/>
          </a:xfrm>
        </p:spPr>
        <p:txBody>
          <a:bodyPr>
            <a:normAutofit/>
          </a:bodyPr>
          <a:lstStyle/>
          <a:p>
            <a:r>
              <a:rPr lang="en-GB" b="1" u="sng" dirty="0"/>
              <a:t>Rapid Application Development (RAD)</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381766" y="1007187"/>
            <a:ext cx="11294977" cy="6277429"/>
          </a:xfrm>
        </p:spPr>
        <p:txBody>
          <a:bodyPr>
            <a:normAutofit fontScale="40000" lnSpcReduction="20000"/>
          </a:bodyPr>
          <a:lstStyle/>
          <a:p>
            <a:pPr>
              <a:lnSpc>
                <a:spcPct val="120000"/>
              </a:lnSpc>
              <a:spcBef>
                <a:spcPts val="0"/>
              </a:spcBef>
              <a:spcAft>
                <a:spcPts val="600"/>
              </a:spcAft>
            </a:pPr>
            <a:r>
              <a:rPr lang="en-US" sz="6000" dirty="0"/>
              <a:t>The Waterfall method had it’s roots in </a:t>
            </a:r>
            <a:r>
              <a:rPr lang="en-US" sz="6000" b="1" dirty="0">
                <a:solidFill>
                  <a:schemeClr val="bg1"/>
                </a:solidFill>
                <a:highlight>
                  <a:srgbClr val="FFFF00"/>
                </a:highlight>
              </a:rPr>
              <a:t>conventional engineering</a:t>
            </a:r>
            <a:r>
              <a:rPr lang="en-US" sz="6000" dirty="0"/>
              <a:t>. </a:t>
            </a:r>
          </a:p>
          <a:p>
            <a:pPr>
              <a:lnSpc>
                <a:spcPct val="120000"/>
              </a:lnSpc>
              <a:spcBef>
                <a:spcPts val="0"/>
              </a:spcBef>
              <a:spcAft>
                <a:spcPts val="600"/>
              </a:spcAft>
            </a:pPr>
            <a:r>
              <a:rPr lang="en-US" sz="6000" dirty="0"/>
              <a:t>Which involved very carefully planning and absolute sequential stages that had to be progressed through in a linear fashion and did not have the flexibility of returning to and updating earlier stages. </a:t>
            </a:r>
          </a:p>
          <a:p>
            <a:pPr>
              <a:lnSpc>
                <a:spcPct val="120000"/>
              </a:lnSpc>
              <a:spcBef>
                <a:spcPts val="0"/>
              </a:spcBef>
              <a:spcAft>
                <a:spcPts val="600"/>
              </a:spcAft>
            </a:pPr>
            <a:r>
              <a:rPr lang="en-US" sz="6000" dirty="0"/>
              <a:t>To address this, in the early 1990s, the early creators of </a:t>
            </a:r>
            <a:r>
              <a:rPr lang="en-US" sz="6000" b="1" dirty="0"/>
              <a:t>RAD</a:t>
            </a:r>
            <a:r>
              <a:rPr lang="en-US" sz="6000" dirty="0"/>
              <a:t> saw that </a:t>
            </a:r>
            <a:r>
              <a:rPr lang="en-US" sz="6000" b="1" dirty="0">
                <a:solidFill>
                  <a:schemeClr val="bg1"/>
                </a:solidFill>
                <a:highlight>
                  <a:srgbClr val="FFFF00"/>
                </a:highlight>
              </a:rPr>
              <a:t>software engineering were different </a:t>
            </a:r>
            <a:r>
              <a:rPr lang="en-US" sz="6000" dirty="0"/>
              <a:t>in that software </a:t>
            </a:r>
            <a:r>
              <a:rPr lang="en-US" sz="6000" b="1" dirty="0"/>
              <a:t>wasn’t a fixed structure </a:t>
            </a:r>
            <a:r>
              <a:rPr lang="en-US" sz="6000" dirty="0"/>
              <a:t>such as a bridge or building. </a:t>
            </a:r>
            <a:r>
              <a:rPr lang="en-US" sz="6000" dirty="0">
                <a:solidFill>
                  <a:schemeClr val="bg1"/>
                </a:solidFill>
                <a:highlight>
                  <a:srgbClr val="FFFF00"/>
                </a:highlight>
              </a:rPr>
              <a:t>Software was soft </a:t>
            </a:r>
            <a:r>
              <a:rPr lang="en-US" sz="6000" dirty="0"/>
              <a:t>not hard, it was malleable/flexible and could be changed/updated to suit the needs of the user.</a:t>
            </a:r>
          </a:p>
          <a:p>
            <a:pPr>
              <a:lnSpc>
                <a:spcPct val="120000"/>
              </a:lnSpc>
              <a:spcBef>
                <a:spcPts val="0"/>
              </a:spcBef>
              <a:spcAft>
                <a:spcPts val="600"/>
              </a:spcAft>
            </a:pPr>
            <a:r>
              <a:rPr lang="en-US" sz="6000" dirty="0"/>
              <a:t>And that </a:t>
            </a:r>
            <a:r>
              <a:rPr lang="en-US" sz="6000" dirty="0">
                <a:solidFill>
                  <a:schemeClr val="bg1"/>
                </a:solidFill>
                <a:highlight>
                  <a:srgbClr val="FFFF00"/>
                </a:highlight>
              </a:rPr>
              <a:t>Software/App./Game development </a:t>
            </a:r>
            <a:r>
              <a:rPr lang="en-US" sz="6000" dirty="0"/>
              <a:t>was not limited to traditional methods of engineering. </a:t>
            </a:r>
          </a:p>
          <a:p>
            <a:pPr>
              <a:lnSpc>
                <a:spcPct val="120000"/>
              </a:lnSpc>
              <a:spcBef>
                <a:spcPts val="0"/>
              </a:spcBef>
              <a:spcAft>
                <a:spcPts val="600"/>
              </a:spcAft>
            </a:pPr>
            <a:r>
              <a:rPr lang="en-US" sz="6000" dirty="0"/>
              <a:t>Less emphasis could be put on initial and absolute planning, and that </a:t>
            </a:r>
            <a:r>
              <a:rPr lang="en-US" sz="6000" b="1" dirty="0"/>
              <a:t>software engineering is more of an adaptive evolving process that could be iterative</a:t>
            </a:r>
            <a:r>
              <a:rPr lang="en-US" sz="6000" dirty="0"/>
              <a:t>.</a:t>
            </a:r>
          </a:p>
          <a:p>
            <a:pPr>
              <a:lnSpc>
                <a:spcPct val="120000"/>
              </a:lnSpc>
              <a:spcBef>
                <a:spcPts val="0"/>
              </a:spcBef>
              <a:spcAft>
                <a:spcPts val="600"/>
              </a:spcAft>
            </a:pPr>
            <a:r>
              <a:rPr lang="en-US" sz="6000" b="1" dirty="0"/>
              <a:t>Rapid Application Development </a:t>
            </a:r>
            <a:r>
              <a:rPr lang="en-US" sz="6000" dirty="0"/>
              <a:t>or RAD focuses less on rigid plans and more on fast, iterative cycles of prototyping and relies on </a:t>
            </a:r>
            <a:r>
              <a:rPr lang="en-US" sz="6000" b="1" dirty="0"/>
              <a:t>user feedback </a:t>
            </a:r>
            <a:r>
              <a:rPr lang="en-US" sz="6000" dirty="0"/>
              <a:t>throughout.</a:t>
            </a:r>
            <a:endParaRPr lang="en-US" sz="2500" dirty="0"/>
          </a:p>
          <a:p>
            <a:pPr marL="457200" lvl="1" indent="0">
              <a:lnSpc>
                <a:spcPct val="120000"/>
              </a:lnSpc>
              <a:spcBef>
                <a:spcPts val="0"/>
              </a:spcBef>
              <a:spcAft>
                <a:spcPts val="600"/>
              </a:spcAft>
              <a:buNone/>
            </a:pPr>
            <a:endParaRPr lang="en-US" sz="1600" dirty="0"/>
          </a:p>
        </p:txBody>
      </p:sp>
      <p:pic>
        <p:nvPicPr>
          <p:cNvPr id="10" name="Graphic 9" descr="Circles with arrows outline">
            <a:extLst>
              <a:ext uri="{FF2B5EF4-FFF2-40B4-BE49-F238E27FC236}">
                <a16:creationId xmlns:a16="http://schemas.microsoft.com/office/drawing/2014/main" id="{36F0ED3E-3D04-20EF-6DB2-60E46D381F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03556" y="-102441"/>
            <a:ext cx="1588444" cy="1588444"/>
          </a:xfrm>
          <a:prstGeom prst="rect">
            <a:avLst/>
          </a:prstGeom>
        </p:spPr>
      </p:pic>
      <p:sp>
        <p:nvSpPr>
          <p:cNvPr id="11" name="Rectangle 10">
            <a:extLst>
              <a:ext uri="{FF2B5EF4-FFF2-40B4-BE49-F238E27FC236}">
                <a16:creationId xmlns:a16="http://schemas.microsoft.com/office/drawing/2014/main" id="{96DC5BC6-8A84-3FB4-92DA-E91AB35ABDA9}"/>
              </a:ext>
            </a:extLst>
          </p:cNvPr>
          <p:cNvSpPr/>
          <p:nvPr/>
        </p:nvSpPr>
        <p:spPr>
          <a:xfrm>
            <a:off x="261171" y="20220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7276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606533" y="318317"/>
            <a:ext cx="10515600" cy="1325563"/>
          </a:xfrm>
        </p:spPr>
        <p:txBody>
          <a:bodyPr>
            <a:normAutofit/>
          </a:bodyPr>
          <a:lstStyle/>
          <a:p>
            <a:r>
              <a:rPr lang="en-GB" b="1" u="sng" dirty="0"/>
              <a:t>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344982" y="1503404"/>
            <a:ext cx="11038703" cy="5354596"/>
          </a:xfrm>
        </p:spPr>
        <p:txBody>
          <a:bodyPr>
            <a:normAutofit/>
          </a:bodyPr>
          <a:lstStyle/>
          <a:p>
            <a:pPr algn="l"/>
            <a:r>
              <a:rPr lang="en-US" sz="3200" dirty="0"/>
              <a:t>The initial phases of RAD included: </a:t>
            </a:r>
            <a:br>
              <a:rPr lang="en-US" sz="3200" dirty="0"/>
            </a:br>
            <a:r>
              <a:rPr lang="en-US" sz="3200" dirty="0"/>
              <a:t>1: </a:t>
            </a:r>
            <a:r>
              <a:rPr lang="en-US" dirty="0"/>
              <a:t>Requirements planning</a:t>
            </a:r>
            <a:br>
              <a:rPr lang="en-US" dirty="0"/>
            </a:br>
            <a:r>
              <a:rPr lang="en-US" dirty="0"/>
              <a:t>2: User design</a:t>
            </a:r>
            <a:br>
              <a:rPr lang="en-US" dirty="0"/>
            </a:br>
            <a:r>
              <a:rPr lang="en-US" dirty="0"/>
              <a:t>3: Rapid construction and </a:t>
            </a:r>
            <a:br>
              <a:rPr lang="en-US" dirty="0"/>
            </a:br>
            <a:r>
              <a:rPr lang="en-US" dirty="0"/>
              <a:t>4. Cutover/Deployment</a:t>
            </a:r>
          </a:p>
          <a:p>
            <a:r>
              <a:rPr lang="en-US" sz="3200" dirty="0"/>
              <a:t>The updated RAD model includes these 4 key steps:</a:t>
            </a:r>
          </a:p>
          <a:p>
            <a:pPr marL="971550" lvl="1" indent="-514350">
              <a:buFont typeface="+mj-lt"/>
              <a:buAutoNum type="arabicPeriod"/>
            </a:pPr>
            <a:r>
              <a:rPr lang="en-US" sz="3200" b="1" dirty="0"/>
              <a:t>Requirements definition</a:t>
            </a:r>
          </a:p>
          <a:p>
            <a:pPr marL="971550" lvl="1" indent="-514350">
              <a:buFont typeface="+mj-lt"/>
              <a:buAutoNum type="arabicPeriod"/>
            </a:pPr>
            <a:r>
              <a:rPr lang="en-US" sz="3200" b="1" dirty="0"/>
              <a:t>Initial Prototype</a:t>
            </a:r>
          </a:p>
          <a:p>
            <a:pPr marL="971550" lvl="1" indent="-514350">
              <a:buFont typeface="+mj-lt"/>
              <a:buAutoNum type="arabicPeriod"/>
            </a:pPr>
            <a:r>
              <a:rPr lang="en-US" sz="3200" b="1" dirty="0"/>
              <a:t>Iterative Development (with user feedback)</a:t>
            </a:r>
          </a:p>
          <a:p>
            <a:pPr marL="971550" lvl="1" indent="-514350">
              <a:buFont typeface="+mj-lt"/>
              <a:buAutoNum type="arabicPeriod"/>
            </a:pPr>
            <a:r>
              <a:rPr lang="en-US" sz="3200" b="1" dirty="0"/>
              <a:t>Deployment</a:t>
            </a:r>
          </a:p>
          <a:p>
            <a:pPr marL="457200" lvl="1" indent="0">
              <a:buNone/>
            </a:pPr>
            <a:endParaRPr lang="en-US" sz="1800" dirty="0"/>
          </a:p>
        </p:txBody>
      </p:sp>
      <p:sp>
        <p:nvSpPr>
          <p:cNvPr id="4" name="Rectangle 3">
            <a:extLst>
              <a:ext uri="{FF2B5EF4-FFF2-40B4-BE49-F238E27FC236}">
                <a16:creationId xmlns:a16="http://schemas.microsoft.com/office/drawing/2014/main" id="{C04AE33A-E4F8-DCB8-F9E6-E5A26C100754}"/>
              </a:ext>
            </a:extLst>
          </p:cNvPr>
          <p:cNvSpPr/>
          <p:nvPr/>
        </p:nvSpPr>
        <p:spPr>
          <a:xfrm>
            <a:off x="384543" y="57860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19366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320" y="318317"/>
            <a:ext cx="10515600" cy="1325563"/>
          </a:xfrm>
        </p:spPr>
        <p:txBody>
          <a:bodyPr>
            <a:normAutofit/>
          </a:bodyPr>
          <a:lstStyle/>
          <a:p>
            <a:r>
              <a:rPr lang="en-GB" sz="4800" b="1" u="sng" dirty="0"/>
              <a:t>RAD: Rapid Application Development</a:t>
            </a:r>
          </a:p>
        </p:txBody>
      </p:sp>
      <p:sp>
        <p:nvSpPr>
          <p:cNvPr id="3" name="Content Placeholder 2"/>
          <p:cNvSpPr>
            <a:spLocks noGrp="1"/>
          </p:cNvSpPr>
          <p:nvPr>
            <p:ph idx="1"/>
          </p:nvPr>
        </p:nvSpPr>
        <p:spPr>
          <a:xfrm>
            <a:off x="655320" y="1546951"/>
            <a:ext cx="10596154" cy="4601300"/>
          </a:xfrm>
        </p:spPr>
        <p:txBody>
          <a:bodyPr>
            <a:normAutofit lnSpcReduction="10000"/>
          </a:bodyPr>
          <a:lstStyle/>
          <a:p>
            <a:r>
              <a:rPr lang="en-GB" sz="3200" dirty="0"/>
              <a:t>RAD is user-focused, iterative and emphasis practical prototype over process.</a:t>
            </a:r>
          </a:p>
          <a:p>
            <a:r>
              <a:rPr lang="en-GB" sz="3200" dirty="0"/>
              <a:t>However </a:t>
            </a:r>
            <a:r>
              <a:rPr lang="en-GB" sz="3200" dirty="0">
                <a:solidFill>
                  <a:schemeClr val="bg1"/>
                </a:solidFill>
                <a:highlight>
                  <a:srgbClr val="FFFF00"/>
                </a:highlight>
              </a:rPr>
              <a:t>documentation was typically still extensive </a:t>
            </a:r>
            <a:r>
              <a:rPr lang="en-GB" sz="3200" dirty="0"/>
              <a:t>at the design phase e.g. Vast array of UML diagrams for design / systems analysis.</a:t>
            </a:r>
          </a:p>
          <a:p>
            <a:r>
              <a:rPr lang="en-GB" sz="3200" dirty="0"/>
              <a:t>Popular today for creating managing and maintaining large complex systems.</a:t>
            </a:r>
          </a:p>
          <a:p>
            <a:r>
              <a:rPr lang="en-GB" sz="3200" dirty="0"/>
              <a:t>Modified versions of RAD with less focus on documentation such as </a:t>
            </a:r>
            <a:r>
              <a:rPr lang="en-GB" sz="3200" b="1" dirty="0"/>
              <a:t>prototyping</a:t>
            </a:r>
            <a:r>
              <a:rPr lang="en-GB" sz="3200" dirty="0"/>
              <a:t>, are popular today for creating </a:t>
            </a:r>
            <a:r>
              <a:rPr lang="en-GB" sz="3200" b="1" dirty="0"/>
              <a:t>smaller scale software projects</a:t>
            </a:r>
            <a:r>
              <a:rPr lang="en-GB" sz="3200" dirty="0"/>
              <a:t>.</a:t>
            </a:r>
          </a:p>
        </p:txBody>
      </p:sp>
      <p:sp>
        <p:nvSpPr>
          <p:cNvPr id="4" name="Rectangle 3">
            <a:extLst>
              <a:ext uri="{FF2B5EF4-FFF2-40B4-BE49-F238E27FC236}">
                <a16:creationId xmlns:a16="http://schemas.microsoft.com/office/drawing/2014/main" id="{01CC9FDA-F2E4-252A-1483-E068549743CF}"/>
              </a:ext>
            </a:extLst>
          </p:cNvPr>
          <p:cNvSpPr/>
          <p:nvPr/>
        </p:nvSpPr>
        <p:spPr>
          <a:xfrm>
            <a:off x="514468" y="578606"/>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8617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37606" y="103868"/>
            <a:ext cx="10515600" cy="1325563"/>
          </a:xfrm>
        </p:spPr>
        <p:txBody>
          <a:bodyPr/>
          <a:lstStyle/>
          <a:p>
            <a:r>
              <a:rPr lang="en-GB" b="1" u="sng" dirty="0"/>
              <a:t>Agile methods: FDD, Kanban and SCRUM</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246017" y="1328692"/>
            <a:ext cx="11508377" cy="5425440"/>
          </a:xfrm>
        </p:spPr>
        <p:txBody>
          <a:bodyPr>
            <a:normAutofit fontScale="92500" lnSpcReduction="10000"/>
          </a:bodyPr>
          <a:lstStyle/>
          <a:p>
            <a:pPr marL="0" indent="0">
              <a:buNone/>
            </a:pPr>
            <a:r>
              <a:rPr lang="en-GB" dirty="0"/>
              <a:t>Some other example Agile development methods include </a:t>
            </a:r>
            <a:r>
              <a:rPr lang="en-GB" b="1" dirty="0"/>
              <a:t>FDD</a:t>
            </a:r>
            <a:r>
              <a:rPr lang="en-GB" dirty="0"/>
              <a:t>, </a:t>
            </a:r>
            <a:r>
              <a:rPr lang="en-GB" b="1" dirty="0"/>
              <a:t>Kanban</a:t>
            </a:r>
            <a:r>
              <a:rPr lang="en-GB" dirty="0"/>
              <a:t>, </a:t>
            </a:r>
            <a:r>
              <a:rPr lang="en-GB" b="1" dirty="0"/>
              <a:t>SCRUM</a:t>
            </a:r>
            <a:r>
              <a:rPr lang="en-GB" dirty="0"/>
              <a:t>.</a:t>
            </a:r>
          </a:p>
          <a:p>
            <a:r>
              <a:rPr lang="en-GB" b="1" dirty="0">
                <a:highlight>
                  <a:srgbClr val="808000"/>
                </a:highlight>
              </a:rPr>
              <a:t>Feature-driven development </a:t>
            </a:r>
            <a:r>
              <a:rPr lang="en-GB" dirty="0">
                <a:highlight>
                  <a:srgbClr val="808000"/>
                </a:highlight>
              </a:rPr>
              <a:t>(FDD) </a:t>
            </a:r>
            <a:r>
              <a:rPr lang="en-GB" dirty="0"/>
              <a:t>is an agile software development framework, that focuses on identifying required ‘</a:t>
            </a:r>
            <a:r>
              <a:rPr lang="en-GB" b="1" dirty="0"/>
              <a:t>features</a:t>
            </a:r>
            <a:r>
              <a:rPr lang="en-GB" dirty="0"/>
              <a:t>’, assigning features to personnel/teams/people and building software, feature by feature.</a:t>
            </a:r>
          </a:p>
          <a:p>
            <a:pPr lvl="1"/>
            <a:r>
              <a:rPr lang="en-GB" dirty="0"/>
              <a:t>Bg. For an overview of the </a:t>
            </a:r>
            <a:r>
              <a:rPr lang="en-GB" dirty="0">
                <a:hlinkClick r:id="rId3"/>
              </a:rPr>
              <a:t>FDD framework please click here</a:t>
            </a:r>
            <a:r>
              <a:rPr lang="en-GB" dirty="0"/>
              <a:t>.</a:t>
            </a:r>
          </a:p>
          <a:p>
            <a:r>
              <a:rPr lang="en-GB" b="1" dirty="0">
                <a:highlight>
                  <a:srgbClr val="808000"/>
                </a:highlight>
              </a:rPr>
              <a:t>Kanban</a:t>
            </a:r>
            <a:r>
              <a:rPr lang="en-GB" dirty="0"/>
              <a:t> (developed by Japanese company Toyota)  is a project scheduling &amp; development method that uses a </a:t>
            </a:r>
            <a:r>
              <a:rPr lang="en-GB" b="1" dirty="0"/>
              <a:t>visual ‘Kanban board</a:t>
            </a:r>
            <a:r>
              <a:rPr lang="en-GB" dirty="0"/>
              <a:t>’ that moves identified </a:t>
            </a:r>
            <a:r>
              <a:rPr lang="en-GB" b="1" dirty="0"/>
              <a:t>required product features </a:t>
            </a:r>
            <a:r>
              <a:rPr lang="en-GB" dirty="0"/>
              <a:t>known as a ‘</a:t>
            </a:r>
            <a:r>
              <a:rPr lang="en-GB" b="1" dirty="0"/>
              <a:t>backlog list</a:t>
            </a:r>
            <a:r>
              <a:rPr lang="en-GB" dirty="0"/>
              <a:t>’ through typical project stages to production/deployment. </a:t>
            </a:r>
          </a:p>
          <a:p>
            <a:pPr lvl="1"/>
            <a:r>
              <a:rPr lang="en-GB" sz="2200" dirty="0"/>
              <a:t>Bg. For a Kanban </a:t>
            </a:r>
            <a:r>
              <a:rPr lang="en-GB" sz="2200" dirty="0">
                <a:hlinkClick r:id="rId4"/>
              </a:rPr>
              <a:t>overview</a:t>
            </a:r>
            <a:r>
              <a:rPr lang="en-GB" sz="2200" dirty="0"/>
              <a:t> and example </a:t>
            </a:r>
            <a:r>
              <a:rPr lang="en-GB" sz="2200" dirty="0">
                <a:hlinkClick r:id="rId5"/>
              </a:rPr>
              <a:t>tools</a:t>
            </a:r>
            <a:r>
              <a:rPr lang="en-GB" sz="2200" dirty="0"/>
              <a:t>, please click the preceding links.</a:t>
            </a:r>
          </a:p>
          <a:p>
            <a:r>
              <a:rPr lang="en-GB" b="1" dirty="0">
                <a:highlight>
                  <a:srgbClr val="808000"/>
                </a:highlight>
              </a:rPr>
              <a:t>SCRUM</a:t>
            </a:r>
            <a:r>
              <a:rPr lang="en-GB" dirty="0"/>
              <a:t> is a </a:t>
            </a:r>
            <a:r>
              <a:rPr lang="en-GB" b="1" dirty="0"/>
              <a:t>team-orientated feature focused </a:t>
            </a:r>
            <a:r>
              <a:rPr lang="en-GB" dirty="0"/>
              <a:t>agile development method for organising managing and developing software using Sprints. </a:t>
            </a:r>
            <a:r>
              <a:rPr lang="en-US" dirty="0"/>
              <a:t>A sprint is a short, time-boxed period when a scrum team (or individual) works to complete a feature.</a:t>
            </a:r>
            <a:endParaRPr lang="en-GB" dirty="0"/>
          </a:p>
          <a:p>
            <a:pPr lvl="1"/>
            <a:r>
              <a:rPr lang="en-GB" sz="2200" dirty="0"/>
              <a:t>Bg. For an overview of the </a:t>
            </a:r>
            <a:r>
              <a:rPr lang="en-GB" sz="2200" dirty="0">
                <a:hlinkClick r:id="rId6"/>
              </a:rPr>
              <a:t>SCRUM framework please click-here</a:t>
            </a:r>
            <a:r>
              <a:rPr lang="en-GB" sz="2200" dirty="0"/>
              <a:t>, and for a </a:t>
            </a:r>
            <a:r>
              <a:rPr lang="en-GB" sz="2200" dirty="0">
                <a:hlinkClick r:id="rId7"/>
              </a:rPr>
              <a:t>Video of SCRUM click here</a:t>
            </a:r>
            <a:r>
              <a:rPr lang="en-GB" sz="2200" dirty="0"/>
              <a:t>.</a:t>
            </a:r>
          </a:p>
        </p:txBody>
      </p:sp>
    </p:spTree>
    <p:extLst>
      <p:ext uri="{BB962C8B-B14F-4D97-AF65-F5344CB8AC3E}">
        <p14:creationId xmlns:p14="http://schemas.microsoft.com/office/powerpoint/2010/main" val="706618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675" y="205668"/>
            <a:ext cx="11648650" cy="6259883"/>
          </a:xfrm>
          <a:prstGeom prst="rect">
            <a:avLst/>
          </a:prstGeom>
        </p:spPr>
      </p:pic>
      <p:sp>
        <p:nvSpPr>
          <p:cNvPr id="10" name="TextBox 9"/>
          <p:cNvSpPr txBox="1"/>
          <p:nvPr/>
        </p:nvSpPr>
        <p:spPr>
          <a:xfrm>
            <a:off x="161187" y="6465551"/>
            <a:ext cx="7197634" cy="369332"/>
          </a:xfrm>
          <a:prstGeom prst="rect">
            <a:avLst/>
          </a:prstGeom>
          <a:noFill/>
        </p:spPr>
        <p:txBody>
          <a:bodyPr wrap="square" rtlCol="0">
            <a:spAutoFit/>
          </a:bodyPr>
          <a:lstStyle/>
          <a:p>
            <a:r>
              <a:rPr lang="en-GB" dirty="0"/>
              <a:t>Further information: </a:t>
            </a:r>
            <a:r>
              <a:rPr lang="en-GB" dirty="0">
                <a:hlinkClick r:id="rId4"/>
              </a:rPr>
              <a:t>https://www.scrum.org/resources/what-is-scrum</a:t>
            </a:r>
            <a:r>
              <a:rPr lang="en-GB" dirty="0"/>
              <a:t> </a:t>
            </a:r>
          </a:p>
        </p:txBody>
      </p:sp>
      <p:sp>
        <p:nvSpPr>
          <p:cNvPr id="3" name="TextBox 2">
            <a:extLst>
              <a:ext uri="{FF2B5EF4-FFF2-40B4-BE49-F238E27FC236}">
                <a16:creationId xmlns:a16="http://schemas.microsoft.com/office/drawing/2014/main" id="{8BB08AAE-8AD7-6E26-91C3-B8A1D05A349E}"/>
              </a:ext>
            </a:extLst>
          </p:cNvPr>
          <p:cNvSpPr txBox="1"/>
          <p:nvPr/>
        </p:nvSpPr>
        <p:spPr>
          <a:xfrm>
            <a:off x="8254312" y="6095084"/>
            <a:ext cx="3599935" cy="261610"/>
          </a:xfrm>
          <a:prstGeom prst="rect">
            <a:avLst/>
          </a:prstGeom>
          <a:noFill/>
        </p:spPr>
        <p:txBody>
          <a:bodyPr wrap="square">
            <a:spAutoFit/>
          </a:bodyPr>
          <a:lstStyle/>
          <a:p>
            <a:pPr algn="r"/>
            <a:r>
              <a:rPr lang="en-GB" sz="1100" dirty="0">
                <a:solidFill>
                  <a:schemeClr val="accent1">
                    <a:lumMod val="60000"/>
                    <a:lumOff val="40000"/>
                  </a:schemeClr>
                </a:solidFill>
              </a:rPr>
              <a:t>Ref: https://www.scrum.org/resources/what-is-scrum</a:t>
            </a:r>
          </a:p>
        </p:txBody>
      </p:sp>
      <p:sp>
        <p:nvSpPr>
          <p:cNvPr id="5" name="TextBox 4">
            <a:extLst>
              <a:ext uri="{FF2B5EF4-FFF2-40B4-BE49-F238E27FC236}">
                <a16:creationId xmlns:a16="http://schemas.microsoft.com/office/drawing/2014/main" id="{889D7FAE-078D-8335-7F9C-30293AF354CD}"/>
              </a:ext>
            </a:extLst>
          </p:cNvPr>
          <p:cNvSpPr txBox="1"/>
          <p:nvPr/>
        </p:nvSpPr>
        <p:spPr>
          <a:xfrm>
            <a:off x="-9651" y="2468"/>
            <a:ext cx="11863898" cy="1446550"/>
          </a:xfrm>
          <a:prstGeom prst="rect">
            <a:avLst/>
          </a:prstGeom>
          <a:solidFill>
            <a:srgbClr val="00B0F0"/>
          </a:solidFill>
          <a:ln w="38100">
            <a:solidFill>
              <a:schemeClr val="accent4"/>
            </a:solidFill>
          </a:ln>
        </p:spPr>
        <p:txBody>
          <a:bodyPr wrap="square">
            <a:spAutoFit/>
          </a:bodyPr>
          <a:lstStyle/>
          <a:p>
            <a:pPr marL="342900" indent="-342900">
              <a:buFont typeface="Arial" panose="020B0604020202020204" pitchFamily="34" charset="0"/>
              <a:buChar char="•"/>
            </a:pPr>
            <a:r>
              <a:rPr lang="en-US" sz="2200" dirty="0">
                <a:solidFill>
                  <a:schemeClr val="bg1"/>
                </a:solidFill>
                <a:latin typeface="arial" panose="020B0604020202020204" pitchFamily="34" charset="0"/>
              </a:rPr>
              <a:t>The </a:t>
            </a:r>
            <a:r>
              <a:rPr lang="en-US" sz="2200" b="1" dirty="0">
                <a:solidFill>
                  <a:schemeClr val="bg1"/>
                </a:solidFill>
                <a:latin typeface="arial" panose="020B0604020202020204" pitchFamily="34" charset="0"/>
              </a:rPr>
              <a:t>Scrum method </a:t>
            </a:r>
            <a:r>
              <a:rPr lang="en-US" sz="2200" dirty="0">
                <a:solidFill>
                  <a:schemeClr val="bg1"/>
                </a:solidFill>
                <a:latin typeface="arial" panose="020B0604020202020204" pitchFamily="34" charset="0"/>
              </a:rPr>
              <a:t>includes a </a:t>
            </a:r>
            <a:r>
              <a:rPr lang="en-US" sz="2200" b="1" dirty="0">
                <a:solidFill>
                  <a:schemeClr val="bg1"/>
                </a:solidFill>
                <a:latin typeface="arial" panose="020B0604020202020204" pitchFamily="34" charset="0"/>
              </a:rPr>
              <a:t>Backlog of features </a:t>
            </a:r>
            <a:r>
              <a:rPr lang="en-US" sz="2200" dirty="0">
                <a:solidFill>
                  <a:schemeClr val="bg1"/>
                </a:solidFill>
                <a:latin typeface="arial" panose="020B0604020202020204" pitchFamily="34" charset="0"/>
              </a:rPr>
              <a:t>to be developed.</a:t>
            </a:r>
          </a:p>
          <a:p>
            <a:pPr marL="342900" indent="-342900">
              <a:buFont typeface="Arial" panose="020B0604020202020204" pitchFamily="34" charset="0"/>
              <a:buChar char="•"/>
            </a:pPr>
            <a:r>
              <a:rPr lang="en-US" sz="2200" dirty="0">
                <a:solidFill>
                  <a:schemeClr val="bg1"/>
                </a:solidFill>
                <a:latin typeface="arial" panose="020B0604020202020204" pitchFamily="34" charset="0"/>
              </a:rPr>
              <a:t>A</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meeting</a:t>
            </a:r>
            <a:r>
              <a:rPr lang="en-US" sz="2200" b="0" i="0" dirty="0">
                <a:solidFill>
                  <a:schemeClr val="bg1"/>
                </a:solidFill>
                <a:effectLst/>
                <a:latin typeface="arial" panose="020B0604020202020204" pitchFamily="34" charset="0"/>
              </a:rPr>
              <a:t> is typically a </a:t>
            </a:r>
            <a:r>
              <a:rPr lang="en-US" sz="2200" b="1" i="0" dirty="0">
                <a:solidFill>
                  <a:schemeClr val="bg1"/>
                </a:solidFill>
                <a:effectLst/>
                <a:latin typeface="arial" panose="020B0604020202020204" pitchFamily="34" charset="0"/>
              </a:rPr>
              <a:t>15-minute meeting </a:t>
            </a:r>
            <a:r>
              <a:rPr lang="en-US" sz="2200" b="0" i="0" dirty="0">
                <a:solidFill>
                  <a:schemeClr val="bg1"/>
                </a:solidFill>
                <a:effectLst/>
                <a:latin typeface="arial" panose="020B0604020202020204" pitchFamily="34" charset="0"/>
              </a:rPr>
              <a:t>at the start of the day for the Development Team/person to synchronize activities and create a plan for the next 24 hours. </a:t>
            </a:r>
          </a:p>
          <a:p>
            <a:pPr marL="342900" indent="-342900">
              <a:buFont typeface="Arial" panose="020B0604020202020204" pitchFamily="34" charset="0"/>
              <a:buChar char="•"/>
            </a:pPr>
            <a:r>
              <a:rPr lang="en-US" sz="2200" b="0" i="0" dirty="0">
                <a:solidFill>
                  <a:schemeClr val="bg1"/>
                </a:solidFill>
                <a:effectLst/>
                <a:latin typeface="arial" panose="020B0604020202020204" pitchFamily="34" charset="0"/>
              </a:rPr>
              <a:t>A </a:t>
            </a:r>
            <a:r>
              <a:rPr lang="en-US" sz="2200" b="1" i="0" dirty="0">
                <a:solidFill>
                  <a:schemeClr val="bg1"/>
                </a:solidFill>
                <a:effectLst/>
                <a:latin typeface="arial" panose="020B0604020202020204" pitchFamily="34" charset="0"/>
              </a:rPr>
              <a:t>Scrum</a:t>
            </a:r>
            <a:r>
              <a:rPr lang="en-US" sz="2200" b="0" i="0" dirty="0">
                <a:solidFill>
                  <a:schemeClr val="bg1"/>
                </a:solidFill>
                <a:effectLst/>
                <a:latin typeface="arial" panose="020B0604020202020204" pitchFamily="34" charset="0"/>
              </a:rPr>
              <a:t> </a:t>
            </a:r>
            <a:r>
              <a:rPr lang="en-US" sz="2200" b="1" i="0" dirty="0">
                <a:solidFill>
                  <a:schemeClr val="bg1"/>
                </a:solidFill>
                <a:effectLst/>
                <a:latin typeface="arial" panose="020B0604020202020204" pitchFamily="34" charset="0"/>
              </a:rPr>
              <a:t>Sprint</a:t>
            </a:r>
            <a:r>
              <a:rPr lang="en-US" sz="2200" b="0" i="0" dirty="0">
                <a:solidFill>
                  <a:schemeClr val="bg1"/>
                </a:solidFill>
                <a:effectLst/>
                <a:latin typeface="arial" panose="020B0604020202020204" pitchFamily="34" charset="0"/>
              </a:rPr>
              <a:t> is an agreed time-period to complete a feature/requirement</a:t>
            </a:r>
            <a:r>
              <a:rPr lang="en-US" sz="2200" dirty="0">
                <a:solidFill>
                  <a:schemeClr val="bg1"/>
                </a:solidFill>
                <a:latin typeface="arial" panose="020B0604020202020204" pitchFamily="34" charset="0"/>
              </a:rPr>
              <a:t>.</a:t>
            </a:r>
            <a:endParaRPr lang="en-GB" sz="2200" dirty="0">
              <a:solidFill>
                <a:schemeClr val="bg1"/>
              </a:solidFill>
            </a:endParaRPr>
          </a:p>
        </p:txBody>
      </p:sp>
    </p:spTree>
    <p:extLst>
      <p:ext uri="{BB962C8B-B14F-4D97-AF65-F5344CB8AC3E}">
        <p14:creationId xmlns:p14="http://schemas.microsoft.com/office/powerpoint/2010/main" val="1989648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365-1516-11E8-45AE-F74A82EBB8B8}"/>
              </a:ext>
            </a:extLst>
          </p:cNvPr>
          <p:cNvSpPr>
            <a:spLocks noGrp="1"/>
          </p:cNvSpPr>
          <p:nvPr>
            <p:ph type="title"/>
          </p:nvPr>
        </p:nvSpPr>
        <p:spPr>
          <a:xfrm>
            <a:off x="304800" y="157457"/>
            <a:ext cx="10515600" cy="1157402"/>
          </a:xfrm>
        </p:spPr>
        <p:txBody>
          <a:bodyPr/>
          <a:lstStyle/>
          <a:p>
            <a:r>
              <a:rPr lang="en-GB" b="1" u="sng" dirty="0"/>
              <a:t>Scrum: 1 feature can take several sprints</a:t>
            </a:r>
          </a:p>
        </p:txBody>
      </p:sp>
      <p:sp>
        <p:nvSpPr>
          <p:cNvPr id="3" name="Content Placeholder 2">
            <a:extLst>
              <a:ext uri="{FF2B5EF4-FFF2-40B4-BE49-F238E27FC236}">
                <a16:creationId xmlns:a16="http://schemas.microsoft.com/office/drawing/2014/main" id="{97B5917B-2EF3-5526-1E6A-9BBEACAF0DAA}"/>
              </a:ext>
            </a:extLst>
          </p:cNvPr>
          <p:cNvSpPr>
            <a:spLocks noGrp="1"/>
          </p:cNvSpPr>
          <p:nvPr>
            <p:ph idx="1"/>
          </p:nvPr>
        </p:nvSpPr>
        <p:spPr>
          <a:xfrm>
            <a:off x="360681" y="1253331"/>
            <a:ext cx="10515600" cy="4351338"/>
          </a:xfrm>
        </p:spPr>
        <p:txBody>
          <a:bodyPr/>
          <a:lstStyle/>
          <a:p>
            <a:r>
              <a:rPr lang="en-GB" dirty="0"/>
              <a:t>Depending on user feedback, one feature may take several sprints/iterations to get right. Until the end-user/s is happy with the application feature. </a:t>
            </a:r>
          </a:p>
        </p:txBody>
      </p:sp>
      <p:pic>
        <p:nvPicPr>
          <p:cNvPr id="13" name="Picture 12" descr="A diagram of a process&#10;&#10;Description automatically generated">
            <a:extLst>
              <a:ext uri="{FF2B5EF4-FFF2-40B4-BE49-F238E27FC236}">
                <a16:creationId xmlns:a16="http://schemas.microsoft.com/office/drawing/2014/main" id="{08620411-F082-08BC-7813-D2E205D8712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02" t="29706" r="3420" b="4944"/>
          <a:stretch/>
        </p:blipFill>
        <p:spPr>
          <a:xfrm>
            <a:off x="360681" y="2516677"/>
            <a:ext cx="11339933" cy="4074976"/>
          </a:xfrm>
          <a:prstGeom prst="rect">
            <a:avLst/>
          </a:prstGeom>
        </p:spPr>
      </p:pic>
    </p:spTree>
    <p:extLst>
      <p:ext uri="{BB962C8B-B14F-4D97-AF65-F5344CB8AC3E}">
        <p14:creationId xmlns:p14="http://schemas.microsoft.com/office/powerpoint/2010/main" val="1760125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374F-186D-D7C5-FFE9-A059BB744A1F}"/>
              </a:ext>
            </a:extLst>
          </p:cNvPr>
          <p:cNvSpPr>
            <a:spLocks noGrp="1"/>
          </p:cNvSpPr>
          <p:nvPr>
            <p:ph type="title"/>
          </p:nvPr>
        </p:nvSpPr>
        <p:spPr>
          <a:xfrm>
            <a:off x="571925" y="290436"/>
            <a:ext cx="10515600" cy="1003951"/>
          </a:xfrm>
        </p:spPr>
        <p:txBody>
          <a:bodyPr>
            <a:normAutofit/>
          </a:bodyPr>
          <a:lstStyle/>
          <a:p>
            <a:r>
              <a:rPr lang="en-GB" sz="5400" b="1" u="sng" dirty="0"/>
              <a:t>Scrum-Lite</a:t>
            </a:r>
          </a:p>
        </p:txBody>
      </p:sp>
      <p:sp>
        <p:nvSpPr>
          <p:cNvPr id="3" name="Content Placeholder 2">
            <a:extLst>
              <a:ext uri="{FF2B5EF4-FFF2-40B4-BE49-F238E27FC236}">
                <a16:creationId xmlns:a16="http://schemas.microsoft.com/office/drawing/2014/main" id="{865AAA8D-8CF9-3873-4107-1A1633873B2D}"/>
              </a:ext>
            </a:extLst>
          </p:cNvPr>
          <p:cNvSpPr>
            <a:spLocks noGrp="1"/>
          </p:cNvSpPr>
          <p:nvPr>
            <p:ph idx="1"/>
          </p:nvPr>
        </p:nvSpPr>
        <p:spPr>
          <a:xfrm>
            <a:off x="451756" y="1288596"/>
            <a:ext cx="11288487" cy="5446033"/>
          </a:xfrm>
        </p:spPr>
        <p:txBody>
          <a:bodyPr>
            <a:normAutofit fontScale="55000" lnSpcReduction="20000"/>
          </a:bodyPr>
          <a:lstStyle/>
          <a:p>
            <a:r>
              <a:rPr lang="en-US" sz="4200" dirty="0"/>
              <a:t>Scrum-Lite is a simplified version of the Scrum framework, used for individual projects or small teams. </a:t>
            </a:r>
          </a:p>
          <a:p>
            <a:r>
              <a:rPr lang="en-US" sz="4200" dirty="0"/>
              <a:t>It streamlines the standard Scrum practices, focusing on core elements only. </a:t>
            </a:r>
          </a:p>
          <a:p>
            <a:r>
              <a:rPr lang="en-US" sz="4200" dirty="0"/>
              <a:t>It’s more accessible for those new to Scrum or for smaller projects where a full-fledged Scrum implementation isn't necessary.</a:t>
            </a:r>
          </a:p>
          <a:p>
            <a:r>
              <a:rPr lang="en-US" sz="4200" b="1" dirty="0"/>
              <a:t>Reduced ceremonies: </a:t>
            </a:r>
            <a:r>
              <a:rPr lang="en-US" sz="4200" dirty="0"/>
              <a:t>Scrum-Lite typically omits some of the more formal Scrum events. </a:t>
            </a:r>
          </a:p>
          <a:p>
            <a:r>
              <a:rPr lang="en-US" sz="4200" b="1" dirty="0"/>
              <a:t>Focuses on core elements of Scrum</a:t>
            </a:r>
            <a:r>
              <a:rPr lang="en-US" sz="4200" dirty="0"/>
              <a:t>: such as backlog features and realistic balanced time-boxed sprints (1 to several days or a week) per feature. </a:t>
            </a:r>
          </a:p>
          <a:p>
            <a:r>
              <a:rPr lang="en-US" sz="4200" b="1" dirty="0"/>
              <a:t>Emphasis on Visual transparency: </a:t>
            </a:r>
            <a:r>
              <a:rPr lang="en-US" sz="4200" dirty="0"/>
              <a:t>Like standard Scrum, it promotes transparency through the use of a visual board to track progress such as a Kanban-style board and Gantt chart.</a:t>
            </a:r>
          </a:p>
          <a:p>
            <a:r>
              <a:rPr lang="en-US" sz="4200" b="1" dirty="0"/>
              <a:t>Flexibility: </a:t>
            </a:r>
            <a:r>
              <a:rPr lang="en-US" sz="4200" dirty="0"/>
              <a:t>Scrum-Lite allows for customization and adaptation to suit individual or small team project needs, making it easier to use.</a:t>
            </a:r>
          </a:p>
          <a:p>
            <a:r>
              <a:rPr lang="en-US" sz="4200" b="1" dirty="0"/>
              <a:t>Example: </a:t>
            </a:r>
            <a:r>
              <a:rPr lang="en-US" sz="4200" dirty="0"/>
              <a:t>One example involves using a Kanban board to track tasks, breaking them down into manageable chunks, and moving them through stages like "To Do," "In Progress," and "Done". </a:t>
            </a:r>
          </a:p>
          <a:p>
            <a:pPr marL="0" indent="0">
              <a:buNone/>
            </a:pPr>
            <a:r>
              <a:rPr lang="en-US" sz="5800" dirty="0"/>
              <a:t>Bg. </a:t>
            </a:r>
            <a:r>
              <a:rPr lang="en-US" sz="4200" dirty="0"/>
              <a:t>Video overview: </a:t>
            </a:r>
            <a:r>
              <a:rPr lang="en-GB" sz="4200" dirty="0">
                <a:hlinkClick r:id="rId3"/>
              </a:rPr>
              <a:t>Simplified Scrum Project Management in ASANA 🚀 | Asana Tutorial</a:t>
            </a:r>
            <a:endParaRPr lang="en-US" sz="4200" dirty="0"/>
          </a:p>
          <a:p>
            <a:endParaRPr lang="en-GB" dirty="0"/>
          </a:p>
        </p:txBody>
      </p:sp>
      <p:sp>
        <p:nvSpPr>
          <p:cNvPr id="4" name="Rectangle 3">
            <a:extLst>
              <a:ext uri="{FF2B5EF4-FFF2-40B4-BE49-F238E27FC236}">
                <a16:creationId xmlns:a16="http://schemas.microsoft.com/office/drawing/2014/main" id="{6DC55361-0FCC-7902-E922-6F4D2A8EAAF5}"/>
              </a:ext>
            </a:extLst>
          </p:cNvPr>
          <p:cNvSpPr/>
          <p:nvPr/>
        </p:nvSpPr>
        <p:spPr>
          <a:xfrm>
            <a:off x="451330" y="38992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378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721" y="152108"/>
            <a:ext cx="10515600" cy="1074525"/>
          </a:xfrm>
        </p:spPr>
        <p:txBody>
          <a:bodyPr/>
          <a:lstStyle/>
          <a:p>
            <a:r>
              <a:rPr lang="en-GB" dirty="0"/>
              <a:t>Example: Kanban board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684" y="1226633"/>
            <a:ext cx="11290595" cy="5479259"/>
          </a:xfrm>
          <a:prstGeom prst="rect">
            <a:avLst/>
          </a:prstGeom>
        </p:spPr>
      </p:pic>
    </p:spTree>
    <p:extLst>
      <p:ext uri="{BB962C8B-B14F-4D97-AF65-F5344CB8AC3E}">
        <p14:creationId xmlns:p14="http://schemas.microsoft.com/office/powerpoint/2010/main" val="247854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0DF5F-3220-4A56-AC70-BA85F3F04323}"/>
              </a:ext>
            </a:extLst>
          </p:cNvPr>
          <p:cNvSpPr>
            <a:spLocks noGrp="1"/>
          </p:cNvSpPr>
          <p:nvPr>
            <p:ph type="title"/>
          </p:nvPr>
        </p:nvSpPr>
        <p:spPr>
          <a:xfrm>
            <a:off x="169363" y="1943734"/>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3600" b="1" kern="1200" dirty="0">
                <a:solidFill>
                  <a:srgbClr val="FFFFFF"/>
                </a:solidFill>
                <a:latin typeface="+mj-lt"/>
                <a:ea typeface="+mj-ea"/>
                <a:cs typeface="+mj-cs"/>
              </a:rPr>
              <a:t>Bg.</a:t>
            </a:r>
            <a:br>
              <a:rPr lang="en-US" sz="2600" kern="1200" dirty="0">
                <a:solidFill>
                  <a:srgbClr val="FFFFFF"/>
                </a:solidFill>
                <a:latin typeface="+mj-lt"/>
                <a:ea typeface="+mj-ea"/>
                <a:cs typeface="+mj-cs"/>
              </a:rPr>
            </a:br>
            <a:r>
              <a:rPr lang="en-US" sz="3600" kern="1200" dirty="0">
                <a:solidFill>
                  <a:srgbClr val="FFFFFF"/>
                </a:solidFill>
                <a:latin typeface="+mj-lt"/>
                <a:ea typeface="+mj-ea"/>
                <a:cs typeface="+mj-cs"/>
              </a:rPr>
              <a:t>Kanban board</a:t>
            </a:r>
            <a:endParaRPr lang="en-US" sz="2600" kern="1200" dirty="0">
              <a:solidFill>
                <a:srgbClr val="FFFFFF"/>
              </a:solidFill>
              <a:latin typeface="+mj-lt"/>
              <a:ea typeface="+mj-ea"/>
              <a:cs typeface="+mj-cs"/>
            </a:endParaRPr>
          </a:p>
        </p:txBody>
      </p:sp>
      <p:pic>
        <p:nvPicPr>
          <p:cNvPr id="1026" name="Picture 2" descr="See the source image">
            <a:extLst>
              <a:ext uri="{FF2B5EF4-FFF2-40B4-BE49-F238E27FC236}">
                <a16:creationId xmlns:a16="http://schemas.microsoft.com/office/drawing/2014/main" id="{45823109-F69A-496C-ABC4-AC2383383A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51350" y="600891"/>
            <a:ext cx="9271287" cy="487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841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BF87-C139-E25C-466D-C62408BC0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6129BF-9DAC-3A6E-146C-93EF932ED489}"/>
              </a:ext>
            </a:extLst>
          </p:cNvPr>
          <p:cNvSpPr>
            <a:spLocks noGrp="1"/>
          </p:cNvSpPr>
          <p:nvPr>
            <p:ph type="title"/>
          </p:nvPr>
        </p:nvSpPr>
        <p:spPr>
          <a:xfrm>
            <a:off x="464488" y="387531"/>
            <a:ext cx="10515600" cy="1058773"/>
          </a:xfrm>
          <a:ln>
            <a:solidFill>
              <a:srgbClr val="FFFF00"/>
            </a:solidFill>
          </a:ln>
        </p:spPr>
        <p:txBody>
          <a:bodyPr/>
          <a:lstStyle/>
          <a:p>
            <a:r>
              <a:rPr lang="en-GB" dirty="0">
                <a:solidFill>
                  <a:schemeClr val="bg1"/>
                </a:solidFill>
                <a:highlight>
                  <a:srgbClr val="FFFF00"/>
                </a:highlight>
              </a:rPr>
              <a:t>Example:</a:t>
            </a:r>
            <a:r>
              <a:rPr lang="en-GB" dirty="0">
                <a:solidFill>
                  <a:schemeClr val="bg1"/>
                </a:solidFill>
              </a:rPr>
              <a:t> </a:t>
            </a:r>
            <a:r>
              <a:rPr lang="en-GB" dirty="0"/>
              <a:t>A Simpe ‘Kanban board’ in Trello</a:t>
            </a:r>
          </a:p>
        </p:txBody>
      </p:sp>
      <p:sp>
        <p:nvSpPr>
          <p:cNvPr id="4" name="Rectangle 3">
            <a:extLst>
              <a:ext uri="{FF2B5EF4-FFF2-40B4-BE49-F238E27FC236}">
                <a16:creationId xmlns:a16="http://schemas.microsoft.com/office/drawing/2014/main" id="{80315C08-9830-DE66-3ECC-4FDAB704ADE7}"/>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B8635F3-5585-A71D-1B3E-939C8317BC8C}"/>
              </a:ext>
            </a:extLst>
          </p:cNvPr>
          <p:cNvPicPr>
            <a:picLocks noChangeAspect="1"/>
          </p:cNvPicPr>
          <p:nvPr/>
        </p:nvPicPr>
        <p:blipFill>
          <a:blip r:embed="rId3"/>
          <a:stretch>
            <a:fillRect/>
          </a:stretch>
        </p:blipFill>
        <p:spPr>
          <a:xfrm>
            <a:off x="464488" y="1630636"/>
            <a:ext cx="10584524" cy="4697593"/>
          </a:xfrm>
          <a:prstGeom prst="rect">
            <a:avLst/>
          </a:prstGeom>
        </p:spPr>
      </p:pic>
    </p:spTree>
    <p:extLst>
      <p:ext uri="{BB962C8B-B14F-4D97-AF65-F5344CB8AC3E}">
        <p14:creationId xmlns:p14="http://schemas.microsoft.com/office/powerpoint/2010/main" val="3338130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D5166-BD47-DB73-7749-23F0E86BC6DF}"/>
              </a:ext>
            </a:extLst>
          </p:cNvPr>
          <p:cNvSpPr>
            <a:spLocks noGrp="1"/>
          </p:cNvSpPr>
          <p:nvPr>
            <p:ph type="title"/>
          </p:nvPr>
        </p:nvSpPr>
        <p:spPr>
          <a:xfrm>
            <a:off x="464488" y="387531"/>
            <a:ext cx="10515600" cy="1325563"/>
          </a:xfrm>
          <a:ln>
            <a:solidFill>
              <a:srgbClr val="FFFF00"/>
            </a:solidFill>
          </a:ln>
        </p:spPr>
        <p:txBody>
          <a:bodyPr/>
          <a:lstStyle/>
          <a:p>
            <a:r>
              <a:rPr lang="en-GB" sz="6000" dirty="0"/>
              <a:t>Bg. </a:t>
            </a:r>
            <a:r>
              <a:rPr lang="en-GB" dirty="0"/>
              <a:t>Trello by Atlassian</a:t>
            </a:r>
          </a:p>
        </p:txBody>
      </p:sp>
      <p:sp>
        <p:nvSpPr>
          <p:cNvPr id="3" name="Content Placeholder 2">
            <a:extLst>
              <a:ext uri="{FF2B5EF4-FFF2-40B4-BE49-F238E27FC236}">
                <a16:creationId xmlns:a16="http://schemas.microsoft.com/office/drawing/2014/main" id="{962A6CC3-3C62-E9D2-86A7-83878BC141D8}"/>
              </a:ext>
            </a:extLst>
          </p:cNvPr>
          <p:cNvSpPr>
            <a:spLocks noGrp="1"/>
          </p:cNvSpPr>
          <p:nvPr>
            <p:ph idx="1"/>
          </p:nvPr>
        </p:nvSpPr>
        <p:spPr>
          <a:xfrm>
            <a:off x="594586" y="1917646"/>
            <a:ext cx="11116927" cy="4761450"/>
          </a:xfrm>
        </p:spPr>
        <p:txBody>
          <a:bodyPr>
            <a:noAutofit/>
          </a:bodyPr>
          <a:lstStyle/>
          <a:p>
            <a:pPr>
              <a:lnSpc>
                <a:spcPct val="100000"/>
              </a:lnSpc>
              <a:spcBef>
                <a:spcPts val="0"/>
              </a:spcBef>
              <a:spcAft>
                <a:spcPts val="300"/>
              </a:spcAft>
            </a:pPr>
            <a:r>
              <a:rPr lang="en-US" sz="2200" dirty="0"/>
              <a:t>Trello is a web-based </a:t>
            </a:r>
            <a:r>
              <a:rPr lang="en-US" sz="2200" b="1" dirty="0">
                <a:solidFill>
                  <a:schemeClr val="bg1"/>
                </a:solidFill>
                <a:highlight>
                  <a:srgbClr val="FFFF00"/>
                </a:highlight>
              </a:rPr>
              <a:t>project management tool</a:t>
            </a:r>
            <a:r>
              <a:rPr lang="en-US" sz="2200" dirty="0"/>
              <a:t>. It’s an online app that allows us to organize our project ideas, tasks and to-dos. </a:t>
            </a:r>
          </a:p>
          <a:p>
            <a:pPr>
              <a:lnSpc>
                <a:spcPct val="100000"/>
              </a:lnSpc>
              <a:spcBef>
                <a:spcPts val="0"/>
              </a:spcBef>
              <a:spcAft>
                <a:spcPts val="300"/>
              </a:spcAft>
            </a:pPr>
            <a:r>
              <a:rPr lang="en-US" sz="2200" dirty="0"/>
              <a:t>The Trello board feature is like a </a:t>
            </a:r>
            <a:r>
              <a:rPr lang="en-US" sz="2200" b="1" dirty="0">
                <a:solidFill>
                  <a:schemeClr val="bg1"/>
                </a:solidFill>
                <a:highlight>
                  <a:srgbClr val="FFFF00"/>
                </a:highlight>
              </a:rPr>
              <a:t>Kanban board</a:t>
            </a:r>
            <a:r>
              <a:rPr lang="en-US" sz="2200" dirty="0">
                <a:solidFill>
                  <a:schemeClr val="bg1"/>
                </a:solidFill>
                <a:highlight>
                  <a:srgbClr val="FFFF00"/>
                </a:highlight>
              </a:rPr>
              <a:t> </a:t>
            </a:r>
            <a:r>
              <a:rPr lang="en-US" sz="2200" dirty="0"/>
              <a:t>with </a:t>
            </a:r>
            <a:r>
              <a:rPr lang="en-US" sz="2200" dirty="0" err="1"/>
              <a:t>organised</a:t>
            </a:r>
            <a:r>
              <a:rPr lang="en-US" sz="2200" dirty="0"/>
              <a:t> lists of sticky notes, with each note as a to-do / doing / done task for you and your team.</a:t>
            </a:r>
          </a:p>
          <a:p>
            <a:pPr>
              <a:lnSpc>
                <a:spcPct val="100000"/>
              </a:lnSpc>
              <a:spcBef>
                <a:spcPts val="0"/>
              </a:spcBef>
              <a:spcAft>
                <a:spcPts val="300"/>
              </a:spcAft>
            </a:pPr>
            <a:r>
              <a:rPr lang="en-US" sz="2200" b="1" dirty="0"/>
              <a:t>Trello</a:t>
            </a:r>
            <a:r>
              <a:rPr lang="en-US" sz="2200" dirty="0"/>
              <a:t> helps individuals and teams </a:t>
            </a:r>
            <a:r>
              <a:rPr lang="en-US" sz="2200" dirty="0" err="1"/>
              <a:t>organise</a:t>
            </a:r>
            <a:r>
              <a:rPr lang="en-US" sz="2200" dirty="0"/>
              <a:t> work, capture to-dos from anywhere (email, texts, &amp; </a:t>
            </a:r>
            <a:r>
              <a:rPr lang="en-US" sz="2200" dirty="0" err="1"/>
              <a:t>dms</a:t>
            </a:r>
            <a:r>
              <a:rPr lang="en-US" sz="2200" dirty="0"/>
              <a:t> from multiple apps) , and use features such as </a:t>
            </a:r>
            <a:r>
              <a:rPr lang="en-US" sz="2200" dirty="0">
                <a:solidFill>
                  <a:schemeClr val="bg1"/>
                </a:solidFill>
                <a:highlight>
                  <a:srgbClr val="FFFF00"/>
                </a:highlight>
              </a:rPr>
              <a:t>Inbox, Boards, and Planner(calendar) </a:t>
            </a:r>
            <a:r>
              <a:rPr lang="en-US" sz="2200" dirty="0"/>
              <a:t>to stay organized.</a:t>
            </a:r>
          </a:p>
          <a:p>
            <a:pPr>
              <a:lnSpc>
                <a:spcPct val="100000"/>
              </a:lnSpc>
              <a:spcBef>
                <a:spcPts val="0"/>
              </a:spcBef>
              <a:spcAft>
                <a:spcPts val="300"/>
              </a:spcAft>
            </a:pPr>
            <a:r>
              <a:rPr lang="en-GB" sz="2200" b="1" dirty="0">
                <a:solidFill>
                  <a:schemeClr val="bg1"/>
                </a:solidFill>
                <a:highlight>
                  <a:srgbClr val="FFFF00"/>
                </a:highlight>
              </a:rPr>
              <a:t>Url: </a:t>
            </a:r>
            <a:r>
              <a:rPr lang="en-US" sz="2200" dirty="0">
                <a:highlight>
                  <a:srgbClr val="FFFF00"/>
                </a:highlight>
                <a:hlinkClick r:id="rId3"/>
              </a:rPr>
              <a:t>https://trello.com</a:t>
            </a:r>
            <a:endParaRPr lang="en-US" sz="2200" dirty="0">
              <a:highlight>
                <a:srgbClr val="FFFF00"/>
              </a:highlight>
            </a:endParaRPr>
          </a:p>
          <a:p>
            <a:pPr>
              <a:lnSpc>
                <a:spcPct val="100000"/>
              </a:lnSpc>
              <a:spcBef>
                <a:spcPts val="0"/>
              </a:spcBef>
              <a:spcAft>
                <a:spcPts val="300"/>
              </a:spcAft>
            </a:pPr>
            <a:r>
              <a:rPr lang="en-US" sz="2200" dirty="0"/>
              <a:t>Trello provides a </a:t>
            </a:r>
            <a:r>
              <a:rPr lang="en-US" sz="2200" b="1" dirty="0">
                <a:solidFill>
                  <a:schemeClr val="bg1"/>
                </a:solidFill>
                <a:highlight>
                  <a:srgbClr val="FFFF00"/>
                </a:highlight>
              </a:rPr>
              <a:t>free plan </a:t>
            </a:r>
            <a:r>
              <a:rPr lang="en-US" sz="2200" dirty="0">
                <a:solidFill>
                  <a:schemeClr val="bg1"/>
                </a:solidFill>
              </a:rPr>
              <a:t> </a:t>
            </a:r>
            <a:r>
              <a:rPr lang="en-US" sz="2200" dirty="0"/>
              <a:t>and 3 paid options: Standard, Premium, and Enterprise. </a:t>
            </a:r>
          </a:p>
          <a:p>
            <a:pPr lvl="1">
              <a:lnSpc>
                <a:spcPct val="100000"/>
              </a:lnSpc>
              <a:spcBef>
                <a:spcPts val="0"/>
              </a:spcBef>
              <a:spcAft>
                <a:spcPts val="300"/>
              </a:spcAft>
            </a:pPr>
            <a:r>
              <a:rPr lang="en-GB" sz="2800" dirty="0"/>
              <a:t>Bg. </a:t>
            </a:r>
            <a:r>
              <a:rPr lang="en-GB" sz="2200" dirty="0"/>
              <a:t>Video: </a:t>
            </a:r>
            <a:r>
              <a:rPr lang="en-GB" sz="2200" u="sng" dirty="0">
                <a:hlinkClick r:id="rId4"/>
              </a:rPr>
              <a:t>How To Use Trello For Project Management 2025 (Step-by-step)</a:t>
            </a:r>
            <a:r>
              <a:rPr lang="en-GB" sz="2200" u="sng" dirty="0"/>
              <a:t> </a:t>
            </a:r>
          </a:p>
          <a:p>
            <a:pPr marL="457200" lvl="1" indent="0">
              <a:lnSpc>
                <a:spcPct val="100000"/>
              </a:lnSpc>
              <a:spcBef>
                <a:spcPts val="0"/>
              </a:spcBef>
              <a:spcAft>
                <a:spcPts val="300"/>
              </a:spcAft>
              <a:buNone/>
            </a:pPr>
            <a:r>
              <a:rPr lang="en-GB" sz="1800" dirty="0"/>
              <a:t>The video shows how to use Trello for task/project management in it’s default set-up which is a kanban board.</a:t>
            </a:r>
            <a:endParaRPr lang="en-GB" sz="2200" dirty="0"/>
          </a:p>
        </p:txBody>
      </p:sp>
      <p:pic>
        <p:nvPicPr>
          <p:cNvPr id="5" name="Picture 4">
            <a:hlinkClick r:id="rId3"/>
            <a:extLst>
              <a:ext uri="{FF2B5EF4-FFF2-40B4-BE49-F238E27FC236}">
                <a16:creationId xmlns:a16="http://schemas.microsoft.com/office/drawing/2014/main" id="{F78FCA19-543B-B32E-2E4C-A8A7D6AD175D}"/>
              </a:ext>
            </a:extLst>
          </p:cNvPr>
          <p:cNvPicPr>
            <a:picLocks noChangeAspect="1"/>
          </p:cNvPicPr>
          <p:nvPr/>
        </p:nvPicPr>
        <p:blipFill>
          <a:blip r:embed="rId5"/>
          <a:stretch>
            <a:fillRect/>
          </a:stretch>
        </p:blipFill>
        <p:spPr>
          <a:xfrm>
            <a:off x="7839987" y="387532"/>
            <a:ext cx="3507962" cy="1325562"/>
          </a:xfrm>
          <a:prstGeom prst="rect">
            <a:avLst/>
          </a:prstGeom>
        </p:spPr>
      </p:pic>
      <p:sp>
        <p:nvSpPr>
          <p:cNvPr id="4" name="Rectangle 3">
            <a:extLst>
              <a:ext uri="{FF2B5EF4-FFF2-40B4-BE49-F238E27FC236}">
                <a16:creationId xmlns:a16="http://schemas.microsoft.com/office/drawing/2014/main" id="{FDFBD471-0F4A-44E5-0954-17383E66E74F}"/>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9368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4367-E386-4AF0-9F1A-12450B04A606}"/>
              </a:ext>
            </a:extLst>
          </p:cNvPr>
          <p:cNvSpPr>
            <a:spLocks noGrp="1"/>
          </p:cNvSpPr>
          <p:nvPr>
            <p:ph type="title"/>
          </p:nvPr>
        </p:nvSpPr>
        <p:spPr>
          <a:xfrm>
            <a:off x="248860" y="87326"/>
            <a:ext cx="10515600" cy="914160"/>
          </a:xfrm>
        </p:spPr>
        <p:txBody>
          <a:bodyPr>
            <a:normAutofit/>
          </a:bodyPr>
          <a:lstStyle/>
          <a:p>
            <a:r>
              <a:rPr lang="en-GB" u="sng" dirty="0">
                <a:solidFill>
                  <a:schemeClr val="bg1"/>
                </a:solidFill>
                <a:highlight>
                  <a:srgbClr val="FFFF00"/>
                </a:highlight>
              </a:rPr>
              <a:t>Combination example</a:t>
            </a:r>
            <a:r>
              <a:rPr lang="en-GB" u="sng" dirty="0"/>
              <a:t>: SDLC FDD &amp; Kanban</a:t>
            </a:r>
          </a:p>
        </p:txBody>
      </p:sp>
      <p:pic>
        <p:nvPicPr>
          <p:cNvPr id="3074" name="Picture 2" descr="See the source image">
            <a:extLst>
              <a:ext uri="{FF2B5EF4-FFF2-40B4-BE49-F238E27FC236}">
                <a16:creationId xmlns:a16="http://schemas.microsoft.com/office/drawing/2014/main" id="{B1162DA6-E19B-450C-87AA-6AD6838AAF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7540" y="1001486"/>
            <a:ext cx="10409707" cy="54905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FADC454-3686-EBF8-4049-846CA3E7B680}"/>
              </a:ext>
            </a:extLst>
          </p:cNvPr>
          <p:cNvSpPr txBox="1"/>
          <p:nvPr/>
        </p:nvSpPr>
        <p:spPr>
          <a:xfrm>
            <a:off x="2842" y="4553009"/>
            <a:ext cx="10850881" cy="2308324"/>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Overview: SDL Stages, Feature-driven (FDD) Kanban type board.</a:t>
            </a:r>
          </a:p>
          <a:p>
            <a:pPr marL="285750" indent="-285750">
              <a:buFont typeface="Arial" panose="020B0604020202020204" pitchFamily="34" charset="0"/>
              <a:buChar char="•"/>
            </a:pPr>
            <a:r>
              <a:rPr lang="en-GB" sz="2400" dirty="0"/>
              <a:t>Some features are at the Analysis/planning stage.</a:t>
            </a:r>
          </a:p>
          <a:p>
            <a:pPr marL="285750" indent="-285750">
              <a:buFont typeface="Arial" panose="020B0604020202020204" pitchFamily="34" charset="0"/>
              <a:buChar char="•"/>
            </a:pPr>
            <a:r>
              <a:rPr lang="en-GB" sz="2400" dirty="0"/>
              <a:t>Some features are being designed.</a:t>
            </a:r>
          </a:p>
          <a:p>
            <a:pPr marL="285750" indent="-285750">
              <a:buFont typeface="Arial" panose="020B0604020202020204" pitchFamily="34" charset="0"/>
              <a:buChar char="•"/>
            </a:pPr>
            <a:r>
              <a:rPr lang="en-GB" sz="2400" dirty="0"/>
              <a:t>Some features are in development. </a:t>
            </a:r>
          </a:p>
          <a:p>
            <a:pPr marL="285750" indent="-285750">
              <a:buFont typeface="Arial" panose="020B0604020202020204" pitchFamily="34" charset="0"/>
              <a:buChar char="•"/>
            </a:pPr>
            <a:r>
              <a:rPr lang="en-GB" sz="2400" dirty="0"/>
              <a:t>Others are in the Testing/QA stage.</a:t>
            </a:r>
          </a:p>
          <a:p>
            <a:r>
              <a:rPr lang="en-GB" sz="2400" dirty="0"/>
              <a:t>You could create a similar type board to manage the implementation of your project.</a:t>
            </a:r>
          </a:p>
        </p:txBody>
      </p:sp>
    </p:spTree>
    <p:extLst>
      <p:ext uri="{BB962C8B-B14F-4D97-AF65-F5344CB8AC3E}">
        <p14:creationId xmlns:p14="http://schemas.microsoft.com/office/powerpoint/2010/main" val="30636799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0C50-95A4-500C-5F1C-0E0B80E2D24E}"/>
              </a:ext>
            </a:extLst>
          </p:cNvPr>
          <p:cNvSpPr>
            <a:spLocks noGrp="1"/>
          </p:cNvSpPr>
          <p:nvPr>
            <p:ph type="title"/>
          </p:nvPr>
        </p:nvSpPr>
        <p:spPr>
          <a:xfrm>
            <a:off x="446314" y="365125"/>
            <a:ext cx="10907485" cy="1325563"/>
          </a:xfrm>
          <a:ln>
            <a:solidFill>
              <a:schemeClr val="tx1"/>
            </a:solidFill>
          </a:ln>
        </p:spPr>
        <p:txBody>
          <a:bodyPr/>
          <a:lstStyle/>
          <a:p>
            <a:r>
              <a:rPr lang="en-GB" u="sng" dirty="0"/>
              <a:t>Mixed methods: A Hybrid approach</a:t>
            </a:r>
          </a:p>
        </p:txBody>
      </p:sp>
      <p:sp>
        <p:nvSpPr>
          <p:cNvPr id="3" name="Content Placeholder 2">
            <a:extLst>
              <a:ext uri="{FF2B5EF4-FFF2-40B4-BE49-F238E27FC236}">
                <a16:creationId xmlns:a16="http://schemas.microsoft.com/office/drawing/2014/main" id="{DE81CE8F-C118-4B9E-0E30-0DBF4C965D81}"/>
              </a:ext>
            </a:extLst>
          </p:cNvPr>
          <p:cNvSpPr>
            <a:spLocks noGrp="1"/>
          </p:cNvSpPr>
          <p:nvPr>
            <p:ph idx="1"/>
          </p:nvPr>
        </p:nvSpPr>
        <p:spPr/>
        <p:txBody>
          <a:bodyPr/>
          <a:lstStyle/>
          <a:p>
            <a:r>
              <a:rPr lang="en-US" dirty="0"/>
              <a:t>A Mixed methods approach could be used aka a Hybrid approach.</a:t>
            </a:r>
          </a:p>
          <a:p>
            <a:r>
              <a:rPr lang="en-US" dirty="0"/>
              <a:t>For </a:t>
            </a:r>
            <a:r>
              <a:rPr lang="en-US" dirty="0" err="1"/>
              <a:t>example,‘</a:t>
            </a:r>
            <a:r>
              <a:rPr lang="en-US" b="1" dirty="0" err="1">
                <a:solidFill>
                  <a:schemeClr val="bg1"/>
                </a:solidFill>
                <a:highlight>
                  <a:srgbClr val="FFFF00"/>
                </a:highlight>
              </a:rPr>
              <a:t>Waterfall</a:t>
            </a:r>
            <a:r>
              <a:rPr lang="en-US" b="1" dirty="0">
                <a:solidFill>
                  <a:schemeClr val="bg1"/>
                </a:solidFill>
                <a:highlight>
                  <a:srgbClr val="FFFF00"/>
                </a:highlight>
              </a:rPr>
              <a:t> + Agile</a:t>
            </a:r>
            <a:r>
              <a:rPr lang="en-US" dirty="0"/>
              <a:t>: initially set the framework according to the waterfall method, and then make flexible adjustments according to the agile method in the later stages.</a:t>
            </a:r>
          </a:p>
          <a:p>
            <a:r>
              <a:rPr lang="en-US" dirty="0"/>
              <a:t>This approach balances stability and flexibility, suitable for projects that require both compliance and innovation.</a:t>
            </a:r>
          </a:p>
          <a:p>
            <a:r>
              <a:rPr lang="en-US" b="1" dirty="0">
                <a:solidFill>
                  <a:schemeClr val="bg1"/>
                </a:solidFill>
                <a:highlight>
                  <a:srgbClr val="FFFF00"/>
                </a:highlight>
              </a:rPr>
              <a:t>Flexibility: </a:t>
            </a:r>
            <a:r>
              <a:rPr lang="en-US" dirty="0"/>
              <a:t>Reduces the need to stubbornly adhere to one method, and allows the manager/team-leader and team to switch flexibly according to needs of the project.</a:t>
            </a:r>
            <a:endParaRPr lang="en-GB" dirty="0"/>
          </a:p>
        </p:txBody>
      </p:sp>
      <p:pic>
        <p:nvPicPr>
          <p:cNvPr id="5" name="Graphic 4" descr="List with solid fill">
            <a:extLst>
              <a:ext uri="{FF2B5EF4-FFF2-40B4-BE49-F238E27FC236}">
                <a16:creationId xmlns:a16="http://schemas.microsoft.com/office/drawing/2014/main" id="{C96E92B3-09B2-A54A-BE23-5F4754A934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39237" y="365125"/>
            <a:ext cx="1350535" cy="1350535"/>
          </a:xfrm>
          <a:prstGeom prst="rect">
            <a:avLst/>
          </a:prstGeom>
        </p:spPr>
      </p:pic>
    </p:spTree>
    <p:extLst>
      <p:ext uri="{BB962C8B-B14F-4D97-AF65-F5344CB8AC3E}">
        <p14:creationId xmlns:p14="http://schemas.microsoft.com/office/powerpoint/2010/main" val="31935781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5B924D-E6F9-F99C-5767-0BF7DCE3A549}"/>
              </a:ext>
            </a:extLst>
          </p:cNvPr>
          <p:cNvPicPr>
            <a:picLocks noChangeAspect="1"/>
          </p:cNvPicPr>
          <p:nvPr/>
        </p:nvPicPr>
        <p:blipFill>
          <a:blip r:embed="rId3"/>
          <a:stretch>
            <a:fillRect/>
          </a:stretch>
        </p:blipFill>
        <p:spPr>
          <a:xfrm>
            <a:off x="707572" y="1390831"/>
            <a:ext cx="9064171" cy="5023217"/>
          </a:xfrm>
          <a:prstGeom prst="rect">
            <a:avLst/>
          </a:prstGeom>
        </p:spPr>
      </p:pic>
      <p:sp>
        <p:nvSpPr>
          <p:cNvPr id="6" name="Title 1">
            <a:extLst>
              <a:ext uri="{FF2B5EF4-FFF2-40B4-BE49-F238E27FC236}">
                <a16:creationId xmlns:a16="http://schemas.microsoft.com/office/drawing/2014/main" id="{310D0412-249E-3655-9104-3EAD9C43D325}"/>
              </a:ext>
            </a:extLst>
          </p:cNvPr>
          <p:cNvSpPr>
            <a:spLocks noGrp="1"/>
          </p:cNvSpPr>
          <p:nvPr>
            <p:ph type="title"/>
          </p:nvPr>
        </p:nvSpPr>
        <p:spPr>
          <a:xfrm>
            <a:off x="347617" y="314326"/>
            <a:ext cx="11024326" cy="1076505"/>
          </a:xfrm>
        </p:spPr>
        <p:txBody>
          <a:bodyPr>
            <a:normAutofit/>
          </a:bodyPr>
          <a:lstStyle/>
          <a:p>
            <a:r>
              <a:rPr lang="en-GB" sz="5400" b="1" u="sng" dirty="0">
                <a:solidFill>
                  <a:schemeClr val="bg1"/>
                </a:solidFill>
                <a:highlight>
                  <a:srgbClr val="FFFF00"/>
                </a:highlight>
              </a:rPr>
              <a:t>Student example: App. development</a:t>
            </a:r>
          </a:p>
        </p:txBody>
      </p:sp>
      <p:cxnSp>
        <p:nvCxnSpPr>
          <p:cNvPr id="3" name="Straight Connector 2">
            <a:extLst>
              <a:ext uri="{FF2B5EF4-FFF2-40B4-BE49-F238E27FC236}">
                <a16:creationId xmlns:a16="http://schemas.microsoft.com/office/drawing/2014/main" id="{61FAC867-5CD2-4235-8E94-5431B200DF3D}"/>
              </a:ext>
            </a:extLst>
          </p:cNvPr>
          <p:cNvCxnSpPr>
            <a:cxnSpLocks/>
          </p:cNvCxnSpPr>
          <p:nvPr/>
        </p:nvCxnSpPr>
        <p:spPr>
          <a:xfrm>
            <a:off x="7124700" y="2209800"/>
            <a:ext cx="21717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C81DF5B-CD27-4028-9C50-1FE73DB64228}"/>
              </a:ext>
            </a:extLst>
          </p:cNvPr>
          <p:cNvCxnSpPr>
            <a:cxnSpLocks/>
          </p:cNvCxnSpPr>
          <p:nvPr/>
        </p:nvCxnSpPr>
        <p:spPr>
          <a:xfrm>
            <a:off x="876300" y="2647950"/>
            <a:ext cx="50800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A0D02A6-45B9-4133-B1B1-546BC2B448E1}"/>
              </a:ext>
            </a:extLst>
          </p:cNvPr>
          <p:cNvCxnSpPr>
            <a:cxnSpLocks/>
          </p:cNvCxnSpPr>
          <p:nvPr/>
        </p:nvCxnSpPr>
        <p:spPr>
          <a:xfrm>
            <a:off x="2044700" y="3067050"/>
            <a:ext cx="760730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EA4687-F59F-4DFE-90A0-AC003C941C0D}"/>
              </a:ext>
            </a:extLst>
          </p:cNvPr>
          <p:cNvCxnSpPr>
            <a:cxnSpLocks/>
          </p:cNvCxnSpPr>
          <p:nvPr/>
        </p:nvCxnSpPr>
        <p:spPr>
          <a:xfrm>
            <a:off x="876300" y="3511550"/>
            <a:ext cx="3282950" cy="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4">
            <p14:nvContentPartPr>
              <p14:cNvPr id="19" name="Ink 18">
                <a:extLst>
                  <a:ext uri="{FF2B5EF4-FFF2-40B4-BE49-F238E27FC236}">
                    <a16:creationId xmlns:a16="http://schemas.microsoft.com/office/drawing/2014/main" id="{08C96643-1DE2-4F6A-9AE7-9F81EC6D586B}"/>
                  </a:ext>
                </a:extLst>
              </p14:cNvPr>
              <p14:cNvContentPartPr/>
              <p14:nvPr/>
            </p14:nvContentPartPr>
            <p14:xfrm>
              <a:off x="806450" y="3942550"/>
              <a:ext cx="1581810" cy="597696"/>
            </p14:xfrm>
          </p:contentPart>
        </mc:Choice>
        <mc:Fallback xmlns="">
          <p:pic>
            <p:nvPicPr>
              <p:cNvPr id="19" name="Ink 18">
                <a:extLst>
                  <a:ext uri="{FF2B5EF4-FFF2-40B4-BE49-F238E27FC236}">
                    <a16:creationId xmlns:a16="http://schemas.microsoft.com/office/drawing/2014/main" id="{08C96643-1DE2-4F6A-9AE7-9F81EC6D586B}"/>
                  </a:ext>
                </a:extLst>
              </p:cNvPr>
              <p:cNvPicPr/>
              <p:nvPr/>
            </p:nvPicPr>
            <p:blipFill>
              <a:blip r:embed="rId5"/>
              <a:stretch>
                <a:fillRect/>
              </a:stretch>
            </p:blipFill>
            <p:spPr>
              <a:xfrm>
                <a:off x="788810" y="3924907"/>
                <a:ext cx="1617449" cy="633342"/>
              </a:xfrm>
              <a:prstGeom prst="rect">
                <a:avLst/>
              </a:prstGeom>
            </p:spPr>
          </p:pic>
        </mc:Fallback>
      </mc:AlternateContent>
    </p:spTree>
    <p:extLst>
      <p:ext uri="{BB962C8B-B14F-4D97-AF65-F5344CB8AC3E}">
        <p14:creationId xmlns:p14="http://schemas.microsoft.com/office/powerpoint/2010/main" val="116585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48521-0C14-0AC0-8C8B-EFD409746CB9}"/>
              </a:ext>
            </a:extLst>
          </p:cNvPr>
          <p:cNvSpPr>
            <a:spLocks noGrp="1"/>
          </p:cNvSpPr>
          <p:nvPr>
            <p:ph type="title"/>
          </p:nvPr>
        </p:nvSpPr>
        <p:spPr>
          <a:xfrm>
            <a:off x="203199" y="328839"/>
            <a:ext cx="11190515" cy="1006475"/>
          </a:xfrm>
        </p:spPr>
        <p:txBody>
          <a:bodyPr>
            <a:normAutofit fontScale="90000"/>
          </a:bodyPr>
          <a:lstStyle/>
          <a:p>
            <a:r>
              <a:rPr lang="en-GB" sz="5400" u="sng" dirty="0" err="1"/>
              <a:t>Cont</a:t>
            </a:r>
            <a:r>
              <a:rPr lang="en-GB" sz="5400" u="sng" dirty="0"/>
              <a:t>… example: App. Development using SCRUM</a:t>
            </a:r>
          </a:p>
        </p:txBody>
      </p:sp>
      <p:pic>
        <p:nvPicPr>
          <p:cNvPr id="5" name="Picture 4">
            <a:extLst>
              <a:ext uri="{FF2B5EF4-FFF2-40B4-BE49-F238E27FC236}">
                <a16:creationId xmlns:a16="http://schemas.microsoft.com/office/drawing/2014/main" id="{B0BA9F27-5EFA-E89C-EC6F-9BFA79F36863}"/>
              </a:ext>
            </a:extLst>
          </p:cNvPr>
          <p:cNvPicPr>
            <a:picLocks noChangeAspect="1"/>
          </p:cNvPicPr>
          <p:nvPr/>
        </p:nvPicPr>
        <p:blipFill>
          <a:blip r:embed="rId3"/>
          <a:srcRect l="1667" r="5953"/>
          <a:stretch/>
        </p:blipFill>
        <p:spPr>
          <a:xfrm>
            <a:off x="290286" y="1550540"/>
            <a:ext cx="11263086" cy="4787435"/>
          </a:xfrm>
          <a:prstGeom prst="rect">
            <a:avLst/>
          </a:prstGeom>
        </p:spPr>
      </p:pic>
    </p:spTree>
    <p:extLst>
      <p:ext uri="{BB962C8B-B14F-4D97-AF65-F5344CB8AC3E}">
        <p14:creationId xmlns:p14="http://schemas.microsoft.com/office/powerpoint/2010/main" val="2716278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B557-DA53-42FB-EAF3-9C0434063377}"/>
              </a:ext>
            </a:extLst>
          </p:cNvPr>
          <p:cNvSpPr>
            <a:spLocks noGrp="1"/>
          </p:cNvSpPr>
          <p:nvPr>
            <p:ph type="title"/>
          </p:nvPr>
        </p:nvSpPr>
        <p:spPr>
          <a:xfrm>
            <a:off x="398416" y="270783"/>
            <a:ext cx="11024326" cy="1076505"/>
          </a:xfrm>
        </p:spPr>
        <p:txBody>
          <a:bodyPr>
            <a:normAutofit fontScale="90000"/>
          </a:bodyPr>
          <a:lstStyle/>
          <a:p>
            <a:r>
              <a:rPr lang="en-GB" sz="7300" b="1" dirty="0"/>
              <a:t>Bg. </a:t>
            </a:r>
            <a:r>
              <a:rPr lang="en-GB" sz="5400" b="1" u="sng" dirty="0">
                <a:solidFill>
                  <a:schemeClr val="bg1"/>
                </a:solidFill>
                <a:highlight>
                  <a:srgbClr val="FFFF00"/>
                </a:highlight>
              </a:rPr>
              <a:t>Student example: Game development</a:t>
            </a:r>
          </a:p>
        </p:txBody>
      </p:sp>
      <p:sp>
        <p:nvSpPr>
          <p:cNvPr id="3" name="Content Placeholder 2">
            <a:extLst>
              <a:ext uri="{FF2B5EF4-FFF2-40B4-BE49-F238E27FC236}">
                <a16:creationId xmlns:a16="http://schemas.microsoft.com/office/drawing/2014/main" id="{B1BD079A-6374-B371-B34B-CF9560E8BC3A}"/>
              </a:ext>
            </a:extLst>
          </p:cNvPr>
          <p:cNvSpPr>
            <a:spLocks noGrp="1"/>
          </p:cNvSpPr>
          <p:nvPr>
            <p:ph idx="1"/>
          </p:nvPr>
        </p:nvSpPr>
        <p:spPr>
          <a:xfrm>
            <a:off x="583837" y="1398088"/>
            <a:ext cx="11024326" cy="5138329"/>
          </a:xfrm>
        </p:spPr>
        <p:txBody>
          <a:bodyPr>
            <a:normAutofit fontScale="85000" lnSpcReduction="20000"/>
          </a:bodyPr>
          <a:lstStyle/>
          <a:p>
            <a:pPr marL="0" indent="0">
              <a:lnSpc>
                <a:spcPct val="110000"/>
              </a:lnSpc>
              <a:spcBef>
                <a:spcPts val="600"/>
              </a:spcBef>
              <a:spcAft>
                <a:spcPts val="600"/>
              </a:spcAft>
              <a:buNone/>
            </a:pPr>
            <a:r>
              <a:rPr lang="en-GB" sz="3000" b="1" u="sng" kern="100" dirty="0">
                <a:effectLst/>
                <a:latin typeface="Aptos" panose="020B0004020202020204" pitchFamily="34" charset="0"/>
                <a:ea typeface="Aptos" panose="020B0004020202020204" pitchFamily="34" charset="0"/>
                <a:cs typeface="Arial" panose="020B0604020202020204" pitchFamily="34" charset="0"/>
              </a:rPr>
              <a:t>Development method selected: Scrum</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0000"/>
              </a:lnSpc>
              <a:spcBef>
                <a:spcPts val="600"/>
              </a:spcBef>
              <a:spcAft>
                <a:spcPts val="600"/>
              </a:spcAft>
            </a:pP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'll use Agile for </a:t>
            </a:r>
            <a:r>
              <a:rPr lang="en-GB" kern="100" dirty="0">
                <a:latin typeface="Aptos" panose="020B0004020202020204" pitchFamily="34" charset="0"/>
                <a:ea typeface="Aptos" panose="020B0004020202020204" pitchFamily="34" charset="0"/>
                <a:cs typeface="Arial" panose="020B0604020202020204" pitchFamily="34" charset="0"/>
              </a:rPr>
              <a:t>my</a:t>
            </a:r>
            <a:r>
              <a:rPr lang="en-GB" kern="100" dirty="0">
                <a:effectLst/>
                <a:latin typeface="Aptos" panose="020B0004020202020204" pitchFamily="34" charset="0"/>
                <a:ea typeface="Aptos" panose="020B0004020202020204" pitchFamily="34" charset="0"/>
                <a:cs typeface="Arial" panose="020B0604020202020204" pitchFamily="34" charset="0"/>
              </a:rPr>
              <a:t> game</a:t>
            </a:r>
            <a:r>
              <a:rPr lang="en-GB" kern="100" dirty="0">
                <a:latin typeface="Aptos" panose="020B0004020202020204" pitchFamily="34" charset="0"/>
                <a:ea typeface="Aptos" panose="020B0004020202020204" pitchFamily="34" charset="0"/>
                <a:cs typeface="Arial" panose="020B0604020202020204" pitchFamily="34" charset="0"/>
              </a:rPr>
              <a:t> </a:t>
            </a:r>
            <a:r>
              <a:rPr lang="en-GB" kern="100" dirty="0">
                <a:effectLst/>
                <a:latin typeface="Aptos" panose="020B0004020202020204" pitchFamily="34" charset="0"/>
                <a:ea typeface="Aptos" panose="020B0004020202020204" pitchFamily="34" charset="0"/>
                <a:cs typeface="Arial" panose="020B0604020202020204" pitchFamily="34" charset="0"/>
              </a:rPr>
              <a:t>project. </a:t>
            </a:r>
          </a:p>
          <a:p>
            <a:pPr>
              <a:lnSpc>
                <a:spcPct val="110000"/>
              </a:lnSpc>
              <a:spcBef>
                <a:spcPts val="600"/>
              </a:spcBef>
              <a:spcAft>
                <a:spcPts val="600"/>
              </a:spcAft>
            </a:pPr>
            <a:r>
              <a:rPr lang="en-GB" kern="100" dirty="0">
                <a:effectLst/>
                <a:latin typeface="Aptos" panose="020B0004020202020204" pitchFamily="34" charset="0"/>
                <a:ea typeface="Aptos" panose="020B0004020202020204" pitchFamily="34" charset="0"/>
                <a:cs typeface="Arial" panose="020B0604020202020204" pitchFamily="34" charset="0"/>
              </a:rPr>
              <a:t>It's like building in small chunks, making it easier to adjust as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 go. </a:t>
            </a:r>
          </a:p>
          <a:p>
            <a:pPr>
              <a:lnSpc>
                <a:spcPct val="110000"/>
              </a:lnSpc>
              <a:spcBef>
                <a:spcPts val="600"/>
              </a:spcBef>
              <a:spcAft>
                <a:spcPts val="600"/>
              </a:spcAft>
            </a:pP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'll split the project into short periods called sprints, lasting 2 weeks each. </a:t>
            </a:r>
          </a:p>
          <a:p>
            <a:pPr>
              <a:lnSpc>
                <a:spcPct val="110000"/>
              </a:lnSpc>
              <a:spcBef>
                <a:spcPts val="600"/>
              </a:spcBef>
              <a:spcAft>
                <a:spcPts val="600"/>
              </a:spcAft>
            </a:pPr>
            <a:r>
              <a:rPr lang="en-GB" kern="100" dirty="0">
                <a:effectLst/>
                <a:latin typeface="Aptos" panose="020B0004020202020204" pitchFamily="34" charset="0"/>
                <a:ea typeface="Aptos" panose="020B0004020202020204" pitchFamily="34" charset="0"/>
                <a:cs typeface="Arial" panose="020B0604020202020204" pitchFamily="34" charset="0"/>
              </a:rPr>
              <a:t>In each sprint,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'll focus on adding new features or fixing things. </a:t>
            </a:r>
          </a:p>
          <a:p>
            <a:pPr>
              <a:lnSpc>
                <a:spcPct val="110000"/>
              </a:lnSpc>
              <a:spcBef>
                <a:spcPts val="600"/>
              </a:spcBef>
              <a:spcAft>
                <a:spcPts val="600"/>
              </a:spcAft>
            </a:pPr>
            <a:r>
              <a:rPr lang="en-GB" kern="100" dirty="0">
                <a:effectLst/>
                <a:latin typeface="Aptos" panose="020B0004020202020204" pitchFamily="34" charset="0"/>
                <a:ea typeface="Aptos" panose="020B0004020202020204" pitchFamily="34" charset="0"/>
                <a:cs typeface="Arial" panose="020B0604020202020204" pitchFamily="34" charset="0"/>
              </a:rPr>
              <a:t>At the end of each sprint,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'll check what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've done and review what went well and what could be better. </a:t>
            </a:r>
          </a:p>
          <a:p>
            <a:pPr>
              <a:lnSpc>
                <a:spcPct val="110000"/>
              </a:lnSpc>
              <a:spcBef>
                <a:spcPts val="600"/>
              </a:spcBef>
              <a:spcAft>
                <a:spcPts val="600"/>
              </a:spcAft>
            </a:pPr>
            <a:r>
              <a:rPr lang="en-GB" kern="100" dirty="0">
                <a:effectLst/>
                <a:latin typeface="Aptos" panose="020B0004020202020204" pitchFamily="34" charset="0"/>
                <a:ea typeface="Aptos" panose="020B0004020202020204" pitchFamily="34" charset="0"/>
                <a:cs typeface="Arial" panose="020B0604020202020204" pitchFamily="34" charset="0"/>
              </a:rPr>
              <a:t>This way,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 can keep improving the game step by step, working closely with users, and staying on track with what </a:t>
            </a:r>
            <a:r>
              <a:rPr lang="en-GB" kern="100" dirty="0">
                <a:latin typeface="Aptos" panose="020B0004020202020204" pitchFamily="34" charset="0"/>
                <a:ea typeface="Aptos" panose="020B0004020202020204" pitchFamily="34" charset="0"/>
                <a:cs typeface="Arial" panose="020B0604020202020204" pitchFamily="34" charset="0"/>
              </a:rPr>
              <a:t>I</a:t>
            </a:r>
            <a:r>
              <a:rPr lang="en-GB" kern="100" dirty="0">
                <a:effectLst/>
                <a:latin typeface="Aptos" panose="020B0004020202020204" pitchFamily="34" charset="0"/>
                <a:ea typeface="Aptos" panose="020B0004020202020204" pitchFamily="34" charset="0"/>
                <a:cs typeface="Arial" panose="020B0604020202020204" pitchFamily="34" charset="0"/>
              </a:rPr>
              <a:t> want to achieve. </a:t>
            </a:r>
          </a:p>
          <a:p>
            <a:pPr>
              <a:lnSpc>
                <a:spcPct val="110000"/>
              </a:lnSpc>
              <a:spcBef>
                <a:spcPts val="600"/>
              </a:spcBef>
              <a:spcAft>
                <a:spcPts val="600"/>
              </a:spcAft>
            </a:pPr>
            <a:r>
              <a:rPr lang="en-GB" kern="100" dirty="0">
                <a:latin typeface="Aptos" panose="020B0004020202020204" pitchFamily="34" charset="0"/>
                <a:ea typeface="Aptos" panose="020B0004020202020204" pitchFamily="34" charset="0"/>
                <a:cs typeface="Arial" panose="020B0604020202020204" pitchFamily="34" charset="0"/>
              </a:rPr>
              <a:t>I wi</a:t>
            </a:r>
            <a:r>
              <a:rPr lang="en-GB" kern="100" dirty="0">
                <a:effectLst/>
                <a:latin typeface="Aptos" panose="020B0004020202020204" pitchFamily="34" charset="0"/>
                <a:ea typeface="Aptos" panose="020B0004020202020204" pitchFamily="34" charset="0"/>
                <a:cs typeface="Arial" panose="020B0604020202020204" pitchFamily="34" charset="0"/>
              </a:rPr>
              <a:t>ll  have regular meeting with potential users and keep everything open</a:t>
            </a:r>
            <a:r>
              <a:rPr lang="en-GB" kern="100" dirty="0">
                <a:latin typeface="Aptos" panose="020B0004020202020204" pitchFamily="34" charset="0"/>
                <a:ea typeface="Aptos" panose="020B0004020202020204" pitchFamily="34" charset="0"/>
                <a:cs typeface="Arial" panose="020B0604020202020204" pitchFamily="34" charset="0"/>
              </a:rPr>
              <a:t>, open mind, open conversations and continual evolutionary development.</a:t>
            </a:r>
            <a:endParaRPr lang="en-GB"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75065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E51EC1-3622-CD8B-FB1B-8601B7F2EE29}"/>
              </a:ext>
            </a:extLst>
          </p:cNvPr>
          <p:cNvSpPr>
            <a:spLocks noGrp="1"/>
          </p:cNvSpPr>
          <p:nvPr>
            <p:ph idx="1"/>
          </p:nvPr>
        </p:nvSpPr>
        <p:spPr>
          <a:xfrm>
            <a:off x="246016" y="1731281"/>
            <a:ext cx="11542486" cy="4351338"/>
          </a:xfrm>
        </p:spPr>
        <p:txBody>
          <a:bodyPr>
            <a:noAutofit/>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A Kanban development methodology, known as personal Kanban for solo development, will be used during this project.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Kanban is an Agile approach for managing software development projects. To apply it I will</a:t>
            </a:r>
            <a:r>
              <a:rPr lang="en-GB" sz="2000" kern="100" dirty="0">
                <a:latin typeface="Aptos" panose="020B0004020202020204" pitchFamily="34" charset="0"/>
                <a:ea typeface="Aptos" panose="020B0004020202020204" pitchFamily="34" charset="0"/>
                <a:cs typeface="Times New Roman" panose="02020603050405020304" pitchFamily="18" charset="0"/>
              </a:rPr>
              <a:t>:</a:t>
            </a:r>
          </a:p>
          <a:p>
            <a:pPr lvl="1"/>
            <a:r>
              <a:rPr lang="en-GB" sz="2000" b="1" kern="100" dirty="0">
                <a:solidFill>
                  <a:schemeClr val="bg1"/>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Maintain a simple Kanban Board with columns: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To Do, In Progress and Done. This will provide an easy-to-follow progress planning and check.</a:t>
            </a:r>
          </a:p>
          <a:p>
            <a:pPr lvl="1"/>
            <a:r>
              <a:rPr lang="en-GB" sz="2000" b="1" kern="100" dirty="0">
                <a:solidFill>
                  <a:schemeClr val="bg1"/>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Set ‘Work in Progress (WIP)’ limits: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by setting an upper limit of WIP jobs, I can keep my workload under control and not try to take on too much at a given time.</a:t>
            </a:r>
          </a:p>
          <a:p>
            <a:pPr lvl="1"/>
            <a:r>
              <a:rPr lang="en-GB" sz="2000" b="1" kern="100" dirty="0">
                <a:solidFill>
                  <a:schemeClr val="bg1"/>
                </a:solidFill>
                <a:effectLst/>
                <a:highlight>
                  <a:srgbClr val="FFFF00"/>
                </a:highlight>
                <a:latin typeface="Aptos" panose="020B0004020202020204" pitchFamily="34" charset="0"/>
                <a:ea typeface="Aptos" panose="020B0004020202020204" pitchFamily="34" charset="0"/>
                <a:cs typeface="Times New Roman" panose="02020603050405020304" pitchFamily="18" charset="0"/>
              </a:rPr>
              <a:t>Regular Monitoring: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by routinely consulting the Kanban board, I will always be aware of what stage of the project I am currently at and know if the project is progressing in a timely manner. If the project is behind schedule, I will be able to identify bottlenecks and make changes to improve my efficiency.</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While Kanban is a very useful Agile tool, I will also endeavour to integrate the 6 SDLC stages (Requirements, Design, Development, Testing, Deployment &amp; Review) to create a more rounded and useful Agile methodology, with Kanban helping me become and stay organised and the 6 Agile stages ensuring I cover all phases.</a:t>
            </a:r>
          </a:p>
        </p:txBody>
      </p:sp>
      <p:sp>
        <p:nvSpPr>
          <p:cNvPr id="6" name="Title 1">
            <a:extLst>
              <a:ext uri="{FF2B5EF4-FFF2-40B4-BE49-F238E27FC236}">
                <a16:creationId xmlns:a16="http://schemas.microsoft.com/office/drawing/2014/main" id="{4B73E1DD-182C-582D-8365-44045FE24F89}"/>
              </a:ext>
            </a:extLst>
          </p:cNvPr>
          <p:cNvSpPr>
            <a:spLocks noGrp="1"/>
          </p:cNvSpPr>
          <p:nvPr>
            <p:ph type="title"/>
          </p:nvPr>
        </p:nvSpPr>
        <p:spPr>
          <a:xfrm>
            <a:off x="246016" y="169818"/>
            <a:ext cx="11800841" cy="1325563"/>
          </a:xfrm>
        </p:spPr>
        <p:txBody>
          <a:bodyPr>
            <a:normAutofit fontScale="90000"/>
          </a:bodyPr>
          <a:lstStyle/>
          <a:p>
            <a:r>
              <a:rPr lang="en-GB" sz="6000" b="1" dirty="0"/>
              <a:t>Bg. </a:t>
            </a:r>
            <a:r>
              <a:rPr lang="en-GB" sz="4900" b="1" u="sng" dirty="0">
                <a:solidFill>
                  <a:schemeClr val="bg1"/>
                </a:solidFill>
                <a:highlight>
                  <a:srgbClr val="FFFF00"/>
                </a:highlight>
              </a:rPr>
              <a:t>Student example: Software Development</a:t>
            </a:r>
            <a:br>
              <a:rPr lang="en-GB" sz="4900" b="1" u="sng" dirty="0"/>
            </a:br>
            <a:r>
              <a:rPr lang="en-GB" sz="4900" b="1" u="sng" dirty="0"/>
              <a:t>Mixed Methods approach: Personal Kanban &amp; SDLC</a:t>
            </a:r>
            <a:endParaRPr lang="en-GB" sz="5400" b="1" u="sng" dirty="0"/>
          </a:p>
        </p:txBody>
      </p:sp>
    </p:spTree>
    <p:extLst>
      <p:ext uri="{BB962C8B-B14F-4D97-AF65-F5344CB8AC3E}">
        <p14:creationId xmlns:p14="http://schemas.microsoft.com/office/powerpoint/2010/main" val="3724286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B557-DA53-42FB-EAF3-9C0434063377}"/>
              </a:ext>
            </a:extLst>
          </p:cNvPr>
          <p:cNvSpPr>
            <a:spLocks noGrp="1"/>
          </p:cNvSpPr>
          <p:nvPr>
            <p:ph type="title"/>
          </p:nvPr>
        </p:nvSpPr>
        <p:spPr>
          <a:xfrm>
            <a:off x="246016" y="169818"/>
            <a:ext cx="11022875" cy="1325563"/>
          </a:xfrm>
        </p:spPr>
        <p:txBody>
          <a:bodyPr>
            <a:normAutofit fontScale="90000"/>
          </a:bodyPr>
          <a:lstStyle/>
          <a:p>
            <a:r>
              <a:rPr lang="en-GB" sz="6000" b="1" dirty="0"/>
              <a:t>Bg. </a:t>
            </a:r>
            <a:r>
              <a:rPr lang="en-GB" sz="5400" b="1" u="sng" dirty="0">
                <a:solidFill>
                  <a:schemeClr val="bg1"/>
                </a:solidFill>
                <a:highlight>
                  <a:srgbClr val="FFFF00"/>
                </a:highlight>
              </a:rPr>
              <a:t>Student example: Network project</a:t>
            </a:r>
            <a:br>
              <a:rPr lang="en-GB" sz="5400" b="1" u="sng" dirty="0"/>
            </a:br>
            <a:r>
              <a:rPr lang="en-GB" sz="5400" b="1" u="sng" dirty="0"/>
              <a:t>Mixed methods approach: Kanban &amp; Scrum</a:t>
            </a:r>
          </a:p>
        </p:txBody>
      </p:sp>
      <p:sp>
        <p:nvSpPr>
          <p:cNvPr id="3" name="Content Placeholder 2">
            <a:extLst>
              <a:ext uri="{FF2B5EF4-FFF2-40B4-BE49-F238E27FC236}">
                <a16:creationId xmlns:a16="http://schemas.microsoft.com/office/drawing/2014/main" id="{B1BD079A-6374-B371-B34B-CF9560E8BC3A}"/>
              </a:ext>
            </a:extLst>
          </p:cNvPr>
          <p:cNvSpPr>
            <a:spLocks noGrp="1"/>
          </p:cNvSpPr>
          <p:nvPr>
            <p:ph idx="1"/>
          </p:nvPr>
        </p:nvSpPr>
        <p:spPr>
          <a:xfrm>
            <a:off x="320038" y="1503407"/>
            <a:ext cx="11632476" cy="5184775"/>
          </a:xfrm>
        </p:spPr>
        <p:txBody>
          <a:bodyPr>
            <a:normAutofit fontScale="92500" lnSpcReduction="10000"/>
          </a:bodyPr>
          <a:lstStyle/>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For this project, a mixture of multiple agile development methods would be beneficial. </a:t>
            </a: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A </a:t>
            </a:r>
            <a:r>
              <a:rPr lang="en-GB" sz="2000" dirty="0">
                <a:solidFill>
                  <a:schemeClr val="bg1"/>
                </a:solidFill>
                <a:effectLst/>
                <a:highlight>
                  <a:srgbClr val="FFFF00"/>
                </a:highlight>
                <a:latin typeface="Aptos" panose="020B0004020202020204" pitchFamily="34" charset="0"/>
                <a:ea typeface="SimSun" panose="02010600030101010101" pitchFamily="2" charset="-122"/>
                <a:cs typeface="Times New Roman" panose="02020603050405020304" pitchFamily="18" charset="0"/>
              </a:rPr>
              <a:t>mixture of Scrum and Kanban </a:t>
            </a:r>
            <a:r>
              <a:rPr lang="en-GB" sz="2000" dirty="0">
                <a:effectLst/>
                <a:latin typeface="Aptos" panose="020B0004020202020204" pitchFamily="34" charset="0"/>
                <a:ea typeface="SimSun" panose="02010600030101010101" pitchFamily="2" charset="-122"/>
                <a:cs typeface="Times New Roman" panose="02020603050405020304" pitchFamily="18" charset="0"/>
              </a:rPr>
              <a:t>would be used for this project, the benefits are listed below.</a:t>
            </a: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The use of the Scrum methodology is well-suited to projects with ever changing requirements and where frequent feedback is provided. The project will get split into smaller tasks that can be developed and demonstrated, before acquiring feedback and moving on. </a:t>
            </a: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For this project, the parts that get split into tasks could be the vulnerability assessment, security measures implementation, and documentation. Meetings will be held frequently with the client to ensure the project remains on track and any feedback can be addressed quickly. </a:t>
            </a:r>
            <a:endParaRPr lang="en-GB" sz="2000" dirty="0">
              <a:latin typeface="Aptos" panose="020B0004020202020204" pitchFamily="34" charset="0"/>
              <a:ea typeface="SimSun" panose="02010600030101010101" pitchFamily="2" charset="-122"/>
              <a:cs typeface="Times New Roman" panose="02020603050405020304" pitchFamily="18" charset="0"/>
            </a:endParaRP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The Kanban methodology </a:t>
            </a:r>
            <a:r>
              <a:rPr lang="en-GB" sz="2000" dirty="0">
                <a:latin typeface="Aptos" panose="020B0004020202020204" pitchFamily="34" charset="0"/>
                <a:ea typeface="SimSun" panose="02010600030101010101" pitchFamily="2" charset="-122"/>
                <a:cs typeface="Times New Roman" panose="02020603050405020304" pitchFamily="18" charset="0"/>
              </a:rPr>
              <a:t>will be used to create </a:t>
            </a:r>
            <a:r>
              <a:rPr lang="en-GB" sz="2000" dirty="0">
                <a:effectLst/>
                <a:latin typeface="Aptos" panose="020B0004020202020204" pitchFamily="34" charset="0"/>
                <a:ea typeface="SimSun" panose="02010600030101010101" pitchFamily="2" charset="-122"/>
                <a:cs typeface="Times New Roman" panose="02020603050405020304" pitchFamily="18" charset="0"/>
              </a:rPr>
              <a:t>a visualisation of the workflow to be completed, using a board to track tasks from the backlog to completion. </a:t>
            </a: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As the project progresses, different tasks can be prioritised to ensure the most important </a:t>
            </a:r>
            <a:r>
              <a:rPr lang="en-GB" sz="2000" dirty="0">
                <a:latin typeface="Aptos" panose="020B0004020202020204" pitchFamily="34" charset="0"/>
                <a:ea typeface="SimSun" panose="02010600030101010101" pitchFamily="2" charset="-122"/>
                <a:cs typeface="Times New Roman" panose="02020603050405020304" pitchFamily="18" charset="0"/>
              </a:rPr>
              <a:t>project parts</a:t>
            </a:r>
            <a:r>
              <a:rPr lang="en-GB" sz="2000" dirty="0">
                <a:effectLst/>
                <a:latin typeface="Aptos" panose="020B0004020202020204" pitchFamily="34" charset="0"/>
                <a:ea typeface="SimSun" panose="02010600030101010101" pitchFamily="2" charset="-122"/>
                <a:cs typeface="Times New Roman" panose="02020603050405020304" pitchFamily="18" charset="0"/>
              </a:rPr>
              <a:t> are completed first; this pairs well with the Scrum method as feedback gained can be used to prioritise on the Kanban boards. </a:t>
            </a:r>
          </a:p>
          <a:p>
            <a:pPr>
              <a:lnSpc>
                <a:spcPct val="110000"/>
              </a:lnSpc>
              <a:spcBef>
                <a:spcPts val="600"/>
              </a:spcBef>
            </a:pPr>
            <a:r>
              <a:rPr lang="en-GB" sz="2000" dirty="0">
                <a:effectLst/>
                <a:latin typeface="Aptos" panose="020B0004020202020204" pitchFamily="34" charset="0"/>
                <a:ea typeface="SimSun" panose="02010600030101010101" pitchFamily="2" charset="-122"/>
                <a:cs typeface="Times New Roman" panose="02020603050405020304" pitchFamily="18" charset="0"/>
              </a:rPr>
              <a:t>Kanban can also provide flexibility when managing unexpected changes in the project structure, which would be common in a project dealing with network vulnerabilities, as more or less vulnerabilities may be detected than expected, resulting in a change of workflow.</a:t>
            </a:r>
          </a:p>
        </p:txBody>
      </p:sp>
    </p:spTree>
    <p:extLst>
      <p:ext uri="{BB962C8B-B14F-4D97-AF65-F5344CB8AC3E}">
        <p14:creationId xmlns:p14="http://schemas.microsoft.com/office/powerpoint/2010/main" val="26236901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C2B2-AEB4-4A19-AA04-80426058E6C8}"/>
              </a:ext>
            </a:extLst>
          </p:cNvPr>
          <p:cNvSpPr>
            <a:spLocks noGrp="1"/>
          </p:cNvSpPr>
          <p:nvPr>
            <p:ph type="title"/>
          </p:nvPr>
        </p:nvSpPr>
        <p:spPr>
          <a:xfrm>
            <a:off x="487826" y="206958"/>
            <a:ext cx="10515600" cy="1325563"/>
          </a:xfrm>
        </p:spPr>
        <p:txBody>
          <a:bodyPr>
            <a:normAutofit/>
          </a:bodyPr>
          <a:lstStyle/>
          <a:p>
            <a:r>
              <a:rPr lang="en-GB" sz="5400" b="1" u="sng" dirty="0"/>
              <a:t>Project Methods &amp; the Assignment</a:t>
            </a:r>
            <a:endParaRPr lang="en-GB" sz="5400" dirty="0"/>
          </a:p>
        </p:txBody>
      </p:sp>
      <p:sp>
        <p:nvSpPr>
          <p:cNvPr id="3" name="Content Placeholder 2">
            <a:extLst>
              <a:ext uri="{FF2B5EF4-FFF2-40B4-BE49-F238E27FC236}">
                <a16:creationId xmlns:a16="http://schemas.microsoft.com/office/drawing/2014/main" id="{54940B6D-C78D-4FAF-92E7-EA14CB7AEF95}"/>
              </a:ext>
            </a:extLst>
          </p:cNvPr>
          <p:cNvSpPr>
            <a:spLocks noGrp="1"/>
          </p:cNvSpPr>
          <p:nvPr>
            <p:ph idx="1"/>
          </p:nvPr>
        </p:nvSpPr>
        <p:spPr>
          <a:xfrm>
            <a:off x="487825" y="1397890"/>
            <a:ext cx="10902985" cy="4924533"/>
          </a:xfrm>
        </p:spPr>
        <p:txBody>
          <a:bodyPr>
            <a:normAutofit/>
          </a:bodyPr>
          <a:lstStyle/>
          <a:p>
            <a:r>
              <a:rPr lang="en-GB" b="1" dirty="0">
                <a:highlight>
                  <a:srgbClr val="FFC000"/>
                </a:highlight>
              </a:rPr>
              <a:t>You can choose any Development method </a:t>
            </a:r>
            <a:r>
              <a:rPr lang="en-GB" dirty="0"/>
              <a:t>(e.g. SDLC, Prototyping, RAD, FDD) you feel is appropriate for your project. </a:t>
            </a:r>
          </a:p>
          <a:p>
            <a:r>
              <a:rPr lang="en-GB" dirty="0">
                <a:highlight>
                  <a:srgbClr val="FFC000"/>
                </a:highlight>
              </a:rPr>
              <a:t>You can select a Development method and modify it to suit your project</a:t>
            </a:r>
            <a:r>
              <a:rPr lang="en-GB" dirty="0"/>
              <a:t>. Or select and combine aspects of 2 or more methods such as SDLC &amp; Kanban. This is common practice in industry.</a:t>
            </a:r>
          </a:p>
          <a:p>
            <a:r>
              <a:rPr lang="en-GB" dirty="0"/>
              <a:t>Whether you select 1 as it is, customise 1 or select 2 and combine/modify them. Just include a </a:t>
            </a:r>
            <a:r>
              <a:rPr lang="en-GB" dirty="0">
                <a:highlight>
                  <a:srgbClr val="FFC000"/>
                </a:highlight>
              </a:rPr>
              <a:t>little description to justify your selection</a:t>
            </a:r>
            <a:r>
              <a:rPr lang="en-GB" dirty="0"/>
              <a:t>/customisation. That’s ok.</a:t>
            </a:r>
          </a:p>
          <a:p>
            <a:pPr marL="0" indent="0">
              <a:buNone/>
            </a:pPr>
            <a:r>
              <a:rPr lang="en-GB" sz="1900" b="1" dirty="0"/>
              <a:t>Bg. </a:t>
            </a:r>
            <a:r>
              <a:rPr lang="en-GB" sz="1500" b="1" dirty="0"/>
              <a:t>Agile development methods </a:t>
            </a:r>
            <a:r>
              <a:rPr lang="en-GB" sz="1500" dirty="0"/>
              <a:t>are</a:t>
            </a:r>
            <a:r>
              <a:rPr lang="en-GB" sz="1500" b="1" dirty="0"/>
              <a:t> </a:t>
            </a:r>
            <a:r>
              <a:rPr lang="en-GB" sz="1500" dirty="0"/>
              <a:t>covered in more detail on some programmes e.g. on the Software engineering programme, there is a module where students are grouped into teams to build software using an agile process.</a:t>
            </a:r>
            <a:endParaRPr lang="en-GB" sz="1900" dirty="0"/>
          </a:p>
        </p:txBody>
      </p:sp>
      <p:sp>
        <p:nvSpPr>
          <p:cNvPr id="4" name="Rectangle 3">
            <a:extLst>
              <a:ext uri="{FF2B5EF4-FFF2-40B4-BE49-F238E27FC236}">
                <a16:creationId xmlns:a16="http://schemas.microsoft.com/office/drawing/2014/main" id="{26AC1CDB-F90F-9AA2-FBB4-1FF70A4B43D2}"/>
              </a:ext>
            </a:extLst>
          </p:cNvPr>
          <p:cNvSpPr/>
          <p:nvPr/>
        </p:nvSpPr>
        <p:spPr>
          <a:xfrm>
            <a:off x="351329" y="399143"/>
            <a:ext cx="136496" cy="86107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39100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637BD-CE1C-ACEF-5B26-4D8EFC31447D}"/>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037FBE16-3764-D4CD-29DB-1C56BFFCAEA2}"/>
              </a:ext>
            </a:extLst>
          </p:cNvPr>
          <p:cNvSpPr>
            <a:spLocks noGrp="1"/>
          </p:cNvSpPr>
          <p:nvPr>
            <p:ph type="body" sz="half" idx="2"/>
          </p:nvPr>
        </p:nvSpPr>
        <p:spPr>
          <a:xfrm>
            <a:off x="435428" y="1357086"/>
            <a:ext cx="10739455" cy="4760686"/>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270510">
              <a:lnSpc>
                <a:spcPct val="100000"/>
              </a:lnSpc>
              <a:spcAft>
                <a:spcPts val="300"/>
              </a:spcAft>
            </a:pPr>
            <a:r>
              <a:rPr lang="en-GB" sz="3200" b="1" dirty="0">
                <a:effectLst/>
                <a:latin typeface="Arial" panose="020B0604020202020204" pitchFamily="34" charset="0"/>
                <a:ea typeface="Times New Roman" panose="02020603050405020304" pitchFamily="18" charset="0"/>
                <a:cs typeface="Arial" panose="020B0604020202020204" pitchFamily="34" charset="0"/>
              </a:rPr>
              <a:t>Q.1: </a:t>
            </a:r>
            <a:r>
              <a:rPr lang="en-GB" sz="3200" dirty="0">
                <a:effectLst/>
                <a:latin typeface="Arial" panose="020B0604020202020204" pitchFamily="34" charset="0"/>
                <a:ea typeface="Times New Roman" panose="02020603050405020304" pitchFamily="18" charset="0"/>
                <a:cs typeface="Arial" panose="020B0604020202020204" pitchFamily="34" charset="0"/>
              </a:rPr>
              <a:t>Describe a suitable </a:t>
            </a: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Development method</a:t>
            </a:r>
            <a:r>
              <a:rPr lang="en-GB" sz="32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3200" dirty="0">
                <a:effectLst/>
                <a:latin typeface="Arial" panose="020B0604020202020204" pitchFamily="34" charset="0"/>
                <a:ea typeface="Times New Roman" panose="02020603050405020304" pitchFamily="18" charset="0"/>
                <a:cs typeface="Arial" panose="020B0604020202020204" pitchFamily="34" charset="0"/>
              </a:rPr>
              <a:t>that will help you plan and complete </a:t>
            </a:r>
            <a:r>
              <a:rPr lang="en-GB" sz="3200" b="1" dirty="0">
                <a:effectLst/>
                <a:latin typeface="Arial" panose="020B0604020202020204" pitchFamily="34" charset="0"/>
                <a:ea typeface="Times New Roman" panose="02020603050405020304" pitchFamily="18" charset="0"/>
                <a:cs typeface="Arial" panose="020B0604020202020204" pitchFamily="34" charset="0"/>
              </a:rPr>
              <a:t>your project</a:t>
            </a:r>
            <a:r>
              <a:rPr lang="en-GB" sz="3200" dirty="0">
                <a:effectLst/>
                <a:latin typeface="Arial" panose="020B0604020202020204" pitchFamily="34" charset="0"/>
                <a:ea typeface="Times New Roman" panose="02020603050405020304" pitchFamily="18" charset="0"/>
                <a:cs typeface="Arial" panose="020B0604020202020204" pitchFamily="34" charset="0"/>
              </a:rPr>
              <a:t>.</a:t>
            </a:r>
          </a:p>
          <a:p>
            <a:pPr marL="727710" indent="-457200">
              <a:lnSpc>
                <a:spcPct val="100000"/>
              </a:lnSpc>
              <a:spcAft>
                <a:spcPts val="300"/>
              </a:spcAft>
              <a:buFont typeface="Arial" panose="020B0604020202020204" pitchFamily="34" charset="0"/>
              <a:buChar char="•"/>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The task answer should be approx. 200 words </a:t>
            </a:r>
            <a:r>
              <a:rPr lang="en-GB" sz="3200" dirty="0">
                <a:effectLst/>
                <a:latin typeface="Arial" panose="020B0604020202020204" pitchFamily="34" charset="0"/>
                <a:ea typeface="Times New Roman" panose="02020603050405020304" pitchFamily="18" charset="0"/>
                <a:cs typeface="Arial" panose="020B0604020202020204" pitchFamily="34" charset="0"/>
              </a:rPr>
              <a:t>with supporting citations.</a:t>
            </a:r>
          </a:p>
          <a:p>
            <a:pPr marL="727710" indent="-457200">
              <a:lnSpc>
                <a:spcPct val="100000"/>
              </a:lnSpc>
              <a:spcAft>
                <a:spcPts val="300"/>
              </a:spcAft>
              <a:buFont typeface="Arial" panose="020B0604020202020204" pitchFamily="34" charset="0"/>
              <a:buChar char="•"/>
            </a:pPr>
            <a:r>
              <a:rPr lang="en-GB" sz="3200" dirty="0">
                <a:latin typeface="Arial" panose="020B0604020202020204" pitchFamily="34" charset="0"/>
                <a:ea typeface="Times New Roman" panose="02020603050405020304" pitchFamily="18" charset="0"/>
                <a:cs typeface="Arial" panose="020B0604020202020204" pitchFamily="34" charset="0"/>
              </a:rPr>
              <a:t>You can use AI &amp; Search tools to discover information, and references to help you answer the question.</a:t>
            </a:r>
            <a:endParaRPr lang="en-GB" sz="3200" dirty="0">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Aft>
                <a:spcPts val="3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Any Qs during the activity please let me know.</a:t>
            </a:r>
          </a:p>
          <a:p>
            <a:pPr marL="270510">
              <a:lnSpc>
                <a:spcPct val="100000"/>
              </a:lnSpc>
              <a:spcAft>
                <a:spcPts val="300"/>
              </a:spcAft>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171450">
              <a:lnSpc>
                <a:spcPct val="100000"/>
              </a:lnSpc>
              <a:spcBef>
                <a:spcPts val="0"/>
              </a:spcBef>
              <a:spcAft>
                <a:spcPts val="3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50A0B3CE-A6B4-3091-4616-B6AC4ABBA9F4}"/>
              </a:ext>
            </a:extLst>
          </p:cNvPr>
          <p:cNvSpPr txBox="1"/>
          <p:nvPr/>
        </p:nvSpPr>
        <p:spPr>
          <a:xfrm>
            <a:off x="198685" y="268514"/>
            <a:ext cx="1097619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i="0" u="sng" strike="noStrike" kern="1200" cap="none" spc="0" normalizeH="0" baseline="0" noProof="0" dirty="0">
                <a:ln>
                  <a:noFill/>
                </a:ln>
                <a:solidFill>
                  <a:srgbClr val="FFFFFF"/>
                </a:solidFill>
                <a:effectLst/>
                <a:uLnTx/>
                <a:uFillTx/>
                <a:ea typeface="+mn-ea"/>
                <a:cs typeface="+mn-cs"/>
              </a:rPr>
              <a:t>Activity: </a:t>
            </a:r>
            <a:r>
              <a:rPr lang="en-GB" sz="5400" u="sng" dirty="0">
                <a:effectLst/>
                <a:ea typeface="Times New Roman" panose="02020603050405020304" pitchFamily="18" charset="0"/>
              </a:rPr>
              <a:t>Project Development method </a:t>
            </a:r>
            <a:endParaRPr kumimoji="0" lang="en-GB" sz="5400" i="0" u="sng" strike="noStrike" kern="1200" cap="none" spc="0" normalizeH="0" baseline="0" noProof="0" dirty="0">
              <a:ln>
                <a:noFill/>
              </a:ln>
              <a:solidFill>
                <a:prstClr val="white"/>
              </a:solidFill>
              <a:effectLst/>
              <a:uLnTx/>
              <a:uFillTx/>
              <a:ea typeface="+mn-ea"/>
              <a:cs typeface="+mn-cs"/>
            </a:endParaRPr>
          </a:p>
        </p:txBody>
      </p:sp>
      <p:sp>
        <p:nvSpPr>
          <p:cNvPr id="6" name="Arc 5">
            <a:extLst>
              <a:ext uri="{FF2B5EF4-FFF2-40B4-BE49-F238E27FC236}">
                <a16:creationId xmlns:a16="http://schemas.microsoft.com/office/drawing/2014/main" id="{2D09ADBD-9B3D-5AB9-2870-90B709E0B9ED}"/>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32066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3804</Words>
  <Application>Microsoft Office PowerPoint</Application>
  <PresentationFormat>Widescreen</PresentationFormat>
  <Paragraphs>315</Paragraphs>
  <Slides>39</Slides>
  <Notes>39</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Aptos</vt:lpstr>
      <vt:lpstr>Arial</vt:lpstr>
      <vt:lpstr>Arial</vt:lpstr>
      <vt:lpstr>Calibri</vt:lpstr>
      <vt:lpstr>Calibri Light</vt:lpstr>
      <vt:lpstr>Times New Roman</vt:lpstr>
      <vt:lpstr>Wingdings</vt:lpstr>
      <vt:lpstr>Office Theme</vt:lpstr>
      <vt:lpstr>From the assignment brief:</vt:lpstr>
      <vt:lpstr>PowerPoint Presentation</vt:lpstr>
      <vt:lpstr>Open Word document / OneNote Notebook</vt:lpstr>
      <vt:lpstr>PowerPoint Presentation</vt:lpstr>
      <vt:lpstr>Introduction &amp; Overview</vt:lpstr>
      <vt:lpstr>Activity: Development Method selection</vt:lpstr>
      <vt:lpstr>Development Methods/Methodologies</vt:lpstr>
      <vt:lpstr>The Waterfall Methodology</vt:lpstr>
      <vt:lpstr>The Waterfall Model</vt:lpstr>
      <vt:lpstr>Bg. The Waterfall Model</vt:lpstr>
      <vt:lpstr>The Development Life Cycle</vt:lpstr>
      <vt:lpstr>Design Thinking Process</vt:lpstr>
      <vt:lpstr>Prototyping</vt:lpstr>
      <vt:lpstr>PowerPoint Presentation</vt:lpstr>
      <vt:lpstr>Prototyping</vt:lpstr>
      <vt:lpstr>Contemporary Tech Development methods</vt:lpstr>
      <vt:lpstr>The following slides will focus on  modern Agile Development methods.</vt:lpstr>
      <vt:lpstr>Agile Development Methods</vt:lpstr>
      <vt:lpstr>Agile Development</vt:lpstr>
      <vt:lpstr>Rapid Application Development (RAD)</vt:lpstr>
      <vt:lpstr>Rapid Application Development</vt:lpstr>
      <vt:lpstr>RAD: Rapid Application Development</vt:lpstr>
      <vt:lpstr>Agile methods: FDD, Kanban and SCRUM</vt:lpstr>
      <vt:lpstr>PowerPoint Presentation</vt:lpstr>
      <vt:lpstr>Scrum: 1 feature can take several sprints</vt:lpstr>
      <vt:lpstr>Scrum-Lite</vt:lpstr>
      <vt:lpstr>Example: Kanban board</vt:lpstr>
      <vt:lpstr>Bg. Kanban board</vt:lpstr>
      <vt:lpstr>Example: A Simpe ‘Kanban board’ in Trello</vt:lpstr>
      <vt:lpstr>Bg. Trello by Atlassian</vt:lpstr>
      <vt:lpstr>Combination example: SDLC FDD &amp; Kanban</vt:lpstr>
      <vt:lpstr>Mixed methods: A Hybrid approach</vt:lpstr>
      <vt:lpstr>Student example: App. development</vt:lpstr>
      <vt:lpstr>Cont… example: App. Development using SCRUM</vt:lpstr>
      <vt:lpstr>Bg. Student example: Game development</vt:lpstr>
      <vt:lpstr>Bg. Student example: Software Development Mixed Methods approach: Personal Kanban &amp; SDLC</vt:lpstr>
      <vt:lpstr>Bg. Student example: Network project Mixed methods approach: Kanban &amp; Scrum</vt:lpstr>
      <vt:lpstr>Project Methods &amp; the Assignment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129</cp:revision>
  <dcterms:created xsi:type="dcterms:W3CDTF">2021-05-24T14:04:41Z</dcterms:created>
  <dcterms:modified xsi:type="dcterms:W3CDTF">2026-06-15T22:16:12Z</dcterms:modified>
</cp:coreProperties>
</file>