
<file path=[Content_Types].xml><?xml version="1.0" encoding="utf-8"?>
<Types xmlns="http://schemas.openxmlformats.org/package/2006/content-types">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10.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7" r:id="rId1"/>
  </p:sldMasterIdLst>
  <p:notesMasterIdLst>
    <p:notesMasterId r:id="rId22"/>
  </p:notesMasterIdLst>
  <p:handoutMasterIdLst>
    <p:handoutMasterId r:id="rId23"/>
  </p:handoutMasterIdLst>
  <p:sldIdLst>
    <p:sldId id="309" r:id="rId2"/>
    <p:sldId id="311" r:id="rId3"/>
    <p:sldId id="313" r:id="rId4"/>
    <p:sldId id="314" r:id="rId5"/>
    <p:sldId id="315" r:id="rId6"/>
    <p:sldId id="286" r:id="rId7"/>
    <p:sldId id="327" r:id="rId8"/>
    <p:sldId id="316" r:id="rId9"/>
    <p:sldId id="288" r:id="rId10"/>
    <p:sldId id="289" r:id="rId11"/>
    <p:sldId id="322" r:id="rId12"/>
    <p:sldId id="323" r:id="rId13"/>
    <p:sldId id="298" r:id="rId14"/>
    <p:sldId id="325" r:id="rId15"/>
    <p:sldId id="307" r:id="rId16"/>
    <p:sldId id="299" r:id="rId17"/>
    <p:sldId id="326" r:id="rId18"/>
    <p:sldId id="324" r:id="rId19"/>
    <p:sldId id="328" r:id="rId20"/>
    <p:sldId id="31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a:srgbClr val="277727"/>
    <a:srgbClr val="F4064A"/>
    <a:srgbClr val="00B86E"/>
    <a:srgbClr val="33CC33"/>
    <a:srgbClr val="00CC99"/>
    <a:srgbClr val="339933"/>
    <a:srgbClr val="13E727"/>
    <a:srgbClr val="89ED7B"/>
    <a:srgbClr val="BDF5B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721" autoAdjust="0"/>
    <p:restoredTop sz="76840" autoAdjust="0"/>
  </p:normalViewPr>
  <p:slideViewPr>
    <p:cSldViewPr snapToGrid="0">
      <p:cViewPr varScale="1">
        <p:scale>
          <a:sx n="57" d="100"/>
          <a:sy n="57" d="100"/>
        </p:scale>
        <p:origin x="906" y="48"/>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76" d="100"/>
          <a:sy n="76" d="100"/>
        </p:scale>
        <p:origin x="253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Overall, how satisfied are you with the current facilities provided by the hotel?</c:v>
                </c:pt>
              </c:strCache>
            </c:strRef>
          </c:tx>
          <c:dPt>
            <c:idx val="0"/>
            <c:bubble3D val="0"/>
            <c:spPr>
              <a:solidFill>
                <a:schemeClr val="bg1">
                  <a:lumMod val="75000"/>
                </a:schemeClr>
              </a:solidFill>
              <a:ln w="25400">
                <a:solidFill>
                  <a:schemeClr val="lt1"/>
                </a:solidFill>
              </a:ln>
              <a:effectLst/>
              <a:sp3d contourW="25400">
                <a:contourClr>
                  <a:schemeClr val="lt1"/>
                </a:contourClr>
              </a:sp3d>
            </c:spPr>
          </c:dPt>
          <c:dPt>
            <c:idx val="1"/>
            <c:bubble3D val="0"/>
            <c:spPr>
              <a:solidFill>
                <a:schemeClr val="tx2">
                  <a:lumMod val="50000"/>
                  <a:lumOff val="50000"/>
                </a:schemeClr>
              </a:solidFill>
              <a:ln w="25400">
                <a:solidFill>
                  <a:schemeClr val="lt1"/>
                </a:solidFill>
              </a:ln>
              <a:effectLst/>
              <a:sp3d contourW="25400">
                <a:contourClr>
                  <a:schemeClr val="lt1"/>
                </a:contourClr>
              </a:sp3d>
            </c:spPr>
          </c:dPt>
          <c:dPt>
            <c:idx val="2"/>
            <c:bubble3D val="0"/>
            <c:spPr>
              <a:solidFill>
                <a:schemeClr val="tx1">
                  <a:lumMod val="65000"/>
                  <a:lumOff val="35000"/>
                </a:schemeClr>
              </a:solidFill>
              <a:ln w="25400">
                <a:solidFill>
                  <a:schemeClr val="lt1"/>
                </a:solidFill>
              </a:ln>
              <a:effectLst/>
              <a:sp3d contourW="25400">
                <a:contourClr>
                  <a:schemeClr val="lt1"/>
                </a:contourClr>
              </a:sp3d>
            </c:spPr>
          </c:dPt>
          <c:dPt>
            <c:idx val="3"/>
            <c:bubble3D val="0"/>
            <c:spPr>
              <a:solidFill>
                <a:schemeClr val="tx1">
                  <a:lumMod val="85000"/>
                  <a:lumOff val="15000"/>
                </a:schemeClr>
              </a:solidFill>
              <a:ln w="25400">
                <a:solidFill>
                  <a:schemeClr val="lt1"/>
                </a:solidFill>
              </a:ln>
              <a:effectLst/>
              <a:sp3d contourW="25400">
                <a:contourClr>
                  <a:schemeClr val="lt1"/>
                </a:contourClr>
              </a:sp3d>
            </c:spPr>
          </c:dPt>
          <c:dPt>
            <c:idx val="4"/>
            <c:bubble3D val="0"/>
            <c:spPr>
              <a:solidFill>
                <a:schemeClr val="tx1">
                  <a:lumMod val="50000"/>
                  <a:lumOff val="50000"/>
                </a:schemeClr>
              </a:solidFill>
              <a:ln w="25400">
                <a:solidFill>
                  <a:schemeClr val="lt1"/>
                </a:solidFill>
              </a:ln>
              <a:effectLst/>
              <a:sp3d contourW="25400">
                <a:contourClr>
                  <a:schemeClr val="lt1"/>
                </a:contourClr>
              </a:sp3d>
            </c:spPr>
          </c:dPt>
          <c:dLbls>
            <c:dLbl>
              <c:idx val="1"/>
              <c:layout>
                <c:manualLayout>
                  <c:x val="-0.11748693452305992"/>
                  <c:y val="8.4127025441997169E-2"/>
                </c:manualLayout>
              </c:layout>
              <c:dLblPos val="bestFit"/>
              <c:showLegendKey val="0"/>
              <c:showVal val="0"/>
              <c:showCatName val="1"/>
              <c:showSerName val="0"/>
              <c:showPercent val="1"/>
              <c:showBubbleSize val="0"/>
              <c:extLst>
                <c:ext xmlns:c15="http://schemas.microsoft.com/office/drawing/2012/chart" uri="{CE6537A1-D6FC-4f65-9D91-7224C49458BB}"/>
              </c:extLst>
            </c:dLbl>
            <c:dLbl>
              <c:idx val="2"/>
              <c:layout>
                <c:manualLayout>
                  <c:x val="-0.16444931102362204"/>
                  <c:y val="-0.10254883719556866"/>
                </c:manualLayout>
              </c:layout>
              <c:dLblPos val="bestFit"/>
              <c:showLegendKey val="0"/>
              <c:showVal val="0"/>
              <c:showCatName val="1"/>
              <c:showSerName val="0"/>
              <c:showPercent val="1"/>
              <c:showBubbleSize val="0"/>
              <c:extLst>
                <c:ext xmlns:c15="http://schemas.microsoft.com/office/drawing/2012/chart" uri="{CE6537A1-D6FC-4f65-9D91-7224C49458BB}"/>
              </c:extLst>
            </c:dLbl>
            <c:dLbl>
              <c:idx val="3"/>
              <c:layout>
                <c:manualLayout>
                  <c:x val="0.17326940522653828"/>
                  <c:y val="-0.21413143621046282"/>
                </c:manualLayout>
              </c:layout>
              <c:dLblPos val="bestFit"/>
              <c:showLegendKey val="0"/>
              <c:showVal val="0"/>
              <c:showCatName val="1"/>
              <c:showSerName val="0"/>
              <c:showPercent val="1"/>
              <c:showBubbleSize val="0"/>
              <c:extLst>
                <c:ext xmlns:c15="http://schemas.microsoft.com/office/drawing/2012/chart" uri="{CE6537A1-D6FC-4f65-9D91-7224C49458BB}"/>
              </c:extLst>
            </c:dLbl>
            <c:spPr>
              <a:noFill/>
              <a:ln>
                <a:noFill/>
              </a:ln>
              <a:effectLst/>
            </c:spPr>
            <c:txPr>
              <a:bodyPr rot="0" spcFirstLastPara="1" vertOverflow="ellipsis" vert="horz" wrap="square" lIns="38100" tIns="19050" rIns="38100" bIns="19050" anchor="ctr" anchorCtr="1">
                <a:spAutoFit/>
              </a:bodyPr>
              <a:lstStyle/>
              <a:p>
                <a:pPr>
                  <a:defRPr sz="18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in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Sheet1!$A$2:$A$6</c:f>
              <c:strCache>
                <c:ptCount val="5"/>
                <c:pt idx="0">
                  <c:v>Poor</c:v>
                </c:pt>
                <c:pt idx="1">
                  <c:v>Below</c:v>
                </c:pt>
                <c:pt idx="2">
                  <c:v>Average</c:v>
                </c:pt>
                <c:pt idx="3">
                  <c:v>Good</c:v>
                </c:pt>
                <c:pt idx="4">
                  <c:v>Excellent</c:v>
                </c:pt>
              </c:strCache>
            </c:strRef>
          </c:cat>
          <c:val>
            <c:numRef>
              <c:f>Sheet1!$B$2:$B$6</c:f>
              <c:numCache>
                <c:formatCode>General</c:formatCode>
                <c:ptCount val="5"/>
                <c:pt idx="0">
                  <c:v>10</c:v>
                </c:pt>
                <c:pt idx="1">
                  <c:v>7</c:v>
                </c:pt>
                <c:pt idx="2">
                  <c:v>25</c:v>
                </c:pt>
                <c:pt idx="3">
                  <c:v>44</c:v>
                </c:pt>
                <c:pt idx="4">
                  <c:v>14</c:v>
                </c:pt>
              </c:numCache>
            </c:numRef>
          </c:val>
        </c:ser>
        <c:dLbls>
          <c:dLblPos val="inEnd"/>
          <c:showLegendKey val="0"/>
          <c:showVal val="0"/>
          <c:showCatName val="0"/>
          <c:showSerName val="0"/>
          <c:showPercent val="1"/>
          <c:showBubbleSize val="0"/>
          <c:showLeaderLines val="1"/>
        </c:dLbls>
      </c:pie3D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rtl="0">
              <a:defRPr lang="en-GB" sz="1800" b="0" i="0" u="none" strike="noStrike" kern="1200" spc="0" baseline="0" dirty="0" smtClean="0">
                <a:solidFill>
                  <a:schemeClr val="tx1">
                    <a:lumMod val="85000"/>
                    <a:lumOff val="15000"/>
                  </a:schemeClr>
                </a:solidFill>
                <a:latin typeface="Arial" panose="020B0604020202020204" pitchFamily="34" charset="0"/>
                <a:ea typeface="+mn-ea"/>
                <a:cs typeface="Arial" panose="020B0604020202020204" pitchFamily="34" charset="0"/>
              </a:defRPr>
            </a:pPr>
            <a:r>
              <a:rPr lang="en-GB" sz="1800" b="1" i="0" u="none" strike="noStrike" kern="1200" spc="0" baseline="0" dirty="0" smtClean="0">
                <a:solidFill>
                  <a:schemeClr val="tx1">
                    <a:lumMod val="85000"/>
                    <a:lumOff val="15000"/>
                  </a:schemeClr>
                </a:solidFill>
                <a:latin typeface="Arial" panose="020B0604020202020204" pitchFamily="34" charset="0"/>
                <a:ea typeface="+mn-ea"/>
                <a:cs typeface="Arial" panose="020B0604020202020204" pitchFamily="34" charset="0"/>
              </a:rPr>
              <a:t>Q2. ACCORDING TO YOU, WHICH OF THE FOLLOWING AREAS NEED MORE IMPROVEMENT IN YOUR HOTEL?</a:t>
            </a:r>
          </a:p>
        </c:rich>
      </c:tx>
      <c:overlay val="0"/>
      <c:spPr>
        <a:noFill/>
        <a:ln>
          <a:noFill/>
        </a:ln>
        <a:effectLst/>
      </c:spPr>
      <c:txPr>
        <a:bodyPr rot="0" spcFirstLastPara="1" vertOverflow="ellipsis" vert="horz" wrap="square" anchor="ctr" anchorCtr="1"/>
        <a:lstStyle/>
        <a:p>
          <a:pPr algn="l" rtl="0">
            <a:defRPr lang="en-GB" sz="1800" b="0" i="0" u="none" strike="noStrike" kern="1200" spc="0" baseline="0" dirty="0" smtClean="0">
              <a:solidFill>
                <a:schemeClr val="tx1">
                  <a:lumMod val="85000"/>
                  <a:lumOff val="15000"/>
                </a:schemeClr>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22419734251968504"/>
          <c:y val="0.14390624114749992"/>
          <c:w val="0.75602928149606297"/>
          <c:h val="0.79259363972726138"/>
        </c:manualLayout>
      </c:layout>
      <c:barChart>
        <c:barDir val="bar"/>
        <c:grouping val="clustered"/>
        <c:varyColors val="0"/>
        <c:ser>
          <c:idx val="0"/>
          <c:order val="0"/>
          <c:tx>
            <c:strRef>
              <c:f>Sheet1!$B$1</c:f>
              <c:strCache>
                <c:ptCount val="1"/>
                <c:pt idx="0">
                  <c:v>Column1</c:v>
                </c:pt>
              </c:strCache>
            </c:strRef>
          </c:tx>
          <c:spPr>
            <a:solidFill>
              <a:schemeClr val="bg2">
                <a:lumMod val="2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Library</c:v>
                </c:pt>
                <c:pt idx="1">
                  <c:v>Learning room</c:v>
                </c:pt>
                <c:pt idx="2">
                  <c:v>Outdoor sports</c:v>
                </c:pt>
                <c:pt idx="3">
                  <c:v>Rest rooms</c:v>
                </c:pt>
                <c:pt idx="4">
                  <c:v>changing room</c:v>
                </c:pt>
              </c:strCache>
            </c:strRef>
          </c:cat>
          <c:val>
            <c:numRef>
              <c:f>Sheet1!$B$2:$B$6</c:f>
              <c:numCache>
                <c:formatCode>General</c:formatCode>
                <c:ptCount val="5"/>
                <c:pt idx="0">
                  <c:v>8</c:v>
                </c:pt>
                <c:pt idx="1">
                  <c:v>13</c:v>
                </c:pt>
                <c:pt idx="2">
                  <c:v>27</c:v>
                </c:pt>
                <c:pt idx="3">
                  <c:v>29</c:v>
                </c:pt>
                <c:pt idx="4">
                  <c:v>70</c:v>
                </c:pt>
              </c:numCache>
            </c:numRef>
          </c:val>
        </c:ser>
        <c:dLbls>
          <c:dLblPos val="ctr"/>
          <c:showLegendKey val="0"/>
          <c:showVal val="1"/>
          <c:showCatName val="0"/>
          <c:showSerName val="0"/>
          <c:showPercent val="0"/>
          <c:showBubbleSize val="0"/>
        </c:dLbls>
        <c:gapWidth val="182"/>
        <c:axId val="73200752"/>
        <c:axId val="73198032"/>
      </c:barChart>
      <c:catAx>
        <c:axId val="7320075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1" i="0" u="none" strike="noStrike" kern="1200" baseline="0">
                <a:solidFill>
                  <a:schemeClr val="tx1">
                    <a:lumMod val="85000"/>
                    <a:lumOff val="15000"/>
                  </a:schemeClr>
                </a:solidFill>
                <a:latin typeface="Arial" panose="020B0604020202020204" pitchFamily="34" charset="0"/>
                <a:ea typeface="+mn-ea"/>
                <a:cs typeface="Arial" panose="020B0604020202020204" pitchFamily="34" charset="0"/>
              </a:defRPr>
            </a:pPr>
            <a:endParaRPr lang="en-US"/>
          </a:p>
        </c:txPr>
        <c:crossAx val="73198032"/>
        <c:crosses val="autoZero"/>
        <c:auto val="1"/>
        <c:lblAlgn val="ctr"/>
        <c:lblOffset val="100"/>
        <c:noMultiLvlLbl val="0"/>
      </c:catAx>
      <c:valAx>
        <c:axId val="7319803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85000"/>
                    <a:lumOff val="15000"/>
                  </a:schemeClr>
                </a:solidFill>
                <a:latin typeface="Arial" panose="020B0604020202020204" pitchFamily="34" charset="0"/>
                <a:ea typeface="+mn-ea"/>
                <a:cs typeface="Arial" panose="020B0604020202020204" pitchFamily="34" charset="0"/>
              </a:defRPr>
            </a:pPr>
            <a:endParaRPr lang="en-US"/>
          </a:p>
        </c:txPr>
        <c:crossAx val="73200752"/>
        <c:crosses val="autoZero"/>
        <c:crossBetween val="between"/>
      </c:valAx>
      <c:spPr>
        <a:solidFill>
          <a:schemeClr val="bg2"/>
        </a:solid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title>
      <c:tx>
        <c:rich>
          <a:bodyPr rot="0" spcFirstLastPara="1" vertOverflow="ellipsis" vert="horz" wrap="square" anchor="ctr" anchorCtr="1"/>
          <a:lstStyle/>
          <a:p>
            <a:pPr algn="ctr" rtl="0">
              <a:defRPr lang="en-GB" sz="1800" b="0" i="0" u="none" strike="noStrike" kern="1200" cap="all" spc="0" baseline="0" dirty="0">
                <a:solidFill>
                  <a:schemeClr val="tx1">
                    <a:lumMod val="85000"/>
                    <a:lumOff val="15000"/>
                  </a:schemeClr>
                </a:solidFill>
                <a:latin typeface="Arial" panose="020B0604020202020204" pitchFamily="34" charset="0"/>
                <a:ea typeface="+mn-ea"/>
                <a:cs typeface="Arial" panose="020B0604020202020204" pitchFamily="34" charset="0"/>
              </a:defRPr>
            </a:pPr>
            <a:r>
              <a:rPr lang="en-GB" sz="1800" b="1" i="0" u="none" strike="noStrike" kern="1200" spc="0" baseline="0" dirty="0" smtClean="0">
                <a:solidFill>
                  <a:schemeClr val="tx1">
                    <a:lumMod val="85000"/>
                    <a:lumOff val="15000"/>
                  </a:schemeClr>
                </a:solidFill>
                <a:latin typeface="Arial" panose="020B0604020202020204" pitchFamily="34" charset="0"/>
                <a:ea typeface="+mn-ea"/>
                <a:cs typeface="Arial" panose="020B0604020202020204" pitchFamily="34" charset="0"/>
              </a:rPr>
              <a:t>Q1. DOES YOUR COMPANY PROMOTE EMPLOYEE WELL-BEING?</a:t>
            </a:r>
            <a:endParaRPr lang="en-GB" sz="1800" b="1" i="0" u="none" strike="noStrike" kern="1200" spc="0" baseline="0" dirty="0">
              <a:solidFill>
                <a:schemeClr val="tx1">
                  <a:lumMod val="85000"/>
                  <a:lumOff val="15000"/>
                </a:schemeClr>
              </a:solidFill>
              <a:latin typeface="Arial" panose="020B0604020202020204" pitchFamily="34" charset="0"/>
              <a:ea typeface="+mn-ea"/>
              <a:cs typeface="Arial" panose="020B0604020202020204" pitchFamily="34" charset="0"/>
            </a:endParaRPr>
          </a:p>
        </c:rich>
      </c:tx>
      <c:overlay val="0"/>
      <c:spPr>
        <a:noFill/>
        <a:ln>
          <a:noFill/>
        </a:ln>
        <a:effectLst/>
      </c:spPr>
      <c:txPr>
        <a:bodyPr rot="0" spcFirstLastPara="1" vertOverflow="ellipsis" vert="horz" wrap="square" anchor="ctr" anchorCtr="1"/>
        <a:lstStyle/>
        <a:p>
          <a:pPr algn="ctr" rtl="0">
            <a:defRPr lang="en-GB" sz="1800" b="0" i="0" u="none" strike="noStrike" kern="1200" cap="all" spc="0" baseline="0" dirty="0">
              <a:solidFill>
                <a:schemeClr val="tx1">
                  <a:lumMod val="85000"/>
                  <a:lumOff val="15000"/>
                </a:schemeClr>
              </a:solidFill>
              <a:latin typeface="Arial" panose="020B0604020202020204" pitchFamily="34" charset="0"/>
              <a:ea typeface="+mn-ea"/>
              <a:cs typeface="Arial" panose="020B0604020202020204" pitchFamily="34" charset="0"/>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Column1</c:v>
                </c:pt>
              </c:strCache>
            </c:strRef>
          </c:tx>
          <c:dPt>
            <c:idx val="0"/>
            <c:bubble3D val="0"/>
            <c:spPr>
              <a:solidFill>
                <a:schemeClr val="dk1">
                  <a:tint val="88500"/>
                </a:schemeClr>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dPt>
          <c:dPt>
            <c:idx val="1"/>
            <c:bubble3D val="0"/>
            <c:spPr>
              <a:solidFill>
                <a:schemeClr val="dk1">
                  <a:tint val="55000"/>
                </a:schemeClr>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dPt>
          <c:dPt>
            <c:idx val="2"/>
            <c:bubble3D val="0"/>
            <c:spPr>
              <a:solidFill>
                <a:schemeClr val="dk1">
                  <a:tint val="75000"/>
                </a:schemeClr>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dPt>
          <c:dPt>
            <c:idx val="3"/>
            <c:bubble3D val="0"/>
            <c:spPr>
              <a:solidFill>
                <a:schemeClr val="dk1">
                  <a:tint val="98500"/>
                </a:schemeClr>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dPt>
          <c:dPt>
            <c:idx val="4"/>
            <c:bubble3D val="0"/>
            <c:spPr>
              <a:solidFill>
                <a:schemeClr val="dk1">
                  <a:tint val="30000"/>
                </a:schemeClr>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dPt>
          <c:dLbls>
            <c:dLbl>
              <c:idx val="0"/>
              <c:layout>
                <c:manualLayout>
                  <c:x val="-8.1054975572206561E-2"/>
                  <c:y val="-0.30534367982918587"/>
                </c:manualLayout>
              </c:layout>
              <c:spPr>
                <a:noFill/>
                <a:ln>
                  <a:noFill/>
                </a:ln>
                <a:effectLst/>
              </c:spPr>
              <c:txPr>
                <a:bodyPr rot="0" spcFirstLastPara="1" vertOverflow="ellipsis" vert="horz" wrap="square" lIns="38100" tIns="19050" rIns="38100" bIns="19050" anchor="ctr" anchorCtr="1">
                  <a:spAutoFit/>
                </a:bodyPr>
                <a:lstStyle/>
                <a:p>
                  <a:pPr>
                    <a:defRPr sz="1800" b="1" i="0" u="none" strike="noStrike" kern="1200" spc="0" baseline="0">
                      <a:solidFill>
                        <a:schemeClr val="bg1"/>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dLbl>
              <c:idx val="1"/>
              <c:layout>
                <c:manualLayout>
                  <c:x val="9.884753118561776E-2"/>
                  <c:y val="0.131661953687814"/>
                </c:manualLayout>
              </c:layout>
              <c:spPr>
                <a:noFill/>
                <a:ln>
                  <a:noFill/>
                </a:ln>
                <a:effectLst/>
              </c:spPr>
              <c:txPr>
                <a:bodyPr rot="0" spcFirstLastPara="1" vertOverflow="ellipsis" vert="horz" wrap="square" lIns="38100" tIns="19050" rIns="38100" bIns="19050" anchor="ctr" anchorCtr="1">
                  <a:spAutoFit/>
                </a:bodyPr>
                <a:lstStyle/>
                <a:p>
                  <a:pPr>
                    <a:defRPr sz="1800" b="1" i="0" u="none" strike="noStrike" kern="1200" spc="0" baseline="0">
                      <a:solidFill>
                        <a:schemeClr val="bg1"/>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Lst>
            </c:dLbl>
            <c:dLbl>
              <c:idx val="2"/>
              <c:spPr>
                <a:noFill/>
                <a:ln>
                  <a:noFill/>
                </a:ln>
                <a:effectLst/>
              </c:spPr>
              <c:txPr>
                <a:bodyPr rot="0" spcFirstLastPara="1" vertOverflow="ellipsis" vert="horz" wrap="square" lIns="38100" tIns="19050" rIns="38100" bIns="19050" anchor="ctr" anchorCtr="1">
                  <a:spAutoFit/>
                </a:bodyPr>
                <a:lstStyle/>
                <a:p>
                  <a:pPr>
                    <a:defRPr sz="1800" b="1" i="0" u="none" strike="noStrike" kern="1200" spc="0" baseline="0">
                      <a:solidFill>
                        <a:schemeClr val="bg1"/>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1"/>
              <c:showSerName val="0"/>
              <c:showPercent val="1"/>
              <c:showBubbleSize val="0"/>
            </c:dLbl>
            <c:dLbl>
              <c:idx val="3"/>
              <c:spPr>
                <a:noFill/>
                <a:ln>
                  <a:noFill/>
                </a:ln>
                <a:effectLst/>
              </c:spPr>
              <c:txPr>
                <a:bodyPr rot="0" spcFirstLastPara="1" vertOverflow="ellipsis" vert="horz" wrap="square" lIns="38100" tIns="19050" rIns="38100" bIns="19050" anchor="ctr" anchorCtr="1">
                  <a:spAutoFit/>
                </a:bodyPr>
                <a:lstStyle/>
                <a:p>
                  <a:pPr>
                    <a:defRPr sz="1800" b="1" i="0" u="none" strike="noStrike" kern="1200" spc="0" baseline="0">
                      <a:solidFill>
                        <a:schemeClr val="bg1"/>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1"/>
              <c:showSerName val="0"/>
              <c:showPercent val="1"/>
              <c:showBubbleSize val="0"/>
            </c:dLbl>
            <c:dLbl>
              <c:idx val="4"/>
              <c:spPr>
                <a:noFill/>
                <a:ln>
                  <a:noFill/>
                </a:ln>
                <a:effectLst/>
              </c:spPr>
              <c:txPr>
                <a:bodyPr rot="0" spcFirstLastPara="1" vertOverflow="ellipsis" vert="horz" wrap="square" lIns="38100" tIns="19050" rIns="38100" bIns="19050" anchor="ctr" anchorCtr="1">
                  <a:spAutoFit/>
                </a:bodyPr>
                <a:lstStyle/>
                <a:p>
                  <a:pPr>
                    <a:defRPr sz="1800" b="1" i="0" u="none" strike="noStrike" kern="1200" spc="0" baseline="0">
                      <a:solidFill>
                        <a:schemeClr val="bg1"/>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1"/>
              <c:showSerName val="0"/>
              <c:showPercent val="1"/>
              <c:showBubbleSize val="0"/>
            </c:dLbl>
            <c:spPr>
              <a:noFill/>
              <a:ln>
                <a:noFill/>
              </a:ln>
              <a:effectLst/>
            </c:spPr>
            <c:txPr>
              <a:bodyPr rot="0" spcFirstLastPara="1" vertOverflow="ellipsis" vert="horz" wrap="square" lIns="38100" tIns="19050" rIns="38100" bIns="19050" anchor="ctr" anchorCtr="1">
                <a:spAutoFit/>
              </a:bodyPr>
              <a:lstStyle/>
              <a:p>
                <a:pPr>
                  <a:defRPr sz="1800" b="1" i="0" u="none" strike="noStrike" kern="1200" spc="0" baseline="0">
                    <a:solidFill>
                      <a:schemeClr val="bg1"/>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Sheet1!$A$2:$A$6</c:f>
              <c:strCache>
                <c:ptCount val="2"/>
                <c:pt idx="0">
                  <c:v>Yes</c:v>
                </c:pt>
                <c:pt idx="1">
                  <c:v>No</c:v>
                </c:pt>
              </c:strCache>
            </c:strRef>
          </c:cat>
          <c:val>
            <c:numRef>
              <c:f>Sheet1!$B$2:$B$6</c:f>
              <c:numCache>
                <c:formatCode>General</c:formatCode>
                <c:ptCount val="5"/>
                <c:pt idx="0">
                  <c:v>85</c:v>
                </c:pt>
                <c:pt idx="1">
                  <c:v>15</c:v>
                </c:pt>
              </c:numCache>
            </c:numRef>
          </c:val>
        </c:ser>
        <c:dLbls>
          <c:dLblPos val="outEnd"/>
          <c:showLegendKey val="0"/>
          <c:showVal val="0"/>
          <c:showCatName val="0"/>
          <c:showSerName val="0"/>
          <c:showPercent val="1"/>
          <c:showBubbleSize val="0"/>
          <c:showLeaderLines val="1"/>
        </c:dLbls>
      </c:pie3D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l" rtl="0">
              <a:defRPr lang="en-GB" sz="1800" b="0" i="0" u="none" strike="noStrike" kern="1200" spc="0" baseline="0" dirty="0" smtClean="0">
                <a:solidFill>
                  <a:schemeClr val="tx1">
                    <a:lumMod val="85000"/>
                    <a:lumOff val="15000"/>
                  </a:schemeClr>
                </a:solidFill>
                <a:latin typeface="Arial" panose="020B0604020202020204" pitchFamily="34" charset="0"/>
                <a:ea typeface="+mn-ea"/>
                <a:cs typeface="Arial" panose="020B0604020202020204" pitchFamily="34" charset="0"/>
              </a:defRPr>
            </a:pPr>
            <a:r>
              <a:rPr lang="en-GB" sz="1800" b="1" i="0" u="none" strike="noStrike" kern="1200" spc="0" baseline="0" dirty="0" smtClean="0">
                <a:solidFill>
                  <a:schemeClr val="tx1">
                    <a:lumMod val="85000"/>
                    <a:lumOff val="15000"/>
                  </a:schemeClr>
                </a:solidFill>
                <a:latin typeface="Arial" panose="020B0604020202020204" pitchFamily="34" charset="0"/>
                <a:ea typeface="+mn-ea"/>
                <a:cs typeface="Arial" panose="020B0604020202020204" pitchFamily="34" charset="0"/>
              </a:rPr>
              <a:t>Q2. ACCORDING TO YOU, WHICH OF THE FOLLOWING AREAS NEED MORE IMPROVEMENT IN YOUR COMPANY?</a:t>
            </a:r>
          </a:p>
        </c:rich>
      </c:tx>
      <c:overlay val="0"/>
      <c:spPr>
        <a:noFill/>
        <a:ln>
          <a:noFill/>
        </a:ln>
        <a:effectLst/>
      </c:spPr>
      <c:txPr>
        <a:bodyPr rot="0" spcFirstLastPara="1" vertOverflow="ellipsis" vert="horz" wrap="square" anchor="ctr" anchorCtr="1"/>
        <a:lstStyle/>
        <a:p>
          <a:pPr algn="l" rtl="0">
            <a:defRPr lang="en-GB" sz="1800" b="0" i="0" u="none" strike="noStrike" kern="1200" spc="0" baseline="0" dirty="0" smtClean="0">
              <a:solidFill>
                <a:schemeClr val="tx1">
                  <a:lumMod val="85000"/>
                  <a:lumOff val="15000"/>
                </a:schemeClr>
              </a:solidFill>
              <a:latin typeface="Arial" panose="020B0604020202020204" pitchFamily="34" charset="0"/>
              <a:ea typeface="+mn-ea"/>
              <a:cs typeface="Arial" panose="020B0604020202020204" pitchFamily="34" charset="0"/>
            </a:defRPr>
          </a:pPr>
          <a:endParaRPr lang="en-US"/>
        </a:p>
      </c:txPr>
    </c:title>
    <c:autoTitleDeleted val="0"/>
    <c:plotArea>
      <c:layout/>
      <c:barChart>
        <c:barDir val="bar"/>
        <c:grouping val="clustered"/>
        <c:varyColors val="0"/>
        <c:ser>
          <c:idx val="0"/>
          <c:order val="0"/>
          <c:tx>
            <c:strRef>
              <c:f>Sheet1!$B$1</c:f>
              <c:strCache>
                <c:ptCount val="1"/>
                <c:pt idx="0">
                  <c:v>Column1</c:v>
                </c:pt>
              </c:strCache>
            </c:strRef>
          </c:tx>
          <c:spPr>
            <a:solidFill>
              <a:schemeClr val="bg2">
                <a:lumMod val="2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1" i="0" u="none" strike="noStrike" kern="1200" baseline="0">
                    <a:solidFill>
                      <a:schemeClr val="bg1"/>
                    </a:solidFill>
                    <a:latin typeface="Arial" panose="020B0604020202020204" pitchFamily="34" charset="0"/>
                    <a:ea typeface="+mn-ea"/>
                    <a:cs typeface="Arial" panose="020B0604020202020204" pitchFamily="34"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Birthday off, Monetary benefits for year</c:v>
                </c:pt>
                <c:pt idx="1">
                  <c:v>A fully equiped Gym</c:v>
                </c:pt>
                <c:pt idx="2">
                  <c:v>Library</c:v>
                </c:pt>
                <c:pt idx="3">
                  <c:v>Learning room</c:v>
                </c:pt>
                <c:pt idx="4">
                  <c:v>Rest room</c:v>
                </c:pt>
                <c:pt idx="5">
                  <c:v>Outdoor sports</c:v>
                </c:pt>
                <c:pt idx="6">
                  <c:v>Changing room</c:v>
                </c:pt>
              </c:strCache>
            </c:strRef>
          </c:cat>
          <c:val>
            <c:numRef>
              <c:f>Sheet1!$B$2:$B$8</c:f>
              <c:numCache>
                <c:formatCode>General</c:formatCode>
                <c:ptCount val="7"/>
                <c:pt idx="0">
                  <c:v>1</c:v>
                </c:pt>
                <c:pt idx="1">
                  <c:v>1</c:v>
                </c:pt>
                <c:pt idx="2">
                  <c:v>1</c:v>
                </c:pt>
                <c:pt idx="3">
                  <c:v>2</c:v>
                </c:pt>
                <c:pt idx="4">
                  <c:v>3</c:v>
                </c:pt>
                <c:pt idx="5">
                  <c:v>4</c:v>
                </c:pt>
                <c:pt idx="6">
                  <c:v>4</c:v>
                </c:pt>
              </c:numCache>
            </c:numRef>
          </c:val>
        </c:ser>
        <c:dLbls>
          <c:dLblPos val="ctr"/>
          <c:showLegendKey val="0"/>
          <c:showVal val="1"/>
          <c:showCatName val="0"/>
          <c:showSerName val="0"/>
          <c:showPercent val="0"/>
          <c:showBubbleSize val="0"/>
        </c:dLbls>
        <c:gapWidth val="182"/>
        <c:axId val="73198576"/>
        <c:axId val="73208368"/>
      </c:barChart>
      <c:catAx>
        <c:axId val="7319857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1"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73208368"/>
        <c:crosses val="autoZero"/>
        <c:auto val="1"/>
        <c:lblAlgn val="ctr"/>
        <c:lblOffset val="100"/>
        <c:noMultiLvlLbl val="0"/>
      </c:catAx>
      <c:valAx>
        <c:axId val="73208368"/>
        <c:scaling>
          <c:orientation val="minMax"/>
        </c:scaling>
        <c:delete val="1"/>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73198576"/>
        <c:crosses val="autoZero"/>
        <c:crossBetween val="between"/>
      </c:valAx>
      <c:spPr>
        <a:solidFill>
          <a:schemeClr val="bg1">
            <a:lumMod val="95000"/>
          </a:schemeClr>
        </a:solid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cs:styleClr val="auto"/>
    </cs:fontRef>
    <cs:defRPr sz="133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33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2F4B8E-0B31-4A85-AD24-FDA02A4F8328}" type="doc">
      <dgm:prSet loTypeId="urn:microsoft.com/office/officeart/2005/8/layout/orgChart1" loCatId="hierarchy" qsTypeId="urn:microsoft.com/office/officeart/2005/8/quickstyle/simple4" qsCatId="simple" csTypeId="urn:microsoft.com/office/officeart/2005/8/colors/accent0_3" csCatId="mainScheme" phldr="1"/>
      <dgm:spPr/>
      <dgm:t>
        <a:bodyPr/>
        <a:lstStyle/>
        <a:p>
          <a:endParaRPr lang="en-GB"/>
        </a:p>
      </dgm:t>
    </dgm:pt>
    <dgm:pt modelId="{10E2F946-1D34-4D50-8529-3D6E849ABCBD}">
      <dgm:prSet phldrT="[Text]" custT="1"/>
      <dgm:spPr>
        <a:solidFill>
          <a:schemeClr val="bg2">
            <a:lumMod val="25000"/>
          </a:schemeClr>
        </a:solidFill>
      </dgm:spPr>
      <dgm:t>
        <a:bodyPr/>
        <a:lstStyle/>
        <a:p>
          <a:r>
            <a:rPr lang="en-GB" sz="1400" b="1" u="none" smtClean="0">
              <a:latin typeface="Arial" panose="020B0604020202020204" pitchFamily="34" charset="0"/>
              <a:cs typeface="Arial" panose="020B0604020202020204" pitchFamily="34" charset="0"/>
            </a:rPr>
            <a:t>Focus Group</a:t>
          </a:r>
          <a:endParaRPr lang="en-GB" sz="1400" b="1" u="none" dirty="0">
            <a:latin typeface="Arial" panose="020B0604020202020204" pitchFamily="34" charset="0"/>
            <a:cs typeface="Arial" panose="020B0604020202020204" pitchFamily="34" charset="0"/>
          </a:endParaRPr>
        </a:p>
      </dgm:t>
    </dgm:pt>
    <dgm:pt modelId="{21441293-E66F-4CD5-84BE-C82FA45CCF06}" type="parTrans" cxnId="{65A2B08C-7022-487C-A303-0EF0B478D9C9}">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B6132C46-1472-4DB7-A04D-96A83CA1E8B6}" type="sibTrans" cxnId="{65A2B08C-7022-487C-A303-0EF0B478D9C9}">
      <dgm:prSet/>
      <dgm:spPr/>
      <dgm:t>
        <a:bodyPr/>
        <a:lstStyle/>
        <a:p>
          <a:endParaRPr lang="en-GB"/>
        </a:p>
      </dgm:t>
    </dgm:pt>
    <dgm:pt modelId="{EA5209AE-8E09-4C48-91C0-6EB8C5F21444}">
      <dgm:prSet phldrT="[Text]" custT="1"/>
      <dgm:spPr>
        <a:solidFill>
          <a:schemeClr val="bg2">
            <a:lumMod val="25000"/>
          </a:schemeClr>
        </a:solidFill>
      </dgm:spPr>
      <dgm:t>
        <a:bodyPr/>
        <a:lstStyle/>
        <a:p>
          <a:r>
            <a:rPr lang="en-GB" sz="1400" b="1" u="none" smtClean="0">
              <a:latin typeface="Arial" panose="020B0604020202020204" pitchFamily="34" charset="0"/>
              <a:cs typeface="Arial" panose="020B0604020202020204" pitchFamily="34" charset="0"/>
            </a:rPr>
            <a:t>Interviews</a:t>
          </a:r>
          <a:endParaRPr lang="en-GB" sz="1400" b="1" u="none" dirty="0">
            <a:latin typeface="Arial" panose="020B0604020202020204" pitchFamily="34" charset="0"/>
            <a:cs typeface="Arial" panose="020B0604020202020204" pitchFamily="34" charset="0"/>
          </a:endParaRPr>
        </a:p>
      </dgm:t>
    </dgm:pt>
    <dgm:pt modelId="{3C6C4779-6813-4023-802C-60C025F2CDA9}" type="parTrans" cxnId="{3FADA7CA-DD5E-418B-AF95-6E3288D01E3C}">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DFB992B2-6EE2-4CB0-8EEE-242C77CA2155}" type="sibTrans" cxnId="{3FADA7CA-DD5E-418B-AF95-6E3288D01E3C}">
      <dgm:prSet/>
      <dgm:spPr/>
      <dgm:t>
        <a:bodyPr/>
        <a:lstStyle/>
        <a:p>
          <a:endParaRPr lang="en-GB"/>
        </a:p>
      </dgm:t>
    </dgm:pt>
    <dgm:pt modelId="{F0D8A472-9C99-4B50-986B-A3A3973325EA}" type="asst">
      <dgm:prSet custT="1"/>
      <dgm:spPr>
        <a:solidFill>
          <a:schemeClr val="bg2">
            <a:lumMod val="25000"/>
          </a:schemeClr>
        </a:solidFill>
      </dgm:spPr>
      <dgm:t>
        <a:bodyPr/>
        <a:lstStyle/>
        <a:p>
          <a:r>
            <a:rPr lang="en-GB" sz="1400" u="none" smtClean="0">
              <a:latin typeface="Arial" panose="020B0604020202020204" pitchFamily="34" charset="0"/>
              <a:cs typeface="Arial" panose="020B0604020202020204" pitchFamily="34" charset="0"/>
            </a:rPr>
            <a:t>Targeted 120 participants at random using Google Forms Survey </a:t>
          </a:r>
          <a:endParaRPr lang="en-GB" sz="1400" u="none" dirty="0">
            <a:latin typeface="Arial" panose="020B0604020202020204" pitchFamily="34" charset="0"/>
            <a:cs typeface="Arial" panose="020B0604020202020204" pitchFamily="34" charset="0"/>
          </a:endParaRPr>
        </a:p>
      </dgm:t>
    </dgm:pt>
    <dgm:pt modelId="{47C6C19F-B502-493F-9557-2E5EB346FFF5}" type="parTrans" cxnId="{22C20857-5D8A-4F11-AFDB-56BFD0B57254}">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6390DD47-A76F-47C9-9074-6AAF09FF0DB9}" type="sibTrans" cxnId="{22C20857-5D8A-4F11-AFDB-56BFD0B57254}">
      <dgm:prSet/>
      <dgm:spPr/>
      <dgm:t>
        <a:bodyPr/>
        <a:lstStyle/>
        <a:p>
          <a:endParaRPr lang="en-GB"/>
        </a:p>
      </dgm:t>
    </dgm:pt>
    <dgm:pt modelId="{15AFB71F-3D96-47F7-8EE6-85E42BB0BE93}" type="asst">
      <dgm:prSet custT="1"/>
      <dgm:spPr>
        <a:solidFill>
          <a:schemeClr val="bg2">
            <a:lumMod val="25000"/>
          </a:schemeClr>
        </a:solidFill>
      </dgm:spPr>
      <dgm:t>
        <a:bodyPr/>
        <a:lstStyle/>
        <a:p>
          <a:r>
            <a:rPr lang="en-GB" sz="1400" u="none" smtClean="0">
              <a:latin typeface="Arial" panose="020B0604020202020204" pitchFamily="34" charset="0"/>
              <a:cs typeface="Arial" panose="020B0604020202020204" pitchFamily="34" charset="0"/>
            </a:rPr>
            <a:t>74 Responses received</a:t>
          </a:r>
          <a:endParaRPr lang="en-GB" sz="1400" u="none" dirty="0">
            <a:latin typeface="Arial" panose="020B0604020202020204" pitchFamily="34" charset="0"/>
            <a:cs typeface="Arial" panose="020B0604020202020204" pitchFamily="34" charset="0"/>
          </a:endParaRPr>
        </a:p>
      </dgm:t>
    </dgm:pt>
    <dgm:pt modelId="{E37CC507-36CD-400D-B911-4AEF0BFA86B4}" type="parTrans" cxnId="{76E909E6-EE8C-4C85-9849-99D56133870F}">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F214C39A-1194-4B3E-B0D6-0D25BEC17049}" type="sibTrans" cxnId="{76E909E6-EE8C-4C85-9849-99D56133870F}">
      <dgm:prSet/>
      <dgm:spPr/>
      <dgm:t>
        <a:bodyPr/>
        <a:lstStyle/>
        <a:p>
          <a:endParaRPr lang="en-GB"/>
        </a:p>
      </dgm:t>
    </dgm:pt>
    <dgm:pt modelId="{4382492C-0B8F-446F-B33A-269EA27865D3}" type="asst">
      <dgm:prSet custT="1"/>
      <dgm:spPr>
        <a:solidFill>
          <a:schemeClr val="bg2">
            <a:lumMod val="25000"/>
          </a:schemeClr>
        </a:solidFill>
      </dgm:spPr>
      <dgm:t>
        <a:bodyPr/>
        <a:lstStyle/>
        <a:p>
          <a:r>
            <a:rPr lang="en-GB" sz="1400" u="none" smtClean="0">
              <a:latin typeface="Arial" panose="020B0604020202020204" pitchFamily="34" charset="0"/>
              <a:cs typeface="Arial" panose="020B0604020202020204" pitchFamily="34" charset="0"/>
            </a:rPr>
            <a:t>Focus Group with Head of Department</a:t>
          </a:r>
          <a:endParaRPr lang="en-GB" sz="1400" u="none" dirty="0">
            <a:latin typeface="Arial" panose="020B0604020202020204" pitchFamily="34" charset="0"/>
            <a:cs typeface="Arial" panose="020B0604020202020204" pitchFamily="34" charset="0"/>
          </a:endParaRPr>
        </a:p>
      </dgm:t>
    </dgm:pt>
    <dgm:pt modelId="{2582E07F-F300-43B7-AA93-A23D55E77E48}" type="parTrans" cxnId="{AB1DDBA6-C9CD-41C0-952B-E7CE1D7981D3}">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1E9DDE89-CD73-4834-BB44-B10DC7D8478B}" type="sibTrans" cxnId="{AB1DDBA6-C9CD-41C0-952B-E7CE1D7981D3}">
      <dgm:prSet/>
      <dgm:spPr/>
      <dgm:t>
        <a:bodyPr/>
        <a:lstStyle/>
        <a:p>
          <a:endParaRPr lang="en-GB"/>
        </a:p>
      </dgm:t>
    </dgm:pt>
    <dgm:pt modelId="{6A061F0E-5422-4D33-B460-8E9A8D8A9B5B}" type="asst">
      <dgm:prSet custT="1"/>
      <dgm:spPr>
        <a:solidFill>
          <a:schemeClr val="bg2">
            <a:lumMod val="25000"/>
          </a:schemeClr>
        </a:solidFill>
      </dgm:spPr>
      <dgm:t>
        <a:bodyPr/>
        <a:lstStyle/>
        <a:p>
          <a:r>
            <a:rPr lang="en-GB" sz="1400" u="none" smtClean="0">
              <a:latin typeface="Arial" panose="020B0604020202020204" pitchFamily="34" charset="0"/>
              <a:cs typeface="Arial" panose="020B0604020202020204" pitchFamily="34" charset="0"/>
            </a:rPr>
            <a:t>Focus Group with Team Members</a:t>
          </a:r>
          <a:endParaRPr lang="en-GB" sz="1400" u="none" dirty="0">
            <a:latin typeface="Arial" panose="020B0604020202020204" pitchFamily="34" charset="0"/>
            <a:cs typeface="Arial" panose="020B0604020202020204" pitchFamily="34" charset="0"/>
          </a:endParaRPr>
        </a:p>
      </dgm:t>
    </dgm:pt>
    <dgm:pt modelId="{66F580A5-2E78-4ADB-8971-2A20A85D064C}" type="parTrans" cxnId="{5F638F65-CE99-46F8-A198-7AE06DC93592}">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2977AF53-5BF6-4C5D-9EA7-2171446DD02F}" type="sibTrans" cxnId="{5F638F65-CE99-46F8-A198-7AE06DC93592}">
      <dgm:prSet/>
      <dgm:spPr/>
      <dgm:t>
        <a:bodyPr/>
        <a:lstStyle/>
        <a:p>
          <a:endParaRPr lang="en-GB"/>
        </a:p>
      </dgm:t>
    </dgm:pt>
    <dgm:pt modelId="{CB222790-57CA-4FCE-8120-70BC04C0C949}" type="asst">
      <dgm:prSet custT="1"/>
      <dgm:spPr>
        <a:solidFill>
          <a:schemeClr val="bg2">
            <a:lumMod val="25000"/>
          </a:schemeClr>
        </a:solidFill>
      </dgm:spPr>
      <dgm:t>
        <a:bodyPr/>
        <a:lstStyle/>
        <a:p>
          <a:r>
            <a:rPr lang="en-GB" sz="1400" u="none" smtClean="0">
              <a:latin typeface="Arial" panose="020B0604020202020204" pitchFamily="34" charset="0"/>
              <a:cs typeface="Arial" panose="020B0604020202020204" pitchFamily="34" charset="0"/>
            </a:rPr>
            <a:t>10 Team Members per group</a:t>
          </a:r>
          <a:endParaRPr lang="en-GB" sz="1400" u="none" dirty="0">
            <a:latin typeface="Arial" panose="020B0604020202020204" pitchFamily="34" charset="0"/>
            <a:cs typeface="Arial" panose="020B0604020202020204" pitchFamily="34" charset="0"/>
          </a:endParaRPr>
        </a:p>
      </dgm:t>
    </dgm:pt>
    <dgm:pt modelId="{D33A9406-43F9-457B-ABE3-074D126007B6}" type="parTrans" cxnId="{6D1C4DE5-EE42-42EE-AB01-CD556B7F2D83}">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E8DB4DDD-8AAB-46BB-85F3-DD9105476D4A}" type="sibTrans" cxnId="{6D1C4DE5-EE42-42EE-AB01-CD556B7F2D83}">
      <dgm:prSet/>
      <dgm:spPr/>
      <dgm:t>
        <a:bodyPr/>
        <a:lstStyle/>
        <a:p>
          <a:endParaRPr lang="en-GB"/>
        </a:p>
      </dgm:t>
    </dgm:pt>
    <dgm:pt modelId="{12FE4CC7-7B9C-41F7-B6B4-234D41942089}" type="asst">
      <dgm:prSet custT="1"/>
      <dgm:spPr>
        <a:solidFill>
          <a:schemeClr val="bg2">
            <a:lumMod val="25000"/>
          </a:schemeClr>
        </a:solidFill>
      </dgm:spPr>
      <dgm:t>
        <a:bodyPr/>
        <a:lstStyle/>
        <a:p>
          <a:r>
            <a:rPr lang="en-GB" sz="1400" u="none" dirty="0" smtClean="0">
              <a:latin typeface="Arial" panose="020B0604020202020204" pitchFamily="34" charset="0"/>
              <a:cs typeface="Arial" panose="020B0604020202020204" pitchFamily="34" charset="0"/>
            </a:rPr>
            <a:t>Benchmarking interview with partners and competitors</a:t>
          </a:r>
          <a:endParaRPr lang="en-GB" sz="1400" u="none" dirty="0">
            <a:latin typeface="Arial" panose="020B0604020202020204" pitchFamily="34" charset="0"/>
            <a:cs typeface="Arial" panose="020B0604020202020204" pitchFamily="34" charset="0"/>
          </a:endParaRPr>
        </a:p>
      </dgm:t>
    </dgm:pt>
    <dgm:pt modelId="{675C2FBD-521D-4BF9-ADB3-ACD4ED832218}" type="parTrans" cxnId="{BA1E92A2-F0C0-437B-90E0-1B6DF88CC4EE}">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CEFFB54D-F321-4C44-A435-C50C6AB75E80}" type="sibTrans" cxnId="{BA1E92A2-F0C0-437B-90E0-1B6DF88CC4EE}">
      <dgm:prSet/>
      <dgm:spPr/>
      <dgm:t>
        <a:bodyPr/>
        <a:lstStyle/>
        <a:p>
          <a:endParaRPr lang="en-GB"/>
        </a:p>
      </dgm:t>
    </dgm:pt>
    <dgm:pt modelId="{BA323A5C-DA66-45B8-821A-560CD1052C7B}" type="asst">
      <dgm:prSet custT="1"/>
      <dgm:spPr>
        <a:solidFill>
          <a:schemeClr val="bg2">
            <a:lumMod val="25000"/>
          </a:schemeClr>
        </a:solidFill>
      </dgm:spPr>
      <dgm:t>
        <a:bodyPr/>
        <a:lstStyle/>
        <a:p>
          <a:r>
            <a:rPr lang="en-GB" sz="1400" u="none" smtClean="0">
              <a:latin typeface="Arial" panose="020B0604020202020204" pitchFamily="34" charset="0"/>
              <a:cs typeface="Arial" panose="020B0604020202020204" pitchFamily="34" charset="0"/>
            </a:rPr>
            <a:t>Telephone based interviews</a:t>
          </a:r>
          <a:endParaRPr lang="en-GB" sz="1400" u="none" dirty="0">
            <a:latin typeface="Arial" panose="020B0604020202020204" pitchFamily="34" charset="0"/>
            <a:cs typeface="Arial" panose="020B0604020202020204" pitchFamily="34" charset="0"/>
          </a:endParaRPr>
        </a:p>
      </dgm:t>
    </dgm:pt>
    <dgm:pt modelId="{3BDF3A79-F6AB-4457-8C88-4BB215856E28}" type="parTrans" cxnId="{47FA6C66-B4F4-4C32-BE33-91B3291858C3}">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39B83E10-3CB9-4268-9763-AF5019553677}" type="sibTrans" cxnId="{47FA6C66-B4F4-4C32-BE33-91B3291858C3}">
      <dgm:prSet/>
      <dgm:spPr/>
      <dgm:t>
        <a:bodyPr/>
        <a:lstStyle/>
        <a:p>
          <a:endParaRPr lang="en-GB"/>
        </a:p>
      </dgm:t>
    </dgm:pt>
    <dgm:pt modelId="{E20A4509-77A0-4A9C-B142-4EAC03518982}" type="asst">
      <dgm:prSet custT="1"/>
      <dgm:spPr>
        <a:solidFill>
          <a:schemeClr val="bg2">
            <a:lumMod val="25000"/>
          </a:schemeClr>
        </a:solidFill>
      </dgm:spPr>
      <dgm:t>
        <a:bodyPr/>
        <a:lstStyle/>
        <a:p>
          <a:r>
            <a:rPr lang="en-GB" sz="1400" u="none" smtClean="0">
              <a:latin typeface="Arial" panose="020B0604020202020204" pitchFamily="34" charset="0"/>
              <a:cs typeface="Arial" panose="020B0604020202020204" pitchFamily="34" charset="0"/>
            </a:rPr>
            <a:t>Site visit to</a:t>
          </a:r>
        </a:p>
        <a:p>
          <a:r>
            <a:rPr lang="en-GB" sz="1400" u="none" smtClean="0">
              <a:latin typeface="Arial" panose="020B0604020202020204" pitchFamily="34" charset="0"/>
              <a:cs typeface="Arial" panose="020B0604020202020204" pitchFamily="34" charset="0"/>
            </a:rPr>
            <a:t> LUX* Le Morne</a:t>
          </a:r>
          <a:endParaRPr lang="en-GB" sz="1400" u="none" dirty="0">
            <a:latin typeface="Arial" panose="020B0604020202020204" pitchFamily="34" charset="0"/>
            <a:cs typeface="Arial" panose="020B0604020202020204" pitchFamily="34" charset="0"/>
          </a:endParaRPr>
        </a:p>
      </dgm:t>
    </dgm:pt>
    <dgm:pt modelId="{EC8BFF72-E222-4432-A893-6F5324D9C437}" type="parTrans" cxnId="{344BBB74-342F-4D79-929F-3435A42CB2E9}">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2DA15405-6992-4075-9922-0FD2323BAB65}" type="sibTrans" cxnId="{344BBB74-342F-4D79-929F-3435A42CB2E9}">
      <dgm:prSet/>
      <dgm:spPr/>
      <dgm:t>
        <a:bodyPr/>
        <a:lstStyle/>
        <a:p>
          <a:endParaRPr lang="en-GB"/>
        </a:p>
      </dgm:t>
    </dgm:pt>
    <dgm:pt modelId="{D2C4B62B-3EBB-4743-A938-D6B8BE2FAECB}">
      <dgm:prSet phldrT="[Text]" custT="1"/>
      <dgm:spPr>
        <a:solidFill>
          <a:schemeClr val="bg2">
            <a:lumMod val="25000"/>
          </a:schemeClr>
        </a:solidFill>
      </dgm:spPr>
      <dgm:t>
        <a:bodyPr/>
        <a:lstStyle/>
        <a:p>
          <a:r>
            <a:rPr lang="en-GB" sz="1400" b="1" u="none" dirty="0" smtClean="0">
              <a:latin typeface="Arial" panose="020B0604020202020204" pitchFamily="34" charset="0"/>
              <a:cs typeface="Arial" panose="020B0604020202020204" pitchFamily="34" charset="0"/>
            </a:rPr>
            <a:t>Surveys</a:t>
          </a:r>
          <a:endParaRPr lang="en-GB" sz="1400" b="1" u="none" dirty="0">
            <a:latin typeface="Arial" panose="020B0604020202020204" pitchFamily="34" charset="0"/>
            <a:cs typeface="Arial" panose="020B0604020202020204" pitchFamily="34" charset="0"/>
          </a:endParaRPr>
        </a:p>
      </dgm:t>
    </dgm:pt>
    <dgm:pt modelId="{4095ACD2-F105-481E-8FC8-03250E2B6EB4}" type="sibTrans" cxnId="{68D740C5-C107-4489-8F13-34DBEFDA5F11}">
      <dgm:prSet/>
      <dgm:spPr/>
      <dgm:t>
        <a:bodyPr/>
        <a:lstStyle/>
        <a:p>
          <a:endParaRPr lang="en-GB"/>
        </a:p>
      </dgm:t>
    </dgm:pt>
    <dgm:pt modelId="{E64C5BBE-2ACC-42D9-BE83-15763BB0DC7C}" type="parTrans" cxnId="{68D740C5-C107-4489-8F13-34DBEFDA5F11}">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80836AFA-C442-4046-B344-9C17EA3C9DC0}">
      <dgm:prSet phldrT="[Text]" custT="1"/>
      <dgm:spPr>
        <a:solidFill>
          <a:schemeClr val="bg2">
            <a:lumMod val="25000"/>
          </a:schemeClr>
        </a:solidFill>
      </dgm:spPr>
      <dgm:t>
        <a:bodyPr/>
        <a:lstStyle/>
        <a:p>
          <a:r>
            <a:rPr lang="en-GB" sz="1400" b="1" u="none" dirty="0" smtClean="0">
              <a:latin typeface="Arial" panose="020B0604020202020204" pitchFamily="34" charset="0"/>
              <a:cs typeface="Arial" panose="020B0604020202020204" pitchFamily="34" charset="0"/>
            </a:rPr>
            <a:t>Methods Used</a:t>
          </a:r>
          <a:endParaRPr lang="en-GB" sz="1400" b="1" u="none" dirty="0">
            <a:latin typeface="Arial" panose="020B0604020202020204" pitchFamily="34" charset="0"/>
            <a:cs typeface="Arial" panose="020B0604020202020204" pitchFamily="34" charset="0"/>
          </a:endParaRPr>
        </a:p>
      </dgm:t>
    </dgm:pt>
    <dgm:pt modelId="{72ECEC38-8425-4005-BB68-73C0E85AE311}" type="sibTrans" cxnId="{CDDD5CCC-D767-4819-BF4E-7402D32D9CD2}">
      <dgm:prSet/>
      <dgm:spPr/>
      <dgm:t>
        <a:bodyPr/>
        <a:lstStyle/>
        <a:p>
          <a:endParaRPr lang="en-GB"/>
        </a:p>
      </dgm:t>
    </dgm:pt>
    <dgm:pt modelId="{282B96B7-A6F5-475C-8DCE-7DCE1098FACA}" type="parTrans" cxnId="{CDDD5CCC-D767-4819-BF4E-7402D32D9CD2}">
      <dgm:prSet/>
      <dgm:spPr/>
      <dgm:t>
        <a:bodyPr/>
        <a:lstStyle/>
        <a:p>
          <a:endParaRPr lang="en-GB"/>
        </a:p>
      </dgm:t>
    </dgm:pt>
    <dgm:pt modelId="{BB194725-24E7-4FD4-AFF7-3FC12BDD9984}" type="pres">
      <dgm:prSet presAssocID="{872F4B8E-0B31-4A85-AD24-FDA02A4F8328}" presName="hierChild1" presStyleCnt="0">
        <dgm:presLayoutVars>
          <dgm:orgChart val="1"/>
          <dgm:chPref val="1"/>
          <dgm:dir/>
          <dgm:animOne val="branch"/>
          <dgm:animLvl val="lvl"/>
          <dgm:resizeHandles/>
        </dgm:presLayoutVars>
      </dgm:prSet>
      <dgm:spPr/>
      <dgm:t>
        <a:bodyPr/>
        <a:lstStyle/>
        <a:p>
          <a:endParaRPr lang="en-GB"/>
        </a:p>
      </dgm:t>
    </dgm:pt>
    <dgm:pt modelId="{80C8DF91-BDDB-49A5-BBBC-996631CD9D1A}" type="pres">
      <dgm:prSet presAssocID="{80836AFA-C442-4046-B344-9C17EA3C9DC0}" presName="hierRoot1" presStyleCnt="0">
        <dgm:presLayoutVars>
          <dgm:hierBranch val="init"/>
        </dgm:presLayoutVars>
      </dgm:prSet>
      <dgm:spPr/>
      <dgm:t>
        <a:bodyPr/>
        <a:lstStyle/>
        <a:p>
          <a:endParaRPr lang="en-GB"/>
        </a:p>
      </dgm:t>
    </dgm:pt>
    <dgm:pt modelId="{898763D3-C5F0-43F9-91C0-C98B79AF693A}" type="pres">
      <dgm:prSet presAssocID="{80836AFA-C442-4046-B344-9C17EA3C9DC0}" presName="rootComposite1" presStyleCnt="0"/>
      <dgm:spPr/>
      <dgm:t>
        <a:bodyPr/>
        <a:lstStyle/>
        <a:p>
          <a:endParaRPr lang="en-GB"/>
        </a:p>
      </dgm:t>
    </dgm:pt>
    <dgm:pt modelId="{3EE43CFC-5A8C-4C98-9D51-3A896816375F}" type="pres">
      <dgm:prSet presAssocID="{80836AFA-C442-4046-B344-9C17EA3C9DC0}" presName="rootText1" presStyleLbl="node0" presStyleIdx="0" presStyleCnt="1" custScaleX="142560" custScaleY="148196" custLinFactNeighborX="-93512" custLinFactNeighborY="-33196">
        <dgm:presLayoutVars>
          <dgm:chPref val="3"/>
        </dgm:presLayoutVars>
      </dgm:prSet>
      <dgm:spPr/>
      <dgm:t>
        <a:bodyPr/>
        <a:lstStyle/>
        <a:p>
          <a:endParaRPr lang="en-GB"/>
        </a:p>
      </dgm:t>
    </dgm:pt>
    <dgm:pt modelId="{FB71DDB5-4A3E-4CAB-9287-BB0F46556C65}" type="pres">
      <dgm:prSet presAssocID="{80836AFA-C442-4046-B344-9C17EA3C9DC0}" presName="rootConnector1" presStyleLbl="node1" presStyleIdx="0" presStyleCnt="0"/>
      <dgm:spPr/>
      <dgm:t>
        <a:bodyPr/>
        <a:lstStyle/>
        <a:p>
          <a:endParaRPr lang="en-GB"/>
        </a:p>
      </dgm:t>
    </dgm:pt>
    <dgm:pt modelId="{91AA0903-A636-475D-A9F6-916BEB1C9DC8}" type="pres">
      <dgm:prSet presAssocID="{80836AFA-C442-4046-B344-9C17EA3C9DC0}" presName="hierChild2" presStyleCnt="0"/>
      <dgm:spPr/>
      <dgm:t>
        <a:bodyPr/>
        <a:lstStyle/>
        <a:p>
          <a:endParaRPr lang="en-GB"/>
        </a:p>
      </dgm:t>
    </dgm:pt>
    <dgm:pt modelId="{A92C31C9-1699-4E85-9272-C9A5EF968BB4}" type="pres">
      <dgm:prSet presAssocID="{E64C5BBE-2ACC-42D9-BE83-15763BB0DC7C}" presName="Name37" presStyleLbl="parChTrans1D2" presStyleIdx="0" presStyleCnt="3" custSzX="3978018" custSzY="695050"/>
      <dgm:spPr/>
      <dgm:t>
        <a:bodyPr/>
        <a:lstStyle/>
        <a:p>
          <a:endParaRPr lang="en-GB"/>
        </a:p>
      </dgm:t>
    </dgm:pt>
    <dgm:pt modelId="{FB366BF5-6F0D-4F0C-AB3E-1B6042EAC3E0}" type="pres">
      <dgm:prSet presAssocID="{D2C4B62B-3EBB-4743-A938-D6B8BE2FAECB}" presName="hierRoot2" presStyleCnt="0">
        <dgm:presLayoutVars>
          <dgm:hierBranch val="init"/>
        </dgm:presLayoutVars>
      </dgm:prSet>
      <dgm:spPr/>
      <dgm:t>
        <a:bodyPr/>
        <a:lstStyle/>
        <a:p>
          <a:endParaRPr lang="en-GB"/>
        </a:p>
      </dgm:t>
    </dgm:pt>
    <dgm:pt modelId="{E121A066-3D5D-4886-A1C4-CDE97B450DFE}" type="pres">
      <dgm:prSet presAssocID="{D2C4B62B-3EBB-4743-A938-D6B8BE2FAECB}" presName="rootComposite" presStyleCnt="0"/>
      <dgm:spPr/>
      <dgm:t>
        <a:bodyPr/>
        <a:lstStyle/>
        <a:p>
          <a:endParaRPr lang="en-GB"/>
        </a:p>
      </dgm:t>
    </dgm:pt>
    <dgm:pt modelId="{E10FABE3-E518-4D9A-B6C5-CFAF4308ACB0}" type="pres">
      <dgm:prSet presAssocID="{D2C4B62B-3EBB-4743-A938-D6B8BE2FAECB}" presName="rootText" presStyleLbl="node2" presStyleIdx="0" presStyleCnt="3" custScaleX="142560" custScaleY="148196">
        <dgm:presLayoutVars>
          <dgm:chPref val="3"/>
        </dgm:presLayoutVars>
      </dgm:prSet>
      <dgm:spPr/>
      <dgm:t>
        <a:bodyPr/>
        <a:lstStyle/>
        <a:p>
          <a:endParaRPr lang="en-GB"/>
        </a:p>
      </dgm:t>
    </dgm:pt>
    <dgm:pt modelId="{E3D2F621-08EC-4356-9ACC-A41BD450A6BB}" type="pres">
      <dgm:prSet presAssocID="{D2C4B62B-3EBB-4743-A938-D6B8BE2FAECB}" presName="rootConnector" presStyleLbl="node2" presStyleIdx="0" presStyleCnt="3"/>
      <dgm:spPr/>
      <dgm:t>
        <a:bodyPr/>
        <a:lstStyle/>
        <a:p>
          <a:endParaRPr lang="en-GB"/>
        </a:p>
      </dgm:t>
    </dgm:pt>
    <dgm:pt modelId="{FA52C923-D11F-47BF-90DB-80FAFBFA594B}" type="pres">
      <dgm:prSet presAssocID="{D2C4B62B-3EBB-4743-A938-D6B8BE2FAECB}" presName="hierChild4" presStyleCnt="0"/>
      <dgm:spPr/>
      <dgm:t>
        <a:bodyPr/>
        <a:lstStyle/>
        <a:p>
          <a:endParaRPr lang="en-GB"/>
        </a:p>
      </dgm:t>
    </dgm:pt>
    <dgm:pt modelId="{E4E98AFB-8804-43E2-B14E-6622A404F759}" type="pres">
      <dgm:prSet presAssocID="{D2C4B62B-3EBB-4743-A938-D6B8BE2FAECB}" presName="hierChild5" presStyleCnt="0"/>
      <dgm:spPr/>
      <dgm:t>
        <a:bodyPr/>
        <a:lstStyle/>
        <a:p>
          <a:endParaRPr lang="en-GB"/>
        </a:p>
      </dgm:t>
    </dgm:pt>
    <dgm:pt modelId="{6866AD12-72F6-4734-8BEC-33E7647BEB87}" type="pres">
      <dgm:prSet presAssocID="{47C6C19F-B502-493F-9557-2E5EB346FFF5}" presName="Name111" presStyleLbl="parChTrans1D3" presStyleIdx="0" presStyleCnt="4" custSzX="433378" custSzY="1000606"/>
      <dgm:spPr/>
      <dgm:t>
        <a:bodyPr/>
        <a:lstStyle/>
        <a:p>
          <a:endParaRPr lang="en-GB"/>
        </a:p>
      </dgm:t>
    </dgm:pt>
    <dgm:pt modelId="{67E5A3CE-87B5-4AB9-AE5B-2D73FE25360A}" type="pres">
      <dgm:prSet presAssocID="{F0D8A472-9C99-4B50-986B-A3A3973325EA}" presName="hierRoot3" presStyleCnt="0">
        <dgm:presLayoutVars>
          <dgm:hierBranch val="init"/>
        </dgm:presLayoutVars>
      </dgm:prSet>
      <dgm:spPr/>
      <dgm:t>
        <a:bodyPr/>
        <a:lstStyle/>
        <a:p>
          <a:endParaRPr lang="en-GB"/>
        </a:p>
      </dgm:t>
    </dgm:pt>
    <dgm:pt modelId="{F4AF2E42-F07B-4D52-ADEB-4924C7231D1E}" type="pres">
      <dgm:prSet presAssocID="{F0D8A472-9C99-4B50-986B-A3A3973325EA}" presName="rootComposite3" presStyleCnt="0"/>
      <dgm:spPr/>
      <dgm:t>
        <a:bodyPr/>
        <a:lstStyle/>
        <a:p>
          <a:endParaRPr lang="en-GB"/>
        </a:p>
      </dgm:t>
    </dgm:pt>
    <dgm:pt modelId="{E4AF4C05-9A51-4693-8D5B-9F8F71BD8032}" type="pres">
      <dgm:prSet presAssocID="{F0D8A472-9C99-4B50-986B-A3A3973325EA}" presName="rootText3" presStyleLbl="asst2" presStyleIdx="0" presStyleCnt="8" custScaleX="151501" custScaleY="164174" custLinFactNeighborX="-14392">
        <dgm:presLayoutVars>
          <dgm:chPref val="3"/>
        </dgm:presLayoutVars>
      </dgm:prSet>
      <dgm:spPr/>
      <dgm:t>
        <a:bodyPr/>
        <a:lstStyle/>
        <a:p>
          <a:endParaRPr lang="en-GB"/>
        </a:p>
      </dgm:t>
    </dgm:pt>
    <dgm:pt modelId="{E8C6BE1E-672C-4A67-861E-206E47BAE61C}" type="pres">
      <dgm:prSet presAssocID="{F0D8A472-9C99-4B50-986B-A3A3973325EA}" presName="rootConnector3" presStyleLbl="asst2" presStyleIdx="0" presStyleCnt="8"/>
      <dgm:spPr/>
      <dgm:t>
        <a:bodyPr/>
        <a:lstStyle/>
        <a:p>
          <a:endParaRPr lang="en-GB"/>
        </a:p>
      </dgm:t>
    </dgm:pt>
    <dgm:pt modelId="{0675EA21-D58E-4CA0-B919-512C3C2A3290}" type="pres">
      <dgm:prSet presAssocID="{F0D8A472-9C99-4B50-986B-A3A3973325EA}" presName="hierChild6" presStyleCnt="0"/>
      <dgm:spPr/>
      <dgm:t>
        <a:bodyPr/>
        <a:lstStyle/>
        <a:p>
          <a:endParaRPr lang="en-GB"/>
        </a:p>
      </dgm:t>
    </dgm:pt>
    <dgm:pt modelId="{6F7A480A-7824-4FAC-AE7A-40184B06081C}" type="pres">
      <dgm:prSet presAssocID="{F0D8A472-9C99-4B50-986B-A3A3973325EA}" presName="hierChild7" presStyleCnt="0"/>
      <dgm:spPr/>
      <dgm:t>
        <a:bodyPr/>
        <a:lstStyle/>
        <a:p>
          <a:endParaRPr lang="en-GB"/>
        </a:p>
      </dgm:t>
    </dgm:pt>
    <dgm:pt modelId="{B826E503-DD16-44D5-8C30-4BA031AB5F1F}" type="pres">
      <dgm:prSet presAssocID="{E37CC507-36CD-400D-B911-4AEF0BFA86B4}" presName="Name111" presStyleLbl="parChTrans1D4" presStyleIdx="0" presStyleCnt="4" custSzX="109214" custSzY="882941"/>
      <dgm:spPr/>
      <dgm:t>
        <a:bodyPr/>
        <a:lstStyle/>
        <a:p>
          <a:endParaRPr lang="en-GB"/>
        </a:p>
      </dgm:t>
    </dgm:pt>
    <dgm:pt modelId="{2F44139E-8010-4277-BD1D-0C119D103F2A}" type="pres">
      <dgm:prSet presAssocID="{15AFB71F-3D96-47F7-8EE6-85E42BB0BE93}" presName="hierRoot3" presStyleCnt="0">
        <dgm:presLayoutVars>
          <dgm:hierBranch val="init"/>
        </dgm:presLayoutVars>
      </dgm:prSet>
      <dgm:spPr/>
      <dgm:t>
        <a:bodyPr/>
        <a:lstStyle/>
        <a:p>
          <a:endParaRPr lang="en-GB"/>
        </a:p>
      </dgm:t>
    </dgm:pt>
    <dgm:pt modelId="{EE1E6D15-DE72-4D94-876C-37329628DF97}" type="pres">
      <dgm:prSet presAssocID="{15AFB71F-3D96-47F7-8EE6-85E42BB0BE93}" presName="rootComposite3" presStyleCnt="0"/>
      <dgm:spPr/>
      <dgm:t>
        <a:bodyPr/>
        <a:lstStyle/>
        <a:p>
          <a:endParaRPr lang="en-GB"/>
        </a:p>
      </dgm:t>
    </dgm:pt>
    <dgm:pt modelId="{DEEA2FD6-D47B-4112-A95E-33798C59241D}" type="pres">
      <dgm:prSet presAssocID="{15AFB71F-3D96-47F7-8EE6-85E42BB0BE93}" presName="rootText3" presStyleLbl="asst2" presStyleIdx="1" presStyleCnt="8" custScaleX="142560" custScaleY="148196" custLinFactX="38680" custLinFactNeighborX="100000" custLinFactNeighborY="-10403">
        <dgm:presLayoutVars>
          <dgm:chPref val="3"/>
        </dgm:presLayoutVars>
      </dgm:prSet>
      <dgm:spPr/>
      <dgm:t>
        <a:bodyPr/>
        <a:lstStyle/>
        <a:p>
          <a:endParaRPr lang="en-GB"/>
        </a:p>
      </dgm:t>
    </dgm:pt>
    <dgm:pt modelId="{716A742E-8F20-4F98-B63C-E6B201C3753D}" type="pres">
      <dgm:prSet presAssocID="{15AFB71F-3D96-47F7-8EE6-85E42BB0BE93}" presName="rootConnector3" presStyleLbl="asst2" presStyleIdx="1" presStyleCnt="8"/>
      <dgm:spPr/>
      <dgm:t>
        <a:bodyPr/>
        <a:lstStyle/>
        <a:p>
          <a:endParaRPr lang="en-GB"/>
        </a:p>
      </dgm:t>
    </dgm:pt>
    <dgm:pt modelId="{85B8C337-FD20-4E25-9C2F-1F245820CCBE}" type="pres">
      <dgm:prSet presAssocID="{15AFB71F-3D96-47F7-8EE6-85E42BB0BE93}" presName="hierChild6" presStyleCnt="0"/>
      <dgm:spPr/>
      <dgm:t>
        <a:bodyPr/>
        <a:lstStyle/>
        <a:p>
          <a:endParaRPr lang="en-GB"/>
        </a:p>
      </dgm:t>
    </dgm:pt>
    <dgm:pt modelId="{8039A7A6-BCB6-43EF-AADE-3821A187FAA0}" type="pres">
      <dgm:prSet presAssocID="{15AFB71F-3D96-47F7-8EE6-85E42BB0BE93}" presName="hierChild7" presStyleCnt="0"/>
      <dgm:spPr/>
      <dgm:t>
        <a:bodyPr/>
        <a:lstStyle/>
        <a:p>
          <a:endParaRPr lang="en-GB"/>
        </a:p>
      </dgm:t>
    </dgm:pt>
    <dgm:pt modelId="{26A681B2-13F1-4C37-AFCB-B0273BB13A30}" type="pres">
      <dgm:prSet presAssocID="{21441293-E66F-4CD5-84BE-C82FA45CCF06}" presName="Name37" presStyleLbl="parChTrans1D2" presStyleIdx="1" presStyleCnt="3" custSzX="1165495" custSzY="695050"/>
      <dgm:spPr/>
      <dgm:t>
        <a:bodyPr/>
        <a:lstStyle/>
        <a:p>
          <a:endParaRPr lang="en-GB"/>
        </a:p>
      </dgm:t>
    </dgm:pt>
    <dgm:pt modelId="{23880E2A-6289-43E7-8C45-72CCB8BDC012}" type="pres">
      <dgm:prSet presAssocID="{10E2F946-1D34-4D50-8529-3D6E849ABCBD}" presName="hierRoot2" presStyleCnt="0">
        <dgm:presLayoutVars>
          <dgm:hierBranch val="init"/>
        </dgm:presLayoutVars>
      </dgm:prSet>
      <dgm:spPr/>
      <dgm:t>
        <a:bodyPr/>
        <a:lstStyle/>
        <a:p>
          <a:endParaRPr lang="en-GB"/>
        </a:p>
      </dgm:t>
    </dgm:pt>
    <dgm:pt modelId="{4A4B29B3-5B2D-47B3-91D5-D1D70CF008EC}" type="pres">
      <dgm:prSet presAssocID="{10E2F946-1D34-4D50-8529-3D6E849ABCBD}" presName="rootComposite" presStyleCnt="0"/>
      <dgm:spPr/>
      <dgm:t>
        <a:bodyPr/>
        <a:lstStyle/>
        <a:p>
          <a:endParaRPr lang="en-GB"/>
        </a:p>
      </dgm:t>
    </dgm:pt>
    <dgm:pt modelId="{FFF57682-0FDD-4E3E-9A8A-16EBE22C777D}" type="pres">
      <dgm:prSet presAssocID="{10E2F946-1D34-4D50-8529-3D6E849ABCBD}" presName="rootText" presStyleLbl="node2" presStyleIdx="1" presStyleCnt="3" custScaleX="142560" custScaleY="148196" custLinFactNeighborX="21185">
        <dgm:presLayoutVars>
          <dgm:chPref val="3"/>
        </dgm:presLayoutVars>
      </dgm:prSet>
      <dgm:spPr/>
      <dgm:t>
        <a:bodyPr/>
        <a:lstStyle/>
        <a:p>
          <a:endParaRPr lang="en-GB"/>
        </a:p>
      </dgm:t>
    </dgm:pt>
    <dgm:pt modelId="{5008794D-FC73-4F5C-977B-EDE03143EA1D}" type="pres">
      <dgm:prSet presAssocID="{10E2F946-1D34-4D50-8529-3D6E849ABCBD}" presName="rootConnector" presStyleLbl="node2" presStyleIdx="1" presStyleCnt="3"/>
      <dgm:spPr/>
      <dgm:t>
        <a:bodyPr/>
        <a:lstStyle/>
        <a:p>
          <a:endParaRPr lang="en-GB"/>
        </a:p>
      </dgm:t>
    </dgm:pt>
    <dgm:pt modelId="{7B4A0B68-0527-4FCB-B8F2-5FAB004A4D16}" type="pres">
      <dgm:prSet presAssocID="{10E2F946-1D34-4D50-8529-3D6E849ABCBD}" presName="hierChild4" presStyleCnt="0"/>
      <dgm:spPr/>
      <dgm:t>
        <a:bodyPr/>
        <a:lstStyle/>
        <a:p>
          <a:endParaRPr lang="en-GB"/>
        </a:p>
      </dgm:t>
    </dgm:pt>
    <dgm:pt modelId="{B689DD17-442A-4788-9368-BAF59160B189}" type="pres">
      <dgm:prSet presAssocID="{10E2F946-1D34-4D50-8529-3D6E849ABCBD}" presName="hierChild5" presStyleCnt="0"/>
      <dgm:spPr/>
      <dgm:t>
        <a:bodyPr/>
        <a:lstStyle/>
        <a:p>
          <a:endParaRPr lang="en-GB"/>
        </a:p>
      </dgm:t>
    </dgm:pt>
    <dgm:pt modelId="{DBCEA7EB-C004-4CBA-98E0-5D29658361F8}" type="pres">
      <dgm:prSet presAssocID="{2582E07F-F300-43B7-AA93-A23D55E77E48}" presName="Name111" presStyleLbl="parChTrans1D3" presStyleIdx="1" presStyleCnt="4" custSzX="551647" custSzY="942380"/>
      <dgm:spPr/>
      <dgm:t>
        <a:bodyPr/>
        <a:lstStyle/>
        <a:p>
          <a:endParaRPr lang="en-GB"/>
        </a:p>
      </dgm:t>
    </dgm:pt>
    <dgm:pt modelId="{009063A0-11D4-48A9-8468-5120497C26EC}" type="pres">
      <dgm:prSet presAssocID="{4382492C-0B8F-446F-B33A-269EA27865D3}" presName="hierRoot3" presStyleCnt="0">
        <dgm:presLayoutVars>
          <dgm:hierBranch val="init"/>
        </dgm:presLayoutVars>
      </dgm:prSet>
      <dgm:spPr/>
      <dgm:t>
        <a:bodyPr/>
        <a:lstStyle/>
        <a:p>
          <a:endParaRPr lang="en-GB"/>
        </a:p>
      </dgm:t>
    </dgm:pt>
    <dgm:pt modelId="{224466CB-DEA8-4EB2-97BB-58816FB0A59B}" type="pres">
      <dgm:prSet presAssocID="{4382492C-0B8F-446F-B33A-269EA27865D3}" presName="rootComposite3" presStyleCnt="0"/>
      <dgm:spPr/>
      <dgm:t>
        <a:bodyPr/>
        <a:lstStyle/>
        <a:p>
          <a:endParaRPr lang="en-GB"/>
        </a:p>
      </dgm:t>
    </dgm:pt>
    <dgm:pt modelId="{88A47520-0992-4CF2-9963-1487D76EA9A6}" type="pres">
      <dgm:prSet presAssocID="{4382492C-0B8F-446F-B33A-269EA27865D3}" presName="rootText3" presStyleLbl="asst2" presStyleIdx="2" presStyleCnt="8" custScaleX="142560" custScaleY="148196">
        <dgm:presLayoutVars>
          <dgm:chPref val="3"/>
        </dgm:presLayoutVars>
      </dgm:prSet>
      <dgm:spPr/>
      <dgm:t>
        <a:bodyPr/>
        <a:lstStyle/>
        <a:p>
          <a:endParaRPr lang="en-GB"/>
        </a:p>
      </dgm:t>
    </dgm:pt>
    <dgm:pt modelId="{8FA1CB02-F4FF-4519-A1FF-5D2B669BEAB4}" type="pres">
      <dgm:prSet presAssocID="{4382492C-0B8F-446F-B33A-269EA27865D3}" presName="rootConnector3" presStyleLbl="asst2" presStyleIdx="2" presStyleCnt="8"/>
      <dgm:spPr/>
      <dgm:t>
        <a:bodyPr/>
        <a:lstStyle/>
        <a:p>
          <a:endParaRPr lang="en-GB"/>
        </a:p>
      </dgm:t>
    </dgm:pt>
    <dgm:pt modelId="{F363DC13-69F2-402A-8C02-752B29AE0324}" type="pres">
      <dgm:prSet presAssocID="{4382492C-0B8F-446F-B33A-269EA27865D3}" presName="hierChild6" presStyleCnt="0"/>
      <dgm:spPr/>
      <dgm:t>
        <a:bodyPr/>
        <a:lstStyle/>
        <a:p>
          <a:endParaRPr lang="en-GB"/>
        </a:p>
      </dgm:t>
    </dgm:pt>
    <dgm:pt modelId="{305656D4-A3A0-4CFE-9980-AA3F4883E9B6}" type="pres">
      <dgm:prSet presAssocID="{4382492C-0B8F-446F-B33A-269EA27865D3}" presName="hierChild7" presStyleCnt="0"/>
      <dgm:spPr/>
      <dgm:t>
        <a:bodyPr/>
        <a:lstStyle/>
        <a:p>
          <a:endParaRPr lang="en-GB"/>
        </a:p>
      </dgm:t>
    </dgm:pt>
    <dgm:pt modelId="{39520DE1-DCC9-488A-B640-13D0CE9041D2}" type="pres">
      <dgm:prSet presAssocID="{66F580A5-2E78-4ADB-8971-2A20A85D064C}" presName="Name111" presStyleLbl="parChTrans1D3" presStyleIdx="2" presStyleCnt="4" custSzX="883994" custSzY="942380"/>
      <dgm:spPr/>
      <dgm:t>
        <a:bodyPr/>
        <a:lstStyle/>
        <a:p>
          <a:endParaRPr lang="en-GB"/>
        </a:p>
      </dgm:t>
    </dgm:pt>
    <dgm:pt modelId="{B897B557-C735-4CC2-88BD-378A11ADA6FE}" type="pres">
      <dgm:prSet presAssocID="{6A061F0E-5422-4D33-B460-8E9A8D8A9B5B}" presName="hierRoot3" presStyleCnt="0">
        <dgm:presLayoutVars>
          <dgm:hierBranch val="init"/>
        </dgm:presLayoutVars>
      </dgm:prSet>
      <dgm:spPr/>
      <dgm:t>
        <a:bodyPr/>
        <a:lstStyle/>
        <a:p>
          <a:endParaRPr lang="en-GB"/>
        </a:p>
      </dgm:t>
    </dgm:pt>
    <dgm:pt modelId="{A4E689CC-273F-4CD9-A318-D4F9C59A847E}" type="pres">
      <dgm:prSet presAssocID="{6A061F0E-5422-4D33-B460-8E9A8D8A9B5B}" presName="rootComposite3" presStyleCnt="0"/>
      <dgm:spPr/>
      <dgm:t>
        <a:bodyPr/>
        <a:lstStyle/>
        <a:p>
          <a:endParaRPr lang="en-GB"/>
        </a:p>
      </dgm:t>
    </dgm:pt>
    <dgm:pt modelId="{1889B809-8FBE-4F2E-8ABC-2483228FE5AB}" type="pres">
      <dgm:prSet presAssocID="{6A061F0E-5422-4D33-B460-8E9A8D8A9B5B}" presName="rootText3" presStyleLbl="asst2" presStyleIdx="3" presStyleCnt="8" custScaleX="142560" custScaleY="148196" custLinFactNeighborX="-8720">
        <dgm:presLayoutVars>
          <dgm:chPref val="3"/>
        </dgm:presLayoutVars>
      </dgm:prSet>
      <dgm:spPr/>
      <dgm:t>
        <a:bodyPr/>
        <a:lstStyle/>
        <a:p>
          <a:endParaRPr lang="en-GB"/>
        </a:p>
      </dgm:t>
    </dgm:pt>
    <dgm:pt modelId="{E4103409-02A2-4FE0-9521-5026D0E6AC9F}" type="pres">
      <dgm:prSet presAssocID="{6A061F0E-5422-4D33-B460-8E9A8D8A9B5B}" presName="rootConnector3" presStyleLbl="asst2" presStyleIdx="3" presStyleCnt="8"/>
      <dgm:spPr/>
      <dgm:t>
        <a:bodyPr/>
        <a:lstStyle/>
        <a:p>
          <a:endParaRPr lang="en-GB"/>
        </a:p>
      </dgm:t>
    </dgm:pt>
    <dgm:pt modelId="{3CB4095D-7F8A-4370-B312-C4A6BA015239}" type="pres">
      <dgm:prSet presAssocID="{6A061F0E-5422-4D33-B460-8E9A8D8A9B5B}" presName="hierChild6" presStyleCnt="0"/>
      <dgm:spPr/>
      <dgm:t>
        <a:bodyPr/>
        <a:lstStyle/>
        <a:p>
          <a:endParaRPr lang="en-GB"/>
        </a:p>
      </dgm:t>
    </dgm:pt>
    <dgm:pt modelId="{AF3FDE67-8EA3-4488-BD97-4509879DACA6}" type="pres">
      <dgm:prSet presAssocID="{6A061F0E-5422-4D33-B460-8E9A8D8A9B5B}" presName="hierChild7" presStyleCnt="0"/>
      <dgm:spPr/>
      <dgm:t>
        <a:bodyPr/>
        <a:lstStyle/>
        <a:p>
          <a:endParaRPr lang="en-GB"/>
        </a:p>
      </dgm:t>
    </dgm:pt>
    <dgm:pt modelId="{E679E4B2-8CFE-43FB-9846-5BF11664BDE3}" type="pres">
      <dgm:prSet presAssocID="{D33A9406-43F9-457B-ABE3-074D126007B6}" presName="Name111" presStyleLbl="parChTrans1D4" presStyleIdx="1" presStyleCnt="4" custSzX="372581" custSzY="942380"/>
      <dgm:spPr/>
      <dgm:t>
        <a:bodyPr/>
        <a:lstStyle/>
        <a:p>
          <a:endParaRPr lang="en-GB"/>
        </a:p>
      </dgm:t>
    </dgm:pt>
    <dgm:pt modelId="{AAFBD8DE-D8B7-4D3E-921A-6C2FFA2B2181}" type="pres">
      <dgm:prSet presAssocID="{CB222790-57CA-4FCE-8120-70BC04C0C949}" presName="hierRoot3" presStyleCnt="0">
        <dgm:presLayoutVars>
          <dgm:hierBranch val="init"/>
        </dgm:presLayoutVars>
      </dgm:prSet>
      <dgm:spPr/>
      <dgm:t>
        <a:bodyPr/>
        <a:lstStyle/>
        <a:p>
          <a:endParaRPr lang="en-GB"/>
        </a:p>
      </dgm:t>
    </dgm:pt>
    <dgm:pt modelId="{2285B126-FEB0-4DDA-9732-75FD8C73EACC}" type="pres">
      <dgm:prSet presAssocID="{CB222790-57CA-4FCE-8120-70BC04C0C949}" presName="rootComposite3" presStyleCnt="0"/>
      <dgm:spPr/>
      <dgm:t>
        <a:bodyPr/>
        <a:lstStyle/>
        <a:p>
          <a:endParaRPr lang="en-GB"/>
        </a:p>
      </dgm:t>
    </dgm:pt>
    <dgm:pt modelId="{B31B8019-E865-4878-BD60-B726005C481E}" type="pres">
      <dgm:prSet presAssocID="{CB222790-57CA-4FCE-8120-70BC04C0C949}" presName="rootText3" presStyleLbl="asst2" presStyleIdx="4" presStyleCnt="8" custScaleX="142560" custScaleY="148196" custLinFactNeighborX="-58454" custLinFactNeighborY="5575">
        <dgm:presLayoutVars>
          <dgm:chPref val="3"/>
        </dgm:presLayoutVars>
      </dgm:prSet>
      <dgm:spPr/>
      <dgm:t>
        <a:bodyPr/>
        <a:lstStyle/>
        <a:p>
          <a:endParaRPr lang="en-GB"/>
        </a:p>
      </dgm:t>
    </dgm:pt>
    <dgm:pt modelId="{366247AE-5762-407B-B2A5-163B856F98F2}" type="pres">
      <dgm:prSet presAssocID="{CB222790-57CA-4FCE-8120-70BC04C0C949}" presName="rootConnector3" presStyleLbl="asst2" presStyleIdx="4" presStyleCnt="8"/>
      <dgm:spPr/>
      <dgm:t>
        <a:bodyPr/>
        <a:lstStyle/>
        <a:p>
          <a:endParaRPr lang="en-GB"/>
        </a:p>
      </dgm:t>
    </dgm:pt>
    <dgm:pt modelId="{0FBC2E8C-AA6A-4243-9A7C-7B5735439882}" type="pres">
      <dgm:prSet presAssocID="{CB222790-57CA-4FCE-8120-70BC04C0C949}" presName="hierChild6" presStyleCnt="0"/>
      <dgm:spPr/>
      <dgm:t>
        <a:bodyPr/>
        <a:lstStyle/>
        <a:p>
          <a:endParaRPr lang="en-GB"/>
        </a:p>
      </dgm:t>
    </dgm:pt>
    <dgm:pt modelId="{2A506305-994A-491F-BE49-C2D104218146}" type="pres">
      <dgm:prSet presAssocID="{CB222790-57CA-4FCE-8120-70BC04C0C949}" presName="hierChild7" presStyleCnt="0"/>
      <dgm:spPr/>
      <dgm:t>
        <a:bodyPr/>
        <a:lstStyle/>
        <a:p>
          <a:endParaRPr lang="en-GB"/>
        </a:p>
      </dgm:t>
    </dgm:pt>
    <dgm:pt modelId="{BCB01980-D517-4E42-90E6-183729398DD2}" type="pres">
      <dgm:prSet presAssocID="{3C6C4779-6813-4023-802C-60C025F2CDA9}" presName="Name37" presStyleLbl="parChTrans1D2" presStyleIdx="2" presStyleCnt="3" custSzX="2376282" custSzY="695031"/>
      <dgm:spPr/>
      <dgm:t>
        <a:bodyPr/>
        <a:lstStyle/>
        <a:p>
          <a:endParaRPr lang="en-GB"/>
        </a:p>
      </dgm:t>
    </dgm:pt>
    <dgm:pt modelId="{A3B1E0E8-6455-4960-BC4B-241509C527E4}" type="pres">
      <dgm:prSet presAssocID="{EA5209AE-8E09-4C48-91C0-6EB8C5F21444}" presName="hierRoot2" presStyleCnt="0">
        <dgm:presLayoutVars>
          <dgm:hierBranch val="init"/>
        </dgm:presLayoutVars>
      </dgm:prSet>
      <dgm:spPr/>
      <dgm:t>
        <a:bodyPr/>
        <a:lstStyle/>
        <a:p>
          <a:endParaRPr lang="en-GB"/>
        </a:p>
      </dgm:t>
    </dgm:pt>
    <dgm:pt modelId="{CBB8C9AD-81B6-4A5F-B980-EA539975CCB3}" type="pres">
      <dgm:prSet presAssocID="{EA5209AE-8E09-4C48-91C0-6EB8C5F21444}" presName="rootComposite" presStyleCnt="0"/>
      <dgm:spPr/>
      <dgm:t>
        <a:bodyPr/>
        <a:lstStyle/>
        <a:p>
          <a:endParaRPr lang="en-GB"/>
        </a:p>
      </dgm:t>
    </dgm:pt>
    <dgm:pt modelId="{3D84C380-2AB8-4315-BC0A-17CB13AE8FCD}" type="pres">
      <dgm:prSet presAssocID="{EA5209AE-8E09-4C48-91C0-6EB8C5F21444}" presName="rootText" presStyleLbl="node2" presStyleIdx="2" presStyleCnt="3" custScaleX="142560" custScaleY="148196" custLinFactX="-96333" custLinFactNeighborX="-100000" custLinFactNeighborY="-2">
        <dgm:presLayoutVars>
          <dgm:chPref val="3"/>
        </dgm:presLayoutVars>
      </dgm:prSet>
      <dgm:spPr/>
      <dgm:t>
        <a:bodyPr/>
        <a:lstStyle/>
        <a:p>
          <a:endParaRPr lang="en-GB"/>
        </a:p>
      </dgm:t>
    </dgm:pt>
    <dgm:pt modelId="{FD1255C0-6195-44C6-8013-9622FFC3BC21}" type="pres">
      <dgm:prSet presAssocID="{EA5209AE-8E09-4C48-91C0-6EB8C5F21444}" presName="rootConnector" presStyleLbl="node2" presStyleIdx="2" presStyleCnt="3"/>
      <dgm:spPr/>
      <dgm:t>
        <a:bodyPr/>
        <a:lstStyle/>
        <a:p>
          <a:endParaRPr lang="en-GB"/>
        </a:p>
      </dgm:t>
    </dgm:pt>
    <dgm:pt modelId="{32B46723-4E88-491B-A363-B50246DBEC7C}" type="pres">
      <dgm:prSet presAssocID="{EA5209AE-8E09-4C48-91C0-6EB8C5F21444}" presName="hierChild4" presStyleCnt="0"/>
      <dgm:spPr/>
      <dgm:t>
        <a:bodyPr/>
        <a:lstStyle/>
        <a:p>
          <a:endParaRPr lang="en-GB"/>
        </a:p>
      </dgm:t>
    </dgm:pt>
    <dgm:pt modelId="{BA3342FD-F8DE-40AA-96BD-687C4444079E}" type="pres">
      <dgm:prSet presAssocID="{EA5209AE-8E09-4C48-91C0-6EB8C5F21444}" presName="hierChild5" presStyleCnt="0"/>
      <dgm:spPr/>
      <dgm:t>
        <a:bodyPr/>
        <a:lstStyle/>
        <a:p>
          <a:endParaRPr lang="en-GB"/>
        </a:p>
      </dgm:t>
    </dgm:pt>
    <dgm:pt modelId="{172675E2-DB1E-4F76-BB38-8B894D94B504}" type="pres">
      <dgm:prSet presAssocID="{675C2FBD-521D-4BF9-ADB3-ACD4ED832218}" presName="Name111" presStyleLbl="parChTrans1D3" presStyleIdx="3" presStyleCnt="4" custSzX="109214" custSzY="796012"/>
      <dgm:spPr/>
      <dgm:t>
        <a:bodyPr/>
        <a:lstStyle/>
        <a:p>
          <a:endParaRPr lang="en-GB"/>
        </a:p>
      </dgm:t>
    </dgm:pt>
    <dgm:pt modelId="{F0B0D0A0-3BCC-46C2-B580-71C05200B026}" type="pres">
      <dgm:prSet presAssocID="{12FE4CC7-7B9C-41F7-B6B4-234D41942089}" presName="hierRoot3" presStyleCnt="0">
        <dgm:presLayoutVars>
          <dgm:hierBranch val="init"/>
        </dgm:presLayoutVars>
      </dgm:prSet>
      <dgm:spPr/>
      <dgm:t>
        <a:bodyPr/>
        <a:lstStyle/>
        <a:p>
          <a:endParaRPr lang="en-GB"/>
        </a:p>
      </dgm:t>
    </dgm:pt>
    <dgm:pt modelId="{51693A2B-23AD-45D6-B3D6-2C6D28D7FCC2}" type="pres">
      <dgm:prSet presAssocID="{12FE4CC7-7B9C-41F7-B6B4-234D41942089}" presName="rootComposite3" presStyleCnt="0"/>
      <dgm:spPr/>
      <dgm:t>
        <a:bodyPr/>
        <a:lstStyle/>
        <a:p>
          <a:endParaRPr lang="en-GB"/>
        </a:p>
      </dgm:t>
    </dgm:pt>
    <dgm:pt modelId="{B09B480B-F547-4726-A042-5F2CD8E4768D}" type="pres">
      <dgm:prSet presAssocID="{12FE4CC7-7B9C-41F7-B6B4-234D41942089}" presName="rootText3" presStyleLbl="asst2" presStyleIdx="5" presStyleCnt="8" custScaleX="142560" custScaleY="148196" custLinFactNeighborX="39886" custLinFactNeighborY="2745">
        <dgm:presLayoutVars>
          <dgm:chPref val="3"/>
        </dgm:presLayoutVars>
      </dgm:prSet>
      <dgm:spPr/>
      <dgm:t>
        <a:bodyPr/>
        <a:lstStyle/>
        <a:p>
          <a:endParaRPr lang="en-GB"/>
        </a:p>
      </dgm:t>
    </dgm:pt>
    <dgm:pt modelId="{34F87C66-DD21-4E5E-81EE-3C58D272E95A}" type="pres">
      <dgm:prSet presAssocID="{12FE4CC7-7B9C-41F7-B6B4-234D41942089}" presName="rootConnector3" presStyleLbl="asst2" presStyleIdx="5" presStyleCnt="8"/>
      <dgm:spPr/>
      <dgm:t>
        <a:bodyPr/>
        <a:lstStyle/>
        <a:p>
          <a:endParaRPr lang="en-GB"/>
        </a:p>
      </dgm:t>
    </dgm:pt>
    <dgm:pt modelId="{F961B019-106E-4BA8-9AEE-E4508053083C}" type="pres">
      <dgm:prSet presAssocID="{12FE4CC7-7B9C-41F7-B6B4-234D41942089}" presName="hierChild6" presStyleCnt="0"/>
      <dgm:spPr/>
      <dgm:t>
        <a:bodyPr/>
        <a:lstStyle/>
        <a:p>
          <a:endParaRPr lang="en-GB"/>
        </a:p>
      </dgm:t>
    </dgm:pt>
    <dgm:pt modelId="{6741017C-1531-47AF-9BE7-6155B5B9B3A2}" type="pres">
      <dgm:prSet presAssocID="{12FE4CC7-7B9C-41F7-B6B4-234D41942089}" presName="hierChild7" presStyleCnt="0"/>
      <dgm:spPr/>
      <dgm:t>
        <a:bodyPr/>
        <a:lstStyle/>
        <a:p>
          <a:endParaRPr lang="en-GB"/>
        </a:p>
      </dgm:t>
    </dgm:pt>
    <dgm:pt modelId="{7E9FD6E3-AEF8-4D50-BFC6-48C12BA915A1}" type="pres">
      <dgm:prSet presAssocID="{3BDF3A79-F6AB-4457-8C88-4BB215856E28}" presName="Name111" presStyleLbl="parChTrans1D4" presStyleIdx="2" presStyleCnt="4" custSzX="391325" custSzY="941996"/>
      <dgm:spPr/>
      <dgm:t>
        <a:bodyPr/>
        <a:lstStyle/>
        <a:p>
          <a:endParaRPr lang="en-GB"/>
        </a:p>
      </dgm:t>
    </dgm:pt>
    <dgm:pt modelId="{14A9180F-6189-4608-AC75-A1271F39C397}" type="pres">
      <dgm:prSet presAssocID="{BA323A5C-DA66-45B8-821A-560CD1052C7B}" presName="hierRoot3" presStyleCnt="0">
        <dgm:presLayoutVars>
          <dgm:hierBranch val="init"/>
        </dgm:presLayoutVars>
      </dgm:prSet>
      <dgm:spPr/>
      <dgm:t>
        <a:bodyPr/>
        <a:lstStyle/>
        <a:p>
          <a:endParaRPr lang="en-GB"/>
        </a:p>
      </dgm:t>
    </dgm:pt>
    <dgm:pt modelId="{66EB0D00-DD20-4181-849E-354A018D8DD3}" type="pres">
      <dgm:prSet presAssocID="{BA323A5C-DA66-45B8-821A-560CD1052C7B}" presName="rootComposite3" presStyleCnt="0"/>
      <dgm:spPr/>
      <dgm:t>
        <a:bodyPr/>
        <a:lstStyle/>
        <a:p>
          <a:endParaRPr lang="en-GB"/>
        </a:p>
      </dgm:t>
    </dgm:pt>
    <dgm:pt modelId="{892DF8D1-A0F4-4D23-B110-8B66DBE45462}" type="pres">
      <dgm:prSet presAssocID="{BA323A5C-DA66-45B8-821A-560CD1052C7B}" presName="rootText3" presStyleLbl="asst2" presStyleIdx="6" presStyleCnt="8" custScaleX="142560" custScaleY="148196" custLinFactNeighborX="-679" custLinFactNeighborY="5797">
        <dgm:presLayoutVars>
          <dgm:chPref val="3"/>
        </dgm:presLayoutVars>
      </dgm:prSet>
      <dgm:spPr/>
      <dgm:t>
        <a:bodyPr/>
        <a:lstStyle/>
        <a:p>
          <a:endParaRPr lang="en-GB"/>
        </a:p>
      </dgm:t>
    </dgm:pt>
    <dgm:pt modelId="{4DBEF234-B523-4E93-AB8D-0325D6E05727}" type="pres">
      <dgm:prSet presAssocID="{BA323A5C-DA66-45B8-821A-560CD1052C7B}" presName="rootConnector3" presStyleLbl="asst2" presStyleIdx="6" presStyleCnt="8"/>
      <dgm:spPr/>
      <dgm:t>
        <a:bodyPr/>
        <a:lstStyle/>
        <a:p>
          <a:endParaRPr lang="en-GB"/>
        </a:p>
      </dgm:t>
    </dgm:pt>
    <dgm:pt modelId="{C2CC608B-EAD2-498A-A132-7716806A63CD}" type="pres">
      <dgm:prSet presAssocID="{BA323A5C-DA66-45B8-821A-560CD1052C7B}" presName="hierChild6" presStyleCnt="0"/>
      <dgm:spPr/>
      <dgm:t>
        <a:bodyPr/>
        <a:lstStyle/>
        <a:p>
          <a:endParaRPr lang="en-GB"/>
        </a:p>
      </dgm:t>
    </dgm:pt>
    <dgm:pt modelId="{6E210432-6B82-42A7-848A-01D3E95B4DE6}" type="pres">
      <dgm:prSet presAssocID="{BA323A5C-DA66-45B8-821A-560CD1052C7B}" presName="hierChild7" presStyleCnt="0"/>
      <dgm:spPr/>
      <dgm:t>
        <a:bodyPr/>
        <a:lstStyle/>
        <a:p>
          <a:endParaRPr lang="en-GB"/>
        </a:p>
      </dgm:t>
    </dgm:pt>
    <dgm:pt modelId="{1939A6FD-DCB7-4397-A272-258B46D04C20}" type="pres">
      <dgm:prSet presAssocID="{EC8BFF72-E222-4432-A893-6F5324D9C437}" presName="Name111" presStyleLbl="parChTrans1D4" presStyleIdx="3" presStyleCnt="4" custSzX="163523" custSzY="941996"/>
      <dgm:spPr/>
      <dgm:t>
        <a:bodyPr/>
        <a:lstStyle/>
        <a:p>
          <a:endParaRPr lang="en-GB"/>
        </a:p>
      </dgm:t>
    </dgm:pt>
    <dgm:pt modelId="{021B77EB-B726-4F6C-8685-CD2C389E1545}" type="pres">
      <dgm:prSet presAssocID="{E20A4509-77A0-4A9C-B142-4EAC03518982}" presName="hierRoot3" presStyleCnt="0">
        <dgm:presLayoutVars>
          <dgm:hierBranch val="init"/>
        </dgm:presLayoutVars>
      </dgm:prSet>
      <dgm:spPr/>
      <dgm:t>
        <a:bodyPr/>
        <a:lstStyle/>
        <a:p>
          <a:endParaRPr lang="en-GB"/>
        </a:p>
      </dgm:t>
    </dgm:pt>
    <dgm:pt modelId="{5B4C56E5-AC04-4773-9DB4-18F97BE26E0A}" type="pres">
      <dgm:prSet presAssocID="{E20A4509-77A0-4A9C-B142-4EAC03518982}" presName="rootComposite3" presStyleCnt="0"/>
      <dgm:spPr/>
      <dgm:t>
        <a:bodyPr/>
        <a:lstStyle/>
        <a:p>
          <a:endParaRPr lang="en-GB"/>
        </a:p>
      </dgm:t>
    </dgm:pt>
    <dgm:pt modelId="{8F1774EF-D97A-4C82-B8AB-B929DB0FECFE}" type="pres">
      <dgm:prSet presAssocID="{E20A4509-77A0-4A9C-B142-4EAC03518982}" presName="rootText3" presStyleLbl="asst2" presStyleIdx="7" presStyleCnt="8" custScaleX="142560" custScaleY="148196" custLinFactNeighborX="29494" custLinFactNeighborY="4638">
        <dgm:presLayoutVars>
          <dgm:chPref val="3"/>
        </dgm:presLayoutVars>
      </dgm:prSet>
      <dgm:spPr/>
      <dgm:t>
        <a:bodyPr/>
        <a:lstStyle/>
        <a:p>
          <a:endParaRPr lang="en-GB"/>
        </a:p>
      </dgm:t>
    </dgm:pt>
    <dgm:pt modelId="{0C37EB50-E37C-4F6B-8277-4DF89D64140C}" type="pres">
      <dgm:prSet presAssocID="{E20A4509-77A0-4A9C-B142-4EAC03518982}" presName="rootConnector3" presStyleLbl="asst2" presStyleIdx="7" presStyleCnt="8"/>
      <dgm:spPr/>
      <dgm:t>
        <a:bodyPr/>
        <a:lstStyle/>
        <a:p>
          <a:endParaRPr lang="en-GB"/>
        </a:p>
      </dgm:t>
    </dgm:pt>
    <dgm:pt modelId="{1FD23142-2C69-4E15-A31D-EB1915162F6C}" type="pres">
      <dgm:prSet presAssocID="{E20A4509-77A0-4A9C-B142-4EAC03518982}" presName="hierChild6" presStyleCnt="0"/>
      <dgm:spPr/>
      <dgm:t>
        <a:bodyPr/>
        <a:lstStyle/>
        <a:p>
          <a:endParaRPr lang="en-GB"/>
        </a:p>
      </dgm:t>
    </dgm:pt>
    <dgm:pt modelId="{D3AD04A4-A669-43C7-BB8F-A10256A7EC2A}" type="pres">
      <dgm:prSet presAssocID="{E20A4509-77A0-4A9C-B142-4EAC03518982}" presName="hierChild7" presStyleCnt="0"/>
      <dgm:spPr/>
      <dgm:t>
        <a:bodyPr/>
        <a:lstStyle/>
        <a:p>
          <a:endParaRPr lang="en-GB"/>
        </a:p>
      </dgm:t>
    </dgm:pt>
    <dgm:pt modelId="{FE789C49-E2D2-464D-9A2B-76C37F8A38AE}" type="pres">
      <dgm:prSet presAssocID="{80836AFA-C442-4046-B344-9C17EA3C9DC0}" presName="hierChild3" presStyleCnt="0"/>
      <dgm:spPr/>
      <dgm:t>
        <a:bodyPr/>
        <a:lstStyle/>
        <a:p>
          <a:endParaRPr lang="en-GB"/>
        </a:p>
      </dgm:t>
    </dgm:pt>
  </dgm:ptLst>
  <dgm:cxnLst>
    <dgm:cxn modelId="{C9670BDC-8215-447C-8C55-557DDB69D6A8}" type="presOf" srcId="{6A061F0E-5422-4D33-B460-8E9A8D8A9B5B}" destId="{E4103409-02A2-4FE0-9521-5026D0E6AC9F}" srcOrd="1" destOrd="0" presId="urn:microsoft.com/office/officeart/2005/8/layout/orgChart1"/>
    <dgm:cxn modelId="{6D1C4DE5-EE42-42EE-AB01-CD556B7F2D83}" srcId="{6A061F0E-5422-4D33-B460-8E9A8D8A9B5B}" destId="{CB222790-57CA-4FCE-8120-70BC04C0C949}" srcOrd="0" destOrd="0" parTransId="{D33A9406-43F9-457B-ABE3-074D126007B6}" sibTransId="{E8DB4DDD-8AAB-46BB-85F3-DD9105476D4A}"/>
    <dgm:cxn modelId="{6B694453-4FAF-4962-ABFB-4B54F9D948C2}" type="presOf" srcId="{2582E07F-F300-43B7-AA93-A23D55E77E48}" destId="{DBCEA7EB-C004-4CBA-98E0-5D29658361F8}" srcOrd="0" destOrd="0" presId="urn:microsoft.com/office/officeart/2005/8/layout/orgChart1"/>
    <dgm:cxn modelId="{2A249973-1643-42CC-89ED-1C23827D3E52}" type="presOf" srcId="{47C6C19F-B502-493F-9557-2E5EB346FFF5}" destId="{6866AD12-72F6-4734-8BEC-33E7647BEB87}" srcOrd="0" destOrd="0" presId="urn:microsoft.com/office/officeart/2005/8/layout/orgChart1"/>
    <dgm:cxn modelId="{9F1F82A8-440A-43C3-A36B-E4D675B9FE35}" type="presOf" srcId="{CB222790-57CA-4FCE-8120-70BC04C0C949}" destId="{B31B8019-E865-4878-BD60-B726005C481E}" srcOrd="0" destOrd="0" presId="urn:microsoft.com/office/officeart/2005/8/layout/orgChart1"/>
    <dgm:cxn modelId="{14FB403E-7DF2-479A-9D8E-22F91550B22D}" type="presOf" srcId="{E20A4509-77A0-4A9C-B142-4EAC03518982}" destId="{8F1774EF-D97A-4C82-B8AB-B929DB0FECFE}" srcOrd="0" destOrd="0" presId="urn:microsoft.com/office/officeart/2005/8/layout/orgChart1"/>
    <dgm:cxn modelId="{6D77E1DC-DE4C-4B4A-A914-9F461786F078}" type="presOf" srcId="{EA5209AE-8E09-4C48-91C0-6EB8C5F21444}" destId="{FD1255C0-6195-44C6-8013-9622FFC3BC21}" srcOrd="1" destOrd="0" presId="urn:microsoft.com/office/officeart/2005/8/layout/orgChart1"/>
    <dgm:cxn modelId="{1CE34DF0-641C-4221-AE23-76282C0D1891}" type="presOf" srcId="{80836AFA-C442-4046-B344-9C17EA3C9DC0}" destId="{3EE43CFC-5A8C-4C98-9D51-3A896816375F}" srcOrd="0" destOrd="0" presId="urn:microsoft.com/office/officeart/2005/8/layout/orgChart1"/>
    <dgm:cxn modelId="{238E8A56-AB39-4B13-98EA-38786B29056C}" type="presOf" srcId="{F0D8A472-9C99-4B50-986B-A3A3973325EA}" destId="{E8C6BE1E-672C-4A67-861E-206E47BAE61C}" srcOrd="1" destOrd="0" presId="urn:microsoft.com/office/officeart/2005/8/layout/orgChart1"/>
    <dgm:cxn modelId="{FF42A7DB-26A7-44C1-A6D1-FEFE9F354D14}" type="presOf" srcId="{4382492C-0B8F-446F-B33A-269EA27865D3}" destId="{8FA1CB02-F4FF-4519-A1FF-5D2B669BEAB4}" srcOrd="1" destOrd="0" presId="urn:microsoft.com/office/officeart/2005/8/layout/orgChart1"/>
    <dgm:cxn modelId="{EC7813A3-42C8-4246-B9A5-ABE46325CCFA}" type="presOf" srcId="{D2C4B62B-3EBB-4743-A938-D6B8BE2FAECB}" destId="{E10FABE3-E518-4D9A-B6C5-CFAF4308ACB0}" srcOrd="0" destOrd="0" presId="urn:microsoft.com/office/officeart/2005/8/layout/orgChart1"/>
    <dgm:cxn modelId="{513E1761-642B-4258-84EB-08AB667B79D5}" type="presOf" srcId="{10E2F946-1D34-4D50-8529-3D6E849ABCBD}" destId="{5008794D-FC73-4F5C-977B-EDE03143EA1D}" srcOrd="1" destOrd="0" presId="urn:microsoft.com/office/officeart/2005/8/layout/orgChart1"/>
    <dgm:cxn modelId="{3AB2335F-3611-4E7C-9AF4-0DCBEA383D0E}" type="presOf" srcId="{3BDF3A79-F6AB-4457-8C88-4BB215856E28}" destId="{7E9FD6E3-AEF8-4D50-BFC6-48C12BA915A1}" srcOrd="0" destOrd="0" presId="urn:microsoft.com/office/officeart/2005/8/layout/orgChart1"/>
    <dgm:cxn modelId="{344BBB74-342F-4D79-929F-3435A42CB2E9}" srcId="{12FE4CC7-7B9C-41F7-B6B4-234D41942089}" destId="{E20A4509-77A0-4A9C-B142-4EAC03518982}" srcOrd="1" destOrd="0" parTransId="{EC8BFF72-E222-4432-A893-6F5324D9C437}" sibTransId="{2DA15405-6992-4075-9922-0FD2323BAB65}"/>
    <dgm:cxn modelId="{2C702D1C-4803-4C1C-8955-40234EF62A67}" type="presOf" srcId="{D33A9406-43F9-457B-ABE3-074D126007B6}" destId="{E679E4B2-8CFE-43FB-9846-5BF11664BDE3}" srcOrd="0" destOrd="0" presId="urn:microsoft.com/office/officeart/2005/8/layout/orgChart1"/>
    <dgm:cxn modelId="{14C488BA-F909-4342-BFCE-DC950865A730}" type="presOf" srcId="{15AFB71F-3D96-47F7-8EE6-85E42BB0BE93}" destId="{DEEA2FD6-D47B-4112-A95E-33798C59241D}" srcOrd="0" destOrd="0" presId="urn:microsoft.com/office/officeart/2005/8/layout/orgChart1"/>
    <dgm:cxn modelId="{BD387C3D-7938-446D-8171-B37629BAF74D}" type="presOf" srcId="{675C2FBD-521D-4BF9-ADB3-ACD4ED832218}" destId="{172675E2-DB1E-4F76-BB38-8B894D94B504}" srcOrd="0" destOrd="0" presId="urn:microsoft.com/office/officeart/2005/8/layout/orgChart1"/>
    <dgm:cxn modelId="{68D740C5-C107-4489-8F13-34DBEFDA5F11}" srcId="{80836AFA-C442-4046-B344-9C17EA3C9DC0}" destId="{D2C4B62B-3EBB-4743-A938-D6B8BE2FAECB}" srcOrd="0" destOrd="0" parTransId="{E64C5BBE-2ACC-42D9-BE83-15763BB0DC7C}" sibTransId="{4095ACD2-F105-481E-8FC8-03250E2B6EB4}"/>
    <dgm:cxn modelId="{CDDD5CCC-D767-4819-BF4E-7402D32D9CD2}" srcId="{872F4B8E-0B31-4A85-AD24-FDA02A4F8328}" destId="{80836AFA-C442-4046-B344-9C17EA3C9DC0}" srcOrd="0" destOrd="0" parTransId="{282B96B7-A6F5-475C-8DCE-7DCE1098FACA}" sibTransId="{72ECEC38-8425-4005-BB68-73C0E85AE311}"/>
    <dgm:cxn modelId="{3FADA7CA-DD5E-418B-AF95-6E3288D01E3C}" srcId="{80836AFA-C442-4046-B344-9C17EA3C9DC0}" destId="{EA5209AE-8E09-4C48-91C0-6EB8C5F21444}" srcOrd="2" destOrd="0" parTransId="{3C6C4779-6813-4023-802C-60C025F2CDA9}" sibTransId="{DFB992B2-6EE2-4CB0-8EEE-242C77CA2155}"/>
    <dgm:cxn modelId="{15C22165-0665-4CBD-A4AE-3E415769AF0C}" type="presOf" srcId="{12FE4CC7-7B9C-41F7-B6B4-234D41942089}" destId="{34F87C66-DD21-4E5E-81EE-3C58D272E95A}" srcOrd="1" destOrd="0" presId="urn:microsoft.com/office/officeart/2005/8/layout/orgChart1"/>
    <dgm:cxn modelId="{2F736499-29CC-4007-85CD-52B2AC40FDBA}" type="presOf" srcId="{E20A4509-77A0-4A9C-B142-4EAC03518982}" destId="{0C37EB50-E37C-4F6B-8277-4DF89D64140C}" srcOrd="1" destOrd="0" presId="urn:microsoft.com/office/officeart/2005/8/layout/orgChart1"/>
    <dgm:cxn modelId="{CF844D2C-126D-4B7A-855D-52AD31AAD187}" type="presOf" srcId="{BA323A5C-DA66-45B8-821A-560CD1052C7B}" destId="{892DF8D1-A0F4-4D23-B110-8B66DBE45462}" srcOrd="0" destOrd="0" presId="urn:microsoft.com/office/officeart/2005/8/layout/orgChart1"/>
    <dgm:cxn modelId="{43F6D4F4-FFE5-4D18-8A31-2A6648828FAE}" type="presOf" srcId="{872F4B8E-0B31-4A85-AD24-FDA02A4F8328}" destId="{BB194725-24E7-4FD4-AFF7-3FC12BDD9984}" srcOrd="0" destOrd="0" presId="urn:microsoft.com/office/officeart/2005/8/layout/orgChart1"/>
    <dgm:cxn modelId="{F85C09A8-E645-416E-B6AC-98C6D7979529}" type="presOf" srcId="{21441293-E66F-4CD5-84BE-C82FA45CCF06}" destId="{26A681B2-13F1-4C37-AFCB-B0273BB13A30}" srcOrd="0" destOrd="0" presId="urn:microsoft.com/office/officeart/2005/8/layout/orgChart1"/>
    <dgm:cxn modelId="{5F638F65-CE99-46F8-A198-7AE06DC93592}" srcId="{10E2F946-1D34-4D50-8529-3D6E849ABCBD}" destId="{6A061F0E-5422-4D33-B460-8E9A8D8A9B5B}" srcOrd="1" destOrd="0" parTransId="{66F580A5-2E78-4ADB-8971-2A20A85D064C}" sibTransId="{2977AF53-5BF6-4C5D-9EA7-2171446DD02F}"/>
    <dgm:cxn modelId="{AB1DDBA6-C9CD-41C0-952B-E7CE1D7981D3}" srcId="{10E2F946-1D34-4D50-8529-3D6E849ABCBD}" destId="{4382492C-0B8F-446F-B33A-269EA27865D3}" srcOrd="0" destOrd="0" parTransId="{2582E07F-F300-43B7-AA93-A23D55E77E48}" sibTransId="{1E9DDE89-CD73-4834-BB44-B10DC7D8478B}"/>
    <dgm:cxn modelId="{8FF9309F-C38F-4D39-A58B-CFFA425F5793}" type="presOf" srcId="{66F580A5-2E78-4ADB-8971-2A20A85D064C}" destId="{39520DE1-DCC9-488A-B640-13D0CE9041D2}" srcOrd="0" destOrd="0" presId="urn:microsoft.com/office/officeart/2005/8/layout/orgChart1"/>
    <dgm:cxn modelId="{B3837977-F756-4A51-A7D7-4049E319D43A}" type="presOf" srcId="{12FE4CC7-7B9C-41F7-B6B4-234D41942089}" destId="{B09B480B-F547-4726-A042-5F2CD8E4768D}" srcOrd="0" destOrd="0" presId="urn:microsoft.com/office/officeart/2005/8/layout/orgChart1"/>
    <dgm:cxn modelId="{D2756EE4-871D-4F9C-BD7E-8757DB8CA7CD}" type="presOf" srcId="{15AFB71F-3D96-47F7-8EE6-85E42BB0BE93}" destId="{716A742E-8F20-4F98-B63C-E6B201C3753D}" srcOrd="1" destOrd="0" presId="urn:microsoft.com/office/officeart/2005/8/layout/orgChart1"/>
    <dgm:cxn modelId="{8FF35EAD-C7C6-46CE-8971-7E54A1E6D948}" type="presOf" srcId="{E37CC507-36CD-400D-B911-4AEF0BFA86B4}" destId="{B826E503-DD16-44D5-8C30-4BA031AB5F1F}" srcOrd="0" destOrd="0" presId="urn:microsoft.com/office/officeart/2005/8/layout/orgChart1"/>
    <dgm:cxn modelId="{48D788A1-76FD-40EA-AB12-516461440908}" type="presOf" srcId="{CB222790-57CA-4FCE-8120-70BC04C0C949}" destId="{366247AE-5762-407B-B2A5-163B856F98F2}" srcOrd="1" destOrd="0" presId="urn:microsoft.com/office/officeart/2005/8/layout/orgChart1"/>
    <dgm:cxn modelId="{42742B3C-B9C7-4FB6-BC45-81BE1A67B3D6}" type="presOf" srcId="{E64C5BBE-2ACC-42D9-BE83-15763BB0DC7C}" destId="{A92C31C9-1699-4E85-9272-C9A5EF968BB4}" srcOrd="0" destOrd="0" presId="urn:microsoft.com/office/officeart/2005/8/layout/orgChart1"/>
    <dgm:cxn modelId="{804C6B23-3A7B-413B-8390-38B8D42DD331}" type="presOf" srcId="{EA5209AE-8E09-4C48-91C0-6EB8C5F21444}" destId="{3D84C380-2AB8-4315-BC0A-17CB13AE8FCD}" srcOrd="0" destOrd="0" presId="urn:microsoft.com/office/officeart/2005/8/layout/orgChart1"/>
    <dgm:cxn modelId="{46171E16-85A4-48A7-B23D-25F4679F9DDA}" type="presOf" srcId="{F0D8A472-9C99-4B50-986B-A3A3973325EA}" destId="{E4AF4C05-9A51-4693-8D5B-9F8F71BD8032}" srcOrd="0" destOrd="0" presId="urn:microsoft.com/office/officeart/2005/8/layout/orgChart1"/>
    <dgm:cxn modelId="{BA1E92A2-F0C0-437B-90E0-1B6DF88CC4EE}" srcId="{EA5209AE-8E09-4C48-91C0-6EB8C5F21444}" destId="{12FE4CC7-7B9C-41F7-B6B4-234D41942089}" srcOrd="0" destOrd="0" parTransId="{675C2FBD-521D-4BF9-ADB3-ACD4ED832218}" sibTransId="{CEFFB54D-F321-4C44-A435-C50C6AB75E80}"/>
    <dgm:cxn modelId="{0B2C02E1-11EA-4E9C-8D98-9FA34B12812F}" type="presOf" srcId="{4382492C-0B8F-446F-B33A-269EA27865D3}" destId="{88A47520-0992-4CF2-9963-1487D76EA9A6}" srcOrd="0" destOrd="0" presId="urn:microsoft.com/office/officeart/2005/8/layout/orgChart1"/>
    <dgm:cxn modelId="{A7096B01-835D-4A49-B49C-6B8CECA71F01}" type="presOf" srcId="{80836AFA-C442-4046-B344-9C17EA3C9DC0}" destId="{FB71DDB5-4A3E-4CAB-9287-BB0F46556C65}" srcOrd="1" destOrd="0" presId="urn:microsoft.com/office/officeart/2005/8/layout/orgChart1"/>
    <dgm:cxn modelId="{027D9739-C649-4F4C-BB5F-B5A91B3FD17A}" type="presOf" srcId="{3C6C4779-6813-4023-802C-60C025F2CDA9}" destId="{BCB01980-D517-4E42-90E6-183729398DD2}" srcOrd="0" destOrd="0" presId="urn:microsoft.com/office/officeart/2005/8/layout/orgChart1"/>
    <dgm:cxn modelId="{47FA6C66-B4F4-4C32-BE33-91B3291858C3}" srcId="{12FE4CC7-7B9C-41F7-B6B4-234D41942089}" destId="{BA323A5C-DA66-45B8-821A-560CD1052C7B}" srcOrd="0" destOrd="0" parTransId="{3BDF3A79-F6AB-4457-8C88-4BB215856E28}" sibTransId="{39B83E10-3CB9-4268-9763-AF5019553677}"/>
    <dgm:cxn modelId="{29EFC694-875B-4827-83D8-404D87FB7E4A}" type="presOf" srcId="{EC8BFF72-E222-4432-A893-6F5324D9C437}" destId="{1939A6FD-DCB7-4397-A272-258B46D04C20}" srcOrd="0" destOrd="0" presId="urn:microsoft.com/office/officeart/2005/8/layout/orgChart1"/>
    <dgm:cxn modelId="{408A236B-2F23-4701-9E36-989D94729A53}" type="presOf" srcId="{D2C4B62B-3EBB-4743-A938-D6B8BE2FAECB}" destId="{E3D2F621-08EC-4356-9ACC-A41BD450A6BB}" srcOrd="1" destOrd="0" presId="urn:microsoft.com/office/officeart/2005/8/layout/orgChart1"/>
    <dgm:cxn modelId="{A385635B-9E86-45E1-83C3-060F463E6AE9}" type="presOf" srcId="{6A061F0E-5422-4D33-B460-8E9A8D8A9B5B}" destId="{1889B809-8FBE-4F2E-8ABC-2483228FE5AB}" srcOrd="0" destOrd="0" presId="urn:microsoft.com/office/officeart/2005/8/layout/orgChart1"/>
    <dgm:cxn modelId="{65A2B08C-7022-487C-A303-0EF0B478D9C9}" srcId="{80836AFA-C442-4046-B344-9C17EA3C9DC0}" destId="{10E2F946-1D34-4D50-8529-3D6E849ABCBD}" srcOrd="1" destOrd="0" parTransId="{21441293-E66F-4CD5-84BE-C82FA45CCF06}" sibTransId="{B6132C46-1472-4DB7-A04D-96A83CA1E8B6}"/>
    <dgm:cxn modelId="{F9FDEE7A-0A57-4A7D-86F7-E3F561DA47F1}" type="presOf" srcId="{BA323A5C-DA66-45B8-821A-560CD1052C7B}" destId="{4DBEF234-B523-4E93-AB8D-0325D6E05727}" srcOrd="1" destOrd="0" presId="urn:microsoft.com/office/officeart/2005/8/layout/orgChart1"/>
    <dgm:cxn modelId="{76E909E6-EE8C-4C85-9849-99D56133870F}" srcId="{F0D8A472-9C99-4B50-986B-A3A3973325EA}" destId="{15AFB71F-3D96-47F7-8EE6-85E42BB0BE93}" srcOrd="0" destOrd="0" parTransId="{E37CC507-36CD-400D-B911-4AEF0BFA86B4}" sibTransId="{F214C39A-1194-4B3E-B0D6-0D25BEC17049}"/>
    <dgm:cxn modelId="{22C20857-5D8A-4F11-AFDB-56BFD0B57254}" srcId="{D2C4B62B-3EBB-4743-A938-D6B8BE2FAECB}" destId="{F0D8A472-9C99-4B50-986B-A3A3973325EA}" srcOrd="0" destOrd="0" parTransId="{47C6C19F-B502-493F-9557-2E5EB346FFF5}" sibTransId="{6390DD47-A76F-47C9-9074-6AAF09FF0DB9}"/>
    <dgm:cxn modelId="{953F178F-D316-4614-8CC6-863781790EAD}" type="presOf" srcId="{10E2F946-1D34-4D50-8529-3D6E849ABCBD}" destId="{FFF57682-0FDD-4E3E-9A8A-16EBE22C777D}" srcOrd="0" destOrd="0" presId="urn:microsoft.com/office/officeart/2005/8/layout/orgChart1"/>
    <dgm:cxn modelId="{7EE589CA-0E7F-497D-BE76-FE929837B412}" type="presParOf" srcId="{BB194725-24E7-4FD4-AFF7-3FC12BDD9984}" destId="{80C8DF91-BDDB-49A5-BBBC-996631CD9D1A}" srcOrd="0" destOrd="0" presId="urn:microsoft.com/office/officeart/2005/8/layout/orgChart1"/>
    <dgm:cxn modelId="{10ADD0B9-746B-47FE-9384-0B243FF7360A}" type="presParOf" srcId="{80C8DF91-BDDB-49A5-BBBC-996631CD9D1A}" destId="{898763D3-C5F0-43F9-91C0-C98B79AF693A}" srcOrd="0" destOrd="0" presId="urn:microsoft.com/office/officeart/2005/8/layout/orgChart1"/>
    <dgm:cxn modelId="{44097615-0FFD-43CB-A66B-8A6B9315E0B7}" type="presParOf" srcId="{898763D3-C5F0-43F9-91C0-C98B79AF693A}" destId="{3EE43CFC-5A8C-4C98-9D51-3A896816375F}" srcOrd="0" destOrd="0" presId="urn:microsoft.com/office/officeart/2005/8/layout/orgChart1"/>
    <dgm:cxn modelId="{3C8ABB7C-2D37-40ED-ACAA-B10222390D20}" type="presParOf" srcId="{898763D3-C5F0-43F9-91C0-C98B79AF693A}" destId="{FB71DDB5-4A3E-4CAB-9287-BB0F46556C65}" srcOrd="1" destOrd="0" presId="urn:microsoft.com/office/officeart/2005/8/layout/orgChart1"/>
    <dgm:cxn modelId="{79E3A2B4-4CE8-4B1F-8164-D6EAD23E0F74}" type="presParOf" srcId="{80C8DF91-BDDB-49A5-BBBC-996631CD9D1A}" destId="{91AA0903-A636-475D-A9F6-916BEB1C9DC8}" srcOrd="1" destOrd="0" presId="urn:microsoft.com/office/officeart/2005/8/layout/orgChart1"/>
    <dgm:cxn modelId="{07CA33F2-4985-4BF7-87E3-BCF39843C73F}" type="presParOf" srcId="{91AA0903-A636-475D-A9F6-916BEB1C9DC8}" destId="{A92C31C9-1699-4E85-9272-C9A5EF968BB4}" srcOrd="0" destOrd="0" presId="urn:microsoft.com/office/officeart/2005/8/layout/orgChart1"/>
    <dgm:cxn modelId="{30646CDB-7460-45E8-B7A6-4818220D16B8}" type="presParOf" srcId="{91AA0903-A636-475D-A9F6-916BEB1C9DC8}" destId="{FB366BF5-6F0D-4F0C-AB3E-1B6042EAC3E0}" srcOrd="1" destOrd="0" presId="urn:microsoft.com/office/officeart/2005/8/layout/orgChart1"/>
    <dgm:cxn modelId="{4218CE5F-1633-4EC2-A45B-90275118FD51}" type="presParOf" srcId="{FB366BF5-6F0D-4F0C-AB3E-1B6042EAC3E0}" destId="{E121A066-3D5D-4886-A1C4-CDE97B450DFE}" srcOrd="0" destOrd="0" presId="urn:microsoft.com/office/officeart/2005/8/layout/orgChart1"/>
    <dgm:cxn modelId="{6B3EB534-2A7B-4B05-A4FD-D3C017C98F94}" type="presParOf" srcId="{E121A066-3D5D-4886-A1C4-CDE97B450DFE}" destId="{E10FABE3-E518-4D9A-B6C5-CFAF4308ACB0}" srcOrd="0" destOrd="0" presId="urn:microsoft.com/office/officeart/2005/8/layout/orgChart1"/>
    <dgm:cxn modelId="{B1C71C3F-A7C0-4C07-A007-44672A8832C0}" type="presParOf" srcId="{E121A066-3D5D-4886-A1C4-CDE97B450DFE}" destId="{E3D2F621-08EC-4356-9ACC-A41BD450A6BB}" srcOrd="1" destOrd="0" presId="urn:microsoft.com/office/officeart/2005/8/layout/orgChart1"/>
    <dgm:cxn modelId="{1292F6DB-9A3B-4801-BF13-B2263B072FD6}" type="presParOf" srcId="{FB366BF5-6F0D-4F0C-AB3E-1B6042EAC3E0}" destId="{FA52C923-D11F-47BF-90DB-80FAFBFA594B}" srcOrd="1" destOrd="0" presId="urn:microsoft.com/office/officeart/2005/8/layout/orgChart1"/>
    <dgm:cxn modelId="{557791BC-478A-4C16-BDEC-4BF42CEB4039}" type="presParOf" srcId="{FB366BF5-6F0D-4F0C-AB3E-1B6042EAC3E0}" destId="{E4E98AFB-8804-43E2-B14E-6622A404F759}" srcOrd="2" destOrd="0" presId="urn:microsoft.com/office/officeart/2005/8/layout/orgChart1"/>
    <dgm:cxn modelId="{79D8BC56-F334-4B8D-8E25-71F2FAEF89F0}" type="presParOf" srcId="{E4E98AFB-8804-43E2-B14E-6622A404F759}" destId="{6866AD12-72F6-4734-8BEC-33E7647BEB87}" srcOrd="0" destOrd="0" presId="urn:microsoft.com/office/officeart/2005/8/layout/orgChart1"/>
    <dgm:cxn modelId="{67CA0C64-7E85-447D-83AC-8D93BFC03273}" type="presParOf" srcId="{E4E98AFB-8804-43E2-B14E-6622A404F759}" destId="{67E5A3CE-87B5-4AB9-AE5B-2D73FE25360A}" srcOrd="1" destOrd="0" presId="urn:microsoft.com/office/officeart/2005/8/layout/orgChart1"/>
    <dgm:cxn modelId="{369AAB5E-1FCF-4CDF-8E08-EBFE0FF42599}" type="presParOf" srcId="{67E5A3CE-87B5-4AB9-AE5B-2D73FE25360A}" destId="{F4AF2E42-F07B-4D52-ADEB-4924C7231D1E}" srcOrd="0" destOrd="0" presId="urn:microsoft.com/office/officeart/2005/8/layout/orgChart1"/>
    <dgm:cxn modelId="{75AF9FCF-495B-463E-841D-8B3D30CC35F3}" type="presParOf" srcId="{F4AF2E42-F07B-4D52-ADEB-4924C7231D1E}" destId="{E4AF4C05-9A51-4693-8D5B-9F8F71BD8032}" srcOrd="0" destOrd="0" presId="urn:microsoft.com/office/officeart/2005/8/layout/orgChart1"/>
    <dgm:cxn modelId="{24D1547D-B411-461C-8A73-0239EFEF5BB5}" type="presParOf" srcId="{F4AF2E42-F07B-4D52-ADEB-4924C7231D1E}" destId="{E8C6BE1E-672C-4A67-861E-206E47BAE61C}" srcOrd="1" destOrd="0" presId="urn:microsoft.com/office/officeart/2005/8/layout/orgChart1"/>
    <dgm:cxn modelId="{DEA1E45D-3348-48DE-9872-E34C5E8006CF}" type="presParOf" srcId="{67E5A3CE-87B5-4AB9-AE5B-2D73FE25360A}" destId="{0675EA21-D58E-4CA0-B919-512C3C2A3290}" srcOrd="1" destOrd="0" presId="urn:microsoft.com/office/officeart/2005/8/layout/orgChart1"/>
    <dgm:cxn modelId="{E677A63D-A138-4073-93A8-3CED4D292487}" type="presParOf" srcId="{67E5A3CE-87B5-4AB9-AE5B-2D73FE25360A}" destId="{6F7A480A-7824-4FAC-AE7A-40184B06081C}" srcOrd="2" destOrd="0" presId="urn:microsoft.com/office/officeart/2005/8/layout/orgChart1"/>
    <dgm:cxn modelId="{DD9E0490-17CE-42D2-8D7E-580CC83E6560}" type="presParOf" srcId="{6F7A480A-7824-4FAC-AE7A-40184B06081C}" destId="{B826E503-DD16-44D5-8C30-4BA031AB5F1F}" srcOrd="0" destOrd="0" presId="urn:microsoft.com/office/officeart/2005/8/layout/orgChart1"/>
    <dgm:cxn modelId="{FBC86524-4830-4779-97FE-96A35DF7CD5F}" type="presParOf" srcId="{6F7A480A-7824-4FAC-AE7A-40184B06081C}" destId="{2F44139E-8010-4277-BD1D-0C119D103F2A}" srcOrd="1" destOrd="0" presId="urn:microsoft.com/office/officeart/2005/8/layout/orgChart1"/>
    <dgm:cxn modelId="{58642288-6B17-443B-B6CF-53B65CA2FF2F}" type="presParOf" srcId="{2F44139E-8010-4277-BD1D-0C119D103F2A}" destId="{EE1E6D15-DE72-4D94-876C-37329628DF97}" srcOrd="0" destOrd="0" presId="urn:microsoft.com/office/officeart/2005/8/layout/orgChart1"/>
    <dgm:cxn modelId="{D3821CD5-68DF-44F0-9050-45B4CABAEF7B}" type="presParOf" srcId="{EE1E6D15-DE72-4D94-876C-37329628DF97}" destId="{DEEA2FD6-D47B-4112-A95E-33798C59241D}" srcOrd="0" destOrd="0" presId="urn:microsoft.com/office/officeart/2005/8/layout/orgChart1"/>
    <dgm:cxn modelId="{6F1487F4-8F7D-4E0D-AFFB-0EA3FE4327EF}" type="presParOf" srcId="{EE1E6D15-DE72-4D94-876C-37329628DF97}" destId="{716A742E-8F20-4F98-B63C-E6B201C3753D}" srcOrd="1" destOrd="0" presId="urn:microsoft.com/office/officeart/2005/8/layout/orgChart1"/>
    <dgm:cxn modelId="{BA35B8B3-AD81-4C50-82BC-262F5ED888C5}" type="presParOf" srcId="{2F44139E-8010-4277-BD1D-0C119D103F2A}" destId="{85B8C337-FD20-4E25-9C2F-1F245820CCBE}" srcOrd="1" destOrd="0" presId="urn:microsoft.com/office/officeart/2005/8/layout/orgChart1"/>
    <dgm:cxn modelId="{6DF86209-EE43-40D3-A944-784B492AC46D}" type="presParOf" srcId="{2F44139E-8010-4277-BD1D-0C119D103F2A}" destId="{8039A7A6-BCB6-43EF-AADE-3821A187FAA0}" srcOrd="2" destOrd="0" presId="urn:microsoft.com/office/officeart/2005/8/layout/orgChart1"/>
    <dgm:cxn modelId="{7C443587-55AF-49B8-AD2E-E193E6B0BF64}" type="presParOf" srcId="{91AA0903-A636-475D-A9F6-916BEB1C9DC8}" destId="{26A681B2-13F1-4C37-AFCB-B0273BB13A30}" srcOrd="2" destOrd="0" presId="urn:microsoft.com/office/officeart/2005/8/layout/orgChart1"/>
    <dgm:cxn modelId="{02C67BE8-5965-474C-8E65-9BAE56CF5891}" type="presParOf" srcId="{91AA0903-A636-475D-A9F6-916BEB1C9DC8}" destId="{23880E2A-6289-43E7-8C45-72CCB8BDC012}" srcOrd="3" destOrd="0" presId="urn:microsoft.com/office/officeart/2005/8/layout/orgChart1"/>
    <dgm:cxn modelId="{241B6676-F3BE-4650-8AF2-5F37E717B4F6}" type="presParOf" srcId="{23880E2A-6289-43E7-8C45-72CCB8BDC012}" destId="{4A4B29B3-5B2D-47B3-91D5-D1D70CF008EC}" srcOrd="0" destOrd="0" presId="urn:microsoft.com/office/officeart/2005/8/layout/orgChart1"/>
    <dgm:cxn modelId="{51A197C4-4B33-4241-BC61-93355A0681C6}" type="presParOf" srcId="{4A4B29B3-5B2D-47B3-91D5-D1D70CF008EC}" destId="{FFF57682-0FDD-4E3E-9A8A-16EBE22C777D}" srcOrd="0" destOrd="0" presId="urn:microsoft.com/office/officeart/2005/8/layout/orgChart1"/>
    <dgm:cxn modelId="{C28A4084-B94D-45D6-A955-24B31A86CCD0}" type="presParOf" srcId="{4A4B29B3-5B2D-47B3-91D5-D1D70CF008EC}" destId="{5008794D-FC73-4F5C-977B-EDE03143EA1D}" srcOrd="1" destOrd="0" presId="urn:microsoft.com/office/officeart/2005/8/layout/orgChart1"/>
    <dgm:cxn modelId="{5539368D-7E7A-45C7-B410-169295C87127}" type="presParOf" srcId="{23880E2A-6289-43E7-8C45-72CCB8BDC012}" destId="{7B4A0B68-0527-4FCB-B8F2-5FAB004A4D16}" srcOrd="1" destOrd="0" presId="urn:microsoft.com/office/officeart/2005/8/layout/orgChart1"/>
    <dgm:cxn modelId="{2ED8C3BE-83ED-47B3-B6B3-102FFF38E8A4}" type="presParOf" srcId="{23880E2A-6289-43E7-8C45-72CCB8BDC012}" destId="{B689DD17-442A-4788-9368-BAF59160B189}" srcOrd="2" destOrd="0" presId="urn:microsoft.com/office/officeart/2005/8/layout/orgChart1"/>
    <dgm:cxn modelId="{D551AFB2-E32E-4F67-93C3-21120BB18291}" type="presParOf" srcId="{B689DD17-442A-4788-9368-BAF59160B189}" destId="{DBCEA7EB-C004-4CBA-98E0-5D29658361F8}" srcOrd="0" destOrd="0" presId="urn:microsoft.com/office/officeart/2005/8/layout/orgChart1"/>
    <dgm:cxn modelId="{8B841F1C-83F1-42F5-BDC7-6BA22BEDD2AD}" type="presParOf" srcId="{B689DD17-442A-4788-9368-BAF59160B189}" destId="{009063A0-11D4-48A9-8468-5120497C26EC}" srcOrd="1" destOrd="0" presId="urn:microsoft.com/office/officeart/2005/8/layout/orgChart1"/>
    <dgm:cxn modelId="{A5D039AA-FCF4-432C-ADD0-11B804BFE71D}" type="presParOf" srcId="{009063A0-11D4-48A9-8468-5120497C26EC}" destId="{224466CB-DEA8-4EB2-97BB-58816FB0A59B}" srcOrd="0" destOrd="0" presId="urn:microsoft.com/office/officeart/2005/8/layout/orgChart1"/>
    <dgm:cxn modelId="{E5F0ADB8-D083-4DC9-9A17-0C07E2FB9343}" type="presParOf" srcId="{224466CB-DEA8-4EB2-97BB-58816FB0A59B}" destId="{88A47520-0992-4CF2-9963-1487D76EA9A6}" srcOrd="0" destOrd="0" presId="urn:microsoft.com/office/officeart/2005/8/layout/orgChart1"/>
    <dgm:cxn modelId="{D0827D43-8D1E-40FF-8ABC-B49D3ADFE6B5}" type="presParOf" srcId="{224466CB-DEA8-4EB2-97BB-58816FB0A59B}" destId="{8FA1CB02-F4FF-4519-A1FF-5D2B669BEAB4}" srcOrd="1" destOrd="0" presId="urn:microsoft.com/office/officeart/2005/8/layout/orgChart1"/>
    <dgm:cxn modelId="{6C036317-CB24-4E9B-852A-508B15EFB6BF}" type="presParOf" srcId="{009063A0-11D4-48A9-8468-5120497C26EC}" destId="{F363DC13-69F2-402A-8C02-752B29AE0324}" srcOrd="1" destOrd="0" presId="urn:microsoft.com/office/officeart/2005/8/layout/orgChart1"/>
    <dgm:cxn modelId="{1F8EC516-93B9-4281-900C-14FA9E6F22D3}" type="presParOf" srcId="{009063A0-11D4-48A9-8468-5120497C26EC}" destId="{305656D4-A3A0-4CFE-9980-AA3F4883E9B6}" srcOrd="2" destOrd="0" presId="urn:microsoft.com/office/officeart/2005/8/layout/orgChart1"/>
    <dgm:cxn modelId="{2A5F6463-2DC0-4F48-B4A2-175555B3D673}" type="presParOf" srcId="{B689DD17-442A-4788-9368-BAF59160B189}" destId="{39520DE1-DCC9-488A-B640-13D0CE9041D2}" srcOrd="2" destOrd="0" presId="urn:microsoft.com/office/officeart/2005/8/layout/orgChart1"/>
    <dgm:cxn modelId="{B14B5C0D-5F16-4B1F-A77E-A0F647A3AFA7}" type="presParOf" srcId="{B689DD17-442A-4788-9368-BAF59160B189}" destId="{B897B557-C735-4CC2-88BD-378A11ADA6FE}" srcOrd="3" destOrd="0" presId="urn:microsoft.com/office/officeart/2005/8/layout/orgChart1"/>
    <dgm:cxn modelId="{06049991-C742-440B-97DD-C1708178B127}" type="presParOf" srcId="{B897B557-C735-4CC2-88BD-378A11ADA6FE}" destId="{A4E689CC-273F-4CD9-A318-D4F9C59A847E}" srcOrd="0" destOrd="0" presId="urn:microsoft.com/office/officeart/2005/8/layout/orgChart1"/>
    <dgm:cxn modelId="{0F092CC0-6C5F-4F12-B1D9-9906E76E0D07}" type="presParOf" srcId="{A4E689CC-273F-4CD9-A318-D4F9C59A847E}" destId="{1889B809-8FBE-4F2E-8ABC-2483228FE5AB}" srcOrd="0" destOrd="0" presId="urn:microsoft.com/office/officeart/2005/8/layout/orgChart1"/>
    <dgm:cxn modelId="{E0C7383B-0B96-41EA-B2B4-58F4630672BB}" type="presParOf" srcId="{A4E689CC-273F-4CD9-A318-D4F9C59A847E}" destId="{E4103409-02A2-4FE0-9521-5026D0E6AC9F}" srcOrd="1" destOrd="0" presId="urn:microsoft.com/office/officeart/2005/8/layout/orgChart1"/>
    <dgm:cxn modelId="{202915B4-29D9-4D6A-93E9-C41040F87586}" type="presParOf" srcId="{B897B557-C735-4CC2-88BD-378A11ADA6FE}" destId="{3CB4095D-7F8A-4370-B312-C4A6BA015239}" srcOrd="1" destOrd="0" presId="urn:microsoft.com/office/officeart/2005/8/layout/orgChart1"/>
    <dgm:cxn modelId="{6B491924-7249-492B-893D-F6BD5F7F998C}" type="presParOf" srcId="{B897B557-C735-4CC2-88BD-378A11ADA6FE}" destId="{AF3FDE67-8EA3-4488-BD97-4509879DACA6}" srcOrd="2" destOrd="0" presId="urn:microsoft.com/office/officeart/2005/8/layout/orgChart1"/>
    <dgm:cxn modelId="{68188D91-7744-46EE-8D6C-6FA3C527B2A3}" type="presParOf" srcId="{AF3FDE67-8EA3-4488-BD97-4509879DACA6}" destId="{E679E4B2-8CFE-43FB-9846-5BF11664BDE3}" srcOrd="0" destOrd="0" presId="urn:microsoft.com/office/officeart/2005/8/layout/orgChart1"/>
    <dgm:cxn modelId="{170B2D84-0509-46E1-B5C0-6004B2830A71}" type="presParOf" srcId="{AF3FDE67-8EA3-4488-BD97-4509879DACA6}" destId="{AAFBD8DE-D8B7-4D3E-921A-6C2FFA2B2181}" srcOrd="1" destOrd="0" presId="urn:microsoft.com/office/officeart/2005/8/layout/orgChart1"/>
    <dgm:cxn modelId="{4296B011-400F-4721-A22A-31CA5DDF8054}" type="presParOf" srcId="{AAFBD8DE-D8B7-4D3E-921A-6C2FFA2B2181}" destId="{2285B126-FEB0-4DDA-9732-75FD8C73EACC}" srcOrd="0" destOrd="0" presId="urn:microsoft.com/office/officeart/2005/8/layout/orgChart1"/>
    <dgm:cxn modelId="{CF172AB2-F216-4CD6-8E54-214AED4D4B6F}" type="presParOf" srcId="{2285B126-FEB0-4DDA-9732-75FD8C73EACC}" destId="{B31B8019-E865-4878-BD60-B726005C481E}" srcOrd="0" destOrd="0" presId="urn:microsoft.com/office/officeart/2005/8/layout/orgChart1"/>
    <dgm:cxn modelId="{2C346A39-DD20-4C60-AFB4-0AF74E7304C2}" type="presParOf" srcId="{2285B126-FEB0-4DDA-9732-75FD8C73EACC}" destId="{366247AE-5762-407B-B2A5-163B856F98F2}" srcOrd="1" destOrd="0" presId="urn:microsoft.com/office/officeart/2005/8/layout/orgChart1"/>
    <dgm:cxn modelId="{80ED152D-7C9B-4C24-80AB-B59BE216A6E6}" type="presParOf" srcId="{AAFBD8DE-D8B7-4D3E-921A-6C2FFA2B2181}" destId="{0FBC2E8C-AA6A-4243-9A7C-7B5735439882}" srcOrd="1" destOrd="0" presId="urn:microsoft.com/office/officeart/2005/8/layout/orgChart1"/>
    <dgm:cxn modelId="{F761ABA6-00BF-40A8-B8C1-F9FD7D28B52A}" type="presParOf" srcId="{AAFBD8DE-D8B7-4D3E-921A-6C2FFA2B2181}" destId="{2A506305-994A-491F-BE49-C2D104218146}" srcOrd="2" destOrd="0" presId="urn:microsoft.com/office/officeart/2005/8/layout/orgChart1"/>
    <dgm:cxn modelId="{6338BC11-090D-424B-ACA0-0B14391E5777}" type="presParOf" srcId="{91AA0903-A636-475D-A9F6-916BEB1C9DC8}" destId="{BCB01980-D517-4E42-90E6-183729398DD2}" srcOrd="4" destOrd="0" presId="urn:microsoft.com/office/officeart/2005/8/layout/orgChart1"/>
    <dgm:cxn modelId="{FB4DF299-CF05-4E5A-819A-2EB30FFE657A}" type="presParOf" srcId="{91AA0903-A636-475D-A9F6-916BEB1C9DC8}" destId="{A3B1E0E8-6455-4960-BC4B-241509C527E4}" srcOrd="5" destOrd="0" presId="urn:microsoft.com/office/officeart/2005/8/layout/orgChart1"/>
    <dgm:cxn modelId="{A21F9856-632E-4C5B-AA4C-5DE23D549F0E}" type="presParOf" srcId="{A3B1E0E8-6455-4960-BC4B-241509C527E4}" destId="{CBB8C9AD-81B6-4A5F-B980-EA539975CCB3}" srcOrd="0" destOrd="0" presId="urn:microsoft.com/office/officeart/2005/8/layout/orgChart1"/>
    <dgm:cxn modelId="{B123F98A-11D2-4EF4-BFC5-A6D1B1F6FFFD}" type="presParOf" srcId="{CBB8C9AD-81B6-4A5F-B980-EA539975CCB3}" destId="{3D84C380-2AB8-4315-BC0A-17CB13AE8FCD}" srcOrd="0" destOrd="0" presId="urn:microsoft.com/office/officeart/2005/8/layout/orgChart1"/>
    <dgm:cxn modelId="{8AEE8869-E833-4AA5-A2FE-D6B8B0DB93DF}" type="presParOf" srcId="{CBB8C9AD-81B6-4A5F-B980-EA539975CCB3}" destId="{FD1255C0-6195-44C6-8013-9622FFC3BC21}" srcOrd="1" destOrd="0" presId="urn:microsoft.com/office/officeart/2005/8/layout/orgChart1"/>
    <dgm:cxn modelId="{13DA89D4-EAC4-4C58-9AEA-1C70526DC595}" type="presParOf" srcId="{A3B1E0E8-6455-4960-BC4B-241509C527E4}" destId="{32B46723-4E88-491B-A363-B50246DBEC7C}" srcOrd="1" destOrd="0" presId="urn:microsoft.com/office/officeart/2005/8/layout/orgChart1"/>
    <dgm:cxn modelId="{53451C0A-A279-41FC-97C8-51E2BA1B0D0A}" type="presParOf" srcId="{A3B1E0E8-6455-4960-BC4B-241509C527E4}" destId="{BA3342FD-F8DE-40AA-96BD-687C4444079E}" srcOrd="2" destOrd="0" presId="urn:microsoft.com/office/officeart/2005/8/layout/orgChart1"/>
    <dgm:cxn modelId="{4C53548F-3687-42E2-AA73-D24D1313D911}" type="presParOf" srcId="{BA3342FD-F8DE-40AA-96BD-687C4444079E}" destId="{172675E2-DB1E-4F76-BB38-8B894D94B504}" srcOrd="0" destOrd="0" presId="urn:microsoft.com/office/officeart/2005/8/layout/orgChart1"/>
    <dgm:cxn modelId="{9774ED45-EB8B-4B35-B251-2C55700FAB82}" type="presParOf" srcId="{BA3342FD-F8DE-40AA-96BD-687C4444079E}" destId="{F0B0D0A0-3BCC-46C2-B580-71C05200B026}" srcOrd="1" destOrd="0" presId="urn:microsoft.com/office/officeart/2005/8/layout/orgChart1"/>
    <dgm:cxn modelId="{15263211-814A-449F-AE09-41AC48FBF581}" type="presParOf" srcId="{F0B0D0A0-3BCC-46C2-B580-71C05200B026}" destId="{51693A2B-23AD-45D6-B3D6-2C6D28D7FCC2}" srcOrd="0" destOrd="0" presId="urn:microsoft.com/office/officeart/2005/8/layout/orgChart1"/>
    <dgm:cxn modelId="{ADE6C69A-D028-4CE2-A2BC-889760F46681}" type="presParOf" srcId="{51693A2B-23AD-45D6-B3D6-2C6D28D7FCC2}" destId="{B09B480B-F547-4726-A042-5F2CD8E4768D}" srcOrd="0" destOrd="0" presId="urn:microsoft.com/office/officeart/2005/8/layout/orgChart1"/>
    <dgm:cxn modelId="{9F11B2BA-491A-4FB5-8024-2FE8A75B5AB3}" type="presParOf" srcId="{51693A2B-23AD-45D6-B3D6-2C6D28D7FCC2}" destId="{34F87C66-DD21-4E5E-81EE-3C58D272E95A}" srcOrd="1" destOrd="0" presId="urn:microsoft.com/office/officeart/2005/8/layout/orgChart1"/>
    <dgm:cxn modelId="{83787917-E500-438D-8AC1-4EFF72CA4A1C}" type="presParOf" srcId="{F0B0D0A0-3BCC-46C2-B580-71C05200B026}" destId="{F961B019-106E-4BA8-9AEE-E4508053083C}" srcOrd="1" destOrd="0" presId="urn:microsoft.com/office/officeart/2005/8/layout/orgChart1"/>
    <dgm:cxn modelId="{0C4D8543-92C7-4E39-A752-6B1DE4376864}" type="presParOf" srcId="{F0B0D0A0-3BCC-46C2-B580-71C05200B026}" destId="{6741017C-1531-47AF-9BE7-6155B5B9B3A2}" srcOrd="2" destOrd="0" presId="urn:microsoft.com/office/officeart/2005/8/layout/orgChart1"/>
    <dgm:cxn modelId="{3B35A182-4118-4D62-8195-0C568CA6E59F}" type="presParOf" srcId="{6741017C-1531-47AF-9BE7-6155B5B9B3A2}" destId="{7E9FD6E3-AEF8-4D50-BFC6-48C12BA915A1}" srcOrd="0" destOrd="0" presId="urn:microsoft.com/office/officeart/2005/8/layout/orgChart1"/>
    <dgm:cxn modelId="{9B850A59-FB7F-44E6-8876-4DA37C4C5417}" type="presParOf" srcId="{6741017C-1531-47AF-9BE7-6155B5B9B3A2}" destId="{14A9180F-6189-4608-AC75-A1271F39C397}" srcOrd="1" destOrd="0" presId="urn:microsoft.com/office/officeart/2005/8/layout/orgChart1"/>
    <dgm:cxn modelId="{C12761A9-6200-455F-A85E-D887A96CDE0A}" type="presParOf" srcId="{14A9180F-6189-4608-AC75-A1271F39C397}" destId="{66EB0D00-DD20-4181-849E-354A018D8DD3}" srcOrd="0" destOrd="0" presId="urn:microsoft.com/office/officeart/2005/8/layout/orgChart1"/>
    <dgm:cxn modelId="{C49EBA88-D635-4E91-A963-1579C69BA0CC}" type="presParOf" srcId="{66EB0D00-DD20-4181-849E-354A018D8DD3}" destId="{892DF8D1-A0F4-4D23-B110-8B66DBE45462}" srcOrd="0" destOrd="0" presId="urn:microsoft.com/office/officeart/2005/8/layout/orgChart1"/>
    <dgm:cxn modelId="{13478779-0CAF-4647-A5BC-A064F4AF7E51}" type="presParOf" srcId="{66EB0D00-DD20-4181-849E-354A018D8DD3}" destId="{4DBEF234-B523-4E93-AB8D-0325D6E05727}" srcOrd="1" destOrd="0" presId="urn:microsoft.com/office/officeart/2005/8/layout/orgChart1"/>
    <dgm:cxn modelId="{ECF98494-26D3-4EF9-978C-46A0AF7F58C6}" type="presParOf" srcId="{14A9180F-6189-4608-AC75-A1271F39C397}" destId="{C2CC608B-EAD2-498A-A132-7716806A63CD}" srcOrd="1" destOrd="0" presId="urn:microsoft.com/office/officeart/2005/8/layout/orgChart1"/>
    <dgm:cxn modelId="{4DE8DBC2-735F-4DB5-90BD-9DE1BBC009AA}" type="presParOf" srcId="{14A9180F-6189-4608-AC75-A1271F39C397}" destId="{6E210432-6B82-42A7-848A-01D3E95B4DE6}" srcOrd="2" destOrd="0" presId="urn:microsoft.com/office/officeart/2005/8/layout/orgChart1"/>
    <dgm:cxn modelId="{6356D51E-4D7F-46BD-A05B-A6684313904B}" type="presParOf" srcId="{6741017C-1531-47AF-9BE7-6155B5B9B3A2}" destId="{1939A6FD-DCB7-4397-A272-258B46D04C20}" srcOrd="2" destOrd="0" presId="urn:microsoft.com/office/officeart/2005/8/layout/orgChart1"/>
    <dgm:cxn modelId="{B0A33ED4-7123-4726-8306-FF6778958800}" type="presParOf" srcId="{6741017C-1531-47AF-9BE7-6155B5B9B3A2}" destId="{021B77EB-B726-4F6C-8685-CD2C389E1545}" srcOrd="3" destOrd="0" presId="urn:microsoft.com/office/officeart/2005/8/layout/orgChart1"/>
    <dgm:cxn modelId="{2A3AA225-F762-4711-9473-5A9D87F62111}" type="presParOf" srcId="{021B77EB-B726-4F6C-8685-CD2C389E1545}" destId="{5B4C56E5-AC04-4773-9DB4-18F97BE26E0A}" srcOrd="0" destOrd="0" presId="urn:microsoft.com/office/officeart/2005/8/layout/orgChart1"/>
    <dgm:cxn modelId="{54F8434C-F0C7-45D8-A139-71ACBE4CD1A6}" type="presParOf" srcId="{5B4C56E5-AC04-4773-9DB4-18F97BE26E0A}" destId="{8F1774EF-D97A-4C82-B8AB-B929DB0FECFE}" srcOrd="0" destOrd="0" presId="urn:microsoft.com/office/officeart/2005/8/layout/orgChart1"/>
    <dgm:cxn modelId="{47BEE6B2-855E-4BA6-9BB3-213BB4F79641}" type="presParOf" srcId="{5B4C56E5-AC04-4773-9DB4-18F97BE26E0A}" destId="{0C37EB50-E37C-4F6B-8277-4DF89D64140C}" srcOrd="1" destOrd="0" presId="urn:microsoft.com/office/officeart/2005/8/layout/orgChart1"/>
    <dgm:cxn modelId="{B8590963-9F77-47DE-891A-DF8AD06E3C37}" type="presParOf" srcId="{021B77EB-B726-4F6C-8685-CD2C389E1545}" destId="{1FD23142-2C69-4E15-A31D-EB1915162F6C}" srcOrd="1" destOrd="0" presId="urn:microsoft.com/office/officeart/2005/8/layout/orgChart1"/>
    <dgm:cxn modelId="{5430FF81-594E-436F-BDBA-CB52EA7EF553}" type="presParOf" srcId="{021B77EB-B726-4F6C-8685-CD2C389E1545}" destId="{D3AD04A4-A669-43C7-BB8F-A10256A7EC2A}" srcOrd="2" destOrd="0" presId="urn:microsoft.com/office/officeart/2005/8/layout/orgChart1"/>
    <dgm:cxn modelId="{9ED85CCB-8F78-4EA7-998E-E02508023E33}" type="presParOf" srcId="{80C8DF91-BDDB-49A5-BBBC-996631CD9D1A}" destId="{FE789C49-E2D2-464D-9A2B-76C37F8A38AE}"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8796EA6-6F25-4F19-87BA-7ADCC16DAEFF}" type="datetimeFigureOut">
              <a:rPr lang="en-US" smtClean="0"/>
              <a:t>11/8/2019</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64E50CC-F33A-4EF4-9F12-93EC4A21A0CF}" type="slidenum">
              <a:rPr lang="en-US" smtClean="0"/>
              <a:t>‹#›</a:t>
            </a:fld>
            <a:endParaRPr lang="en-US"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9C172E-A8B5-46F6-B05C-DFA3E2E0F207}" type="datetimeFigureOut">
              <a:rPr lang="en-US" smtClean="0"/>
              <a:t>11/8/2019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674CE4-FBD8-4481-AEFB-CA53E599A745}" type="slidenum">
              <a:rPr lang="en-US" smtClean="0"/>
              <a:t>‹#›</a:t>
            </a:fld>
            <a:endParaRPr lang="en-US"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28B558-402E-E44A-9B81-F9C74449911F}" type="slidenum">
              <a:rPr lang="en-US" smtClean="0"/>
              <a:t>1</a:t>
            </a:fld>
            <a:endParaRPr lang="en-US"/>
          </a:p>
        </p:txBody>
      </p:sp>
    </p:spTree>
    <p:extLst>
      <p:ext uri="{BB962C8B-B14F-4D97-AF65-F5344CB8AC3E}">
        <p14:creationId xmlns:p14="http://schemas.microsoft.com/office/powerpoint/2010/main" val="3588830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Being at a managerial level in our company, we have received several constructive feedback from Team Members, namely from the “Great Place to Work” survey,</a:t>
            </a:r>
            <a:r>
              <a:rPr lang="en-GB" baseline="0" dirty="0" smtClean="0"/>
              <a:t> </a:t>
            </a:r>
            <a:r>
              <a:rPr lang="en-GB" dirty="0" smtClean="0"/>
              <a:t>from the Human Resources department and during the</a:t>
            </a:r>
            <a:r>
              <a:rPr lang="en-GB" baseline="0" dirty="0" smtClean="0"/>
              <a:t> Health &amp; Safety meetings</a:t>
            </a:r>
            <a:r>
              <a:rPr lang="en-GB" dirty="0" smtClean="0"/>
              <a:t> regarding the facilities provided by the hotels. Therefore, this present study aims to find ways on how to enhance Team Members engagement through well-being programs.</a:t>
            </a:r>
            <a:endParaRPr lang="en-GB" dirty="0"/>
          </a:p>
        </p:txBody>
      </p:sp>
      <p:sp>
        <p:nvSpPr>
          <p:cNvPr id="4" name="Slide Number Placeholder 3"/>
          <p:cNvSpPr>
            <a:spLocks noGrp="1"/>
          </p:cNvSpPr>
          <p:nvPr>
            <p:ph type="sldNum" sz="quarter" idx="10"/>
          </p:nvPr>
        </p:nvSpPr>
        <p:spPr/>
        <p:txBody>
          <a:bodyPr/>
          <a:lstStyle/>
          <a:p>
            <a:fld id="{F428B558-402E-E44A-9B81-F9C74449911F}" type="slidenum">
              <a:rPr lang="en-US" smtClean="0"/>
              <a:t>2</a:t>
            </a:fld>
            <a:endParaRPr lang="en-US"/>
          </a:p>
        </p:txBody>
      </p:sp>
    </p:spTree>
    <p:extLst>
      <p:ext uri="{BB962C8B-B14F-4D97-AF65-F5344CB8AC3E}">
        <p14:creationId xmlns:p14="http://schemas.microsoft.com/office/powerpoint/2010/main" val="26955176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aims</a:t>
            </a:r>
            <a:r>
              <a:rPr lang="en-GB" baseline="0" dirty="0" smtClean="0"/>
              <a:t> and objectives of this project are to find out how satisfied our Team Members were with the current facilities provided, what they want as well-being facilities, benchmark with our partners and competitors on well-being facilities and strategy in place and finally to make recommendations for improvements to our current hotel facilities.  </a:t>
            </a:r>
            <a:endParaRPr lang="en-GB" dirty="0"/>
          </a:p>
        </p:txBody>
      </p:sp>
      <p:sp>
        <p:nvSpPr>
          <p:cNvPr id="4" name="Slide Number Placeholder 3"/>
          <p:cNvSpPr>
            <a:spLocks noGrp="1"/>
          </p:cNvSpPr>
          <p:nvPr>
            <p:ph type="sldNum" sz="quarter" idx="10"/>
          </p:nvPr>
        </p:nvSpPr>
        <p:spPr/>
        <p:txBody>
          <a:bodyPr/>
          <a:lstStyle/>
          <a:p>
            <a:fld id="{F428B558-402E-E44A-9B81-F9C74449911F}" type="slidenum">
              <a:rPr lang="en-US" smtClean="0"/>
              <a:t>3</a:t>
            </a:fld>
            <a:endParaRPr lang="en-US"/>
          </a:p>
        </p:txBody>
      </p:sp>
    </p:spTree>
    <p:extLst>
      <p:ext uri="{BB962C8B-B14F-4D97-AF65-F5344CB8AC3E}">
        <p14:creationId xmlns:p14="http://schemas.microsoft.com/office/powerpoint/2010/main" val="1290447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Three methods were chosen for this project, namely the survey, Focus group and Interviews.</a:t>
            </a:r>
          </a:p>
          <a:p>
            <a:pPr marL="171450" indent="-171450">
              <a:buFont typeface="Arial" panose="020B0604020202020204" pitchFamily="34" charset="0"/>
              <a:buChar char="•"/>
            </a:pPr>
            <a:r>
              <a:rPr lang="en-GB" dirty="0" smtClean="0"/>
              <a:t>Survey</a:t>
            </a:r>
            <a:r>
              <a:rPr lang="en-GB" baseline="0" dirty="0" smtClean="0"/>
              <a:t> were done with the Team members with the use of Google Forms.</a:t>
            </a:r>
          </a:p>
          <a:p>
            <a:pPr marL="171450" indent="-171450">
              <a:buFont typeface="Arial" panose="020B0604020202020204" pitchFamily="34" charset="0"/>
              <a:buChar char="•"/>
            </a:pPr>
            <a:r>
              <a:rPr lang="en-GB" baseline="0" dirty="0" smtClean="0"/>
              <a:t>Focus group was done with the Team Members and Head of Departments.</a:t>
            </a:r>
          </a:p>
          <a:p>
            <a:pPr marL="171450" indent="-171450">
              <a:buFont typeface="Arial" panose="020B0604020202020204" pitchFamily="34" charset="0"/>
              <a:buChar char="•"/>
            </a:pPr>
            <a:r>
              <a:rPr lang="en-GB" baseline="0" dirty="0" smtClean="0"/>
              <a:t>Interviews was done through benchmarking with 7 partners and competitors.</a:t>
            </a:r>
            <a:endParaRPr lang="en-GB" dirty="0"/>
          </a:p>
        </p:txBody>
      </p:sp>
      <p:sp>
        <p:nvSpPr>
          <p:cNvPr id="4" name="Slide Number Placeholder 3"/>
          <p:cNvSpPr>
            <a:spLocks noGrp="1"/>
          </p:cNvSpPr>
          <p:nvPr>
            <p:ph type="sldNum" sz="quarter" idx="10"/>
          </p:nvPr>
        </p:nvSpPr>
        <p:spPr/>
        <p:txBody>
          <a:bodyPr/>
          <a:lstStyle/>
          <a:p>
            <a:fld id="{F428B558-402E-E44A-9B81-F9C74449911F}" type="slidenum">
              <a:rPr lang="en-US" smtClean="0"/>
              <a:t>4</a:t>
            </a:fld>
            <a:endParaRPr lang="en-US"/>
          </a:p>
        </p:txBody>
      </p:sp>
    </p:spTree>
    <p:extLst>
      <p:ext uri="{BB962C8B-B14F-4D97-AF65-F5344CB8AC3E}">
        <p14:creationId xmlns:p14="http://schemas.microsoft.com/office/powerpoint/2010/main" val="654690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F428B558-402E-E44A-9B81-F9C74449911F}" type="slidenum">
              <a:rPr lang="en-US" smtClean="0"/>
              <a:t>5</a:t>
            </a:fld>
            <a:endParaRPr lang="en-US"/>
          </a:p>
        </p:txBody>
      </p:sp>
    </p:spTree>
    <p:extLst>
      <p:ext uri="{BB962C8B-B14F-4D97-AF65-F5344CB8AC3E}">
        <p14:creationId xmlns:p14="http://schemas.microsoft.com/office/powerpoint/2010/main" val="2183526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Arial" panose="020B0604020202020204" pitchFamily="34" charset="0"/>
                <a:cs typeface="Arial" panose="020B0604020202020204" pitchFamily="34" charset="0"/>
              </a:rPr>
              <a:t>The</a:t>
            </a:r>
            <a:r>
              <a:rPr lang="en-GB" sz="1200" baseline="0" dirty="0" smtClean="0">
                <a:latin typeface="Arial" panose="020B0604020202020204" pitchFamily="34" charset="0"/>
                <a:cs typeface="Arial" panose="020B0604020202020204" pitchFamily="34" charset="0"/>
              </a:rPr>
              <a:t> 1</a:t>
            </a:r>
            <a:r>
              <a:rPr lang="en-GB" sz="1200" baseline="30000" dirty="0" smtClean="0">
                <a:latin typeface="Arial" panose="020B0604020202020204" pitchFamily="34" charset="0"/>
                <a:cs typeface="Arial" panose="020B0604020202020204" pitchFamily="34" charset="0"/>
              </a:rPr>
              <a:t>st</a:t>
            </a:r>
            <a:r>
              <a:rPr lang="en-GB" sz="1200" baseline="0" dirty="0" smtClean="0">
                <a:latin typeface="Arial" panose="020B0604020202020204" pitchFamily="34" charset="0"/>
                <a:cs typeface="Arial" panose="020B0604020202020204" pitchFamily="34" charset="0"/>
              </a:rPr>
              <a:t> method used was a survey composed of 11 questions. For the purpose of the presentation I will focus only on the two questions related to WB. Q1. asked how satisfied were our TM with the current facilities.. </a:t>
            </a:r>
            <a:r>
              <a:rPr lang="en-GB" sz="1200" b="1" baseline="0" dirty="0" smtClean="0">
                <a:latin typeface="Arial" panose="020B0604020202020204" pitchFamily="34" charset="0"/>
                <a:cs typeface="Arial" panose="020B0604020202020204" pitchFamily="34" charset="0"/>
              </a:rPr>
              <a:t>Refer to %....</a:t>
            </a:r>
          </a:p>
          <a:p>
            <a:r>
              <a:rPr lang="en-GB" sz="1200" baseline="0" dirty="0" smtClean="0">
                <a:latin typeface="Arial" panose="020B0604020202020204" pitchFamily="34" charset="0"/>
                <a:cs typeface="Arial" panose="020B0604020202020204" pitchFamily="34" charset="0"/>
              </a:rPr>
              <a:t>Event though the average shared their positive views on the facilities provided, it was noticed that the combined percentage from average to poor is at 42% which is linked to the % received in the engagement survey in 2018 which was at 40 %.</a:t>
            </a: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2674CE4-FBD8-4481-AEFB-CA53E599A745}" type="slidenum">
              <a:rPr lang="en-US" smtClean="0"/>
              <a:t>6</a:t>
            </a:fld>
            <a:endParaRPr lang="en-US" dirty="0"/>
          </a:p>
        </p:txBody>
      </p:sp>
    </p:spTree>
    <p:extLst>
      <p:ext uri="{BB962C8B-B14F-4D97-AF65-F5344CB8AC3E}">
        <p14:creationId xmlns:p14="http://schemas.microsoft.com/office/powerpoint/2010/main" val="1882961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Qu.2 directed the survey participants to 5 areas where we could improve. Out of the 5 questions there were 3 areas that stood out with more responses, namely Changing room, Outdoor sports &amp; rest rooms. In the literature review where we focussed on employee engagement, these figures join Harter’s explanation</a:t>
            </a:r>
            <a:r>
              <a:rPr lang="en-GB" baseline="0" dirty="0" smtClean="0"/>
              <a:t> </a:t>
            </a:r>
            <a:r>
              <a:rPr lang="en-GB" dirty="0" smtClean="0"/>
              <a:t>of Well-being on the external factors that can affect the Well-being of a person. It also confirms that when people are happy at work this has a positive impact on their performance.</a:t>
            </a:r>
          </a:p>
          <a:p>
            <a:endParaRPr lang="en-US" dirty="0"/>
          </a:p>
        </p:txBody>
      </p:sp>
      <p:sp>
        <p:nvSpPr>
          <p:cNvPr id="4" name="Slide Number Placeholder 3"/>
          <p:cNvSpPr>
            <a:spLocks noGrp="1"/>
          </p:cNvSpPr>
          <p:nvPr>
            <p:ph type="sldNum" sz="quarter" idx="10"/>
          </p:nvPr>
        </p:nvSpPr>
        <p:spPr/>
        <p:txBody>
          <a:bodyPr/>
          <a:lstStyle/>
          <a:p>
            <a:fld id="{32674CE4-FBD8-4481-AEFB-CA53E599A745}" type="slidenum">
              <a:rPr lang="en-US" smtClean="0"/>
              <a:t>7</a:t>
            </a:fld>
            <a:endParaRPr lang="en-US" dirty="0"/>
          </a:p>
        </p:txBody>
      </p:sp>
    </p:spTree>
    <p:extLst>
      <p:ext uri="{BB962C8B-B14F-4D97-AF65-F5344CB8AC3E}">
        <p14:creationId xmlns:p14="http://schemas.microsoft.com/office/powerpoint/2010/main" val="41700841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findings from the Focus Group were similar to that of the Survey. The data and feedback directed us to 4 areas:</a:t>
            </a:r>
          </a:p>
          <a:p>
            <a:r>
              <a:rPr lang="en-GB" dirty="0" smtClean="0"/>
              <a:t>Rest room, Outdoor activity, Changing room and canteen.</a:t>
            </a:r>
          </a:p>
          <a:p>
            <a:r>
              <a:rPr lang="en-GB" dirty="0" smtClean="0"/>
              <a:t>In The Herald a newspaper in New Zealand an article quoted that a company increased its employee</a:t>
            </a:r>
            <a:r>
              <a:rPr lang="en-GB" baseline="0" dirty="0" smtClean="0"/>
              <a:t> </a:t>
            </a:r>
            <a:r>
              <a:rPr lang="en-GB" dirty="0" smtClean="0"/>
              <a:t>engagement by 51% after capitalising on the momentum of the work place health and through Well-being initiatives….</a:t>
            </a:r>
          </a:p>
          <a:p>
            <a:endParaRPr lang="en-GB" dirty="0"/>
          </a:p>
        </p:txBody>
      </p:sp>
      <p:sp>
        <p:nvSpPr>
          <p:cNvPr id="4" name="Slide Number Placeholder 3"/>
          <p:cNvSpPr>
            <a:spLocks noGrp="1"/>
          </p:cNvSpPr>
          <p:nvPr>
            <p:ph type="sldNum" sz="quarter" idx="10"/>
          </p:nvPr>
        </p:nvSpPr>
        <p:spPr/>
        <p:txBody>
          <a:bodyPr/>
          <a:lstStyle/>
          <a:p>
            <a:fld id="{F428B558-402E-E44A-9B81-F9C74449911F}" type="slidenum">
              <a:rPr lang="en-US" smtClean="0"/>
              <a:t>8</a:t>
            </a:fld>
            <a:endParaRPr lang="en-US"/>
          </a:p>
        </p:txBody>
      </p:sp>
    </p:spTree>
    <p:extLst>
      <p:ext uri="{BB962C8B-B14F-4D97-AF65-F5344CB8AC3E}">
        <p14:creationId xmlns:p14="http://schemas.microsoft.com/office/powerpoint/2010/main" val="275699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last method used for this</a:t>
            </a:r>
            <a:r>
              <a:rPr lang="en-GB" baseline="0" dirty="0" smtClean="0"/>
              <a:t> project was the Benchmarking.  Benchmarking was conducted with 7 companies through telephone interview and a site visit was done at Lux* Le Morne.</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During the interview the participants had to reply to 7 questions but for the purpose of the project, we will go through only 3 of them.</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The first question asked was whether the company promote employee well-being.  From the </a:t>
            </a:r>
            <a:r>
              <a:rPr lang="en-GB" baseline="0" dirty="0" err="1" smtClean="0"/>
              <a:t>resposnes</a:t>
            </a:r>
            <a:r>
              <a:rPr lang="en-GB" baseline="0" dirty="0" smtClean="0"/>
              <a:t> received, we can see that 85% of the participants had a well-being program in place.</a:t>
            </a:r>
            <a:endParaRPr lang="en-GB" dirty="0" smtClean="0"/>
          </a:p>
        </p:txBody>
      </p:sp>
      <p:sp>
        <p:nvSpPr>
          <p:cNvPr id="4" name="Slide Number Placeholder 3"/>
          <p:cNvSpPr>
            <a:spLocks noGrp="1"/>
          </p:cNvSpPr>
          <p:nvPr>
            <p:ph type="sldNum" sz="quarter" idx="10"/>
          </p:nvPr>
        </p:nvSpPr>
        <p:spPr/>
        <p:txBody>
          <a:bodyPr/>
          <a:lstStyle/>
          <a:p>
            <a:fld id="{32674CE4-FBD8-4481-AEFB-CA53E599A745}" type="slidenum">
              <a:rPr lang="en-US" smtClean="0"/>
              <a:t>9</a:t>
            </a:fld>
            <a:endParaRPr lang="en-US" dirty="0"/>
          </a:p>
        </p:txBody>
      </p:sp>
    </p:spTree>
    <p:extLst>
      <p:ext uri="{BB962C8B-B14F-4D97-AF65-F5344CB8AC3E}">
        <p14:creationId xmlns:p14="http://schemas.microsoft.com/office/powerpoint/2010/main" val="17558537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2</a:t>
            </a:r>
            <a:r>
              <a:rPr lang="en-GB" baseline="30000" dirty="0" smtClean="0"/>
              <a:t>nd</a:t>
            </a:r>
            <a:r>
              <a:rPr lang="en-GB" baseline="0" dirty="0" smtClean="0"/>
              <a:t> question asked was &lt;&lt;According to you, which of the following areas need more improvement in your hotel&gt;&gt;.   Here again, from the responses received we can see that Changing room, Outdoor sports and rest room were the main area of focus.</a:t>
            </a:r>
          </a:p>
          <a:p>
            <a:pPr marL="171450" indent="-171450">
              <a:buFont typeface="Arial" panose="020B0604020202020204" pitchFamily="34" charset="0"/>
              <a:buChar char="•"/>
            </a:pPr>
            <a:r>
              <a:rPr lang="en-GB" baseline="0" dirty="0" smtClean="0"/>
              <a:t>Therefore, we can see a c</a:t>
            </a:r>
            <a:r>
              <a:rPr lang="en-GB" dirty="0" smtClean="0"/>
              <a:t>orrelation between the Survey,</a:t>
            </a:r>
            <a:r>
              <a:rPr lang="en-GB" baseline="0" dirty="0" smtClean="0"/>
              <a:t> </a:t>
            </a:r>
            <a:r>
              <a:rPr lang="en-GB" dirty="0" smtClean="0"/>
              <a:t>Focus group and Benchmarking</a:t>
            </a:r>
            <a:r>
              <a:rPr lang="en-GB" baseline="0" dirty="0" smtClean="0"/>
              <a:t> responses received from the Team Members.</a:t>
            </a:r>
            <a:endParaRPr lang="en-GB" dirty="0" smtClean="0"/>
          </a:p>
          <a:p>
            <a:endParaRPr lang="en-GB" dirty="0"/>
          </a:p>
        </p:txBody>
      </p:sp>
      <p:sp>
        <p:nvSpPr>
          <p:cNvPr id="4" name="Slide Number Placeholder 3"/>
          <p:cNvSpPr>
            <a:spLocks noGrp="1"/>
          </p:cNvSpPr>
          <p:nvPr>
            <p:ph type="sldNum" sz="quarter" idx="10"/>
          </p:nvPr>
        </p:nvSpPr>
        <p:spPr/>
        <p:txBody>
          <a:bodyPr/>
          <a:lstStyle/>
          <a:p>
            <a:fld id="{32674CE4-FBD8-4481-AEFB-CA53E599A745}" type="slidenum">
              <a:rPr lang="en-US" smtClean="0"/>
              <a:t>10</a:t>
            </a:fld>
            <a:endParaRPr lang="en-US" dirty="0"/>
          </a:p>
        </p:txBody>
      </p:sp>
    </p:spTree>
    <p:extLst>
      <p:ext uri="{BB962C8B-B14F-4D97-AF65-F5344CB8AC3E}">
        <p14:creationId xmlns:p14="http://schemas.microsoft.com/office/powerpoint/2010/main" val="36801976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gn="just">
              <a:buFont typeface="Arial" panose="020B0604020202020204" pitchFamily="34" charset="0"/>
              <a:buChar char="•"/>
            </a:pPr>
            <a:endParaRPr lang="en-GB" sz="80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r>
              <a:rPr lang="en-GB" sz="800" dirty="0" smtClean="0">
                <a:effectLst/>
                <a:latin typeface="Times New Roman" panose="02020603050405020304" pitchFamily="18" charset="0"/>
                <a:ea typeface="Calibri" panose="020F0502020204030204" pitchFamily="34" charset="0"/>
              </a:rPr>
              <a:t>Going further into the interview,</a:t>
            </a:r>
            <a:r>
              <a:rPr lang="en-GB" sz="800" baseline="0" dirty="0" smtClean="0">
                <a:effectLst/>
                <a:latin typeface="Times New Roman" panose="02020603050405020304" pitchFamily="18" charset="0"/>
                <a:ea typeface="Calibri" panose="020F0502020204030204" pitchFamily="34" charset="0"/>
              </a:rPr>
              <a:t> we wanted to know the content of their well-being program and what were the top 3 initiatives that were most appreciated.</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Shangri-La has implemented the Monthly Award Competition on traditional games and Team Members were rewarded with shields and trophies.</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They have also implemented the Yoga day and healthy menu and sandwiches at the canteen.</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Techno Gym on the other hand, has implemented the T-restaurant concept with healthy food.  Three different menus are available on a daily basis with Mediterranean, Vegetarian and Organic menus.  Seasonal fruits and vegetables are also available daily.</a:t>
            </a:r>
          </a:p>
          <a:p>
            <a:pPr marL="171450" lvl="0" indent="-171450" algn="just">
              <a:buFont typeface="Arial" panose="020B0604020202020204" pitchFamily="34" charset="0"/>
              <a:buChar char="•"/>
            </a:pPr>
            <a:endParaRPr lang="en-GB" sz="800" dirty="0" smtClean="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10"/>
          </p:nvPr>
        </p:nvSpPr>
        <p:spPr/>
        <p:txBody>
          <a:bodyPr/>
          <a:lstStyle/>
          <a:p>
            <a:fld id="{32674CE4-FBD8-4481-AEFB-CA53E599A745}" type="slidenum">
              <a:rPr lang="en-US" smtClean="0">
                <a:solidFill>
                  <a:prstClr val="black"/>
                </a:solidFill>
              </a:rPr>
              <a:pPr/>
              <a:t>11</a:t>
            </a:fld>
            <a:endParaRPr lang="en-US" dirty="0">
              <a:solidFill>
                <a:prstClr val="black"/>
              </a:solidFill>
            </a:endParaRPr>
          </a:p>
        </p:txBody>
      </p:sp>
    </p:spTree>
    <p:extLst>
      <p:ext uri="{BB962C8B-B14F-4D97-AF65-F5344CB8AC3E}">
        <p14:creationId xmlns:p14="http://schemas.microsoft.com/office/powerpoint/2010/main" val="6287773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gn="just">
              <a:buFont typeface="Arial" panose="020B0604020202020204" pitchFamily="34" charset="0"/>
              <a:buChar char="•"/>
            </a:pPr>
            <a:r>
              <a:rPr lang="en-GB" sz="800" dirty="0" smtClean="0">
                <a:effectLst/>
                <a:latin typeface="Times New Roman" panose="02020603050405020304" pitchFamily="18" charset="0"/>
                <a:ea typeface="Calibri" panose="020F0502020204030204" pitchFamily="34" charset="0"/>
              </a:rPr>
              <a:t>Sugar Beach on the other hand, has recently implemented the Yoga and Zumba sessions on a weekly basis.</a:t>
            </a:r>
          </a:p>
          <a:p>
            <a:pPr marL="171450" lvl="0" indent="-171450" algn="just">
              <a:buFont typeface="Arial" panose="020B0604020202020204" pitchFamily="34" charset="0"/>
              <a:buChar char="•"/>
            </a:pPr>
            <a:r>
              <a:rPr lang="en-GB" sz="800" dirty="0" smtClean="0">
                <a:effectLst/>
                <a:latin typeface="Times New Roman" panose="02020603050405020304" pitchFamily="18" charset="0"/>
                <a:ea typeface="Calibri" panose="020F0502020204030204" pitchFamily="34" charset="0"/>
              </a:rPr>
              <a:t>The Team Members have access to gym either in the morning before starting their shift or in</a:t>
            </a:r>
            <a:r>
              <a:rPr lang="en-GB" sz="800" baseline="0" dirty="0" smtClean="0">
                <a:effectLst/>
                <a:latin typeface="Times New Roman" panose="02020603050405020304" pitchFamily="18" charset="0"/>
                <a:ea typeface="Calibri" panose="020F0502020204030204" pitchFamily="34" charset="0"/>
              </a:rPr>
              <a:t> the afternoon after working hours.</a:t>
            </a:r>
          </a:p>
          <a:p>
            <a:pPr marL="171450" lvl="0" indent="-171450" algn="just">
              <a:buFont typeface="Arial" panose="020B0604020202020204" pitchFamily="34" charset="0"/>
              <a:buChar char="•"/>
            </a:pPr>
            <a:r>
              <a:rPr lang="en-GB" sz="800" baseline="0" dirty="0" err="1" smtClean="0">
                <a:effectLst/>
                <a:latin typeface="Times New Roman" panose="02020603050405020304" pitchFamily="18" charset="0"/>
                <a:ea typeface="Calibri" panose="020F0502020204030204" pitchFamily="34" charset="0"/>
              </a:rPr>
              <a:t>Wi-fi</a:t>
            </a:r>
            <a:r>
              <a:rPr lang="en-GB" sz="800" baseline="0" dirty="0" smtClean="0">
                <a:effectLst/>
                <a:latin typeface="Times New Roman" panose="02020603050405020304" pitchFamily="18" charset="0"/>
                <a:ea typeface="Calibri" panose="020F0502020204030204" pitchFamily="34" charset="0"/>
              </a:rPr>
              <a:t> and coffee machine are also available in the rest room.</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Changing room amenities such as shower gel, shampoo &amp; conditioner, shaving kit and mirrors have been implemented.</a:t>
            </a:r>
          </a:p>
          <a:p>
            <a:pPr marL="171450" lvl="0" indent="-171450" algn="just">
              <a:buFont typeface="Arial" panose="020B0604020202020204" pitchFamily="34" charset="0"/>
              <a:buChar char="•"/>
            </a:pPr>
            <a:endParaRPr lang="en-GB" sz="800" baseline="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During the site visit at Lux Le Morne, it was lunch time and we could see the Team members enjoying their lunch in the revamped canteen.</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Fresh fruits, juices and a full lunch buffet with non-vegetarian and vegetarian meals were available.  </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They have a relaxing area with board games  available in a cosy area next to the canteen.</a:t>
            </a:r>
            <a:endParaRPr lang="en-GB" sz="80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endParaRPr lang="en-GB" sz="80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r>
              <a:rPr lang="en-GB" sz="800" dirty="0" smtClean="0">
                <a:effectLst/>
                <a:latin typeface="Times New Roman" panose="02020603050405020304" pitchFamily="18" charset="0"/>
                <a:ea typeface="Calibri" panose="020F0502020204030204" pitchFamily="34" charset="0"/>
              </a:rPr>
              <a:t>Changing room amenities: shampoo, conditioner and shower gel</a:t>
            </a:r>
          </a:p>
          <a:p>
            <a:pPr marL="171450" lvl="0" indent="-171450" algn="just">
              <a:buFont typeface="Arial" panose="020B0604020202020204" pitchFamily="34" charset="0"/>
              <a:buChar char="•"/>
            </a:pPr>
            <a:r>
              <a:rPr lang="en-GB" sz="800" dirty="0" smtClean="0">
                <a:effectLst/>
                <a:latin typeface="Times New Roman" panose="02020603050405020304" pitchFamily="18" charset="0"/>
                <a:ea typeface="Calibri" panose="020F0502020204030204" pitchFamily="34" charset="0"/>
              </a:rPr>
              <a:t>Mirrors and shaving kit were available</a:t>
            </a:r>
          </a:p>
          <a:p>
            <a:pPr marL="171450" lvl="0" indent="-171450" algn="just">
              <a:buFont typeface="Arial" panose="020B0604020202020204" pitchFamily="34" charset="0"/>
              <a:buChar char="•"/>
            </a:pPr>
            <a:endParaRPr lang="en-GB" sz="80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r>
              <a:rPr lang="en-GB" sz="800" dirty="0" smtClean="0">
                <a:effectLst/>
                <a:latin typeface="Times New Roman" panose="02020603050405020304" pitchFamily="18" charset="0"/>
                <a:ea typeface="Calibri" panose="020F0502020204030204" pitchFamily="34" charset="0"/>
              </a:rPr>
              <a:t>A corner available for the Team Members to relax and socialise</a:t>
            </a:r>
          </a:p>
          <a:p>
            <a:pPr marL="171450" lvl="0" indent="-171450" algn="just">
              <a:buFont typeface="Arial" panose="020B0604020202020204" pitchFamily="34" charset="0"/>
              <a:buChar char="•"/>
            </a:pPr>
            <a:r>
              <a:rPr lang="en-GB" sz="800" dirty="0" smtClean="0">
                <a:effectLst/>
                <a:latin typeface="Times New Roman" panose="02020603050405020304" pitchFamily="18" charset="0"/>
                <a:ea typeface="Calibri" panose="020F0502020204030204" pitchFamily="34" charset="0"/>
              </a:rPr>
              <a:t>Cosy set up of board games were available</a:t>
            </a:r>
          </a:p>
          <a:p>
            <a:pPr marL="171450" lvl="0" indent="-171450" algn="just">
              <a:buFont typeface="Arial" panose="020B0604020202020204" pitchFamily="34" charset="0"/>
              <a:buChar char="•"/>
            </a:pPr>
            <a:endParaRPr lang="en-GB" sz="80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endParaRPr lang="en-GB" sz="800" dirty="0" smtClean="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10"/>
          </p:nvPr>
        </p:nvSpPr>
        <p:spPr/>
        <p:txBody>
          <a:bodyPr/>
          <a:lstStyle/>
          <a:p>
            <a:fld id="{32674CE4-FBD8-4481-AEFB-CA53E599A745}" type="slidenum">
              <a:rPr lang="en-US" smtClean="0">
                <a:solidFill>
                  <a:prstClr val="black"/>
                </a:solidFill>
              </a:rPr>
              <a:pPr/>
              <a:t>12</a:t>
            </a:fld>
            <a:endParaRPr lang="en-US" dirty="0">
              <a:solidFill>
                <a:prstClr val="black"/>
              </a:solidFill>
            </a:endParaRPr>
          </a:p>
        </p:txBody>
      </p:sp>
    </p:spTree>
    <p:extLst>
      <p:ext uri="{BB962C8B-B14F-4D97-AF65-F5344CB8AC3E}">
        <p14:creationId xmlns:p14="http://schemas.microsoft.com/office/powerpoint/2010/main" val="42176198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gn="just">
              <a:buFont typeface="Arial" panose="020B0604020202020204" pitchFamily="34" charset="0"/>
              <a:buChar char="•"/>
            </a:pPr>
            <a:r>
              <a:rPr lang="en-GB" sz="800" dirty="0" smtClean="0">
                <a:effectLst/>
                <a:latin typeface="Times New Roman" panose="02020603050405020304" pitchFamily="18" charset="0"/>
                <a:ea typeface="Calibri" panose="020F0502020204030204" pitchFamily="34" charset="0"/>
              </a:rPr>
              <a:t>From</a:t>
            </a:r>
            <a:r>
              <a:rPr lang="en-GB" sz="800" baseline="0" dirty="0" smtClean="0">
                <a:effectLst/>
                <a:latin typeface="Times New Roman" panose="02020603050405020304" pitchFamily="18" charset="0"/>
                <a:ea typeface="Calibri" panose="020F0502020204030204" pitchFamily="34" charset="0"/>
              </a:rPr>
              <a:t> the findings, we have concluded that well-being in the workplace is fundamental and that our Team Members want to feel valued.</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Well-being in the workplace has proved to be of valuable importance as mentioned by Mauritius Telecom in their report (Telecom 2017) and in the article on Essential Guide to Employee Engagement.</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Therefore, Lux* Grand Gaube and Merville Beach should improve their well-being initiatives to enhance their Team members engagement.</a:t>
            </a:r>
            <a:endParaRPr lang="en-GB" sz="80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endParaRPr lang="en-GB" sz="80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endParaRPr lang="en-GB" sz="80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endParaRPr lang="en-GB" sz="800" dirty="0" smtClean="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10"/>
          </p:nvPr>
        </p:nvSpPr>
        <p:spPr/>
        <p:txBody>
          <a:bodyPr/>
          <a:lstStyle/>
          <a:p>
            <a:fld id="{32674CE4-FBD8-4481-AEFB-CA53E599A745}" type="slidenum">
              <a:rPr lang="en-US" smtClean="0"/>
              <a:t>13</a:t>
            </a:fld>
            <a:endParaRPr lang="en-US" dirty="0"/>
          </a:p>
        </p:txBody>
      </p:sp>
    </p:spTree>
    <p:extLst>
      <p:ext uri="{BB962C8B-B14F-4D97-AF65-F5344CB8AC3E}">
        <p14:creationId xmlns:p14="http://schemas.microsoft.com/office/powerpoint/2010/main" val="23567336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gn="just">
              <a:buFont typeface="Arial" panose="020B0604020202020204" pitchFamily="34" charset="0"/>
              <a:buChar char="•"/>
            </a:pPr>
            <a:r>
              <a:rPr lang="en-GB" sz="800" dirty="0" smtClean="0">
                <a:effectLst/>
                <a:latin typeface="Times New Roman" panose="02020603050405020304" pitchFamily="18" charset="0"/>
                <a:ea typeface="Calibri" panose="020F0502020204030204" pitchFamily="34" charset="0"/>
              </a:rPr>
              <a:t>Further to the findings and conclusion,  the</a:t>
            </a:r>
            <a:r>
              <a:rPr lang="en-GB" sz="800" baseline="0" dirty="0" smtClean="0">
                <a:effectLst/>
                <a:latin typeface="Times New Roman" panose="02020603050405020304" pitchFamily="18" charset="0"/>
                <a:ea typeface="Calibri" panose="020F0502020204030204" pitchFamily="34" charset="0"/>
              </a:rPr>
              <a:t> researchers have come up with some recommendations.</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We think that both Lux* Grand Gaube and Merville Beach should introduce healthy food in their canteen with the help of a nutritionist.</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In depth training of cooks and a change in routine food preparation techniques should be implemented.</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For the changing room, we recommend regular cleaning and amenities such as shower gel, shampoo and conditioner should be available.</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The public area cleaners should be trained accordingly.</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Scheduled inspection by the Public Area Supervisor through introducing a check list</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Rest room facilities to be rearranged (cleaning, pillow, mattresses, bed sheets)</a:t>
            </a:r>
          </a:p>
          <a:p>
            <a:pPr marL="171450" lvl="0" indent="-171450" algn="just">
              <a:buFont typeface="Arial" panose="020B0604020202020204" pitchFamily="34" charset="0"/>
              <a:buChar char="•"/>
            </a:pPr>
            <a:r>
              <a:rPr lang="en-GB" sz="800" baseline="0" dirty="0" smtClean="0">
                <a:effectLst/>
                <a:latin typeface="Times New Roman" panose="02020603050405020304" pitchFamily="18" charset="0"/>
                <a:ea typeface="Calibri" panose="020F0502020204030204" pitchFamily="34" charset="0"/>
              </a:rPr>
              <a:t>Introduce Outdoor activities (Yoga and Swimming sessions)</a:t>
            </a:r>
          </a:p>
          <a:p>
            <a:pPr marL="171450" lvl="0" indent="-171450" algn="just">
              <a:buFont typeface="Arial" panose="020B0604020202020204" pitchFamily="34" charset="0"/>
              <a:buChar char="•"/>
            </a:pPr>
            <a:endParaRPr lang="en-GB" sz="800" baseline="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endParaRPr lang="en-GB" sz="800" baseline="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endParaRPr lang="en-GB" sz="800" baseline="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endParaRPr lang="en-GB" sz="800" baseline="0" dirty="0" smtClean="0">
              <a:effectLst/>
              <a:latin typeface="Times New Roman" panose="02020603050405020304" pitchFamily="18" charset="0"/>
              <a:ea typeface="Calibri" panose="020F0502020204030204" pitchFamily="34" charset="0"/>
            </a:endParaRPr>
          </a:p>
          <a:p>
            <a:pPr marL="171450" lvl="0" indent="-171450" algn="just">
              <a:buFont typeface="Arial" panose="020B0604020202020204" pitchFamily="34" charset="0"/>
              <a:buChar char="•"/>
            </a:pPr>
            <a:endParaRPr lang="en-GB" sz="800" dirty="0" smtClean="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10"/>
          </p:nvPr>
        </p:nvSpPr>
        <p:spPr/>
        <p:txBody>
          <a:bodyPr/>
          <a:lstStyle/>
          <a:p>
            <a:fld id="{32674CE4-FBD8-4481-AEFB-CA53E599A745}" type="slidenum">
              <a:rPr lang="en-US" smtClean="0"/>
              <a:t>14</a:t>
            </a:fld>
            <a:endParaRPr lang="en-US" dirty="0"/>
          </a:p>
        </p:txBody>
      </p:sp>
    </p:spTree>
    <p:extLst>
      <p:ext uri="{BB962C8B-B14F-4D97-AF65-F5344CB8AC3E}">
        <p14:creationId xmlns:p14="http://schemas.microsoft.com/office/powerpoint/2010/main" val="1585342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gn="just">
              <a:buFont typeface="Arial" panose="020B0604020202020204" pitchFamily="34" charset="0"/>
              <a:buChar char="•"/>
            </a:pPr>
            <a:endParaRPr lang="en-GB" sz="800" dirty="0" smtClean="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10"/>
          </p:nvPr>
        </p:nvSpPr>
        <p:spPr/>
        <p:txBody>
          <a:bodyPr/>
          <a:lstStyle/>
          <a:p>
            <a:fld id="{32674CE4-FBD8-4481-AEFB-CA53E599A745}" type="slidenum">
              <a:rPr lang="en-US" smtClean="0"/>
              <a:t>15</a:t>
            </a:fld>
            <a:endParaRPr lang="en-US" dirty="0"/>
          </a:p>
        </p:txBody>
      </p:sp>
    </p:spTree>
    <p:extLst>
      <p:ext uri="{BB962C8B-B14F-4D97-AF65-F5344CB8AC3E}">
        <p14:creationId xmlns:p14="http://schemas.microsoft.com/office/powerpoint/2010/main" val="2907916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This project has enhanced my research skills and broaden my knowledge on different well-being aspects companies have in place either in Mauritius or Internationally.</a:t>
            </a:r>
          </a:p>
          <a:p>
            <a:pPr marL="171450" indent="-171450">
              <a:buFont typeface="Arial" panose="020B0604020202020204" pitchFamily="34" charset="0"/>
              <a:buChar char="•"/>
            </a:pPr>
            <a:r>
              <a:rPr lang="en-GB" baseline="0" dirty="0" smtClean="0"/>
              <a:t>I have also enhanced my Leadership skills through effective time management and delegation of work between the team.</a:t>
            </a:r>
          </a:p>
          <a:p>
            <a:pPr marL="171450" indent="-171450">
              <a:buFont typeface="Arial" panose="020B0604020202020204" pitchFamily="34" charset="0"/>
              <a:buChar char="•"/>
            </a:pPr>
            <a:r>
              <a:rPr lang="en-GB" baseline="0" dirty="0" smtClean="0"/>
              <a:t>I have improved my communication skills through active listening, by being empathetic, providing feedback and I am better able now to control my emotions.</a:t>
            </a:r>
          </a:p>
          <a:p>
            <a:pPr marL="171450" indent="-171450">
              <a:buFont typeface="Arial" panose="020B0604020202020204" pitchFamily="34" charset="0"/>
              <a:buChar char="•"/>
            </a:pPr>
            <a:r>
              <a:rPr lang="en-GB" baseline="0" dirty="0" smtClean="0"/>
              <a:t>I have learn how to use Google Form with the help of Burwing for the survey analysis.</a:t>
            </a:r>
          </a:p>
          <a:p>
            <a:pPr marL="171450" indent="-171450">
              <a:buFont typeface="Arial" panose="020B0604020202020204" pitchFamily="34" charset="0"/>
              <a:buChar char="•"/>
            </a:pPr>
            <a:r>
              <a:rPr lang="en-GB" dirty="0" smtClean="0"/>
              <a:t>Strategic &amp; Critical thinking through openness, adaptability and flexibility while working in a</a:t>
            </a:r>
            <a:r>
              <a:rPr lang="en-GB" baseline="0" dirty="0" smtClean="0"/>
              <a:t> diverse group.</a:t>
            </a:r>
          </a:p>
          <a:p>
            <a:pPr marL="171450" indent="-171450">
              <a:buFont typeface="Arial" panose="020B0604020202020204" pitchFamily="34" charset="0"/>
              <a:buChar char="•"/>
            </a:pPr>
            <a:r>
              <a:rPr lang="en-GB" baseline="0" dirty="0" smtClean="0"/>
              <a:t>I have improved my analytical competences through analysis and problem solving which is a fundamental aspect for my job as a Quality Manager.</a:t>
            </a:r>
          </a:p>
          <a:p>
            <a:pPr marL="171450" indent="-171450">
              <a:buFont typeface="Arial" panose="020B0604020202020204" pitchFamily="34" charset="0"/>
              <a:buChar char="•"/>
            </a:pPr>
            <a:r>
              <a:rPr lang="en-GB" dirty="0" smtClean="0"/>
              <a:t>I have learnt Team Management and Tactical decision making through effective communication, teamwork and setting up of objectives while working in a diverse team with people from different background..</a:t>
            </a:r>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2674CE4-FBD8-4481-AEFB-CA53E599A745}" type="slidenum">
              <a:rPr lang="en-US" smtClean="0"/>
              <a:t>16</a:t>
            </a:fld>
            <a:endParaRPr lang="en-US" dirty="0"/>
          </a:p>
        </p:txBody>
      </p:sp>
    </p:spTree>
    <p:extLst>
      <p:ext uri="{BB962C8B-B14F-4D97-AF65-F5344CB8AC3E}">
        <p14:creationId xmlns:p14="http://schemas.microsoft.com/office/powerpoint/2010/main" val="5263108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2674CE4-FBD8-4481-AEFB-CA53E599A745}" type="slidenum">
              <a:rPr lang="en-US" smtClean="0">
                <a:solidFill>
                  <a:prstClr val="black"/>
                </a:solidFill>
              </a:rPr>
              <a:pPr/>
              <a:t>17</a:t>
            </a:fld>
            <a:endParaRPr lang="en-US" dirty="0">
              <a:solidFill>
                <a:prstClr val="black"/>
              </a:solidFill>
            </a:endParaRPr>
          </a:p>
        </p:txBody>
      </p:sp>
    </p:spTree>
    <p:extLst>
      <p:ext uri="{BB962C8B-B14F-4D97-AF65-F5344CB8AC3E}">
        <p14:creationId xmlns:p14="http://schemas.microsoft.com/office/powerpoint/2010/main" val="22003343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2674CE4-FBD8-4481-AEFB-CA53E599A745}" type="slidenum">
              <a:rPr lang="en-US" smtClean="0"/>
              <a:t>18</a:t>
            </a:fld>
            <a:endParaRPr lang="en-US" dirty="0"/>
          </a:p>
        </p:txBody>
      </p:sp>
    </p:spTree>
    <p:extLst>
      <p:ext uri="{BB962C8B-B14F-4D97-AF65-F5344CB8AC3E}">
        <p14:creationId xmlns:p14="http://schemas.microsoft.com/office/powerpoint/2010/main" val="33883613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2674CE4-FBD8-4481-AEFB-CA53E599A745}" type="slidenum">
              <a:rPr lang="en-US" smtClean="0"/>
              <a:t>19</a:t>
            </a:fld>
            <a:endParaRPr lang="en-US" dirty="0"/>
          </a:p>
        </p:txBody>
      </p:sp>
    </p:spTree>
    <p:extLst>
      <p:ext uri="{BB962C8B-B14F-4D97-AF65-F5344CB8AC3E}">
        <p14:creationId xmlns:p14="http://schemas.microsoft.com/office/powerpoint/2010/main" val="21946615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428B558-402E-E44A-9B81-F9C74449911F}" type="slidenum">
              <a:rPr lang="en-US" smtClean="0"/>
              <a:t>20</a:t>
            </a:fld>
            <a:endParaRPr lang="en-US"/>
          </a:p>
        </p:txBody>
      </p:sp>
    </p:spTree>
    <p:extLst>
      <p:ext uri="{BB962C8B-B14F-4D97-AF65-F5344CB8AC3E}">
        <p14:creationId xmlns:p14="http://schemas.microsoft.com/office/powerpoint/2010/main" val="3769475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820666D-CEBB-48D6-A774-44BB76174E04}" type="datetime1">
              <a:rPr lang="en-US" smtClean="0"/>
              <a:t>11/8/2019</a:t>
            </a:fld>
            <a:endParaRPr lang="en-US" dirty="0"/>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739421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314A5A-885E-41D5-B0AF-311C98C8E68F}" type="datetime1">
              <a:rPr lang="en-US" smtClean="0"/>
              <a:t>11/8/2019</a:t>
            </a:fld>
            <a:endParaRPr lang="en-US" dirty="0"/>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778993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F2C422-B600-4C5C-ACAA-F8EEAAAB260C}" type="datetime1">
              <a:rPr lang="en-US" smtClean="0"/>
              <a:t>11/8/2019</a:t>
            </a:fld>
            <a:endParaRPr lang="en-US" dirty="0"/>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084927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1C46AA8-AA56-46D0-8F63-0F4FC4E91174}" type="datetime1">
              <a:rPr lang="en-US" smtClean="0"/>
              <a:t>11/8/2019</a:t>
            </a:fld>
            <a:endParaRPr lang="en-US" dirty="0"/>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587903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E9A2FD0-9C9D-4B32-B9A1-31658972D370}" type="datetime1">
              <a:rPr lang="en-US" smtClean="0"/>
              <a:t>11/8/2019</a:t>
            </a:fld>
            <a:endParaRPr lang="en-US" dirty="0"/>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60490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8FE292D-7A29-45CD-9218-A3D70A9F3396}" type="datetime1">
              <a:rPr lang="en-US" smtClean="0"/>
              <a:t>11/8/2019</a:t>
            </a:fld>
            <a:endParaRPr lang="en-US" dirty="0"/>
          </a:p>
        </p:txBody>
      </p:sp>
      <p:sp>
        <p:nvSpPr>
          <p:cNvPr id="4" name="Footer Placeholder 3"/>
          <p:cNvSpPr>
            <a:spLocks noGrp="1"/>
          </p:cNvSpPr>
          <p:nvPr>
            <p:ph type="ftr" sz="quarter" idx="11"/>
          </p:nvPr>
        </p:nvSpPr>
        <p:spPr/>
        <p:txBody>
          <a:bodyPr/>
          <a:lstStyle/>
          <a:p>
            <a:r>
              <a:rPr lang="en-US" smtClean="0"/>
              <a:t>Add a footer</a:t>
            </a:r>
            <a:endParaRPr lang="en-US" dirty="0"/>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13340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EB533D-A69E-479C-82E9-0F0C70CE485A}" type="datetime1">
              <a:rPr lang="en-US" smtClean="0"/>
              <a:t>11/8/2019</a:t>
            </a:fld>
            <a:endParaRPr lang="en-US" dirty="0"/>
          </a:p>
        </p:txBody>
      </p:sp>
      <p:sp>
        <p:nvSpPr>
          <p:cNvPr id="3" name="Footer Placeholder 2"/>
          <p:cNvSpPr>
            <a:spLocks noGrp="1"/>
          </p:cNvSpPr>
          <p:nvPr>
            <p:ph type="ftr" sz="quarter" idx="11"/>
          </p:nvPr>
        </p:nvSpPr>
        <p:spPr/>
        <p:txBody>
          <a:bodyPr/>
          <a:lstStyle/>
          <a:p>
            <a:r>
              <a:rPr lang="en-US" smtClean="0"/>
              <a:t>Add a footer</a:t>
            </a:r>
            <a:endParaRPr lang="en-US" dirty="0"/>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682376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DDD98A-A3E6-46D8-98F8-80892F284E3E}" type="datetime1">
              <a:rPr lang="en-US" smtClean="0"/>
              <a:t>11/8/2019</a:t>
            </a:fld>
            <a:endParaRPr lang="en-US" dirty="0"/>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550712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1D5D197-1155-4765-A56F-3CA4BA48A5F9}" type="datetime1">
              <a:rPr lang="en-US" smtClean="0"/>
              <a:t>11/8/2019</a:t>
            </a:fld>
            <a:endParaRPr lang="en-US" dirty="0"/>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130656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97D21C-649B-4E99-A7E9-EB7BDE87D9C5}" type="datetime1">
              <a:rPr lang="en-US" smtClean="0"/>
              <a:t>11/8/2019</a:t>
            </a:fld>
            <a:endParaRPr lang="en-US" dirty="0"/>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4139752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657B9E3-A4BE-4D74-BBAE-1BE01539BB5C}" type="datetime1">
              <a:rPr lang="en-US" smtClean="0"/>
              <a:t>11/8/2019</a:t>
            </a:fld>
            <a:endParaRPr lang="en-US" dirty="0"/>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188098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165CAA-622B-42C1-95EC-D01F693E4755}" type="datetime1">
              <a:rPr lang="en-US" smtClean="0"/>
              <a:t>11/8/2019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mtClean="0"/>
              <a:t>Add a footer</a:t>
            </a:r>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1CF334-2D5C-4859-84A6-CA7E6E43FAEB}" type="slidenum">
              <a:rPr lang="en-US" smtClean="0"/>
              <a:t>‹#›</a:t>
            </a:fld>
            <a:endParaRPr lang="en-US" dirty="0"/>
          </a:p>
        </p:txBody>
      </p:sp>
    </p:spTree>
    <p:extLst>
      <p:ext uri="{BB962C8B-B14F-4D97-AF65-F5344CB8AC3E}">
        <p14:creationId xmlns:p14="http://schemas.microsoft.com/office/powerpoint/2010/main" val="4050581384"/>
      </p:ext>
    </p:extLst>
  </p:cSld>
  <p:clrMap bg1="lt1" tx1="dk1" bg2="lt2" tx2="dk2" accent1="accent1" accent2="accent2" accent3="accent3" accent4="accent4" accent5="accent5" accent6="accent6" hlink="hlink" folHlink="folHlink"/>
  <p:sldLayoutIdLst>
    <p:sldLayoutId id="2147484068" r:id="rId1"/>
    <p:sldLayoutId id="2147484069" r:id="rId2"/>
    <p:sldLayoutId id="2147484070" r:id="rId3"/>
    <p:sldLayoutId id="2147484071" r:id="rId4"/>
    <p:sldLayoutId id="2147484072" r:id="rId5"/>
    <p:sldLayoutId id="2147484073" r:id="rId6"/>
    <p:sldLayoutId id="2147484074" r:id="rId7"/>
    <p:sldLayoutId id="2147484075" r:id="rId8"/>
    <p:sldLayoutId id="2147484076" r:id="rId9"/>
    <p:sldLayoutId id="2147484077" r:id="rId10"/>
    <p:sldLayoutId id="21474840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chart" Target="../charts/char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chart" Target="../charts/char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chart" Target="../charts/chart3.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chart" Target="../charts/chart4.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hyperlink" Target="https://www.getabstract.com/en/summary/workplace-wellness-that-works/25089?u=IBLTOGETHER"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6" Type="http://schemas.openxmlformats.org/officeDocument/2006/relationships/hyperlink" Target="https://www.telecom.mu/aboutus/our-people/" TargetMode="External"/><Relationship Id="rId5" Type="http://schemas.openxmlformats.org/officeDocument/2006/relationships/hyperlink" Target="https://www.greatplacetowork.com/images/reports/2018-GPTW-Profile-Series-_Hilton_Hospitality_For_All.pdf" TargetMode="External"/><Relationship Id="rId4" Type="http://schemas.openxmlformats.org/officeDocument/2006/relationships/hyperlink" Target="https://www.getabstract.com/en/summary/the-essential-guide-to-employee-engagement/10834?u=IBLTOGETHER"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40661" y="2764203"/>
            <a:ext cx="6182368" cy="1329595"/>
          </a:xfrm>
          <a:prstGeom prst="rect">
            <a:avLst/>
          </a:prstGeom>
          <a:noFill/>
        </p:spPr>
        <p:txBody>
          <a:bodyPr wrap="square" rtlCol="0" anchor="ctr" anchorCtr="0">
            <a:noAutofit/>
          </a:bodyPr>
          <a:lstStyle/>
          <a:p>
            <a:pPr>
              <a:lnSpc>
                <a:spcPct val="90000"/>
              </a:lnSpc>
            </a:pPr>
            <a:r>
              <a:rPr lang="en-US" sz="4800" b="1" dirty="0">
                <a:solidFill>
                  <a:schemeClr val="bg1"/>
                </a:solidFill>
                <a:latin typeface="Arial"/>
                <a:cs typeface="Arial"/>
              </a:rPr>
              <a:t>Section Break</a:t>
            </a:r>
            <a:endParaRPr lang="en-GB" sz="4800" b="1" dirty="0">
              <a:solidFill>
                <a:schemeClr val="bg1"/>
              </a:solidFill>
              <a:latin typeface="Arial"/>
              <a:cs typeface="Arial"/>
            </a:endParaRPr>
          </a:p>
        </p:txBody>
      </p:sp>
      <p:pic>
        <p:nvPicPr>
          <p:cNvPr id="3" name="Picture 2">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5" name="Rectangle 1"/>
          <p:cNvSpPr>
            <a:spLocks noChangeArrowheads="1"/>
          </p:cNvSpPr>
          <p:nvPr/>
        </p:nvSpPr>
        <p:spPr bwMode="auto">
          <a:xfrm>
            <a:off x="1544568" y="2960620"/>
            <a:ext cx="9428233"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defTabSz="1219170" eaLnBrk="0" fontAlgn="base" hangingPunct="0">
              <a:spcBef>
                <a:spcPct val="0"/>
              </a:spcBef>
              <a:spcAft>
                <a:spcPct val="0"/>
              </a:spcAft>
            </a:pPr>
            <a:endParaRPr lang="en-GB" altLang="en-US" sz="1200" b="1" dirty="0">
              <a:solidFill>
                <a:srgbClr val="000000"/>
              </a:solidFill>
              <a:latin typeface="Arial" panose="020B0604020202020204" pitchFamily="34" charset="0"/>
              <a:cs typeface="Arial" panose="020B0604020202020204" pitchFamily="34" charset="0"/>
            </a:endParaRPr>
          </a:p>
          <a:p>
            <a:pPr defTabSz="1219170" eaLnBrk="0" fontAlgn="base" hangingPunct="0">
              <a:spcBef>
                <a:spcPct val="0"/>
              </a:spcBef>
              <a:spcAft>
                <a:spcPct val="0"/>
              </a:spcAft>
            </a:pPr>
            <a:endParaRPr lang="en-GB" altLang="en-US" sz="1200" dirty="0">
              <a:latin typeface="Arial" panose="020B0604020202020204" pitchFamily="34" charset="0"/>
              <a:cs typeface="Arial" panose="020B0604020202020204" pitchFamily="34" charset="0"/>
            </a:endParaRPr>
          </a:p>
        </p:txBody>
      </p:sp>
      <p:sp>
        <p:nvSpPr>
          <p:cNvPr id="7" name="Title 1"/>
          <p:cNvSpPr txBox="1">
            <a:spLocks/>
          </p:cNvSpPr>
          <p:nvPr/>
        </p:nvSpPr>
        <p:spPr>
          <a:xfrm>
            <a:off x="1064029" y="523230"/>
            <a:ext cx="11006051" cy="2905770"/>
          </a:xfrm>
          <a:prstGeom prst="rect">
            <a:avLst/>
          </a:prstGeom>
          <a:effectLst/>
        </p:spPr>
        <p:txBody>
          <a:bodyPr vert="horz" lIns="91440" tIns="45720" rIns="91440" bIns="45720" rtlCol="0" anchor="ctr">
            <a:no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smtClean="0">
                <a:latin typeface="Arial" panose="020B0604020202020204" pitchFamily="34" charset="0"/>
                <a:cs typeface="Arial" panose="020B0604020202020204" pitchFamily="34" charset="0"/>
              </a:rPr>
              <a:t>FIT ME LUX*</a:t>
            </a:r>
          </a:p>
          <a:p>
            <a:r>
              <a:rPr lang="en-US" dirty="0" smtClean="0">
                <a:latin typeface="Arial" panose="020B0604020202020204" pitchFamily="34" charset="0"/>
                <a:cs typeface="Arial" panose="020B0604020202020204" pitchFamily="34" charset="0"/>
              </a:rPr>
              <a:t>Enhancing Team members’ engagement through well-being initiatives</a:t>
            </a:r>
            <a:endParaRPr lang="en-US" dirty="0">
              <a:latin typeface="Arial" panose="020B0604020202020204" pitchFamily="34" charset="0"/>
              <a:cs typeface="Arial" panose="020B0604020202020204" pitchFamily="34" charset="0"/>
            </a:endParaRPr>
          </a:p>
        </p:txBody>
      </p:sp>
      <p:sp>
        <p:nvSpPr>
          <p:cNvPr id="8" name="Subtitle 2"/>
          <p:cNvSpPr txBox="1">
            <a:spLocks/>
          </p:cNvSpPr>
          <p:nvPr/>
        </p:nvSpPr>
        <p:spPr>
          <a:xfrm>
            <a:off x="1544568" y="4671753"/>
            <a:ext cx="8929468" cy="2289790"/>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a:buClrTx/>
              <a:buSzPct val="150000"/>
            </a:pPr>
            <a:r>
              <a:rPr lang="en-US" b="1" dirty="0" smtClean="0">
                <a:solidFill>
                  <a:schemeClr val="tx1"/>
                </a:solidFill>
                <a:latin typeface="Arial" panose="020B0604020202020204" pitchFamily="34" charset="0"/>
                <a:cs typeface="Arial" panose="020B0604020202020204" pitchFamily="34" charset="0"/>
              </a:rPr>
              <a:t>Nathacha </a:t>
            </a:r>
            <a:r>
              <a:rPr lang="en-US" b="1" dirty="0">
                <a:latin typeface="Arial" panose="020B0604020202020204" pitchFamily="34" charset="0"/>
                <a:cs typeface="Arial" panose="020B0604020202020204" pitchFamily="34" charset="0"/>
              </a:rPr>
              <a:t>Antoine – </a:t>
            </a:r>
            <a:r>
              <a:rPr lang="en-US" dirty="0" smtClean="0">
                <a:latin typeface="Arial" panose="020B0604020202020204" pitchFamily="34" charset="0"/>
                <a:cs typeface="Arial" panose="020B0604020202020204" pitchFamily="34" charset="0"/>
              </a:rPr>
              <a:t>Quality Assurance and Training Manager at Merville Beach</a:t>
            </a:r>
          </a:p>
          <a:p>
            <a:pPr>
              <a:buClrTx/>
              <a:buSzPct val="150000"/>
            </a:pPr>
            <a:r>
              <a:rPr lang="en-US" dirty="0" smtClean="0">
                <a:latin typeface="Arial" panose="020B0604020202020204" pitchFamily="34" charset="0"/>
                <a:cs typeface="Arial" panose="020B0604020202020204" pitchFamily="34" charset="0"/>
              </a:rPr>
              <a:t>Student No. 1715700</a:t>
            </a:r>
          </a:p>
          <a:p>
            <a:pPr>
              <a:buClrTx/>
              <a:buSzPct val="150000"/>
            </a:pPr>
            <a:r>
              <a:rPr lang="en-US" dirty="0" smtClean="0">
                <a:latin typeface="Arial" panose="020B0604020202020204" pitchFamily="34" charset="0"/>
                <a:cs typeface="Arial" panose="020B0604020202020204" pitchFamily="34" charset="0"/>
              </a:rPr>
              <a:t>Module Name: BMPF </a:t>
            </a:r>
            <a:r>
              <a:rPr lang="en-US" dirty="0">
                <a:latin typeface="Arial" panose="020B0604020202020204" pitchFamily="34" charset="0"/>
                <a:cs typeface="Arial" panose="020B0604020202020204" pitchFamily="34" charset="0"/>
              </a:rPr>
              <a:t>4010 </a:t>
            </a:r>
            <a:endParaRPr lang="en-US" dirty="0" smtClean="0">
              <a:latin typeface="Arial" panose="020B0604020202020204" pitchFamily="34" charset="0"/>
              <a:cs typeface="Arial" panose="020B0604020202020204" pitchFamily="34" charset="0"/>
            </a:endParaRPr>
          </a:p>
          <a:p>
            <a:pPr>
              <a:buClr>
                <a:srgbClr val="00B050"/>
              </a:buClr>
              <a:buSzPct val="150000"/>
              <a:buFont typeface="Adobe Arabic" panose="02040503050201020203" pitchFamily="18" charset="-78"/>
              <a:buChar char="٭"/>
            </a:pPr>
            <a:endParaRPr lang="en-US" b="1" dirty="0">
              <a:latin typeface="Arial" panose="020B0604020202020204" pitchFamily="34" charset="0"/>
              <a:cs typeface="Arial" panose="020B0604020202020204" pitchFamily="34" charset="0"/>
            </a:endParaRPr>
          </a:p>
        </p:txBody>
      </p:sp>
      <p:cxnSp>
        <p:nvCxnSpPr>
          <p:cNvPr id="9" name="Straight Connector 8"/>
          <p:cNvCxnSpPr/>
          <p:nvPr/>
        </p:nvCxnSpPr>
        <p:spPr>
          <a:xfrm>
            <a:off x="1544568" y="3818965"/>
            <a:ext cx="10392508" cy="489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787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40661" y="2764203"/>
            <a:ext cx="6182368" cy="1329595"/>
          </a:xfrm>
          <a:prstGeom prst="rect">
            <a:avLst/>
          </a:prstGeom>
          <a:noFill/>
        </p:spPr>
        <p:txBody>
          <a:bodyPr wrap="square" rtlCol="0" anchor="ctr" anchorCtr="0">
            <a:noAutofit/>
          </a:bodyPr>
          <a:lstStyle/>
          <a:p>
            <a:pPr>
              <a:lnSpc>
                <a:spcPct val="90000"/>
              </a:lnSpc>
            </a:pPr>
            <a:r>
              <a:rPr lang="en-US" sz="4800" b="1" dirty="0">
                <a:solidFill>
                  <a:schemeClr val="bg1"/>
                </a:solidFill>
                <a:latin typeface="Arial"/>
                <a:cs typeface="Arial"/>
              </a:rPr>
              <a:t>Section Break</a:t>
            </a:r>
            <a:endParaRPr lang="en-GB" sz="4800" b="1" dirty="0">
              <a:solidFill>
                <a:schemeClr val="bg1"/>
              </a:solidFill>
              <a:latin typeface="Arial"/>
              <a:cs typeface="Arial"/>
            </a:endParaRPr>
          </a:p>
        </p:txBody>
      </p:sp>
      <p:pic>
        <p:nvPicPr>
          <p:cNvPr id="3" name="Picture 2">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5" name="Rectangle 1"/>
          <p:cNvSpPr>
            <a:spLocks noChangeArrowheads="1"/>
          </p:cNvSpPr>
          <p:nvPr/>
        </p:nvSpPr>
        <p:spPr bwMode="auto">
          <a:xfrm>
            <a:off x="1544568" y="2960620"/>
            <a:ext cx="9428233"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defTabSz="1219170" eaLnBrk="0" fontAlgn="base" hangingPunct="0">
              <a:spcBef>
                <a:spcPct val="0"/>
              </a:spcBef>
              <a:spcAft>
                <a:spcPct val="0"/>
              </a:spcAft>
            </a:pPr>
            <a:endParaRPr lang="en-GB" altLang="en-US" sz="1200" b="1" dirty="0">
              <a:solidFill>
                <a:srgbClr val="000000"/>
              </a:solidFill>
              <a:latin typeface="Arial" panose="020B0604020202020204" pitchFamily="34" charset="0"/>
              <a:cs typeface="Arial" panose="020B0604020202020204" pitchFamily="34" charset="0"/>
            </a:endParaRPr>
          </a:p>
          <a:p>
            <a:pPr defTabSz="1219170" eaLnBrk="0" fontAlgn="base" hangingPunct="0">
              <a:spcBef>
                <a:spcPct val="0"/>
              </a:spcBef>
              <a:spcAft>
                <a:spcPct val="0"/>
              </a:spcAft>
            </a:pPr>
            <a:endParaRPr lang="en-GB" altLang="en-US" sz="1200" dirty="0">
              <a:latin typeface="Arial" panose="020B0604020202020204" pitchFamily="34" charset="0"/>
              <a:cs typeface="Arial" panose="020B0604020202020204" pitchFamily="34" charset="0"/>
            </a:endParaRPr>
          </a:p>
        </p:txBody>
      </p:sp>
      <p:sp>
        <p:nvSpPr>
          <p:cNvPr id="9" name="Title 1"/>
          <p:cNvSpPr>
            <a:spLocks noGrp="1"/>
          </p:cNvSpPr>
          <p:nvPr>
            <p:ph type="title"/>
          </p:nvPr>
        </p:nvSpPr>
        <p:spPr>
          <a:xfrm>
            <a:off x="1224765" y="79073"/>
            <a:ext cx="8910637" cy="1281112"/>
          </a:xfrm>
        </p:spPr>
        <p:txBody>
          <a:bodyPr>
            <a:normAutofit/>
          </a:bodyPr>
          <a:lstStyle/>
          <a:p>
            <a:pPr algn="l"/>
            <a:r>
              <a:rPr lang="en-GB" b="1" dirty="0" smtClean="0">
                <a:latin typeface="Arial" panose="020B0604020202020204" pitchFamily="34" charset="0"/>
                <a:cs typeface="Arial" panose="020B0604020202020204" pitchFamily="34" charset="0"/>
              </a:rPr>
              <a:t>Background &amp; Justifications </a:t>
            </a:r>
            <a:endParaRPr lang="en-GB" b="1" dirty="0">
              <a:latin typeface="Arial" panose="020B0604020202020204" pitchFamily="34" charset="0"/>
              <a:cs typeface="Arial" panose="020B0604020202020204" pitchFamily="34" charset="0"/>
            </a:endParaRPr>
          </a:p>
        </p:txBody>
      </p:sp>
      <p:sp>
        <p:nvSpPr>
          <p:cNvPr id="10" name="Content Placeholder 2"/>
          <p:cNvSpPr>
            <a:spLocks noGrp="1"/>
          </p:cNvSpPr>
          <p:nvPr>
            <p:ph idx="1"/>
          </p:nvPr>
        </p:nvSpPr>
        <p:spPr>
          <a:xfrm>
            <a:off x="1392353" y="2168325"/>
            <a:ext cx="10594599" cy="4298814"/>
          </a:xfrm>
        </p:spPr>
        <p:txBody>
          <a:bodyPr>
            <a:normAutofit/>
          </a:bodyPr>
          <a:lstStyle/>
          <a:p>
            <a:pPr>
              <a:lnSpc>
                <a:spcPct val="200000"/>
              </a:lnSpc>
              <a:buSzPct val="150000"/>
            </a:pPr>
            <a:r>
              <a:rPr lang="en-GB" sz="2000" dirty="0">
                <a:solidFill>
                  <a:schemeClr val="tx1">
                    <a:lumMod val="85000"/>
                    <a:lumOff val="15000"/>
                  </a:schemeClr>
                </a:solidFill>
                <a:latin typeface="Arial" panose="020B0604020202020204" pitchFamily="34" charset="0"/>
                <a:cs typeface="Arial" panose="020B0604020202020204" pitchFamily="34" charset="0"/>
              </a:rPr>
              <a:t>Based on the survey of ‘Great place to work’ held in September 2018, the results revealed that more than 40% of the team members think that the company needs to improve their working environment.</a:t>
            </a:r>
          </a:p>
          <a:p>
            <a:pPr>
              <a:lnSpc>
                <a:spcPct val="200000"/>
              </a:lnSpc>
              <a:buSzPct val="150000"/>
            </a:pPr>
            <a:r>
              <a:rPr lang="en-GB" sz="2000" dirty="0">
                <a:solidFill>
                  <a:schemeClr val="tx1">
                    <a:lumMod val="85000"/>
                    <a:lumOff val="15000"/>
                  </a:schemeClr>
                </a:solidFill>
                <a:latin typeface="Arial" panose="020B0604020202020204" pitchFamily="34" charset="0"/>
                <a:cs typeface="Arial" panose="020B0604020202020204" pitchFamily="34" charset="0"/>
              </a:rPr>
              <a:t>Feedback received from Team members from various sources such a HR department and Healthy and Safety meetings.</a:t>
            </a:r>
          </a:p>
          <a:p>
            <a:pPr>
              <a:lnSpc>
                <a:spcPct val="200000"/>
              </a:lnSpc>
              <a:buSzPct val="150000"/>
            </a:pPr>
            <a:r>
              <a:rPr lang="en-GB" sz="2000" dirty="0">
                <a:solidFill>
                  <a:schemeClr val="tx1">
                    <a:lumMod val="85000"/>
                    <a:lumOff val="15000"/>
                  </a:schemeClr>
                </a:solidFill>
                <a:latin typeface="Arial" panose="020B0604020202020204" pitchFamily="34" charset="0"/>
                <a:cs typeface="Arial" panose="020B0604020202020204" pitchFamily="34" charset="0"/>
              </a:rPr>
              <a:t>Importance of Wellbeing in workplace.</a:t>
            </a:r>
          </a:p>
          <a:p>
            <a:pPr>
              <a:buClr>
                <a:srgbClr val="00B050"/>
              </a:buClr>
              <a:buSzPct val="150000"/>
              <a:buFont typeface="Adobe Arabic" panose="02040503050201020203" pitchFamily="18" charset="-78"/>
              <a:buChar char="٭"/>
            </a:pPr>
            <a:endParaRPr lang="en-GB" dirty="0">
              <a:latin typeface="Arial" panose="020B0604020202020204" pitchFamily="34" charset="0"/>
              <a:cs typeface="Arial" panose="020B0604020202020204" pitchFamily="34" charset="0"/>
            </a:endParaRPr>
          </a:p>
          <a:p>
            <a:pPr>
              <a:buClr>
                <a:srgbClr val="00B050"/>
              </a:buClr>
              <a:buSzPct val="150000"/>
              <a:buFont typeface="Adobe Arabic" panose="02040503050201020203" pitchFamily="18" charset="-78"/>
              <a:buChar char="٭"/>
            </a:pPr>
            <a:endParaRPr lang="en-GB" dirty="0">
              <a:latin typeface="Arial" panose="020B0604020202020204" pitchFamily="34" charset="0"/>
              <a:cs typeface="Arial" panose="020B0604020202020204" pitchFamily="34" charset="0"/>
            </a:endParaRPr>
          </a:p>
        </p:txBody>
      </p:sp>
      <p:cxnSp>
        <p:nvCxnSpPr>
          <p:cNvPr id="11" name="Straight Connector 10"/>
          <p:cNvCxnSpPr/>
          <p:nvPr/>
        </p:nvCxnSpPr>
        <p:spPr>
          <a:xfrm>
            <a:off x="1392354" y="1764254"/>
            <a:ext cx="797755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1058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40661" y="2764203"/>
            <a:ext cx="6182368" cy="1329595"/>
          </a:xfrm>
          <a:prstGeom prst="rect">
            <a:avLst/>
          </a:prstGeom>
          <a:noFill/>
        </p:spPr>
        <p:txBody>
          <a:bodyPr wrap="square" rtlCol="0" anchor="ctr" anchorCtr="0">
            <a:noAutofit/>
          </a:bodyPr>
          <a:lstStyle/>
          <a:p>
            <a:pPr>
              <a:lnSpc>
                <a:spcPct val="90000"/>
              </a:lnSpc>
            </a:pPr>
            <a:r>
              <a:rPr lang="en-US" sz="4800" b="1" dirty="0">
                <a:solidFill>
                  <a:schemeClr val="bg1"/>
                </a:solidFill>
                <a:latin typeface="Arial"/>
                <a:cs typeface="Arial"/>
              </a:rPr>
              <a:t>Section Break</a:t>
            </a:r>
            <a:endParaRPr lang="en-GB" sz="4800" b="1" dirty="0">
              <a:solidFill>
                <a:schemeClr val="bg1"/>
              </a:solidFill>
              <a:latin typeface="Arial"/>
              <a:cs typeface="Arial"/>
            </a:endParaRPr>
          </a:p>
        </p:txBody>
      </p:sp>
      <p:pic>
        <p:nvPicPr>
          <p:cNvPr id="3" name="Picture 2">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5" name="Rectangle 1"/>
          <p:cNvSpPr>
            <a:spLocks noChangeArrowheads="1"/>
          </p:cNvSpPr>
          <p:nvPr/>
        </p:nvSpPr>
        <p:spPr bwMode="auto">
          <a:xfrm>
            <a:off x="1544568" y="2960620"/>
            <a:ext cx="9428233"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defTabSz="1219170" eaLnBrk="0" fontAlgn="base" hangingPunct="0">
              <a:spcBef>
                <a:spcPct val="0"/>
              </a:spcBef>
              <a:spcAft>
                <a:spcPct val="0"/>
              </a:spcAft>
            </a:pPr>
            <a:endParaRPr lang="en-GB" altLang="en-US" sz="1200" b="1" dirty="0">
              <a:solidFill>
                <a:srgbClr val="000000"/>
              </a:solidFill>
              <a:latin typeface="Arial" panose="020B0604020202020204" pitchFamily="34" charset="0"/>
              <a:cs typeface="Arial" panose="020B0604020202020204" pitchFamily="34" charset="0"/>
            </a:endParaRPr>
          </a:p>
          <a:p>
            <a:pPr defTabSz="1219170" eaLnBrk="0" fontAlgn="base" hangingPunct="0">
              <a:spcBef>
                <a:spcPct val="0"/>
              </a:spcBef>
              <a:spcAft>
                <a:spcPct val="0"/>
              </a:spcAft>
            </a:pPr>
            <a:endParaRPr lang="en-GB" altLang="en-US" sz="1200" dirty="0">
              <a:latin typeface="Arial" panose="020B0604020202020204" pitchFamily="34" charset="0"/>
              <a:cs typeface="Arial" panose="020B0604020202020204" pitchFamily="34" charset="0"/>
            </a:endParaRPr>
          </a:p>
        </p:txBody>
      </p:sp>
      <p:sp>
        <p:nvSpPr>
          <p:cNvPr id="9" name="Title 1"/>
          <p:cNvSpPr>
            <a:spLocks noGrp="1"/>
          </p:cNvSpPr>
          <p:nvPr>
            <p:ph type="title"/>
          </p:nvPr>
        </p:nvSpPr>
        <p:spPr>
          <a:xfrm>
            <a:off x="1224765" y="79073"/>
            <a:ext cx="8910637" cy="1281112"/>
          </a:xfrm>
        </p:spPr>
        <p:txBody>
          <a:bodyPr>
            <a:normAutofit/>
          </a:bodyPr>
          <a:lstStyle/>
          <a:p>
            <a:r>
              <a:rPr lang="en-US" b="1" dirty="0" smtClean="0">
                <a:latin typeface="Arial" panose="020B0604020202020204" pitchFamily="34" charset="0"/>
                <a:cs typeface="Arial" panose="020B0604020202020204" pitchFamily="34" charset="0"/>
              </a:rPr>
              <a:t>Aims &amp; Objectives of the Project</a:t>
            </a:r>
            <a:endParaRPr lang="en-GB" b="1" dirty="0">
              <a:latin typeface="Arial" panose="020B0604020202020204" pitchFamily="34" charset="0"/>
              <a:cs typeface="Arial" panose="020B0604020202020204" pitchFamily="34" charset="0"/>
            </a:endParaRPr>
          </a:p>
        </p:txBody>
      </p:sp>
      <p:sp>
        <p:nvSpPr>
          <p:cNvPr id="10" name="Content Placeholder 2"/>
          <p:cNvSpPr>
            <a:spLocks noGrp="1"/>
          </p:cNvSpPr>
          <p:nvPr>
            <p:ph idx="1"/>
          </p:nvPr>
        </p:nvSpPr>
        <p:spPr>
          <a:xfrm>
            <a:off x="1392354" y="2199939"/>
            <a:ext cx="9023355" cy="4267200"/>
          </a:xfrm>
        </p:spPr>
        <p:txBody>
          <a:bodyPr>
            <a:normAutofit/>
          </a:bodyPr>
          <a:lstStyle/>
          <a:p>
            <a:pPr>
              <a:lnSpc>
                <a:spcPct val="200000"/>
              </a:lnSpc>
              <a:buSzPct val="150000"/>
            </a:pPr>
            <a:r>
              <a:rPr lang="en-US" sz="2000" dirty="0" smtClean="0">
                <a:solidFill>
                  <a:schemeClr val="tx1">
                    <a:lumMod val="85000"/>
                    <a:lumOff val="15000"/>
                  </a:schemeClr>
                </a:solidFill>
                <a:latin typeface="Arial" panose="020B0604020202020204" pitchFamily="34" charset="0"/>
                <a:cs typeface="Arial" panose="020B0604020202020204" pitchFamily="34" charset="0"/>
              </a:rPr>
              <a:t>To find out how satisfied our Team Members are with the current facilities provided.</a:t>
            </a:r>
          </a:p>
          <a:p>
            <a:pPr>
              <a:lnSpc>
                <a:spcPct val="200000"/>
              </a:lnSpc>
              <a:buSzPct val="150000"/>
            </a:pPr>
            <a:r>
              <a:rPr lang="en-US" sz="2000" dirty="0" smtClean="0">
                <a:solidFill>
                  <a:schemeClr val="tx1">
                    <a:lumMod val="85000"/>
                    <a:lumOff val="15000"/>
                  </a:schemeClr>
                </a:solidFill>
                <a:latin typeface="Arial" panose="020B0604020202020204" pitchFamily="34" charset="0"/>
                <a:cs typeface="Arial" panose="020B0604020202020204" pitchFamily="34" charset="0"/>
              </a:rPr>
              <a:t>To find out what our Team members want as well-being facilities.</a:t>
            </a:r>
          </a:p>
          <a:p>
            <a:pPr>
              <a:lnSpc>
                <a:spcPct val="200000"/>
              </a:lnSpc>
              <a:buSzPct val="150000"/>
            </a:pPr>
            <a:r>
              <a:rPr lang="en-US" sz="2000" dirty="0" smtClean="0">
                <a:solidFill>
                  <a:schemeClr val="tx1">
                    <a:lumMod val="85000"/>
                    <a:lumOff val="15000"/>
                  </a:schemeClr>
                </a:solidFill>
                <a:latin typeface="Arial" panose="020B0604020202020204" pitchFamily="34" charset="0"/>
                <a:cs typeface="Arial" panose="020B0604020202020204" pitchFamily="34" charset="0"/>
              </a:rPr>
              <a:t>To make recommendations for improvements to our current hotel facilities.</a:t>
            </a:r>
          </a:p>
          <a:p>
            <a:pPr>
              <a:lnSpc>
                <a:spcPct val="200000"/>
              </a:lnSpc>
              <a:buSzPct val="150000"/>
            </a:pPr>
            <a:r>
              <a:rPr lang="en-US" sz="2000" dirty="0" smtClean="0">
                <a:solidFill>
                  <a:schemeClr val="tx1">
                    <a:lumMod val="85000"/>
                    <a:lumOff val="15000"/>
                  </a:schemeClr>
                </a:solidFill>
                <a:latin typeface="Arial" panose="020B0604020202020204" pitchFamily="34" charset="0"/>
                <a:cs typeface="Arial" panose="020B0604020202020204" pitchFamily="34" charset="0"/>
              </a:rPr>
              <a:t>To benchmark with our partners and competitors on well-being facilities and strategy in place.</a:t>
            </a:r>
          </a:p>
          <a:p>
            <a:pPr>
              <a:buClr>
                <a:srgbClr val="00B050"/>
              </a:buClr>
              <a:buSzPct val="150000"/>
              <a:buFont typeface="Adobe Arabic" panose="02040503050201020203" pitchFamily="18" charset="-78"/>
              <a:buChar char="٭"/>
            </a:pPr>
            <a:endParaRPr lang="en-GB" dirty="0">
              <a:latin typeface="Arial" panose="020B0604020202020204" pitchFamily="34" charset="0"/>
              <a:cs typeface="Arial" panose="020B0604020202020204" pitchFamily="34" charset="0"/>
            </a:endParaRPr>
          </a:p>
          <a:p>
            <a:pPr>
              <a:buClr>
                <a:srgbClr val="00B050"/>
              </a:buClr>
              <a:buSzPct val="150000"/>
              <a:buFont typeface="Adobe Arabic" panose="02040503050201020203" pitchFamily="18" charset="-78"/>
              <a:buChar char="٭"/>
            </a:pPr>
            <a:endParaRPr lang="en-GB" dirty="0">
              <a:latin typeface="Arial" panose="020B0604020202020204" pitchFamily="34" charset="0"/>
              <a:cs typeface="Arial" panose="020B0604020202020204" pitchFamily="34" charset="0"/>
            </a:endParaRPr>
          </a:p>
        </p:txBody>
      </p:sp>
      <p:cxnSp>
        <p:nvCxnSpPr>
          <p:cNvPr id="11" name="Straight Connector 10"/>
          <p:cNvCxnSpPr/>
          <p:nvPr/>
        </p:nvCxnSpPr>
        <p:spPr>
          <a:xfrm>
            <a:off x="1392354" y="1688951"/>
            <a:ext cx="797755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848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40661" y="2764203"/>
            <a:ext cx="6182368" cy="1329595"/>
          </a:xfrm>
          <a:prstGeom prst="rect">
            <a:avLst/>
          </a:prstGeom>
          <a:noFill/>
        </p:spPr>
        <p:txBody>
          <a:bodyPr wrap="square" rtlCol="0" anchor="ctr" anchorCtr="0">
            <a:noAutofit/>
          </a:bodyPr>
          <a:lstStyle/>
          <a:p>
            <a:pPr>
              <a:lnSpc>
                <a:spcPct val="90000"/>
              </a:lnSpc>
            </a:pPr>
            <a:r>
              <a:rPr lang="en-US" sz="4800" b="1" dirty="0">
                <a:solidFill>
                  <a:schemeClr val="bg1"/>
                </a:solidFill>
                <a:latin typeface="Arial"/>
                <a:cs typeface="Arial"/>
              </a:rPr>
              <a:t>Section Break</a:t>
            </a:r>
            <a:endParaRPr lang="en-GB" sz="4800" b="1" dirty="0">
              <a:solidFill>
                <a:schemeClr val="bg1"/>
              </a:solidFill>
              <a:latin typeface="Arial"/>
              <a:cs typeface="Arial"/>
            </a:endParaRPr>
          </a:p>
        </p:txBody>
      </p:sp>
      <p:pic>
        <p:nvPicPr>
          <p:cNvPr id="3" name="Picture 2">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5" name="Rectangle 1"/>
          <p:cNvSpPr>
            <a:spLocks noChangeArrowheads="1"/>
          </p:cNvSpPr>
          <p:nvPr/>
        </p:nvSpPr>
        <p:spPr bwMode="auto">
          <a:xfrm>
            <a:off x="1544568" y="2960620"/>
            <a:ext cx="9428233"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defTabSz="1219170" eaLnBrk="0" fontAlgn="base" hangingPunct="0">
              <a:spcBef>
                <a:spcPct val="0"/>
              </a:spcBef>
              <a:spcAft>
                <a:spcPct val="0"/>
              </a:spcAft>
            </a:pPr>
            <a:endParaRPr lang="en-GB" altLang="en-US" sz="1200" b="1" dirty="0">
              <a:solidFill>
                <a:srgbClr val="000000"/>
              </a:solidFill>
              <a:latin typeface="Arial" panose="020B0604020202020204" pitchFamily="34" charset="0"/>
              <a:cs typeface="Arial" panose="020B0604020202020204" pitchFamily="34" charset="0"/>
            </a:endParaRPr>
          </a:p>
          <a:p>
            <a:pPr defTabSz="1219170" eaLnBrk="0" fontAlgn="base" hangingPunct="0">
              <a:spcBef>
                <a:spcPct val="0"/>
              </a:spcBef>
              <a:spcAft>
                <a:spcPct val="0"/>
              </a:spcAft>
            </a:pPr>
            <a:endParaRPr lang="en-GB" altLang="en-US" sz="1200" dirty="0">
              <a:latin typeface="Arial" panose="020B0604020202020204" pitchFamily="34" charset="0"/>
              <a:cs typeface="Arial" panose="020B0604020202020204" pitchFamily="34" charset="0"/>
            </a:endParaRPr>
          </a:p>
        </p:txBody>
      </p:sp>
      <p:graphicFrame>
        <p:nvGraphicFramePr>
          <p:cNvPr id="12" name="Content Placeholder 15"/>
          <p:cNvGraphicFramePr>
            <a:graphicFrameLocks noGrp="1"/>
          </p:cNvGraphicFramePr>
          <p:nvPr>
            <p:ph idx="4294967295"/>
            <p:extLst>
              <p:ext uri="{D42A27DB-BD31-4B8C-83A1-F6EECF244321}">
                <p14:modId xmlns:p14="http://schemas.microsoft.com/office/powerpoint/2010/main" val="1248518140"/>
              </p:ext>
            </p:extLst>
          </p:nvPr>
        </p:nvGraphicFramePr>
        <p:xfrm>
          <a:off x="484094" y="-800978"/>
          <a:ext cx="12031663" cy="7821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p:cNvSpPr txBox="1"/>
          <p:nvPr/>
        </p:nvSpPr>
        <p:spPr>
          <a:xfrm>
            <a:off x="5054140" y="-8312"/>
            <a:ext cx="2793076" cy="523220"/>
          </a:xfrm>
          <a:prstGeom prst="rect">
            <a:avLst/>
          </a:prstGeom>
          <a:noFill/>
        </p:spPr>
        <p:txBody>
          <a:bodyPr wrap="square" rtlCol="0">
            <a:spAutoFit/>
          </a:bodyPr>
          <a:lstStyle/>
          <a:p>
            <a:r>
              <a:rPr lang="en-GB" sz="2800" b="1" u="sng" dirty="0" smtClean="0"/>
              <a:t>Methods Outline</a:t>
            </a:r>
            <a:endParaRPr lang="en-GB" sz="2800" b="1" u="sng" dirty="0"/>
          </a:p>
        </p:txBody>
      </p:sp>
    </p:spTree>
    <p:extLst>
      <p:ext uri="{BB962C8B-B14F-4D97-AF65-F5344CB8AC3E}">
        <p14:creationId xmlns:p14="http://schemas.microsoft.com/office/powerpoint/2010/main" val="3042487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40661" y="2764203"/>
            <a:ext cx="6182368" cy="1329595"/>
          </a:xfrm>
          <a:prstGeom prst="rect">
            <a:avLst/>
          </a:prstGeom>
          <a:noFill/>
        </p:spPr>
        <p:txBody>
          <a:bodyPr wrap="square" rtlCol="0" anchor="ctr" anchorCtr="0">
            <a:noAutofit/>
          </a:bodyPr>
          <a:lstStyle/>
          <a:p>
            <a:pPr>
              <a:lnSpc>
                <a:spcPct val="90000"/>
              </a:lnSpc>
            </a:pPr>
            <a:r>
              <a:rPr lang="en-US" sz="4800" b="1" dirty="0">
                <a:solidFill>
                  <a:schemeClr val="bg1"/>
                </a:solidFill>
                <a:latin typeface="Arial"/>
                <a:cs typeface="Arial"/>
              </a:rPr>
              <a:t>Section Break</a:t>
            </a:r>
            <a:endParaRPr lang="en-GB" sz="4800" b="1" dirty="0">
              <a:solidFill>
                <a:schemeClr val="bg1"/>
              </a:solidFill>
              <a:latin typeface="Arial"/>
              <a:cs typeface="Arial"/>
            </a:endParaRPr>
          </a:p>
        </p:txBody>
      </p:sp>
      <p:pic>
        <p:nvPicPr>
          <p:cNvPr id="3" name="Picture 2">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5" name="Rectangle 1"/>
          <p:cNvSpPr>
            <a:spLocks noChangeArrowheads="1"/>
          </p:cNvSpPr>
          <p:nvPr/>
        </p:nvSpPr>
        <p:spPr bwMode="auto">
          <a:xfrm>
            <a:off x="1544568" y="2960620"/>
            <a:ext cx="9428233"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defTabSz="1219170" eaLnBrk="0" fontAlgn="base" hangingPunct="0">
              <a:spcBef>
                <a:spcPct val="0"/>
              </a:spcBef>
              <a:spcAft>
                <a:spcPct val="0"/>
              </a:spcAft>
            </a:pPr>
            <a:endParaRPr lang="en-GB" altLang="en-US" sz="1200" b="1" dirty="0">
              <a:solidFill>
                <a:srgbClr val="000000"/>
              </a:solidFill>
              <a:latin typeface="Arial" panose="020B0604020202020204" pitchFamily="34" charset="0"/>
              <a:cs typeface="Arial" panose="020B0604020202020204" pitchFamily="34" charset="0"/>
            </a:endParaRPr>
          </a:p>
          <a:p>
            <a:pPr defTabSz="1219170" eaLnBrk="0" fontAlgn="base" hangingPunct="0">
              <a:spcBef>
                <a:spcPct val="0"/>
              </a:spcBef>
              <a:spcAft>
                <a:spcPct val="0"/>
              </a:spcAft>
            </a:pPr>
            <a:endParaRPr lang="en-GB" altLang="en-US" sz="1200" dirty="0">
              <a:latin typeface="Arial" panose="020B0604020202020204" pitchFamily="34" charset="0"/>
              <a:cs typeface="Arial" panose="020B0604020202020204" pitchFamily="34" charset="0"/>
            </a:endParaRPr>
          </a:p>
        </p:txBody>
      </p:sp>
      <p:sp>
        <p:nvSpPr>
          <p:cNvPr id="9" name="Title 1"/>
          <p:cNvSpPr>
            <a:spLocks noGrp="1"/>
          </p:cNvSpPr>
          <p:nvPr>
            <p:ph type="title"/>
          </p:nvPr>
        </p:nvSpPr>
        <p:spPr>
          <a:xfrm>
            <a:off x="1224765" y="79073"/>
            <a:ext cx="8910637" cy="1281112"/>
          </a:xfrm>
        </p:spPr>
        <p:txBody>
          <a:bodyPr>
            <a:normAutofit/>
          </a:bodyPr>
          <a:lstStyle/>
          <a:p>
            <a:r>
              <a:rPr lang="en-US" b="1" dirty="0" smtClean="0">
                <a:latin typeface="Arial" panose="020B0604020202020204" pitchFamily="34" charset="0"/>
                <a:cs typeface="Arial" panose="020B0604020202020204" pitchFamily="34" charset="0"/>
              </a:rPr>
              <a:t>Ethics and Insider Research</a:t>
            </a:r>
          </a:p>
        </p:txBody>
      </p:sp>
      <p:sp>
        <p:nvSpPr>
          <p:cNvPr id="10" name="Content Placeholder 2"/>
          <p:cNvSpPr>
            <a:spLocks noGrp="1"/>
          </p:cNvSpPr>
          <p:nvPr>
            <p:ph idx="1"/>
          </p:nvPr>
        </p:nvSpPr>
        <p:spPr>
          <a:xfrm>
            <a:off x="1224765" y="2124817"/>
            <a:ext cx="10728937" cy="4608492"/>
          </a:xfrm>
        </p:spPr>
        <p:txBody>
          <a:bodyPr>
            <a:normAutofit/>
          </a:bodyPr>
          <a:lstStyle/>
          <a:p>
            <a:pPr>
              <a:lnSpc>
                <a:spcPct val="150000"/>
              </a:lnSpc>
              <a:buSzPct val="150000"/>
            </a:pPr>
            <a:r>
              <a:rPr lang="en-US" sz="2000" dirty="0" smtClean="0">
                <a:solidFill>
                  <a:schemeClr val="tx1">
                    <a:lumMod val="85000"/>
                    <a:lumOff val="15000"/>
                  </a:schemeClr>
                </a:solidFill>
                <a:latin typeface="Arial" panose="020B0604020202020204" pitchFamily="34" charset="0"/>
                <a:cs typeface="Arial" panose="020B0604020202020204" pitchFamily="34" charset="0"/>
              </a:rPr>
              <a:t>All participants were free to choose whether they wish to participate or not</a:t>
            </a:r>
          </a:p>
          <a:p>
            <a:pPr>
              <a:lnSpc>
                <a:spcPct val="150000"/>
              </a:lnSpc>
              <a:buSzPct val="150000"/>
            </a:pPr>
            <a:r>
              <a:rPr lang="en-US" sz="2000" dirty="0" smtClean="0">
                <a:solidFill>
                  <a:schemeClr val="tx1">
                    <a:lumMod val="85000"/>
                    <a:lumOff val="15000"/>
                  </a:schemeClr>
                </a:solidFill>
                <a:latin typeface="Arial" panose="020B0604020202020204" pitchFamily="34" charset="0"/>
                <a:cs typeface="Arial" panose="020B0604020202020204" pitchFamily="34" charset="0"/>
              </a:rPr>
              <a:t>No personal data was included in the forms</a:t>
            </a:r>
          </a:p>
          <a:p>
            <a:pPr>
              <a:lnSpc>
                <a:spcPct val="150000"/>
              </a:lnSpc>
              <a:buSzPct val="150000"/>
            </a:pPr>
            <a:r>
              <a:rPr lang="en-US" sz="2000" dirty="0" smtClean="0">
                <a:solidFill>
                  <a:schemeClr val="tx1">
                    <a:lumMod val="85000"/>
                    <a:lumOff val="15000"/>
                  </a:schemeClr>
                </a:solidFill>
                <a:latin typeface="Arial" panose="020B0604020202020204" pitchFamily="34" charset="0"/>
                <a:cs typeface="Arial" panose="020B0604020202020204" pitchFamily="34" charset="0"/>
              </a:rPr>
              <a:t>All data collected were anonymous</a:t>
            </a:r>
          </a:p>
          <a:p>
            <a:pPr>
              <a:lnSpc>
                <a:spcPct val="150000"/>
              </a:lnSpc>
              <a:buSzPct val="150000"/>
            </a:pPr>
            <a:r>
              <a:rPr lang="en-US" sz="2000" dirty="0" smtClean="0">
                <a:solidFill>
                  <a:schemeClr val="tx1">
                    <a:lumMod val="85000"/>
                    <a:lumOff val="15000"/>
                  </a:schemeClr>
                </a:solidFill>
                <a:latin typeface="Arial" panose="020B0604020202020204" pitchFamily="34" charset="0"/>
                <a:cs typeface="Arial" panose="020B0604020202020204" pitchFamily="34" charset="0"/>
              </a:rPr>
              <a:t>All data collected were only accessible to the researchers</a:t>
            </a:r>
          </a:p>
          <a:p>
            <a:pPr>
              <a:lnSpc>
                <a:spcPct val="150000"/>
              </a:lnSpc>
              <a:buSzPct val="150000"/>
            </a:pPr>
            <a:r>
              <a:rPr lang="en-US" sz="2000" dirty="0" smtClean="0">
                <a:solidFill>
                  <a:schemeClr val="tx1">
                    <a:lumMod val="85000"/>
                    <a:lumOff val="15000"/>
                  </a:schemeClr>
                </a:solidFill>
                <a:latin typeface="Arial" panose="020B0604020202020204" pitchFamily="34" charset="0"/>
                <a:cs typeface="Arial" panose="020B0604020202020204" pitchFamily="34" charset="0"/>
              </a:rPr>
              <a:t>A link was generated and sent to various participants via mail, What’s app and iPad’s were available in canteen.</a:t>
            </a:r>
          </a:p>
          <a:p>
            <a:pPr>
              <a:lnSpc>
                <a:spcPct val="150000"/>
              </a:lnSpc>
              <a:buSzPct val="150000"/>
            </a:pPr>
            <a:r>
              <a:rPr lang="en-US" sz="2000" dirty="0" smtClean="0">
                <a:solidFill>
                  <a:schemeClr val="tx1">
                    <a:lumMod val="85000"/>
                    <a:lumOff val="15000"/>
                  </a:schemeClr>
                </a:solidFill>
                <a:latin typeface="Arial" panose="020B0604020202020204" pitchFamily="34" charset="0"/>
                <a:cs typeface="Arial" panose="020B0604020202020204" pitchFamily="34" charset="0"/>
              </a:rPr>
              <a:t>Responses were recorded to prevent risk of modification.</a:t>
            </a:r>
          </a:p>
          <a:p>
            <a:pPr>
              <a:lnSpc>
                <a:spcPct val="150000"/>
              </a:lnSpc>
              <a:buSzPct val="150000"/>
            </a:pPr>
            <a:r>
              <a:rPr lang="en-US" sz="2000" dirty="0" smtClean="0">
                <a:solidFill>
                  <a:schemeClr val="tx1">
                    <a:lumMod val="85000"/>
                    <a:lumOff val="15000"/>
                  </a:schemeClr>
                </a:solidFill>
                <a:latin typeface="Arial" panose="020B0604020202020204" pitchFamily="34" charset="0"/>
                <a:cs typeface="Arial" panose="020B0604020202020204" pitchFamily="34" charset="0"/>
              </a:rPr>
              <a:t>Focus groups - Moderator</a:t>
            </a:r>
          </a:p>
          <a:p>
            <a:pPr>
              <a:buClr>
                <a:srgbClr val="00B050"/>
              </a:buClr>
              <a:buSzPct val="150000"/>
              <a:buFont typeface="Adobe Arabic" panose="02040503050201020203" pitchFamily="18" charset="-78"/>
              <a:buChar char="٭"/>
            </a:pPr>
            <a:endParaRPr lang="en-GB" dirty="0">
              <a:latin typeface="Arial" panose="020B0604020202020204" pitchFamily="34" charset="0"/>
              <a:cs typeface="Arial" panose="020B0604020202020204" pitchFamily="34" charset="0"/>
            </a:endParaRPr>
          </a:p>
          <a:p>
            <a:pPr>
              <a:buClr>
                <a:srgbClr val="00B050"/>
              </a:buClr>
              <a:buSzPct val="150000"/>
              <a:buFont typeface="Adobe Arabic" panose="02040503050201020203" pitchFamily="18" charset="-78"/>
              <a:buChar char="٭"/>
            </a:pPr>
            <a:endParaRPr lang="en-GB" dirty="0">
              <a:latin typeface="Arial" panose="020B0604020202020204" pitchFamily="34" charset="0"/>
              <a:cs typeface="Arial" panose="020B0604020202020204" pitchFamily="34" charset="0"/>
            </a:endParaRPr>
          </a:p>
        </p:txBody>
      </p:sp>
      <p:cxnSp>
        <p:nvCxnSpPr>
          <p:cNvPr id="11" name="Straight Connector 10"/>
          <p:cNvCxnSpPr/>
          <p:nvPr/>
        </p:nvCxnSpPr>
        <p:spPr>
          <a:xfrm>
            <a:off x="1392354" y="1731981"/>
            <a:ext cx="797755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61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5" name="Slide Number Placeholder 4"/>
          <p:cNvSpPr>
            <a:spLocks noGrp="1"/>
          </p:cNvSpPr>
          <p:nvPr>
            <p:ph type="sldNum" sz="quarter" idx="12"/>
          </p:nvPr>
        </p:nvSpPr>
        <p:spPr/>
        <p:txBody>
          <a:bodyPr/>
          <a:lstStyle/>
          <a:p>
            <a:fld id="{401CF334-2D5C-4859-84A6-CA7E6E43FAEB}" type="slidenum">
              <a:rPr lang="en-US" smtClean="0"/>
              <a:t>6</a:t>
            </a:fld>
            <a:endParaRPr lang="en-US" dirty="0"/>
          </a:p>
        </p:txBody>
      </p:sp>
      <p:graphicFrame>
        <p:nvGraphicFramePr>
          <p:cNvPr id="10" name="Chart 9"/>
          <p:cNvGraphicFramePr/>
          <p:nvPr>
            <p:extLst>
              <p:ext uri="{D42A27DB-BD31-4B8C-83A1-F6EECF244321}">
                <p14:modId xmlns:p14="http://schemas.microsoft.com/office/powerpoint/2010/main" val="3754889215"/>
              </p:ext>
            </p:extLst>
          </p:nvPr>
        </p:nvGraphicFramePr>
        <p:xfrm>
          <a:off x="2577327" y="2482523"/>
          <a:ext cx="7037345" cy="4375477"/>
        </p:xfrm>
        <a:graphic>
          <a:graphicData uri="http://schemas.openxmlformats.org/drawingml/2006/chart">
            <c:chart xmlns:c="http://schemas.openxmlformats.org/drawingml/2006/chart" xmlns:r="http://schemas.openxmlformats.org/officeDocument/2006/relationships" r:id="rId4"/>
          </a:graphicData>
        </a:graphic>
      </p:graphicFrame>
      <p:sp>
        <p:nvSpPr>
          <p:cNvPr id="11" name="Title 2"/>
          <p:cNvSpPr txBox="1">
            <a:spLocks/>
          </p:cNvSpPr>
          <p:nvPr/>
        </p:nvSpPr>
        <p:spPr>
          <a:xfrm>
            <a:off x="1295402" y="213532"/>
            <a:ext cx="9601196" cy="1303867"/>
          </a:xfrm>
          <a:prstGeom prst="rect">
            <a:avLst/>
          </a:prstGeom>
        </p:spPr>
        <p:txBody>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smtClean="0">
                <a:latin typeface="Arial" panose="020B0604020202020204" pitchFamily="34" charset="0"/>
                <a:cs typeface="Arial" panose="020B0604020202020204" pitchFamily="34" charset="0"/>
              </a:rPr>
              <a:t>Survey Findings</a:t>
            </a:r>
            <a:endParaRPr lang="en-GB" b="1" dirty="0">
              <a:latin typeface="Arial" panose="020B0604020202020204" pitchFamily="34" charset="0"/>
              <a:cs typeface="Arial" panose="020B0604020202020204" pitchFamily="34" charset="0"/>
            </a:endParaRPr>
          </a:p>
        </p:txBody>
      </p:sp>
      <p:sp>
        <p:nvSpPr>
          <p:cNvPr id="2" name="Right Brace 1"/>
          <p:cNvSpPr/>
          <p:nvPr/>
        </p:nvSpPr>
        <p:spPr>
          <a:xfrm rot="18012405">
            <a:off x="7843359" y="1294239"/>
            <a:ext cx="1239663" cy="3269918"/>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Rectangle 2"/>
          <p:cNvSpPr/>
          <p:nvPr/>
        </p:nvSpPr>
        <p:spPr>
          <a:xfrm>
            <a:off x="1295402" y="1081530"/>
            <a:ext cx="10226038" cy="369332"/>
          </a:xfrm>
          <a:prstGeom prst="rect">
            <a:avLst/>
          </a:prstGeom>
        </p:spPr>
        <p:txBody>
          <a:bodyPr wrap="square">
            <a:spAutoFit/>
          </a:bodyPr>
          <a:lstStyle/>
          <a:p>
            <a:r>
              <a:rPr lang="en-GB" b="1" dirty="0" smtClean="0"/>
              <a:t>Q1. OVERALL</a:t>
            </a:r>
            <a:r>
              <a:rPr lang="en-GB" b="1" dirty="0"/>
              <a:t>, HOW SATISFIED ARE YOU WITH THE CURRENT FACILITIES PROVIDED BY THE HOTEL?</a:t>
            </a:r>
          </a:p>
        </p:txBody>
      </p:sp>
      <p:sp>
        <p:nvSpPr>
          <p:cNvPr id="4" name="TextBox 3"/>
          <p:cNvSpPr txBox="1"/>
          <p:nvPr/>
        </p:nvSpPr>
        <p:spPr>
          <a:xfrm>
            <a:off x="8610600" y="1778458"/>
            <a:ext cx="964276" cy="584775"/>
          </a:xfrm>
          <a:prstGeom prst="rect">
            <a:avLst/>
          </a:prstGeom>
          <a:noFill/>
          <a:ln>
            <a:noFill/>
          </a:ln>
        </p:spPr>
        <p:txBody>
          <a:bodyPr wrap="square" rtlCol="0">
            <a:spAutoFit/>
          </a:bodyPr>
          <a:lstStyle/>
          <a:p>
            <a:r>
              <a:rPr lang="en-GB" sz="3200" b="1" dirty="0" smtClean="0"/>
              <a:t>42%</a:t>
            </a:r>
            <a:endParaRPr lang="en-GB" sz="3200" b="1" dirty="0"/>
          </a:p>
        </p:txBody>
      </p:sp>
    </p:spTree>
    <p:extLst>
      <p:ext uri="{BB962C8B-B14F-4D97-AF65-F5344CB8AC3E}">
        <p14:creationId xmlns:p14="http://schemas.microsoft.com/office/powerpoint/2010/main" val="1027733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2" name="Slide Number Placeholder 1"/>
          <p:cNvSpPr>
            <a:spLocks noGrp="1"/>
          </p:cNvSpPr>
          <p:nvPr>
            <p:ph type="sldNum" sz="quarter" idx="12"/>
          </p:nvPr>
        </p:nvSpPr>
        <p:spPr/>
        <p:txBody>
          <a:bodyPr/>
          <a:lstStyle/>
          <a:p>
            <a:fld id="{401CF334-2D5C-4859-84A6-CA7E6E43FAEB}" type="slidenum">
              <a:rPr lang="en-US" smtClean="0"/>
              <a:t>7</a:t>
            </a:fld>
            <a:endParaRPr lang="en-US" dirty="0"/>
          </a:p>
        </p:txBody>
      </p:sp>
      <p:graphicFrame>
        <p:nvGraphicFramePr>
          <p:cNvPr id="7" name="Chart 6"/>
          <p:cNvGraphicFramePr/>
          <p:nvPr>
            <p:extLst>
              <p:ext uri="{D42A27DB-BD31-4B8C-83A1-F6EECF244321}">
                <p14:modId xmlns:p14="http://schemas.microsoft.com/office/powerpoint/2010/main" val="387613049"/>
              </p:ext>
            </p:extLst>
          </p:nvPr>
        </p:nvGraphicFramePr>
        <p:xfrm>
          <a:off x="2032000" y="719666"/>
          <a:ext cx="8128000" cy="5418667"/>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16856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40661" y="2764203"/>
            <a:ext cx="6182368" cy="1329595"/>
          </a:xfrm>
          <a:prstGeom prst="rect">
            <a:avLst/>
          </a:prstGeom>
          <a:noFill/>
        </p:spPr>
        <p:txBody>
          <a:bodyPr wrap="square" rtlCol="0" anchor="ctr" anchorCtr="0">
            <a:noAutofit/>
          </a:bodyPr>
          <a:lstStyle/>
          <a:p>
            <a:pPr>
              <a:lnSpc>
                <a:spcPct val="90000"/>
              </a:lnSpc>
            </a:pPr>
            <a:r>
              <a:rPr lang="en-US" sz="4800" b="1" dirty="0">
                <a:solidFill>
                  <a:schemeClr val="bg1"/>
                </a:solidFill>
                <a:latin typeface="Arial"/>
                <a:cs typeface="Arial"/>
              </a:rPr>
              <a:t>Section Break</a:t>
            </a:r>
            <a:endParaRPr lang="en-GB" sz="4800" b="1" dirty="0">
              <a:solidFill>
                <a:schemeClr val="bg1"/>
              </a:solidFill>
              <a:latin typeface="Arial"/>
              <a:cs typeface="Arial"/>
            </a:endParaRPr>
          </a:p>
        </p:txBody>
      </p:sp>
      <p:pic>
        <p:nvPicPr>
          <p:cNvPr id="3" name="Picture 2">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5" name="Rectangle 1"/>
          <p:cNvSpPr>
            <a:spLocks noChangeArrowheads="1"/>
          </p:cNvSpPr>
          <p:nvPr/>
        </p:nvSpPr>
        <p:spPr bwMode="auto">
          <a:xfrm>
            <a:off x="1544568" y="2960620"/>
            <a:ext cx="9428233"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defTabSz="1219170" eaLnBrk="0" fontAlgn="base" hangingPunct="0">
              <a:spcBef>
                <a:spcPct val="0"/>
              </a:spcBef>
              <a:spcAft>
                <a:spcPct val="0"/>
              </a:spcAft>
            </a:pPr>
            <a:endParaRPr lang="en-GB" altLang="en-US" sz="1200" b="1" dirty="0">
              <a:solidFill>
                <a:srgbClr val="000000"/>
              </a:solidFill>
              <a:latin typeface="Arial" panose="020B0604020202020204" pitchFamily="34" charset="0"/>
              <a:cs typeface="Arial" panose="020B0604020202020204" pitchFamily="34" charset="0"/>
            </a:endParaRPr>
          </a:p>
          <a:p>
            <a:pPr defTabSz="1219170" eaLnBrk="0" fontAlgn="base" hangingPunct="0">
              <a:spcBef>
                <a:spcPct val="0"/>
              </a:spcBef>
              <a:spcAft>
                <a:spcPct val="0"/>
              </a:spcAft>
            </a:pPr>
            <a:endParaRPr lang="en-GB" altLang="en-US" sz="1200" dirty="0">
              <a:latin typeface="Arial" panose="020B0604020202020204" pitchFamily="34" charset="0"/>
              <a:cs typeface="Arial" panose="020B0604020202020204" pitchFamily="34" charset="0"/>
            </a:endParaRPr>
          </a:p>
        </p:txBody>
      </p:sp>
      <p:sp>
        <p:nvSpPr>
          <p:cNvPr id="9" name="Title 1"/>
          <p:cNvSpPr>
            <a:spLocks noGrp="1"/>
          </p:cNvSpPr>
          <p:nvPr>
            <p:ph type="title"/>
          </p:nvPr>
        </p:nvSpPr>
        <p:spPr>
          <a:xfrm>
            <a:off x="1224765" y="79073"/>
            <a:ext cx="8910637" cy="1281112"/>
          </a:xfrm>
        </p:spPr>
        <p:txBody>
          <a:bodyPr>
            <a:normAutofit/>
          </a:bodyPr>
          <a:lstStyle/>
          <a:p>
            <a:r>
              <a:rPr lang="en-US" b="1" dirty="0" smtClean="0">
                <a:latin typeface="Arial" panose="020B0604020202020204" pitchFamily="34" charset="0"/>
                <a:cs typeface="Arial" panose="020B0604020202020204" pitchFamily="34" charset="0"/>
              </a:rPr>
              <a:t>Focus Group Findings</a:t>
            </a:r>
          </a:p>
        </p:txBody>
      </p:sp>
      <p:sp>
        <p:nvSpPr>
          <p:cNvPr id="10" name="Content Placeholder 2"/>
          <p:cNvSpPr>
            <a:spLocks noGrp="1"/>
          </p:cNvSpPr>
          <p:nvPr>
            <p:ph idx="1"/>
          </p:nvPr>
        </p:nvSpPr>
        <p:spPr>
          <a:xfrm>
            <a:off x="1392354" y="1996433"/>
            <a:ext cx="9023355" cy="4387743"/>
          </a:xfrm>
        </p:spPr>
        <p:txBody>
          <a:bodyPr>
            <a:normAutofit lnSpcReduction="10000"/>
          </a:bodyPr>
          <a:lstStyle/>
          <a:p>
            <a:pPr marL="0" indent="0">
              <a:buSzPct val="150000"/>
              <a:buNone/>
            </a:pPr>
            <a:endParaRPr lang="en-US" sz="2000" b="1" dirty="0" smtClean="0">
              <a:solidFill>
                <a:schemeClr val="tx1">
                  <a:lumMod val="85000"/>
                  <a:lumOff val="15000"/>
                </a:schemeClr>
              </a:solidFill>
              <a:latin typeface="Arial" panose="020B0604020202020204" pitchFamily="34" charset="0"/>
              <a:cs typeface="Arial" panose="020B0604020202020204" pitchFamily="34" charset="0"/>
            </a:endParaRPr>
          </a:p>
          <a:p>
            <a:pPr marL="0" indent="0">
              <a:buSzPct val="150000"/>
              <a:buNone/>
            </a:pPr>
            <a:r>
              <a:rPr lang="en-US" sz="2000" b="1" dirty="0" smtClean="0">
                <a:solidFill>
                  <a:schemeClr val="tx1">
                    <a:lumMod val="85000"/>
                    <a:lumOff val="15000"/>
                  </a:schemeClr>
                </a:solidFill>
                <a:latin typeface="Arial" panose="020B0604020202020204" pitchFamily="34" charset="0"/>
                <a:cs typeface="Arial" panose="020B0604020202020204" pitchFamily="34" charset="0"/>
              </a:rPr>
              <a:t>Review </a:t>
            </a:r>
            <a:r>
              <a:rPr lang="en-US" sz="2000" b="1" dirty="0">
                <a:solidFill>
                  <a:schemeClr val="tx1">
                    <a:lumMod val="85000"/>
                    <a:lumOff val="15000"/>
                  </a:schemeClr>
                </a:solidFill>
                <a:latin typeface="Arial" panose="020B0604020202020204" pitchFamily="34" charset="0"/>
                <a:cs typeface="Arial" panose="020B0604020202020204" pitchFamily="34" charset="0"/>
              </a:rPr>
              <a:t>Changing Room facilities </a:t>
            </a:r>
          </a:p>
          <a:p>
            <a:pPr>
              <a:buSzPct val="150000"/>
            </a:pPr>
            <a:r>
              <a:rPr lang="en-US" sz="2000" dirty="0">
                <a:solidFill>
                  <a:schemeClr val="tx1">
                    <a:lumMod val="85000"/>
                    <a:lumOff val="15000"/>
                  </a:schemeClr>
                </a:solidFill>
                <a:latin typeface="Arial" panose="020B0604020202020204" pitchFamily="34" charset="0"/>
                <a:cs typeface="Arial" panose="020B0604020202020204" pitchFamily="34" charset="0"/>
              </a:rPr>
              <a:t>Lockers, privacy of shower, cleanliness and </a:t>
            </a:r>
            <a:r>
              <a:rPr lang="en-US" sz="2000" dirty="0" smtClean="0">
                <a:solidFill>
                  <a:schemeClr val="tx1">
                    <a:lumMod val="85000"/>
                    <a:lumOff val="15000"/>
                  </a:schemeClr>
                </a:solidFill>
                <a:latin typeface="Arial" panose="020B0604020202020204" pitchFamily="34" charset="0"/>
                <a:cs typeface="Arial" panose="020B0604020202020204" pitchFamily="34" charset="0"/>
              </a:rPr>
              <a:t>tidiness</a:t>
            </a:r>
          </a:p>
          <a:p>
            <a:pPr>
              <a:buSzPct val="150000"/>
            </a:pPr>
            <a:endParaRPr lang="en-US" sz="2000" dirty="0">
              <a:solidFill>
                <a:schemeClr val="tx1">
                  <a:lumMod val="85000"/>
                  <a:lumOff val="15000"/>
                </a:schemeClr>
              </a:solidFill>
              <a:latin typeface="Arial" panose="020B0604020202020204" pitchFamily="34" charset="0"/>
              <a:cs typeface="Arial" panose="020B0604020202020204" pitchFamily="34" charset="0"/>
            </a:endParaRPr>
          </a:p>
          <a:p>
            <a:pPr marL="0" indent="0">
              <a:buSzPct val="150000"/>
              <a:buNone/>
            </a:pPr>
            <a:r>
              <a:rPr lang="en-US" sz="2000" b="1" dirty="0" smtClean="0">
                <a:solidFill>
                  <a:schemeClr val="tx1">
                    <a:lumMod val="85000"/>
                    <a:lumOff val="15000"/>
                  </a:schemeClr>
                </a:solidFill>
                <a:latin typeface="Arial" panose="020B0604020202020204" pitchFamily="34" charset="0"/>
                <a:cs typeface="Arial" panose="020B0604020202020204" pitchFamily="34" charset="0"/>
              </a:rPr>
              <a:t>Rest room facilities </a:t>
            </a:r>
          </a:p>
          <a:p>
            <a:pPr>
              <a:buSzPct val="150000"/>
            </a:pPr>
            <a:r>
              <a:rPr lang="en-US" sz="1800" dirty="0" smtClean="0">
                <a:solidFill>
                  <a:schemeClr val="tx1">
                    <a:lumMod val="85000"/>
                    <a:lumOff val="15000"/>
                  </a:schemeClr>
                </a:solidFill>
                <a:latin typeface="Arial" panose="020B0604020202020204" pitchFamily="34" charset="0"/>
                <a:cs typeface="Arial" panose="020B0604020202020204" pitchFamily="34" charset="0"/>
              </a:rPr>
              <a:t>Larger space, quality of linen, cleanliness and automatic snack dispenser</a:t>
            </a:r>
          </a:p>
          <a:p>
            <a:pPr marL="0" indent="0">
              <a:buSzPct val="150000"/>
              <a:buNone/>
            </a:pPr>
            <a:endParaRPr lang="en-US" sz="2000" dirty="0" smtClean="0">
              <a:solidFill>
                <a:schemeClr val="tx1">
                  <a:lumMod val="85000"/>
                  <a:lumOff val="15000"/>
                </a:schemeClr>
              </a:solidFill>
              <a:latin typeface="Arial" panose="020B0604020202020204" pitchFamily="34" charset="0"/>
              <a:cs typeface="Arial" panose="020B0604020202020204" pitchFamily="34" charset="0"/>
            </a:endParaRPr>
          </a:p>
          <a:p>
            <a:pPr marL="0" indent="0">
              <a:buSzPct val="150000"/>
              <a:buNone/>
            </a:pPr>
            <a:r>
              <a:rPr lang="en-US" sz="2000" b="1" dirty="0" smtClean="0">
                <a:solidFill>
                  <a:schemeClr val="tx1">
                    <a:lumMod val="85000"/>
                    <a:lumOff val="15000"/>
                  </a:schemeClr>
                </a:solidFill>
                <a:latin typeface="Arial" panose="020B0604020202020204" pitchFamily="34" charset="0"/>
                <a:cs typeface="Arial" panose="020B0604020202020204" pitchFamily="34" charset="0"/>
              </a:rPr>
              <a:t>Invest in Outdoor activities </a:t>
            </a:r>
          </a:p>
          <a:p>
            <a:pPr>
              <a:buSzPct val="150000"/>
            </a:pPr>
            <a:r>
              <a:rPr lang="en-US" sz="1800" dirty="0" smtClean="0">
                <a:solidFill>
                  <a:schemeClr val="tx1">
                    <a:lumMod val="85000"/>
                    <a:lumOff val="15000"/>
                  </a:schemeClr>
                </a:solidFill>
                <a:latin typeface="Arial" panose="020B0604020202020204" pitchFamily="34" charset="0"/>
                <a:cs typeface="Arial" panose="020B0604020202020204" pitchFamily="34" charset="0"/>
              </a:rPr>
              <a:t>Football pitch, Jogging track, Yoga and Gym</a:t>
            </a:r>
          </a:p>
          <a:p>
            <a:pPr marL="0" indent="0">
              <a:buSzPct val="150000"/>
              <a:buNone/>
            </a:pPr>
            <a:endParaRPr lang="en-US" sz="2000" dirty="0" smtClean="0">
              <a:solidFill>
                <a:schemeClr val="tx1">
                  <a:lumMod val="85000"/>
                  <a:lumOff val="15000"/>
                </a:schemeClr>
              </a:solidFill>
              <a:latin typeface="Arial" panose="020B0604020202020204" pitchFamily="34" charset="0"/>
              <a:cs typeface="Arial" panose="020B0604020202020204" pitchFamily="34" charset="0"/>
            </a:endParaRPr>
          </a:p>
          <a:p>
            <a:pPr marL="0" indent="0">
              <a:buSzPct val="150000"/>
              <a:buNone/>
            </a:pPr>
            <a:r>
              <a:rPr lang="en-US" sz="2000" b="1" dirty="0" smtClean="0">
                <a:solidFill>
                  <a:schemeClr val="tx1">
                    <a:lumMod val="85000"/>
                    <a:lumOff val="15000"/>
                  </a:schemeClr>
                </a:solidFill>
                <a:latin typeface="Arial" panose="020B0604020202020204" pitchFamily="34" charset="0"/>
                <a:cs typeface="Arial" panose="020B0604020202020204" pitchFamily="34" charset="0"/>
              </a:rPr>
              <a:t>Review the Canteen Menu with more healthy foods</a:t>
            </a:r>
          </a:p>
          <a:p>
            <a:pPr>
              <a:buSzPct val="150000"/>
            </a:pPr>
            <a:r>
              <a:rPr lang="en-US" sz="1800" dirty="0" smtClean="0">
                <a:solidFill>
                  <a:schemeClr val="tx1">
                    <a:lumMod val="85000"/>
                    <a:lumOff val="15000"/>
                  </a:schemeClr>
                </a:solidFill>
                <a:latin typeface="Arial" panose="020B0604020202020204" pitchFamily="34" charset="0"/>
                <a:cs typeface="Arial" panose="020B0604020202020204" pitchFamily="34" charset="0"/>
              </a:rPr>
              <a:t>Breakfast offering, different menus, less oily and junk food</a:t>
            </a:r>
          </a:p>
          <a:p>
            <a:pPr>
              <a:buClr>
                <a:srgbClr val="00B050"/>
              </a:buClr>
              <a:buSzPct val="150000"/>
              <a:buFont typeface="Adobe Arabic" panose="02040503050201020203" pitchFamily="18" charset="-78"/>
              <a:buChar char="٭"/>
            </a:pPr>
            <a:endParaRPr lang="en-GB" sz="1800" b="1" dirty="0">
              <a:latin typeface="Arial" panose="020B0604020202020204" pitchFamily="34" charset="0"/>
              <a:cs typeface="Arial" panose="020B0604020202020204" pitchFamily="34" charset="0"/>
            </a:endParaRPr>
          </a:p>
          <a:p>
            <a:pPr>
              <a:buClr>
                <a:srgbClr val="00B050"/>
              </a:buClr>
              <a:buSzPct val="150000"/>
              <a:buFont typeface="Adobe Arabic" panose="02040503050201020203" pitchFamily="18" charset="-78"/>
              <a:buChar char="٭"/>
            </a:pPr>
            <a:endParaRPr lang="en-GB" sz="1800" b="1" dirty="0">
              <a:latin typeface="Arial" panose="020B0604020202020204" pitchFamily="34" charset="0"/>
              <a:cs typeface="Arial" panose="020B0604020202020204" pitchFamily="34" charset="0"/>
            </a:endParaRPr>
          </a:p>
        </p:txBody>
      </p:sp>
      <p:cxnSp>
        <p:nvCxnSpPr>
          <p:cNvPr id="11" name="Straight Connector 10"/>
          <p:cNvCxnSpPr/>
          <p:nvPr/>
        </p:nvCxnSpPr>
        <p:spPr>
          <a:xfrm>
            <a:off x="1392354" y="1731982"/>
            <a:ext cx="797755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6007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5" name="Slide Number Placeholder 4"/>
          <p:cNvSpPr>
            <a:spLocks noGrp="1"/>
          </p:cNvSpPr>
          <p:nvPr>
            <p:ph type="sldNum" sz="quarter" idx="12"/>
          </p:nvPr>
        </p:nvSpPr>
        <p:spPr/>
        <p:txBody>
          <a:bodyPr/>
          <a:lstStyle/>
          <a:p>
            <a:fld id="{401CF334-2D5C-4859-84A6-CA7E6E43FAEB}" type="slidenum">
              <a:rPr lang="en-US" smtClean="0"/>
              <a:t>9</a:t>
            </a:fld>
            <a:endParaRPr lang="en-US" dirty="0"/>
          </a:p>
        </p:txBody>
      </p:sp>
      <p:graphicFrame>
        <p:nvGraphicFramePr>
          <p:cNvPr id="6" name="Chart 5"/>
          <p:cNvGraphicFramePr/>
          <p:nvPr>
            <p:extLst>
              <p:ext uri="{D42A27DB-BD31-4B8C-83A1-F6EECF244321}">
                <p14:modId xmlns:p14="http://schemas.microsoft.com/office/powerpoint/2010/main" val="3494633544"/>
              </p:ext>
            </p:extLst>
          </p:nvPr>
        </p:nvGraphicFramePr>
        <p:xfrm>
          <a:off x="5381133" y="2005332"/>
          <a:ext cx="6075762" cy="4533580"/>
        </p:xfrm>
        <a:graphic>
          <a:graphicData uri="http://schemas.openxmlformats.org/drawingml/2006/chart">
            <c:chart xmlns:c="http://schemas.openxmlformats.org/drawingml/2006/chart" xmlns:r="http://schemas.openxmlformats.org/officeDocument/2006/relationships" r:id="rId4"/>
          </a:graphicData>
        </a:graphic>
      </p:graphicFrame>
      <p:sp>
        <p:nvSpPr>
          <p:cNvPr id="8" name="TextBox 7"/>
          <p:cNvSpPr txBox="1"/>
          <p:nvPr/>
        </p:nvSpPr>
        <p:spPr>
          <a:xfrm>
            <a:off x="1174876" y="3749457"/>
            <a:ext cx="4128644" cy="3108543"/>
          </a:xfrm>
          <a:prstGeom prst="rect">
            <a:avLst/>
          </a:prstGeom>
          <a:noFill/>
        </p:spPr>
        <p:txBody>
          <a:bodyPr wrap="square" rtlCol="0">
            <a:spAutoFit/>
          </a:bodyPr>
          <a:lstStyle/>
          <a:p>
            <a:pPr lvl="1"/>
            <a:r>
              <a:rPr lang="en-GB" sz="2400" b="1" dirty="0" smtClean="0">
                <a:latin typeface="Arial" panose="020B0604020202020204" pitchFamily="34" charset="0"/>
                <a:cs typeface="Arial" panose="020B0604020202020204" pitchFamily="34" charset="0"/>
              </a:rPr>
              <a:t>Benchmarking Companies</a:t>
            </a:r>
          </a:p>
          <a:p>
            <a:endParaRPr lang="en-GB" b="1" dirty="0" smtClean="0">
              <a:latin typeface="Arial" panose="020B0604020202020204" pitchFamily="34" charset="0"/>
              <a:cs typeface="Arial" panose="020B0604020202020204" pitchFamily="34" charset="0"/>
            </a:endParaRPr>
          </a:p>
          <a:p>
            <a:pPr marL="800100" lvl="1" indent="-342900">
              <a:buSzPct val="150000"/>
              <a:buFont typeface="Arial" panose="020B0604020202020204" pitchFamily="34" charset="0"/>
              <a:buChar char="•"/>
            </a:pPr>
            <a:r>
              <a:rPr lang="en-GB" sz="1600" dirty="0">
                <a:solidFill>
                  <a:schemeClr val="tx1">
                    <a:lumMod val="85000"/>
                    <a:lumOff val="15000"/>
                  </a:schemeClr>
                </a:solidFill>
                <a:latin typeface="Arial" panose="020B0604020202020204" pitchFamily="34" charset="0"/>
                <a:cs typeface="Arial" panose="020B0604020202020204" pitchFamily="34" charset="0"/>
              </a:rPr>
              <a:t>Glass </a:t>
            </a:r>
            <a:r>
              <a:rPr lang="en-GB" sz="1600" dirty="0" smtClean="0">
                <a:solidFill>
                  <a:schemeClr val="tx1">
                    <a:lumMod val="85000"/>
                    <a:lumOff val="15000"/>
                  </a:schemeClr>
                </a:solidFill>
                <a:latin typeface="Arial" panose="020B0604020202020204" pitchFamily="34" charset="0"/>
                <a:cs typeface="Arial" panose="020B0604020202020204" pitchFamily="34" charset="0"/>
              </a:rPr>
              <a:t>Lam company</a:t>
            </a:r>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marL="800100" lvl="1" indent="-342900">
              <a:buSzPct val="150000"/>
              <a:buFont typeface="Arial" panose="020B0604020202020204" pitchFamily="34" charset="0"/>
              <a:buChar char="•"/>
            </a:pPr>
            <a:r>
              <a:rPr lang="en-GB" sz="1600" dirty="0">
                <a:solidFill>
                  <a:schemeClr val="tx1">
                    <a:lumMod val="85000"/>
                    <a:lumOff val="15000"/>
                  </a:schemeClr>
                </a:solidFill>
                <a:latin typeface="Arial" panose="020B0604020202020204" pitchFamily="34" charset="0"/>
                <a:cs typeface="Arial" panose="020B0604020202020204" pitchFamily="34" charset="0"/>
              </a:rPr>
              <a:t>Domino’s </a:t>
            </a:r>
            <a:r>
              <a:rPr lang="en-GB" sz="1600" dirty="0" smtClean="0">
                <a:solidFill>
                  <a:schemeClr val="tx1">
                    <a:lumMod val="85000"/>
                    <a:lumOff val="15000"/>
                  </a:schemeClr>
                </a:solidFill>
                <a:latin typeface="Arial" panose="020B0604020202020204" pitchFamily="34" charset="0"/>
                <a:cs typeface="Arial" panose="020B0604020202020204" pitchFamily="34" charset="0"/>
              </a:rPr>
              <a:t>Pizza company</a:t>
            </a:r>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marL="800100" lvl="1" indent="-342900">
              <a:buSzPct val="150000"/>
              <a:buFont typeface="Arial" panose="020B0604020202020204" pitchFamily="34" charset="0"/>
              <a:buChar char="•"/>
            </a:pPr>
            <a:r>
              <a:rPr lang="en-GB" sz="1600" dirty="0" err="1">
                <a:solidFill>
                  <a:schemeClr val="tx1">
                    <a:lumMod val="85000"/>
                    <a:lumOff val="15000"/>
                  </a:schemeClr>
                </a:solidFill>
                <a:latin typeface="Arial" panose="020B0604020202020204" pitchFamily="34" charset="0"/>
                <a:cs typeface="Arial" panose="020B0604020202020204" pitchFamily="34" charset="0"/>
              </a:rPr>
              <a:t>Technogym</a:t>
            </a:r>
            <a:r>
              <a:rPr lang="en-GB" sz="1600" dirty="0">
                <a:solidFill>
                  <a:schemeClr val="tx1">
                    <a:lumMod val="85000"/>
                    <a:lumOff val="15000"/>
                  </a:schemeClr>
                </a:solidFill>
                <a:latin typeface="Arial" panose="020B0604020202020204" pitchFamily="34" charset="0"/>
                <a:cs typeface="Arial" panose="020B0604020202020204" pitchFamily="34" charset="0"/>
              </a:rPr>
              <a:t> </a:t>
            </a:r>
            <a:r>
              <a:rPr lang="en-GB" sz="1600" dirty="0" smtClean="0">
                <a:solidFill>
                  <a:schemeClr val="tx1">
                    <a:lumMod val="85000"/>
                    <a:lumOff val="15000"/>
                  </a:schemeClr>
                </a:solidFill>
                <a:latin typeface="Arial" panose="020B0604020202020204" pitchFamily="34" charset="0"/>
                <a:cs typeface="Arial" panose="020B0604020202020204" pitchFamily="34" charset="0"/>
              </a:rPr>
              <a:t>Head Quarters Italy</a:t>
            </a:r>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marL="800100" lvl="1" indent="-342900">
              <a:buSzPct val="150000"/>
              <a:buFont typeface="Arial" panose="020B0604020202020204" pitchFamily="34" charset="0"/>
              <a:buChar char="•"/>
            </a:pPr>
            <a:r>
              <a:rPr lang="en-GB" sz="1600" dirty="0">
                <a:solidFill>
                  <a:schemeClr val="tx1">
                    <a:lumMod val="85000"/>
                    <a:lumOff val="15000"/>
                  </a:schemeClr>
                </a:solidFill>
                <a:latin typeface="Arial" panose="020B0604020202020204" pitchFamily="34" charset="0"/>
                <a:cs typeface="Arial" panose="020B0604020202020204" pitchFamily="34" charset="0"/>
              </a:rPr>
              <a:t>LUX* Le </a:t>
            </a:r>
            <a:r>
              <a:rPr lang="en-GB" sz="1600" dirty="0" smtClean="0">
                <a:solidFill>
                  <a:schemeClr val="tx1">
                    <a:lumMod val="85000"/>
                    <a:lumOff val="15000"/>
                  </a:schemeClr>
                </a:solidFill>
                <a:latin typeface="Arial" panose="020B0604020202020204" pitchFamily="34" charset="0"/>
                <a:cs typeface="Arial" panose="020B0604020202020204" pitchFamily="34" charset="0"/>
              </a:rPr>
              <a:t>Morne Hotel</a:t>
            </a:r>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marL="800100" lvl="1" indent="-342900">
              <a:buSzPct val="150000"/>
              <a:buFont typeface="Arial" panose="020B0604020202020204" pitchFamily="34" charset="0"/>
              <a:buChar char="•"/>
            </a:pPr>
            <a:r>
              <a:rPr lang="en-GB" sz="1600" dirty="0">
                <a:solidFill>
                  <a:schemeClr val="tx1">
                    <a:lumMod val="85000"/>
                    <a:lumOff val="15000"/>
                  </a:schemeClr>
                </a:solidFill>
                <a:latin typeface="Arial" panose="020B0604020202020204" pitchFamily="34" charset="0"/>
                <a:cs typeface="Arial" panose="020B0604020202020204" pitchFamily="34" charset="0"/>
              </a:rPr>
              <a:t>Sugar </a:t>
            </a:r>
            <a:r>
              <a:rPr lang="en-GB" sz="1600" dirty="0" smtClean="0">
                <a:solidFill>
                  <a:schemeClr val="tx1">
                    <a:lumMod val="85000"/>
                    <a:lumOff val="15000"/>
                  </a:schemeClr>
                </a:solidFill>
                <a:latin typeface="Arial" panose="020B0604020202020204" pitchFamily="34" charset="0"/>
                <a:cs typeface="Arial" panose="020B0604020202020204" pitchFamily="34" charset="0"/>
              </a:rPr>
              <a:t>Beach Hotel</a:t>
            </a:r>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marL="800100" lvl="1" indent="-342900">
              <a:buSzPct val="150000"/>
              <a:buFont typeface="Arial" panose="020B0604020202020204" pitchFamily="34" charset="0"/>
              <a:buChar char="•"/>
            </a:pPr>
            <a:r>
              <a:rPr lang="en-GB" sz="1600" dirty="0" smtClean="0">
                <a:solidFill>
                  <a:schemeClr val="tx1">
                    <a:lumMod val="85000"/>
                    <a:lumOff val="15000"/>
                  </a:schemeClr>
                </a:solidFill>
                <a:latin typeface="Arial" panose="020B0604020202020204" pitchFamily="34" charset="0"/>
                <a:cs typeface="Arial" panose="020B0604020202020204" pitchFamily="34" charset="0"/>
              </a:rPr>
              <a:t>Shangri-La Hotel</a:t>
            </a:r>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marL="800100" lvl="1" indent="-342900">
              <a:buSzPct val="150000"/>
              <a:buFont typeface="Arial" panose="020B0604020202020204" pitchFamily="34" charset="0"/>
              <a:buChar char="•"/>
            </a:pPr>
            <a:r>
              <a:rPr lang="en-GB" sz="1600" dirty="0" err="1">
                <a:solidFill>
                  <a:schemeClr val="tx1">
                    <a:lumMod val="85000"/>
                    <a:lumOff val="15000"/>
                  </a:schemeClr>
                </a:solidFill>
                <a:latin typeface="Arial" panose="020B0604020202020204" pitchFamily="34" charset="0"/>
                <a:cs typeface="Arial" panose="020B0604020202020204" pitchFamily="34" charset="0"/>
              </a:rPr>
              <a:t>Trou</a:t>
            </a:r>
            <a:r>
              <a:rPr lang="en-GB" sz="1600" dirty="0">
                <a:solidFill>
                  <a:schemeClr val="tx1">
                    <a:lumMod val="85000"/>
                    <a:lumOff val="15000"/>
                  </a:schemeClr>
                </a:solidFill>
                <a:latin typeface="Arial" panose="020B0604020202020204" pitchFamily="34" charset="0"/>
                <a:cs typeface="Arial" panose="020B0604020202020204" pitchFamily="34" charset="0"/>
              </a:rPr>
              <a:t> aux </a:t>
            </a:r>
            <a:r>
              <a:rPr lang="en-GB" sz="1600" dirty="0" err="1" smtClean="0">
                <a:solidFill>
                  <a:schemeClr val="tx1">
                    <a:lumMod val="85000"/>
                    <a:lumOff val="15000"/>
                  </a:schemeClr>
                </a:solidFill>
                <a:latin typeface="Arial" panose="020B0604020202020204" pitchFamily="34" charset="0"/>
                <a:cs typeface="Arial" panose="020B0604020202020204" pitchFamily="34" charset="0"/>
              </a:rPr>
              <a:t>Biches</a:t>
            </a:r>
            <a:r>
              <a:rPr lang="en-GB" sz="1600" dirty="0" smtClean="0">
                <a:solidFill>
                  <a:schemeClr val="tx1">
                    <a:lumMod val="85000"/>
                    <a:lumOff val="15000"/>
                  </a:schemeClr>
                </a:solidFill>
                <a:latin typeface="Arial" panose="020B0604020202020204" pitchFamily="34" charset="0"/>
                <a:cs typeface="Arial" panose="020B0604020202020204" pitchFamily="34" charset="0"/>
              </a:rPr>
              <a:t> Hotel</a:t>
            </a:r>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a:buClr>
                <a:srgbClr val="00B050"/>
              </a:buClr>
              <a:buSzPct val="150000"/>
            </a:pPr>
            <a:endParaRPr lang="en-GB" dirty="0">
              <a:latin typeface="Arial" panose="020B0604020202020204" pitchFamily="34" charset="0"/>
              <a:cs typeface="Arial" panose="020B0604020202020204" pitchFamily="34" charset="0"/>
            </a:endParaRPr>
          </a:p>
        </p:txBody>
      </p:sp>
      <p:sp>
        <p:nvSpPr>
          <p:cNvPr id="9" name="Title 2"/>
          <p:cNvSpPr txBox="1">
            <a:spLocks/>
          </p:cNvSpPr>
          <p:nvPr/>
        </p:nvSpPr>
        <p:spPr>
          <a:xfrm>
            <a:off x="1295402" y="199132"/>
            <a:ext cx="9601196" cy="756727"/>
          </a:xfrm>
          <a:prstGeom prst="rect">
            <a:avLst/>
          </a:prstGeom>
        </p:spPr>
        <p:txBody>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b="1" dirty="0">
                <a:solidFill>
                  <a:schemeClr val="tx1"/>
                </a:solidFill>
                <a:latin typeface="Arial" panose="020B0604020202020204" pitchFamily="34" charset="0"/>
                <a:cs typeface="Arial" panose="020B0604020202020204" pitchFamily="34" charset="0"/>
              </a:rPr>
              <a:t>Benchmarking</a:t>
            </a:r>
            <a:r>
              <a:rPr lang="en-GB" b="1" dirty="0">
                <a:latin typeface="Arial" panose="020B0604020202020204" pitchFamily="34" charset="0"/>
                <a:cs typeface="Arial" panose="020B0604020202020204" pitchFamily="34" charset="0"/>
              </a:rPr>
              <a:t> Analysis</a:t>
            </a:r>
          </a:p>
        </p:txBody>
      </p:sp>
      <p:cxnSp>
        <p:nvCxnSpPr>
          <p:cNvPr id="10" name="Straight Connector 9"/>
          <p:cNvCxnSpPr/>
          <p:nvPr/>
        </p:nvCxnSpPr>
        <p:spPr>
          <a:xfrm>
            <a:off x="1392354" y="1549101"/>
            <a:ext cx="797755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8009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2" name="Slide Number Placeholder 1"/>
          <p:cNvSpPr>
            <a:spLocks noGrp="1"/>
          </p:cNvSpPr>
          <p:nvPr>
            <p:ph type="sldNum" sz="quarter" idx="12"/>
          </p:nvPr>
        </p:nvSpPr>
        <p:spPr/>
        <p:txBody>
          <a:bodyPr/>
          <a:lstStyle/>
          <a:p>
            <a:fld id="{401CF334-2D5C-4859-84A6-CA7E6E43FAEB}" type="slidenum">
              <a:rPr lang="en-US" smtClean="0"/>
              <a:t>10</a:t>
            </a:fld>
            <a:endParaRPr lang="en-US" dirty="0"/>
          </a:p>
        </p:txBody>
      </p:sp>
      <p:graphicFrame>
        <p:nvGraphicFramePr>
          <p:cNvPr id="5" name="Chart 4"/>
          <p:cNvGraphicFramePr/>
          <p:nvPr>
            <p:extLst>
              <p:ext uri="{D42A27DB-BD31-4B8C-83A1-F6EECF244321}">
                <p14:modId xmlns:p14="http://schemas.microsoft.com/office/powerpoint/2010/main" val="2179920202"/>
              </p:ext>
            </p:extLst>
          </p:nvPr>
        </p:nvGraphicFramePr>
        <p:xfrm>
          <a:off x="2128520" y="806706"/>
          <a:ext cx="8128000" cy="5418667"/>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84306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135937" y="0"/>
            <a:ext cx="12192000" cy="6858000"/>
          </a:xfrm>
          <a:prstGeom prst="rect">
            <a:avLst/>
          </a:prstGeom>
        </p:spPr>
      </p:pic>
      <p:sp>
        <p:nvSpPr>
          <p:cNvPr id="3" name="TextBox 2"/>
          <p:cNvSpPr txBox="1"/>
          <p:nvPr/>
        </p:nvSpPr>
        <p:spPr>
          <a:xfrm>
            <a:off x="1489173" y="1618229"/>
            <a:ext cx="9763686" cy="4699748"/>
          </a:xfrm>
          <a:prstGeom prst="rect">
            <a:avLst/>
          </a:prstGeom>
          <a:noFill/>
        </p:spPr>
        <p:txBody>
          <a:bodyPr wrap="square" rtlCol="0">
            <a:spAutoFit/>
          </a:bodyPr>
          <a:lstStyle/>
          <a:p>
            <a:pPr lvl="0" defTabSz="457200">
              <a:spcBef>
                <a:spcPct val="20000"/>
              </a:spcBef>
              <a:spcAft>
                <a:spcPts val="600"/>
              </a:spcAft>
              <a:buSzPct val="115000"/>
            </a:pPr>
            <a:r>
              <a:rPr lang="en-GB" sz="2400" b="1" u="sng" dirty="0" smtClean="0">
                <a:solidFill>
                  <a:prstClr val="black">
                    <a:lumMod val="85000"/>
                    <a:lumOff val="15000"/>
                  </a:prstClr>
                </a:solidFill>
                <a:latin typeface="Arial" panose="020B0604020202020204" pitchFamily="34" charset="0"/>
                <a:cs typeface="Arial" panose="020B0604020202020204" pitchFamily="34" charset="0"/>
              </a:rPr>
              <a:t>Shangri-La Hotel</a:t>
            </a:r>
            <a:endParaRPr lang="en-GB" sz="2400" b="1" u="sng" dirty="0">
              <a:solidFill>
                <a:prstClr val="black">
                  <a:lumMod val="85000"/>
                  <a:lumOff val="15000"/>
                </a:prstClr>
              </a:solidFill>
              <a:latin typeface="Arial" panose="020B0604020202020204" pitchFamily="34" charset="0"/>
              <a:cs typeface="Arial" panose="020B0604020202020204" pitchFamily="34" charset="0"/>
            </a:endParaRPr>
          </a:p>
          <a:p>
            <a:pPr marL="342900" lvl="0" indent="-342900" defTabSz="457200">
              <a:spcBef>
                <a:spcPct val="20000"/>
              </a:spcBef>
              <a:spcAft>
                <a:spcPts val="600"/>
              </a:spcAft>
              <a:buSzPct val="115000"/>
              <a:buFont typeface="Arial" panose="020B0604020202020204" pitchFamily="34" charset="0"/>
              <a:buChar char="•"/>
            </a:pPr>
            <a:r>
              <a:rPr lang="en-GB" sz="2000" dirty="0">
                <a:solidFill>
                  <a:prstClr val="black">
                    <a:lumMod val="85000"/>
                    <a:lumOff val="15000"/>
                  </a:prstClr>
                </a:solidFill>
                <a:latin typeface="Arial" panose="020B0604020202020204" pitchFamily="34" charset="0"/>
                <a:cs typeface="Arial" panose="020B0604020202020204" pitchFamily="34" charset="0"/>
              </a:rPr>
              <a:t>Monthly Award Competition </a:t>
            </a:r>
            <a:r>
              <a:rPr lang="en-GB" sz="2000" dirty="0" smtClean="0">
                <a:solidFill>
                  <a:prstClr val="black">
                    <a:lumMod val="85000"/>
                    <a:lumOff val="15000"/>
                  </a:prstClr>
                </a:solidFill>
                <a:latin typeface="Arial" panose="020B0604020202020204" pitchFamily="34" charset="0"/>
                <a:cs typeface="Arial" panose="020B0604020202020204" pitchFamily="34" charset="0"/>
              </a:rPr>
              <a:t>on </a:t>
            </a:r>
            <a:r>
              <a:rPr lang="en-GB" sz="2000" dirty="0">
                <a:solidFill>
                  <a:prstClr val="black">
                    <a:lumMod val="85000"/>
                    <a:lumOff val="15000"/>
                  </a:prstClr>
                </a:solidFill>
                <a:latin typeface="Arial" panose="020B0604020202020204" pitchFamily="34" charset="0"/>
                <a:cs typeface="Arial" panose="020B0604020202020204" pitchFamily="34" charset="0"/>
              </a:rPr>
              <a:t>traditional games</a:t>
            </a:r>
          </a:p>
          <a:p>
            <a:pPr marL="342900" lvl="0" indent="-342900" defTabSz="457200">
              <a:spcBef>
                <a:spcPct val="20000"/>
              </a:spcBef>
              <a:spcAft>
                <a:spcPts val="600"/>
              </a:spcAft>
              <a:buSzPct val="115000"/>
              <a:buFont typeface="Arial" panose="020B0604020202020204" pitchFamily="34" charset="0"/>
              <a:buChar char="•"/>
            </a:pPr>
            <a:r>
              <a:rPr lang="en-GB" sz="2000" dirty="0">
                <a:solidFill>
                  <a:prstClr val="black">
                    <a:lumMod val="85000"/>
                    <a:lumOff val="15000"/>
                  </a:prstClr>
                </a:solidFill>
                <a:latin typeface="Arial" panose="020B0604020202020204" pitchFamily="34" charset="0"/>
                <a:cs typeface="Arial" panose="020B0604020202020204" pitchFamily="34" charset="0"/>
              </a:rPr>
              <a:t>Yoga </a:t>
            </a:r>
            <a:r>
              <a:rPr lang="en-GB" sz="2000" dirty="0" smtClean="0">
                <a:solidFill>
                  <a:prstClr val="black">
                    <a:lumMod val="85000"/>
                    <a:lumOff val="15000"/>
                  </a:prstClr>
                </a:solidFill>
                <a:latin typeface="Arial" panose="020B0604020202020204" pitchFamily="34" charset="0"/>
                <a:cs typeface="Arial" panose="020B0604020202020204" pitchFamily="34" charset="0"/>
              </a:rPr>
              <a:t>Day</a:t>
            </a:r>
            <a:endParaRPr lang="en-GB" sz="2000" dirty="0">
              <a:solidFill>
                <a:prstClr val="black">
                  <a:lumMod val="85000"/>
                  <a:lumOff val="15000"/>
                </a:prstClr>
              </a:solidFill>
              <a:latin typeface="Arial" panose="020B0604020202020204" pitchFamily="34" charset="0"/>
              <a:cs typeface="Arial" panose="020B0604020202020204" pitchFamily="34" charset="0"/>
            </a:endParaRPr>
          </a:p>
          <a:p>
            <a:pPr marL="342900" lvl="0" indent="-342900" defTabSz="457200">
              <a:spcBef>
                <a:spcPct val="20000"/>
              </a:spcBef>
              <a:spcAft>
                <a:spcPts val="600"/>
              </a:spcAft>
              <a:buSzPct val="115000"/>
              <a:buFont typeface="Arial" panose="020B0604020202020204" pitchFamily="34" charset="0"/>
              <a:buChar char="•"/>
            </a:pPr>
            <a:r>
              <a:rPr lang="en-GB" sz="2000" dirty="0" smtClean="0">
                <a:solidFill>
                  <a:prstClr val="black">
                    <a:lumMod val="85000"/>
                    <a:lumOff val="15000"/>
                  </a:prstClr>
                </a:solidFill>
                <a:latin typeface="Arial" panose="020B0604020202020204" pitchFamily="34" charset="0"/>
                <a:cs typeface="Arial" panose="020B0604020202020204" pitchFamily="34" charset="0"/>
              </a:rPr>
              <a:t>Implementation of Healthy Menu and Sandwiches at the Canteen</a:t>
            </a:r>
          </a:p>
          <a:p>
            <a:pPr marL="342900" lvl="0" indent="-342900" defTabSz="457200">
              <a:spcBef>
                <a:spcPct val="20000"/>
              </a:spcBef>
              <a:spcAft>
                <a:spcPts val="600"/>
              </a:spcAft>
              <a:buSzPct val="115000"/>
              <a:buFont typeface="Arial" panose="020B0604020202020204" pitchFamily="34" charset="0"/>
              <a:buChar char="•"/>
            </a:pPr>
            <a:endParaRPr lang="en-GB" sz="2400" dirty="0" smtClean="0">
              <a:solidFill>
                <a:prstClr val="black">
                  <a:lumMod val="85000"/>
                  <a:lumOff val="15000"/>
                </a:prstClr>
              </a:solidFill>
              <a:latin typeface="Arial" panose="020B0604020202020204" pitchFamily="34" charset="0"/>
              <a:cs typeface="Arial" panose="020B0604020202020204" pitchFamily="34" charset="0"/>
            </a:endParaRPr>
          </a:p>
          <a:p>
            <a:pPr lvl="0" defTabSz="457200">
              <a:spcBef>
                <a:spcPct val="20000"/>
              </a:spcBef>
              <a:spcAft>
                <a:spcPts val="600"/>
              </a:spcAft>
              <a:buSzPct val="115000"/>
            </a:pPr>
            <a:r>
              <a:rPr lang="en-GB" sz="2400" b="1" u="sng" dirty="0">
                <a:solidFill>
                  <a:prstClr val="black">
                    <a:lumMod val="85000"/>
                    <a:lumOff val="15000"/>
                  </a:prstClr>
                </a:solidFill>
                <a:latin typeface="Arial" panose="020B0604020202020204" pitchFamily="34" charset="0"/>
                <a:cs typeface="Arial" panose="020B0604020202020204" pitchFamily="34" charset="0"/>
              </a:rPr>
              <a:t>Techno </a:t>
            </a:r>
            <a:r>
              <a:rPr lang="en-GB" sz="2400" b="1" u="sng" dirty="0" smtClean="0">
                <a:solidFill>
                  <a:prstClr val="black">
                    <a:lumMod val="85000"/>
                    <a:lumOff val="15000"/>
                  </a:prstClr>
                </a:solidFill>
                <a:latin typeface="Arial" panose="020B0604020202020204" pitchFamily="34" charset="0"/>
                <a:cs typeface="Arial" panose="020B0604020202020204" pitchFamily="34" charset="0"/>
              </a:rPr>
              <a:t>Gym Head Quarters Italy</a:t>
            </a:r>
            <a:endParaRPr lang="en-GB" sz="2400" b="1" u="sng" dirty="0">
              <a:solidFill>
                <a:prstClr val="black">
                  <a:lumMod val="85000"/>
                  <a:lumOff val="15000"/>
                </a:prstClr>
              </a:solidFill>
              <a:latin typeface="Arial" panose="020B0604020202020204" pitchFamily="34" charset="0"/>
              <a:cs typeface="Arial" panose="020B0604020202020204" pitchFamily="34" charset="0"/>
            </a:endParaRPr>
          </a:p>
          <a:p>
            <a:pPr marL="342900" lvl="0" indent="-342900" defTabSz="457200">
              <a:spcBef>
                <a:spcPct val="20000"/>
              </a:spcBef>
              <a:spcAft>
                <a:spcPts val="600"/>
              </a:spcAft>
              <a:buSzPct val="115000"/>
              <a:buFont typeface="Arial" panose="020B0604020202020204" pitchFamily="34" charset="0"/>
              <a:buChar char="•"/>
            </a:pPr>
            <a:r>
              <a:rPr lang="en-GB" sz="2000" dirty="0">
                <a:solidFill>
                  <a:prstClr val="black">
                    <a:lumMod val="85000"/>
                    <a:lumOff val="15000"/>
                  </a:prstClr>
                </a:solidFill>
                <a:latin typeface="Arial" panose="020B0604020202020204" pitchFamily="34" charset="0"/>
                <a:cs typeface="Arial" panose="020B0604020202020204" pitchFamily="34" charset="0"/>
              </a:rPr>
              <a:t>T- Restaurant concept with healthy food</a:t>
            </a:r>
          </a:p>
          <a:p>
            <a:pPr marL="342900" lvl="0" indent="-342900" defTabSz="457200">
              <a:spcBef>
                <a:spcPct val="20000"/>
              </a:spcBef>
              <a:spcAft>
                <a:spcPts val="600"/>
              </a:spcAft>
              <a:buSzPct val="115000"/>
              <a:buFont typeface="Arial" panose="020B0604020202020204" pitchFamily="34" charset="0"/>
              <a:buChar char="•"/>
            </a:pPr>
            <a:r>
              <a:rPr lang="en-GB" sz="2000" dirty="0">
                <a:solidFill>
                  <a:prstClr val="black">
                    <a:lumMod val="85000"/>
                    <a:lumOff val="15000"/>
                  </a:prstClr>
                </a:solidFill>
                <a:latin typeface="Arial" panose="020B0604020202020204" pitchFamily="34" charset="0"/>
                <a:cs typeface="Arial" panose="020B0604020202020204" pitchFamily="34" charset="0"/>
              </a:rPr>
              <a:t>3 different menus available daily</a:t>
            </a:r>
          </a:p>
          <a:p>
            <a:pPr marL="342900" lvl="0" indent="-342900" defTabSz="457200">
              <a:spcBef>
                <a:spcPct val="20000"/>
              </a:spcBef>
              <a:spcAft>
                <a:spcPts val="600"/>
              </a:spcAft>
              <a:buSzPct val="115000"/>
              <a:buFont typeface="Arial" panose="020B0604020202020204" pitchFamily="34" charset="0"/>
              <a:buChar char="•"/>
            </a:pPr>
            <a:r>
              <a:rPr lang="en-GB" sz="2000" dirty="0">
                <a:solidFill>
                  <a:prstClr val="black">
                    <a:lumMod val="85000"/>
                    <a:lumOff val="15000"/>
                  </a:prstClr>
                </a:solidFill>
                <a:latin typeface="Arial" panose="020B0604020202020204" pitchFamily="34" charset="0"/>
                <a:cs typeface="Arial" panose="020B0604020202020204" pitchFamily="34" charset="0"/>
              </a:rPr>
              <a:t>Seasonal fruits and </a:t>
            </a:r>
            <a:r>
              <a:rPr lang="en-GB" sz="2000" dirty="0" smtClean="0">
                <a:solidFill>
                  <a:prstClr val="black">
                    <a:lumMod val="85000"/>
                    <a:lumOff val="15000"/>
                  </a:prstClr>
                </a:solidFill>
                <a:latin typeface="Arial" panose="020B0604020202020204" pitchFamily="34" charset="0"/>
                <a:cs typeface="Arial" panose="020B0604020202020204" pitchFamily="34" charset="0"/>
              </a:rPr>
              <a:t>vegetables</a:t>
            </a:r>
            <a:endParaRPr lang="en-GB" sz="2000" dirty="0">
              <a:solidFill>
                <a:prstClr val="black">
                  <a:lumMod val="85000"/>
                  <a:lumOff val="15000"/>
                </a:prstClr>
              </a:solidFill>
              <a:latin typeface="Arial" panose="020B0604020202020204" pitchFamily="34" charset="0"/>
              <a:cs typeface="Arial" panose="020B0604020202020204" pitchFamily="34" charset="0"/>
            </a:endParaRPr>
          </a:p>
          <a:p>
            <a:pPr marL="342900" lvl="0" indent="-342900" defTabSz="457200">
              <a:spcBef>
                <a:spcPct val="20000"/>
              </a:spcBef>
              <a:spcAft>
                <a:spcPts val="600"/>
              </a:spcAft>
              <a:buSzPct val="115000"/>
              <a:buFont typeface="Arial" panose="020B0604020202020204" pitchFamily="34" charset="0"/>
              <a:buChar char="•"/>
            </a:pPr>
            <a:endParaRPr lang="en-GB" sz="2400" dirty="0">
              <a:solidFill>
                <a:prstClr val="black">
                  <a:lumMod val="85000"/>
                  <a:lumOff val="15000"/>
                </a:prstClr>
              </a:solidFill>
              <a:latin typeface="Arial" panose="020B0604020202020204" pitchFamily="34" charset="0"/>
              <a:cs typeface="Arial" panose="020B0604020202020204" pitchFamily="34" charset="0"/>
            </a:endParaRPr>
          </a:p>
        </p:txBody>
      </p:sp>
      <p:sp>
        <p:nvSpPr>
          <p:cNvPr id="5" name="Title 1"/>
          <p:cNvSpPr txBox="1">
            <a:spLocks/>
          </p:cNvSpPr>
          <p:nvPr/>
        </p:nvSpPr>
        <p:spPr>
          <a:xfrm>
            <a:off x="1300068" y="423318"/>
            <a:ext cx="8910637" cy="128111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smtClean="0">
                <a:solidFill>
                  <a:prstClr val="black"/>
                </a:solidFill>
                <a:latin typeface="Arial" panose="020B0604020202020204" pitchFamily="34" charset="0"/>
                <a:cs typeface="Arial" panose="020B0604020202020204" pitchFamily="34" charset="0"/>
              </a:rPr>
              <a:t>Well-being Initiatives in Place</a:t>
            </a:r>
          </a:p>
        </p:txBody>
      </p:sp>
      <p:cxnSp>
        <p:nvCxnSpPr>
          <p:cNvPr id="6" name="Straight Connector 5"/>
          <p:cNvCxnSpPr/>
          <p:nvPr/>
        </p:nvCxnSpPr>
        <p:spPr>
          <a:xfrm>
            <a:off x="1489173" y="1416099"/>
            <a:ext cx="797755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1226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135937" y="0"/>
            <a:ext cx="12192000" cy="6858000"/>
          </a:xfrm>
          <a:prstGeom prst="rect">
            <a:avLst/>
          </a:prstGeom>
        </p:spPr>
      </p:pic>
      <p:sp>
        <p:nvSpPr>
          <p:cNvPr id="3" name="TextBox 2"/>
          <p:cNvSpPr txBox="1"/>
          <p:nvPr/>
        </p:nvSpPr>
        <p:spPr>
          <a:xfrm>
            <a:off x="1489173" y="1618229"/>
            <a:ext cx="9763686" cy="4625882"/>
          </a:xfrm>
          <a:prstGeom prst="rect">
            <a:avLst/>
          </a:prstGeom>
          <a:noFill/>
        </p:spPr>
        <p:txBody>
          <a:bodyPr wrap="square" rtlCol="0">
            <a:spAutoFit/>
          </a:bodyPr>
          <a:lstStyle/>
          <a:p>
            <a:pPr lvl="0" defTabSz="457200">
              <a:spcBef>
                <a:spcPct val="20000"/>
              </a:spcBef>
              <a:spcAft>
                <a:spcPts val="600"/>
              </a:spcAft>
              <a:buClr>
                <a:srgbClr val="92D050"/>
              </a:buClr>
              <a:buSzPct val="115000"/>
            </a:pPr>
            <a:r>
              <a:rPr lang="en-GB" sz="2400" b="1" u="sng" dirty="0">
                <a:solidFill>
                  <a:prstClr val="black">
                    <a:lumMod val="85000"/>
                    <a:lumOff val="15000"/>
                  </a:prstClr>
                </a:solidFill>
                <a:latin typeface="Arial" panose="020B0604020202020204" pitchFamily="34" charset="0"/>
                <a:cs typeface="Arial" panose="020B0604020202020204" pitchFamily="34" charset="0"/>
              </a:rPr>
              <a:t>Sugar </a:t>
            </a:r>
            <a:r>
              <a:rPr lang="en-GB" sz="2400" b="1" u="sng" dirty="0" smtClean="0">
                <a:solidFill>
                  <a:prstClr val="black">
                    <a:lumMod val="85000"/>
                    <a:lumOff val="15000"/>
                  </a:prstClr>
                </a:solidFill>
                <a:latin typeface="Arial" panose="020B0604020202020204" pitchFamily="34" charset="0"/>
                <a:cs typeface="Arial" panose="020B0604020202020204" pitchFamily="34" charset="0"/>
              </a:rPr>
              <a:t>Beach Hotel</a:t>
            </a:r>
            <a:endParaRPr lang="en-GB" sz="2400" b="1" u="sng" dirty="0">
              <a:solidFill>
                <a:prstClr val="black">
                  <a:lumMod val="85000"/>
                  <a:lumOff val="15000"/>
                </a:prstClr>
              </a:solidFill>
              <a:latin typeface="Arial" panose="020B0604020202020204" pitchFamily="34" charset="0"/>
              <a:cs typeface="Arial" panose="020B0604020202020204" pitchFamily="34" charset="0"/>
            </a:endParaRPr>
          </a:p>
          <a:p>
            <a:pPr marL="342900" lvl="0" indent="-342900" defTabSz="457200">
              <a:spcBef>
                <a:spcPct val="20000"/>
              </a:spcBef>
              <a:spcAft>
                <a:spcPts val="600"/>
              </a:spcAft>
              <a:buSzPct val="115000"/>
              <a:buFont typeface="Arial" panose="020B0604020202020204" pitchFamily="34" charset="0"/>
              <a:buChar char="•"/>
            </a:pPr>
            <a:r>
              <a:rPr lang="en-GB" sz="2000" dirty="0">
                <a:solidFill>
                  <a:prstClr val="black">
                    <a:lumMod val="85000"/>
                    <a:lumOff val="15000"/>
                  </a:prstClr>
                </a:solidFill>
                <a:latin typeface="Arial" panose="020B0604020202020204" pitchFamily="34" charset="0"/>
                <a:cs typeface="Arial" panose="020B0604020202020204" pitchFamily="34" charset="0"/>
              </a:rPr>
              <a:t>Weekly Yoga </a:t>
            </a:r>
            <a:r>
              <a:rPr lang="en-GB" sz="2000" dirty="0" smtClean="0">
                <a:solidFill>
                  <a:prstClr val="black">
                    <a:lumMod val="85000"/>
                    <a:lumOff val="15000"/>
                  </a:prstClr>
                </a:solidFill>
                <a:latin typeface="Arial" panose="020B0604020202020204" pitchFamily="34" charset="0"/>
                <a:cs typeface="Arial" panose="020B0604020202020204" pitchFamily="34" charset="0"/>
              </a:rPr>
              <a:t>and Zumba sessions</a:t>
            </a:r>
            <a:endParaRPr lang="en-GB" sz="2000" dirty="0">
              <a:solidFill>
                <a:prstClr val="black">
                  <a:lumMod val="85000"/>
                  <a:lumOff val="15000"/>
                </a:prstClr>
              </a:solidFill>
              <a:latin typeface="Arial" panose="020B0604020202020204" pitchFamily="34" charset="0"/>
              <a:cs typeface="Arial" panose="020B0604020202020204" pitchFamily="34" charset="0"/>
            </a:endParaRPr>
          </a:p>
          <a:p>
            <a:pPr marL="342900" lvl="0" indent="-342900" defTabSz="457200">
              <a:spcBef>
                <a:spcPct val="20000"/>
              </a:spcBef>
              <a:spcAft>
                <a:spcPts val="600"/>
              </a:spcAft>
              <a:buSzPct val="115000"/>
              <a:buFont typeface="Arial" panose="020B0604020202020204" pitchFamily="34" charset="0"/>
              <a:buChar char="•"/>
            </a:pPr>
            <a:r>
              <a:rPr lang="en-GB" sz="2000" dirty="0" smtClean="0">
                <a:solidFill>
                  <a:prstClr val="black">
                    <a:lumMod val="85000"/>
                    <a:lumOff val="15000"/>
                  </a:prstClr>
                </a:solidFill>
                <a:latin typeface="Arial" panose="020B0604020202020204" pitchFamily="34" charset="0"/>
                <a:cs typeface="Arial" panose="020B0604020202020204" pitchFamily="34" charset="0"/>
              </a:rPr>
              <a:t>Access </a:t>
            </a:r>
            <a:r>
              <a:rPr lang="en-GB" sz="2000" dirty="0">
                <a:solidFill>
                  <a:prstClr val="black">
                    <a:lumMod val="85000"/>
                    <a:lumOff val="15000"/>
                  </a:prstClr>
                </a:solidFill>
                <a:latin typeface="Arial" panose="020B0604020202020204" pitchFamily="34" charset="0"/>
                <a:cs typeface="Arial" panose="020B0604020202020204" pitchFamily="34" charset="0"/>
              </a:rPr>
              <a:t>to gym facilities</a:t>
            </a:r>
          </a:p>
          <a:p>
            <a:pPr marL="342900" lvl="0" indent="-342900" defTabSz="457200">
              <a:spcBef>
                <a:spcPct val="20000"/>
              </a:spcBef>
              <a:spcAft>
                <a:spcPts val="600"/>
              </a:spcAft>
              <a:buSzPct val="115000"/>
              <a:buFont typeface="Arial" panose="020B0604020202020204" pitchFamily="34" charset="0"/>
              <a:buChar char="•"/>
            </a:pPr>
            <a:r>
              <a:rPr lang="en-GB" sz="2000" dirty="0">
                <a:solidFill>
                  <a:prstClr val="black">
                    <a:lumMod val="85000"/>
                    <a:lumOff val="15000"/>
                  </a:prstClr>
                </a:solidFill>
                <a:latin typeface="Arial" panose="020B0604020202020204" pitchFamily="34" charset="0"/>
                <a:cs typeface="Arial" panose="020B0604020202020204" pitchFamily="34" charset="0"/>
              </a:rPr>
              <a:t>Wi-Fi access </a:t>
            </a:r>
            <a:r>
              <a:rPr lang="en-GB" sz="2000" dirty="0" smtClean="0">
                <a:solidFill>
                  <a:prstClr val="black">
                    <a:lumMod val="85000"/>
                    <a:lumOff val="15000"/>
                  </a:prstClr>
                </a:solidFill>
                <a:latin typeface="Arial" panose="020B0604020202020204" pitchFamily="34" charset="0"/>
                <a:cs typeface="Arial" panose="020B0604020202020204" pitchFamily="34" charset="0"/>
              </a:rPr>
              <a:t>and Coffee machine </a:t>
            </a:r>
            <a:endParaRPr lang="en-GB" sz="2000" dirty="0">
              <a:solidFill>
                <a:prstClr val="black">
                  <a:lumMod val="85000"/>
                  <a:lumOff val="15000"/>
                </a:prstClr>
              </a:solidFill>
              <a:latin typeface="Arial" panose="020B0604020202020204" pitchFamily="34" charset="0"/>
              <a:cs typeface="Arial" panose="020B0604020202020204" pitchFamily="34" charset="0"/>
            </a:endParaRPr>
          </a:p>
          <a:p>
            <a:pPr marL="342900" lvl="0" indent="-342900" defTabSz="457200">
              <a:spcBef>
                <a:spcPct val="20000"/>
              </a:spcBef>
              <a:spcAft>
                <a:spcPts val="600"/>
              </a:spcAft>
              <a:buSzPct val="115000"/>
              <a:buFont typeface="Arial" panose="020B0604020202020204" pitchFamily="34" charset="0"/>
              <a:buChar char="•"/>
            </a:pPr>
            <a:r>
              <a:rPr lang="en-GB" sz="2000" dirty="0" smtClean="0">
                <a:solidFill>
                  <a:prstClr val="black">
                    <a:lumMod val="85000"/>
                    <a:lumOff val="15000"/>
                  </a:prstClr>
                </a:solidFill>
                <a:latin typeface="Arial" panose="020B0604020202020204" pitchFamily="34" charset="0"/>
                <a:cs typeface="Arial" panose="020B0604020202020204" pitchFamily="34" charset="0"/>
              </a:rPr>
              <a:t>Changing </a:t>
            </a:r>
            <a:r>
              <a:rPr lang="en-GB" sz="2000" dirty="0">
                <a:solidFill>
                  <a:prstClr val="black">
                    <a:lumMod val="85000"/>
                    <a:lumOff val="15000"/>
                  </a:prstClr>
                </a:solidFill>
                <a:latin typeface="Arial" panose="020B0604020202020204" pitchFamily="34" charset="0"/>
                <a:cs typeface="Arial" panose="020B0604020202020204" pitchFamily="34" charset="0"/>
              </a:rPr>
              <a:t>room </a:t>
            </a:r>
            <a:r>
              <a:rPr lang="en-GB" sz="2000" dirty="0" smtClean="0">
                <a:solidFill>
                  <a:prstClr val="black">
                    <a:lumMod val="85000"/>
                    <a:lumOff val="15000"/>
                  </a:prstClr>
                </a:solidFill>
                <a:latin typeface="Arial" panose="020B0604020202020204" pitchFamily="34" charset="0"/>
                <a:cs typeface="Arial" panose="020B0604020202020204" pitchFamily="34" charset="0"/>
              </a:rPr>
              <a:t>amenities</a:t>
            </a:r>
          </a:p>
          <a:p>
            <a:pPr marL="342900" lvl="0" indent="-342900" defTabSz="457200">
              <a:spcBef>
                <a:spcPct val="20000"/>
              </a:spcBef>
              <a:spcAft>
                <a:spcPts val="600"/>
              </a:spcAft>
              <a:buSzPct val="115000"/>
              <a:buFont typeface="Arial" panose="020B0604020202020204" pitchFamily="34" charset="0"/>
              <a:buChar char="•"/>
            </a:pPr>
            <a:endParaRPr lang="en-GB" sz="2400" b="1" u="sng" dirty="0" smtClean="0">
              <a:solidFill>
                <a:prstClr val="black">
                  <a:lumMod val="85000"/>
                  <a:lumOff val="15000"/>
                </a:prstClr>
              </a:solidFill>
              <a:latin typeface="Arial" panose="020B0604020202020204" pitchFamily="34" charset="0"/>
              <a:cs typeface="Arial" panose="020B0604020202020204" pitchFamily="34" charset="0"/>
            </a:endParaRPr>
          </a:p>
          <a:p>
            <a:pPr lvl="0" defTabSz="457200">
              <a:spcBef>
                <a:spcPct val="20000"/>
              </a:spcBef>
              <a:spcAft>
                <a:spcPts val="600"/>
              </a:spcAft>
              <a:buSzPct val="115000"/>
            </a:pPr>
            <a:r>
              <a:rPr lang="en-GB" sz="2400" b="1" u="sng" dirty="0" smtClean="0">
                <a:solidFill>
                  <a:prstClr val="black">
                    <a:lumMod val="85000"/>
                    <a:lumOff val="15000"/>
                  </a:prstClr>
                </a:solidFill>
                <a:latin typeface="Arial" panose="020B0604020202020204" pitchFamily="34" charset="0"/>
                <a:cs typeface="Arial" panose="020B0604020202020204" pitchFamily="34" charset="0"/>
              </a:rPr>
              <a:t>LUX</a:t>
            </a:r>
            <a:r>
              <a:rPr lang="en-GB" sz="2400" b="1" u="sng" dirty="0">
                <a:solidFill>
                  <a:prstClr val="black">
                    <a:lumMod val="85000"/>
                    <a:lumOff val="15000"/>
                  </a:prstClr>
                </a:solidFill>
                <a:latin typeface="Arial" panose="020B0604020202020204" pitchFamily="34" charset="0"/>
                <a:cs typeface="Arial" panose="020B0604020202020204" pitchFamily="34" charset="0"/>
              </a:rPr>
              <a:t>* Le </a:t>
            </a:r>
            <a:r>
              <a:rPr lang="en-GB" sz="2400" b="1" u="sng" dirty="0" smtClean="0">
                <a:solidFill>
                  <a:prstClr val="black">
                    <a:lumMod val="85000"/>
                    <a:lumOff val="15000"/>
                  </a:prstClr>
                </a:solidFill>
                <a:latin typeface="Arial" panose="020B0604020202020204" pitchFamily="34" charset="0"/>
                <a:cs typeface="Arial" panose="020B0604020202020204" pitchFamily="34" charset="0"/>
              </a:rPr>
              <a:t>Morne Hotel</a:t>
            </a:r>
            <a:endParaRPr lang="en-GB" sz="2400" b="1" u="sng" dirty="0">
              <a:solidFill>
                <a:prstClr val="black">
                  <a:lumMod val="85000"/>
                  <a:lumOff val="15000"/>
                </a:prstClr>
              </a:solidFill>
              <a:latin typeface="Arial" panose="020B0604020202020204" pitchFamily="34" charset="0"/>
              <a:cs typeface="Arial" panose="020B0604020202020204" pitchFamily="34" charset="0"/>
            </a:endParaRPr>
          </a:p>
          <a:p>
            <a:pPr marL="342900" lvl="0" indent="-342900" defTabSz="457200">
              <a:spcBef>
                <a:spcPct val="20000"/>
              </a:spcBef>
              <a:spcAft>
                <a:spcPts val="600"/>
              </a:spcAft>
              <a:buSzPct val="115000"/>
              <a:buFont typeface="Arial" panose="020B0604020202020204" pitchFamily="34" charset="0"/>
              <a:buChar char="•"/>
            </a:pPr>
            <a:r>
              <a:rPr lang="en-GB" sz="2000" dirty="0" smtClean="0">
                <a:solidFill>
                  <a:prstClr val="black">
                    <a:lumMod val="85000"/>
                    <a:lumOff val="15000"/>
                  </a:prstClr>
                </a:solidFill>
                <a:latin typeface="Arial" panose="020B0604020202020204" pitchFamily="34" charset="0"/>
                <a:cs typeface="Arial" panose="020B0604020202020204" pitchFamily="34" charset="0"/>
              </a:rPr>
              <a:t>Fresh </a:t>
            </a:r>
            <a:r>
              <a:rPr lang="en-GB" sz="2000" dirty="0">
                <a:solidFill>
                  <a:prstClr val="black">
                    <a:lumMod val="85000"/>
                    <a:lumOff val="15000"/>
                  </a:prstClr>
                </a:solidFill>
                <a:latin typeface="Arial" panose="020B0604020202020204" pitchFamily="34" charset="0"/>
                <a:cs typeface="Arial" panose="020B0604020202020204" pitchFamily="34" charset="0"/>
              </a:rPr>
              <a:t>fruits and juices were available</a:t>
            </a:r>
          </a:p>
          <a:p>
            <a:pPr marL="342900" lvl="0" indent="-342900" defTabSz="457200">
              <a:spcBef>
                <a:spcPct val="20000"/>
              </a:spcBef>
              <a:spcAft>
                <a:spcPts val="600"/>
              </a:spcAft>
              <a:buSzPct val="115000"/>
              <a:buFont typeface="Arial" panose="020B0604020202020204" pitchFamily="34" charset="0"/>
              <a:buChar char="•"/>
            </a:pPr>
            <a:r>
              <a:rPr lang="en-GB" sz="2000" dirty="0">
                <a:solidFill>
                  <a:prstClr val="black">
                    <a:lumMod val="85000"/>
                    <a:lumOff val="15000"/>
                  </a:prstClr>
                </a:solidFill>
                <a:latin typeface="Arial" panose="020B0604020202020204" pitchFamily="34" charset="0"/>
                <a:cs typeface="Arial" panose="020B0604020202020204" pitchFamily="34" charset="0"/>
              </a:rPr>
              <a:t>Full lunch buffet with non-vegetarian and vegetarian meals</a:t>
            </a:r>
          </a:p>
          <a:p>
            <a:pPr marL="342900" lvl="0" indent="-342900" defTabSz="457200">
              <a:spcBef>
                <a:spcPct val="20000"/>
              </a:spcBef>
              <a:spcAft>
                <a:spcPts val="600"/>
              </a:spcAft>
              <a:buSzPct val="115000"/>
              <a:buFont typeface="Arial" panose="020B0604020202020204" pitchFamily="34" charset="0"/>
              <a:buChar char="•"/>
            </a:pPr>
            <a:r>
              <a:rPr lang="en-GB" sz="2000" dirty="0">
                <a:solidFill>
                  <a:prstClr val="black">
                    <a:lumMod val="85000"/>
                    <a:lumOff val="15000"/>
                  </a:prstClr>
                </a:solidFill>
                <a:latin typeface="Arial" panose="020B0604020202020204" pitchFamily="34" charset="0"/>
                <a:cs typeface="Arial" panose="020B0604020202020204" pitchFamily="34" charset="0"/>
              </a:rPr>
              <a:t>A </a:t>
            </a:r>
            <a:r>
              <a:rPr lang="en-GB" sz="2000" dirty="0" smtClean="0">
                <a:solidFill>
                  <a:prstClr val="black">
                    <a:lumMod val="85000"/>
                    <a:lumOff val="15000"/>
                  </a:prstClr>
                </a:solidFill>
                <a:latin typeface="Arial" panose="020B0604020202020204" pitchFamily="34" charset="0"/>
                <a:cs typeface="Arial" panose="020B0604020202020204" pitchFamily="34" charset="0"/>
              </a:rPr>
              <a:t>relaxing area with board games</a:t>
            </a:r>
            <a:endParaRPr lang="en-GB" sz="2000" dirty="0">
              <a:solidFill>
                <a:prstClr val="black">
                  <a:lumMod val="85000"/>
                  <a:lumOff val="15000"/>
                </a:prstClr>
              </a:solidFill>
              <a:latin typeface="Arial" panose="020B0604020202020204" pitchFamily="34" charset="0"/>
              <a:cs typeface="Arial" panose="020B0604020202020204" pitchFamily="34" charset="0"/>
            </a:endParaRPr>
          </a:p>
        </p:txBody>
      </p:sp>
      <p:sp>
        <p:nvSpPr>
          <p:cNvPr id="5" name="Title 1"/>
          <p:cNvSpPr txBox="1">
            <a:spLocks/>
          </p:cNvSpPr>
          <p:nvPr/>
        </p:nvSpPr>
        <p:spPr>
          <a:xfrm>
            <a:off x="1300068" y="423318"/>
            <a:ext cx="8910637" cy="128111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smtClean="0">
                <a:solidFill>
                  <a:prstClr val="black"/>
                </a:solidFill>
                <a:latin typeface="Arial" panose="020B0604020202020204" pitchFamily="34" charset="0"/>
                <a:cs typeface="Arial" panose="020B0604020202020204" pitchFamily="34" charset="0"/>
              </a:rPr>
              <a:t>Well-being Initiatives in Place</a:t>
            </a:r>
          </a:p>
        </p:txBody>
      </p:sp>
      <p:cxnSp>
        <p:nvCxnSpPr>
          <p:cNvPr id="6" name="Straight Connector 5"/>
          <p:cNvCxnSpPr/>
          <p:nvPr/>
        </p:nvCxnSpPr>
        <p:spPr>
          <a:xfrm>
            <a:off x="1489173" y="1416099"/>
            <a:ext cx="797755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8266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86061" y="0"/>
            <a:ext cx="12192000" cy="6858000"/>
          </a:xfrm>
          <a:prstGeom prst="rect">
            <a:avLst/>
          </a:prstGeom>
        </p:spPr>
      </p:pic>
      <p:sp>
        <p:nvSpPr>
          <p:cNvPr id="3" name="TextBox 2"/>
          <p:cNvSpPr txBox="1"/>
          <p:nvPr/>
        </p:nvSpPr>
        <p:spPr>
          <a:xfrm>
            <a:off x="1489173" y="2671342"/>
            <a:ext cx="9763686" cy="4321183"/>
          </a:xfrm>
          <a:prstGeom prst="rect">
            <a:avLst/>
          </a:prstGeom>
          <a:noFill/>
        </p:spPr>
        <p:txBody>
          <a:bodyPr wrap="square" rtlCol="0">
            <a:spAutoFit/>
          </a:bodyPr>
          <a:lstStyle/>
          <a:p>
            <a:pPr marL="342900" indent="-342900" defTabSz="457200">
              <a:lnSpc>
                <a:spcPct val="200000"/>
              </a:lnSpc>
              <a:spcBef>
                <a:spcPct val="20000"/>
              </a:spcBef>
              <a:spcAft>
                <a:spcPts val="600"/>
              </a:spcAft>
              <a:buSzPct val="150000"/>
              <a:buFont typeface="Arial" panose="020B0604020202020204" pitchFamily="34" charset="0"/>
              <a:buChar char="•"/>
            </a:pPr>
            <a:r>
              <a:rPr lang="en-GB" sz="2000" dirty="0">
                <a:solidFill>
                  <a:prstClr val="black">
                    <a:lumMod val="85000"/>
                    <a:lumOff val="15000"/>
                  </a:prstClr>
                </a:solidFill>
                <a:latin typeface="Arial" panose="020B0604020202020204" pitchFamily="34" charset="0"/>
                <a:cs typeface="Arial" panose="020B0604020202020204" pitchFamily="34" charset="0"/>
              </a:rPr>
              <a:t>Well-being in the workplace is </a:t>
            </a:r>
            <a:r>
              <a:rPr lang="en-GB" sz="2000" dirty="0" smtClean="0">
                <a:solidFill>
                  <a:prstClr val="black">
                    <a:lumMod val="85000"/>
                    <a:lumOff val="15000"/>
                  </a:prstClr>
                </a:solidFill>
                <a:latin typeface="Arial" panose="020B0604020202020204" pitchFamily="34" charset="0"/>
                <a:cs typeface="Arial" panose="020B0604020202020204" pitchFamily="34" charset="0"/>
              </a:rPr>
              <a:t>fundamental (Essential Guide to Employee Engagement and Mauritius Telecom 2017).</a:t>
            </a:r>
            <a:endParaRPr lang="en-GB" sz="2000" dirty="0">
              <a:solidFill>
                <a:prstClr val="black">
                  <a:lumMod val="85000"/>
                  <a:lumOff val="15000"/>
                </a:prstClr>
              </a:solidFill>
              <a:latin typeface="Arial" panose="020B0604020202020204" pitchFamily="34" charset="0"/>
              <a:cs typeface="Arial" panose="020B0604020202020204" pitchFamily="34" charset="0"/>
            </a:endParaRPr>
          </a:p>
          <a:p>
            <a:pPr marL="342900" indent="-342900" defTabSz="457200">
              <a:lnSpc>
                <a:spcPct val="200000"/>
              </a:lnSpc>
              <a:spcBef>
                <a:spcPct val="20000"/>
              </a:spcBef>
              <a:spcAft>
                <a:spcPts val="600"/>
              </a:spcAft>
              <a:buSzPct val="150000"/>
              <a:buFont typeface="Arial" panose="020B0604020202020204" pitchFamily="34" charset="0"/>
              <a:buChar char="•"/>
            </a:pPr>
            <a:r>
              <a:rPr lang="en-GB" sz="2000" dirty="0">
                <a:solidFill>
                  <a:prstClr val="black">
                    <a:lumMod val="85000"/>
                    <a:lumOff val="15000"/>
                  </a:prstClr>
                </a:solidFill>
                <a:latin typeface="Arial" panose="020B0604020202020204" pitchFamily="34" charset="0"/>
                <a:cs typeface="Arial" panose="020B0604020202020204" pitchFamily="34" charset="0"/>
              </a:rPr>
              <a:t>Team </a:t>
            </a:r>
            <a:r>
              <a:rPr lang="en-GB" sz="2000" dirty="0" smtClean="0">
                <a:solidFill>
                  <a:prstClr val="black">
                    <a:lumMod val="85000"/>
                    <a:lumOff val="15000"/>
                  </a:prstClr>
                </a:solidFill>
                <a:latin typeface="Arial" panose="020B0604020202020204" pitchFamily="34" charset="0"/>
                <a:cs typeface="Arial" panose="020B0604020202020204" pitchFamily="34" charset="0"/>
              </a:rPr>
              <a:t>Members’ Engagement – they want to feel valued</a:t>
            </a:r>
          </a:p>
          <a:p>
            <a:pPr marL="342900" indent="-342900" defTabSz="457200">
              <a:lnSpc>
                <a:spcPct val="200000"/>
              </a:lnSpc>
              <a:spcBef>
                <a:spcPct val="20000"/>
              </a:spcBef>
              <a:spcAft>
                <a:spcPts val="600"/>
              </a:spcAft>
              <a:buSzPct val="150000"/>
              <a:buFont typeface="Arial" panose="020B0604020202020204" pitchFamily="34" charset="0"/>
              <a:buChar char="•"/>
            </a:pPr>
            <a:r>
              <a:rPr lang="en-GB" sz="2000" dirty="0" smtClean="0">
                <a:solidFill>
                  <a:prstClr val="black">
                    <a:lumMod val="85000"/>
                    <a:lumOff val="15000"/>
                  </a:prstClr>
                </a:solidFill>
                <a:latin typeface="Arial" panose="020B0604020202020204" pitchFamily="34" charset="0"/>
                <a:cs typeface="Arial" panose="020B0604020202020204" pitchFamily="34" charset="0"/>
              </a:rPr>
              <a:t>LUX</a:t>
            </a:r>
            <a:r>
              <a:rPr lang="en-GB" sz="2000" dirty="0">
                <a:solidFill>
                  <a:prstClr val="black">
                    <a:lumMod val="85000"/>
                    <a:lumOff val="15000"/>
                  </a:prstClr>
                </a:solidFill>
                <a:latin typeface="Arial" panose="020B0604020202020204" pitchFamily="34" charset="0"/>
                <a:cs typeface="Arial" panose="020B0604020202020204" pitchFamily="34" charset="0"/>
              </a:rPr>
              <a:t>* Grand Gaube and Merville </a:t>
            </a:r>
            <a:r>
              <a:rPr lang="en-GB" sz="2000" dirty="0" smtClean="0">
                <a:solidFill>
                  <a:prstClr val="black">
                    <a:lumMod val="85000"/>
                    <a:lumOff val="15000"/>
                  </a:prstClr>
                </a:solidFill>
                <a:latin typeface="Arial" panose="020B0604020202020204" pitchFamily="34" charset="0"/>
                <a:cs typeface="Arial" panose="020B0604020202020204" pitchFamily="34" charset="0"/>
              </a:rPr>
              <a:t>Beach (LUX* Grand </a:t>
            </a:r>
            <a:r>
              <a:rPr lang="en-GB" sz="2000" dirty="0" err="1" smtClean="0">
                <a:solidFill>
                  <a:prstClr val="black">
                    <a:lumMod val="85000"/>
                    <a:lumOff val="15000"/>
                  </a:prstClr>
                </a:solidFill>
                <a:latin typeface="Arial" panose="020B0604020202020204" pitchFamily="34" charset="0"/>
                <a:cs typeface="Arial" panose="020B0604020202020204" pitchFamily="34" charset="0"/>
              </a:rPr>
              <a:t>Baie</a:t>
            </a:r>
            <a:r>
              <a:rPr lang="en-GB" sz="2000" dirty="0" smtClean="0">
                <a:solidFill>
                  <a:prstClr val="black">
                    <a:lumMod val="85000"/>
                    <a:lumOff val="15000"/>
                  </a:prstClr>
                </a:solidFill>
                <a:latin typeface="Arial" panose="020B0604020202020204" pitchFamily="34" charset="0"/>
                <a:cs typeface="Arial" panose="020B0604020202020204" pitchFamily="34" charset="0"/>
              </a:rPr>
              <a:t>) </a:t>
            </a:r>
            <a:r>
              <a:rPr lang="en-GB" sz="2000" dirty="0">
                <a:solidFill>
                  <a:prstClr val="black">
                    <a:lumMod val="85000"/>
                    <a:lumOff val="15000"/>
                  </a:prstClr>
                </a:solidFill>
                <a:latin typeface="Arial" panose="020B0604020202020204" pitchFamily="34" charset="0"/>
                <a:cs typeface="Arial" panose="020B0604020202020204" pitchFamily="34" charset="0"/>
              </a:rPr>
              <a:t>should </a:t>
            </a:r>
            <a:r>
              <a:rPr lang="en-GB" sz="2000" dirty="0" smtClean="0">
                <a:solidFill>
                  <a:prstClr val="black">
                    <a:lumMod val="85000"/>
                    <a:lumOff val="15000"/>
                  </a:prstClr>
                </a:solidFill>
                <a:latin typeface="Arial" panose="020B0604020202020204" pitchFamily="34" charset="0"/>
                <a:cs typeface="Arial" panose="020B0604020202020204" pitchFamily="34" charset="0"/>
              </a:rPr>
              <a:t>improve </a:t>
            </a:r>
            <a:r>
              <a:rPr lang="en-GB" sz="2000" dirty="0">
                <a:solidFill>
                  <a:prstClr val="black">
                    <a:lumMod val="85000"/>
                    <a:lumOff val="15000"/>
                  </a:prstClr>
                </a:solidFill>
                <a:latin typeface="Arial" panose="020B0604020202020204" pitchFamily="34" charset="0"/>
                <a:cs typeface="Arial" panose="020B0604020202020204" pitchFamily="34" charset="0"/>
              </a:rPr>
              <a:t>their well-being </a:t>
            </a:r>
            <a:r>
              <a:rPr lang="en-GB" sz="2000" dirty="0" smtClean="0">
                <a:solidFill>
                  <a:prstClr val="black">
                    <a:lumMod val="85000"/>
                    <a:lumOff val="15000"/>
                  </a:prstClr>
                </a:solidFill>
                <a:latin typeface="Arial" panose="020B0604020202020204" pitchFamily="34" charset="0"/>
                <a:cs typeface="Arial" panose="020B0604020202020204" pitchFamily="34" charset="0"/>
              </a:rPr>
              <a:t>initiatives</a:t>
            </a:r>
            <a:endParaRPr lang="en-GB" sz="2400" dirty="0" smtClean="0">
              <a:solidFill>
                <a:schemeClr val="tx1">
                  <a:lumMod val="85000"/>
                  <a:lumOff val="15000"/>
                </a:schemeClr>
              </a:solidFill>
              <a:latin typeface="Arial" panose="020B0604020202020204" pitchFamily="34" charset="0"/>
              <a:cs typeface="Arial" panose="020B0604020202020204" pitchFamily="34" charset="0"/>
            </a:endParaRPr>
          </a:p>
          <a:p>
            <a:pPr marL="342900" indent="-342900" defTabSz="457200">
              <a:spcBef>
                <a:spcPct val="20000"/>
              </a:spcBef>
              <a:spcAft>
                <a:spcPts val="600"/>
              </a:spcAft>
              <a:buClr>
                <a:srgbClr val="00B050"/>
              </a:buClr>
              <a:buSzPct val="150000"/>
              <a:buFont typeface="Adobe Arabic" panose="02040503050201020203" pitchFamily="18" charset="-78"/>
              <a:buChar char="٭"/>
            </a:pPr>
            <a:endParaRPr lang="en-GB" sz="2400" dirty="0">
              <a:solidFill>
                <a:schemeClr val="tx1">
                  <a:lumMod val="85000"/>
                  <a:lumOff val="15000"/>
                </a:schemeClr>
              </a:solidFill>
              <a:latin typeface="Arial" panose="020B0604020202020204" pitchFamily="34" charset="0"/>
              <a:cs typeface="Arial" panose="020B0604020202020204" pitchFamily="34" charset="0"/>
            </a:endParaRPr>
          </a:p>
          <a:p>
            <a:pPr marL="285750" indent="-285750">
              <a:buClr>
                <a:srgbClr val="92D050"/>
              </a:buClr>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5" name="Title 1"/>
          <p:cNvSpPr txBox="1">
            <a:spLocks/>
          </p:cNvSpPr>
          <p:nvPr/>
        </p:nvSpPr>
        <p:spPr>
          <a:xfrm>
            <a:off x="1300068" y="423318"/>
            <a:ext cx="8910637" cy="128111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smtClean="0">
                <a:latin typeface="Arial" panose="020B0604020202020204" pitchFamily="34" charset="0"/>
                <a:cs typeface="Arial" panose="020B0604020202020204" pitchFamily="34" charset="0"/>
              </a:rPr>
              <a:t>Conclusion</a:t>
            </a:r>
          </a:p>
        </p:txBody>
      </p:sp>
      <p:cxnSp>
        <p:nvCxnSpPr>
          <p:cNvPr id="6" name="Straight Connector 5"/>
          <p:cNvCxnSpPr/>
          <p:nvPr/>
        </p:nvCxnSpPr>
        <p:spPr>
          <a:xfrm>
            <a:off x="1489173" y="1914862"/>
            <a:ext cx="797755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0236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3" name="TextBox 2"/>
          <p:cNvSpPr txBox="1"/>
          <p:nvPr/>
        </p:nvSpPr>
        <p:spPr>
          <a:xfrm>
            <a:off x="1246281" y="1810763"/>
            <a:ext cx="10640920" cy="3877985"/>
          </a:xfrm>
          <a:prstGeom prst="rect">
            <a:avLst/>
          </a:prstGeom>
          <a:noFill/>
        </p:spPr>
        <p:txBody>
          <a:bodyPr wrap="square" rtlCol="0">
            <a:spAutoFit/>
          </a:bodyPr>
          <a:lstStyle/>
          <a:p>
            <a:pPr defTabSz="457200">
              <a:spcBef>
                <a:spcPct val="20000"/>
              </a:spcBef>
              <a:spcAft>
                <a:spcPts val="600"/>
              </a:spcAft>
              <a:buClr>
                <a:srgbClr val="00B050"/>
              </a:buClr>
              <a:buSzPct val="150000"/>
            </a:pPr>
            <a:r>
              <a:rPr lang="en-GB" sz="2000" b="1" u="sng" dirty="0" smtClean="0">
                <a:solidFill>
                  <a:schemeClr val="tx1">
                    <a:lumMod val="85000"/>
                    <a:lumOff val="15000"/>
                  </a:schemeClr>
                </a:solidFill>
                <a:latin typeface="Arial" panose="020B0604020202020204" pitchFamily="34" charset="0"/>
                <a:cs typeface="Arial" panose="020B0604020202020204" pitchFamily="34" charset="0"/>
              </a:rPr>
              <a:t>Short Term</a:t>
            </a:r>
          </a:p>
          <a:p>
            <a:pPr marL="342900" indent="-342900" defTabSz="457200">
              <a:spcBef>
                <a:spcPct val="20000"/>
              </a:spcBef>
              <a:spcAft>
                <a:spcPts val="600"/>
              </a:spcAft>
              <a:buSzPct val="150000"/>
              <a:buFont typeface="Arial" panose="020B0604020202020204" pitchFamily="34" charset="0"/>
              <a:buChar char="•"/>
            </a:pPr>
            <a:r>
              <a:rPr lang="en-GB" sz="2000" dirty="0" smtClean="0">
                <a:solidFill>
                  <a:schemeClr val="tx1">
                    <a:lumMod val="85000"/>
                    <a:lumOff val="15000"/>
                  </a:schemeClr>
                </a:solidFill>
                <a:latin typeface="Arial" panose="020B0604020202020204" pitchFamily="34" charset="0"/>
                <a:cs typeface="Arial" panose="020B0604020202020204" pitchFamily="34" charset="0"/>
              </a:rPr>
              <a:t>Introducing healthy food by a nutritionist.</a:t>
            </a:r>
          </a:p>
          <a:p>
            <a:pPr marL="342900" indent="-342900" defTabSz="457200">
              <a:spcBef>
                <a:spcPct val="20000"/>
              </a:spcBef>
              <a:spcAft>
                <a:spcPts val="600"/>
              </a:spcAft>
              <a:buSzPct val="150000"/>
              <a:buFont typeface="Arial" panose="020B0604020202020204" pitchFamily="34" charset="0"/>
              <a:buChar char="•"/>
            </a:pPr>
            <a:r>
              <a:rPr lang="en-GB" sz="2000" dirty="0" smtClean="0">
                <a:solidFill>
                  <a:schemeClr val="tx1">
                    <a:lumMod val="85000"/>
                    <a:lumOff val="15000"/>
                  </a:schemeClr>
                </a:solidFill>
                <a:latin typeface="Arial" panose="020B0604020202020204" pitchFamily="34" charset="0"/>
                <a:cs typeface="Arial" panose="020B0604020202020204" pitchFamily="34" charset="0"/>
              </a:rPr>
              <a:t>In depth training of cooks and change in routine food preparation techniques.</a:t>
            </a:r>
          </a:p>
          <a:p>
            <a:pPr marL="342900" lvl="0" indent="-342900" defTabSz="457200">
              <a:spcBef>
                <a:spcPct val="20000"/>
              </a:spcBef>
              <a:spcAft>
                <a:spcPts val="600"/>
              </a:spcAft>
              <a:buSzPct val="150000"/>
              <a:buFont typeface="Arial" panose="020B0604020202020204" pitchFamily="34" charset="0"/>
              <a:buChar char="•"/>
            </a:pPr>
            <a:r>
              <a:rPr lang="en-GB" sz="2000" dirty="0" smtClean="0">
                <a:solidFill>
                  <a:schemeClr val="tx1">
                    <a:lumMod val="85000"/>
                    <a:lumOff val="15000"/>
                  </a:schemeClr>
                </a:solidFill>
                <a:latin typeface="Arial" panose="020B0604020202020204" pitchFamily="34" charset="0"/>
                <a:cs typeface="Arial" panose="020B0604020202020204" pitchFamily="34" charset="0"/>
              </a:rPr>
              <a:t>Regular cleaning and improved amenities for changing room.</a:t>
            </a:r>
          </a:p>
          <a:p>
            <a:pPr marL="342900" lvl="0" indent="-342900" defTabSz="457200">
              <a:spcBef>
                <a:spcPct val="20000"/>
              </a:spcBef>
              <a:spcAft>
                <a:spcPts val="600"/>
              </a:spcAft>
              <a:buSzPct val="150000"/>
              <a:buFont typeface="Arial" panose="020B0604020202020204" pitchFamily="34" charset="0"/>
              <a:buChar char="•"/>
            </a:pPr>
            <a:r>
              <a:rPr lang="en-GB" sz="2000" dirty="0" smtClean="0">
                <a:solidFill>
                  <a:schemeClr val="tx1">
                    <a:lumMod val="85000"/>
                    <a:lumOff val="15000"/>
                  </a:schemeClr>
                </a:solidFill>
                <a:latin typeface="Arial" panose="020B0604020202020204" pitchFamily="34" charset="0"/>
                <a:cs typeface="Arial" panose="020B0604020202020204" pitchFamily="34" charset="0"/>
              </a:rPr>
              <a:t>Training of Public Area cleaners.</a:t>
            </a:r>
          </a:p>
          <a:p>
            <a:pPr marL="342900" lvl="0" indent="-342900" defTabSz="457200">
              <a:spcBef>
                <a:spcPct val="20000"/>
              </a:spcBef>
              <a:spcAft>
                <a:spcPts val="600"/>
              </a:spcAft>
              <a:buSzPct val="150000"/>
              <a:buFont typeface="Arial" panose="020B0604020202020204" pitchFamily="34" charset="0"/>
              <a:buChar char="•"/>
            </a:pPr>
            <a:r>
              <a:rPr lang="en-GB" sz="2000" dirty="0" smtClean="0">
                <a:solidFill>
                  <a:schemeClr val="tx1">
                    <a:lumMod val="85000"/>
                    <a:lumOff val="15000"/>
                  </a:schemeClr>
                </a:solidFill>
                <a:latin typeface="Arial" panose="020B0604020202020204" pitchFamily="34" charset="0"/>
                <a:cs typeface="Arial" panose="020B0604020202020204" pitchFamily="34" charset="0"/>
              </a:rPr>
              <a:t>Scheduled inspection by the Public Area Supervisor through introducing a check list.</a:t>
            </a:r>
          </a:p>
          <a:p>
            <a:pPr marL="342900" lvl="0" indent="-342900" defTabSz="457200">
              <a:spcBef>
                <a:spcPct val="20000"/>
              </a:spcBef>
              <a:spcAft>
                <a:spcPts val="600"/>
              </a:spcAft>
              <a:buSzPct val="150000"/>
              <a:buFont typeface="Arial" panose="020B0604020202020204" pitchFamily="34" charset="0"/>
              <a:buChar char="•"/>
            </a:pPr>
            <a:r>
              <a:rPr lang="en-GB" sz="2000" dirty="0" smtClean="0">
                <a:solidFill>
                  <a:schemeClr val="tx1">
                    <a:lumMod val="85000"/>
                    <a:lumOff val="15000"/>
                  </a:schemeClr>
                </a:solidFill>
                <a:latin typeface="Arial" panose="020B0604020202020204" pitchFamily="34" charset="0"/>
                <a:cs typeface="Arial" panose="020B0604020202020204" pitchFamily="34" charset="0"/>
              </a:rPr>
              <a:t>Rest </a:t>
            </a:r>
            <a:r>
              <a:rPr lang="en-GB" sz="2000" dirty="0">
                <a:solidFill>
                  <a:schemeClr val="tx1">
                    <a:lumMod val="85000"/>
                    <a:lumOff val="15000"/>
                  </a:schemeClr>
                </a:solidFill>
                <a:latin typeface="Arial" panose="020B0604020202020204" pitchFamily="34" charset="0"/>
                <a:cs typeface="Arial" panose="020B0604020202020204" pitchFamily="34" charset="0"/>
              </a:rPr>
              <a:t>room </a:t>
            </a:r>
            <a:r>
              <a:rPr lang="en-GB" sz="2000" dirty="0" smtClean="0">
                <a:solidFill>
                  <a:schemeClr val="tx1">
                    <a:lumMod val="85000"/>
                    <a:lumOff val="15000"/>
                  </a:schemeClr>
                </a:solidFill>
                <a:latin typeface="Arial" panose="020B0604020202020204" pitchFamily="34" charset="0"/>
                <a:cs typeface="Arial" panose="020B0604020202020204" pitchFamily="34" charset="0"/>
              </a:rPr>
              <a:t>facilities to be rearranged (cleaning, pillow, mattresses, bed sheets).</a:t>
            </a:r>
            <a:endParaRPr lang="en-GB" sz="2000" dirty="0">
              <a:solidFill>
                <a:schemeClr val="tx1">
                  <a:lumMod val="85000"/>
                  <a:lumOff val="15000"/>
                </a:schemeClr>
              </a:solidFill>
              <a:latin typeface="Arial" panose="020B0604020202020204" pitchFamily="34" charset="0"/>
              <a:cs typeface="Arial" panose="020B0604020202020204" pitchFamily="34" charset="0"/>
            </a:endParaRPr>
          </a:p>
          <a:p>
            <a:pPr marL="342900" lvl="0" indent="-342900" defTabSz="457200">
              <a:spcBef>
                <a:spcPct val="20000"/>
              </a:spcBef>
              <a:spcAft>
                <a:spcPts val="600"/>
              </a:spcAft>
              <a:buSzPct val="150000"/>
              <a:buFont typeface="Arial" panose="020B0604020202020204" pitchFamily="34" charset="0"/>
              <a:buChar char="•"/>
            </a:pPr>
            <a:r>
              <a:rPr lang="en-GB" sz="2000" dirty="0" smtClean="0">
                <a:solidFill>
                  <a:schemeClr val="tx1">
                    <a:lumMod val="85000"/>
                    <a:lumOff val="15000"/>
                  </a:schemeClr>
                </a:solidFill>
                <a:latin typeface="Arial" panose="020B0604020202020204" pitchFamily="34" charset="0"/>
                <a:cs typeface="Arial" panose="020B0604020202020204" pitchFamily="34" charset="0"/>
              </a:rPr>
              <a:t>Introduce Outdoor activities (Yoga and Swimming sessions).</a:t>
            </a:r>
            <a:endParaRPr lang="en-GB" sz="2000" dirty="0">
              <a:solidFill>
                <a:schemeClr val="tx1">
                  <a:lumMod val="85000"/>
                  <a:lumOff val="15000"/>
                </a:schemeClr>
              </a:solidFill>
              <a:latin typeface="Arial" panose="020B0604020202020204" pitchFamily="34" charset="0"/>
              <a:cs typeface="Arial" panose="020B0604020202020204" pitchFamily="34" charset="0"/>
            </a:endParaRPr>
          </a:p>
          <a:p>
            <a:pPr marL="285750" indent="-285750">
              <a:buClr>
                <a:srgbClr val="92D050"/>
              </a:buClr>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5" name="Title 1"/>
          <p:cNvSpPr txBox="1">
            <a:spLocks/>
          </p:cNvSpPr>
          <p:nvPr/>
        </p:nvSpPr>
        <p:spPr>
          <a:xfrm>
            <a:off x="1246280" y="318269"/>
            <a:ext cx="8910637" cy="128111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latin typeface="Arial" panose="020B0604020202020204" pitchFamily="34" charset="0"/>
                <a:cs typeface="Arial" panose="020B0604020202020204" pitchFamily="34" charset="0"/>
              </a:rPr>
              <a:t>Recommendations</a:t>
            </a:r>
            <a:endParaRPr lang="en-US" b="1" dirty="0" smtClean="0">
              <a:latin typeface="Arial" panose="020B0604020202020204" pitchFamily="34" charset="0"/>
              <a:cs typeface="Arial" panose="020B0604020202020204" pitchFamily="34" charset="0"/>
            </a:endParaRPr>
          </a:p>
        </p:txBody>
      </p:sp>
      <p:cxnSp>
        <p:nvCxnSpPr>
          <p:cNvPr id="6" name="Straight Connector 5"/>
          <p:cNvCxnSpPr/>
          <p:nvPr/>
        </p:nvCxnSpPr>
        <p:spPr>
          <a:xfrm>
            <a:off x="1392354" y="1441525"/>
            <a:ext cx="797755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4141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4" name="TextBox 3"/>
          <p:cNvSpPr txBox="1"/>
          <p:nvPr/>
        </p:nvSpPr>
        <p:spPr>
          <a:xfrm>
            <a:off x="1246280" y="2382559"/>
            <a:ext cx="10058400" cy="2092881"/>
          </a:xfrm>
          <a:prstGeom prst="rect">
            <a:avLst/>
          </a:prstGeom>
          <a:noFill/>
        </p:spPr>
        <p:txBody>
          <a:bodyPr wrap="square" rtlCol="0">
            <a:spAutoFit/>
          </a:bodyPr>
          <a:lstStyle/>
          <a:p>
            <a:pPr defTabSz="457200">
              <a:spcBef>
                <a:spcPct val="20000"/>
              </a:spcBef>
              <a:spcAft>
                <a:spcPts val="600"/>
              </a:spcAft>
              <a:buClr>
                <a:srgbClr val="00B050"/>
              </a:buClr>
              <a:buSzPct val="150000"/>
            </a:pPr>
            <a:r>
              <a:rPr lang="en-GB" sz="2000" b="1" u="sng" dirty="0" smtClean="0">
                <a:solidFill>
                  <a:schemeClr val="tx1">
                    <a:lumMod val="85000"/>
                    <a:lumOff val="15000"/>
                  </a:schemeClr>
                </a:solidFill>
                <a:latin typeface="Arial" panose="020B0604020202020204" pitchFamily="34" charset="0"/>
                <a:cs typeface="Arial" panose="020B0604020202020204" pitchFamily="34" charset="0"/>
              </a:rPr>
              <a:t>Long Term</a:t>
            </a:r>
          </a:p>
          <a:p>
            <a:pPr marL="457200" lvl="0" indent="-457200" defTabSz="457200">
              <a:spcBef>
                <a:spcPct val="20000"/>
              </a:spcBef>
              <a:spcAft>
                <a:spcPts val="600"/>
              </a:spcAft>
              <a:buSzPct val="150000"/>
              <a:buFont typeface="Arial" panose="020B0604020202020204" pitchFamily="34" charset="0"/>
              <a:buChar char="•"/>
            </a:pPr>
            <a:r>
              <a:rPr lang="en-GB" sz="2000" dirty="0" smtClean="0">
                <a:solidFill>
                  <a:schemeClr val="tx1">
                    <a:lumMod val="85000"/>
                    <a:lumOff val="15000"/>
                  </a:schemeClr>
                </a:solidFill>
                <a:latin typeface="Arial" panose="020B0604020202020204" pitchFamily="34" charset="0"/>
                <a:cs typeface="Arial" panose="020B0604020202020204" pitchFamily="34" charset="0"/>
              </a:rPr>
              <a:t>Renovation of rest </a:t>
            </a:r>
            <a:r>
              <a:rPr lang="en-GB" sz="2000" dirty="0">
                <a:solidFill>
                  <a:schemeClr val="tx1">
                    <a:lumMod val="85000"/>
                    <a:lumOff val="15000"/>
                  </a:schemeClr>
                </a:solidFill>
                <a:latin typeface="Arial" panose="020B0604020202020204" pitchFamily="34" charset="0"/>
                <a:cs typeface="Arial" panose="020B0604020202020204" pitchFamily="34" charset="0"/>
              </a:rPr>
              <a:t>room </a:t>
            </a:r>
            <a:r>
              <a:rPr lang="en-GB" sz="2000" dirty="0" smtClean="0">
                <a:solidFill>
                  <a:schemeClr val="tx1">
                    <a:lumMod val="85000"/>
                    <a:lumOff val="15000"/>
                  </a:schemeClr>
                </a:solidFill>
                <a:latin typeface="Arial" panose="020B0604020202020204" pitchFamily="34" charset="0"/>
                <a:cs typeface="Arial" panose="020B0604020202020204" pitchFamily="34" charset="0"/>
              </a:rPr>
              <a:t>and changing room facilities.</a:t>
            </a:r>
          </a:p>
          <a:p>
            <a:pPr marL="457200" lvl="0" indent="-457200" defTabSz="457200">
              <a:spcBef>
                <a:spcPct val="20000"/>
              </a:spcBef>
              <a:spcAft>
                <a:spcPts val="600"/>
              </a:spcAft>
              <a:buSzPct val="150000"/>
              <a:buFont typeface="Arial" panose="020B0604020202020204" pitchFamily="34" charset="0"/>
              <a:buChar char="•"/>
            </a:pPr>
            <a:r>
              <a:rPr lang="en-GB" sz="2000" dirty="0" smtClean="0">
                <a:solidFill>
                  <a:schemeClr val="tx1">
                    <a:lumMod val="85000"/>
                    <a:lumOff val="15000"/>
                  </a:schemeClr>
                </a:solidFill>
                <a:latin typeface="Arial" panose="020B0604020202020204" pitchFamily="34" charset="0"/>
                <a:cs typeface="Arial" panose="020B0604020202020204" pitchFamily="34" charset="0"/>
              </a:rPr>
              <a:t>Implementation of a football pitch with a training schedule plan.</a:t>
            </a:r>
          </a:p>
          <a:p>
            <a:pPr marL="457200" lvl="0" indent="-457200" defTabSz="457200">
              <a:spcBef>
                <a:spcPct val="20000"/>
              </a:spcBef>
              <a:spcAft>
                <a:spcPts val="600"/>
              </a:spcAft>
              <a:buSzPct val="150000"/>
              <a:buFont typeface="Arial" panose="020B0604020202020204" pitchFamily="34" charset="0"/>
              <a:buChar char="•"/>
            </a:pPr>
            <a:r>
              <a:rPr lang="en-GB" sz="2000" dirty="0" smtClean="0">
                <a:solidFill>
                  <a:schemeClr val="tx1">
                    <a:lumMod val="85000"/>
                    <a:lumOff val="15000"/>
                  </a:schemeClr>
                </a:solidFill>
                <a:latin typeface="Arial" panose="020B0604020202020204" pitchFamily="34" charset="0"/>
                <a:cs typeface="Arial" panose="020B0604020202020204" pitchFamily="34" charset="0"/>
              </a:rPr>
              <a:t>Invest in a gym and coach dedicated to the Team Members.</a:t>
            </a:r>
            <a:endParaRPr lang="en-GB" sz="2000" dirty="0">
              <a:solidFill>
                <a:schemeClr val="tx1">
                  <a:lumMod val="85000"/>
                  <a:lumOff val="15000"/>
                </a:schemeClr>
              </a:solidFill>
              <a:latin typeface="Arial" panose="020B0604020202020204" pitchFamily="34" charset="0"/>
              <a:cs typeface="Arial" panose="020B0604020202020204" pitchFamily="34" charset="0"/>
            </a:endParaRPr>
          </a:p>
          <a:p>
            <a:pPr marL="285750" indent="-285750">
              <a:buClr>
                <a:srgbClr val="92D050"/>
              </a:buClr>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5" name="Title 1"/>
          <p:cNvSpPr txBox="1">
            <a:spLocks/>
          </p:cNvSpPr>
          <p:nvPr/>
        </p:nvSpPr>
        <p:spPr>
          <a:xfrm>
            <a:off x="1246280" y="318269"/>
            <a:ext cx="8910637" cy="128111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latin typeface="Arial" panose="020B0604020202020204" pitchFamily="34" charset="0"/>
                <a:cs typeface="Arial" panose="020B0604020202020204" pitchFamily="34" charset="0"/>
              </a:rPr>
              <a:t>Recommendations</a:t>
            </a:r>
            <a:endParaRPr lang="en-US" b="1" dirty="0" smtClean="0">
              <a:latin typeface="Arial" panose="020B0604020202020204" pitchFamily="34" charset="0"/>
              <a:cs typeface="Arial" panose="020B0604020202020204" pitchFamily="34" charset="0"/>
            </a:endParaRPr>
          </a:p>
        </p:txBody>
      </p:sp>
      <p:cxnSp>
        <p:nvCxnSpPr>
          <p:cNvPr id="6" name="Straight Connector 5"/>
          <p:cNvCxnSpPr/>
          <p:nvPr/>
        </p:nvCxnSpPr>
        <p:spPr>
          <a:xfrm>
            <a:off x="1392354" y="1441525"/>
            <a:ext cx="797755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885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2" name="Title 1"/>
          <p:cNvSpPr>
            <a:spLocks noGrp="1"/>
          </p:cNvSpPr>
          <p:nvPr>
            <p:ph type="title"/>
          </p:nvPr>
        </p:nvSpPr>
        <p:spPr>
          <a:xfrm>
            <a:off x="1227064" y="274619"/>
            <a:ext cx="10515600" cy="1325563"/>
          </a:xfrm>
        </p:spPr>
        <p:txBody>
          <a:bodyPr>
            <a:noAutofit/>
          </a:bodyPr>
          <a:lstStyle/>
          <a:p>
            <a:r>
              <a:rPr lang="en-GB" b="1" dirty="0">
                <a:latin typeface="Arial" panose="020B0604020202020204" pitchFamily="34" charset="0"/>
                <a:cs typeface="Arial" panose="020B0604020202020204" pitchFamily="34" charset="0"/>
              </a:rPr>
              <a:t>Personal and Professional </a:t>
            </a:r>
            <a:r>
              <a:rPr lang="en-GB" b="1" dirty="0" smtClean="0">
                <a:latin typeface="Arial" panose="020B0604020202020204" pitchFamily="34" charset="0"/>
                <a:cs typeface="Arial" panose="020B0604020202020204" pitchFamily="34" charset="0"/>
              </a:rPr>
              <a:t>Learning</a:t>
            </a:r>
            <a:endParaRPr lang="en-GB" b="1"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1496014" y="2303193"/>
            <a:ext cx="5157787" cy="823912"/>
          </a:xfrm>
        </p:spPr>
        <p:txBody>
          <a:bodyPr/>
          <a:lstStyle/>
          <a:p>
            <a:r>
              <a:rPr lang="en-GB" b="1" smtClean="0">
                <a:latin typeface="Arial" panose="020B0604020202020204" pitchFamily="34" charset="0"/>
                <a:cs typeface="Arial" panose="020B0604020202020204" pitchFamily="34" charset="0"/>
              </a:rPr>
              <a:t>Personal Learning</a:t>
            </a:r>
            <a:endParaRPr lang="en-GB"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1227064" y="3127105"/>
            <a:ext cx="5157787" cy="3251723"/>
          </a:xfrm>
        </p:spPr>
        <p:txBody>
          <a:bodyPr>
            <a:normAutofit/>
          </a:bodyPr>
          <a:lstStyle/>
          <a:p>
            <a:r>
              <a:rPr lang="en-GB" sz="2000" dirty="0">
                <a:latin typeface="Arial" panose="020B0604020202020204" pitchFamily="34" charset="0"/>
                <a:cs typeface="Arial" panose="020B0604020202020204" pitchFamily="34" charset="0"/>
              </a:rPr>
              <a:t>Enhancing my research skills</a:t>
            </a:r>
          </a:p>
          <a:p>
            <a:r>
              <a:rPr lang="en-GB" sz="2000" dirty="0">
                <a:latin typeface="Arial" panose="020B0604020202020204" pitchFamily="34" charset="0"/>
                <a:cs typeface="Arial" panose="020B0604020202020204" pitchFamily="34" charset="0"/>
              </a:rPr>
              <a:t>Broaden my knowledge on well-being</a:t>
            </a:r>
          </a:p>
          <a:p>
            <a:r>
              <a:rPr lang="en-GB" sz="2000" dirty="0">
                <a:latin typeface="Arial" panose="020B0604020202020204" pitchFamily="34" charset="0"/>
                <a:cs typeface="Arial" panose="020B0604020202020204" pitchFamily="34" charset="0"/>
              </a:rPr>
              <a:t>It changed my perception on what people value in life</a:t>
            </a:r>
          </a:p>
          <a:p>
            <a:r>
              <a:rPr lang="en-GB" sz="2000" dirty="0" smtClean="0">
                <a:latin typeface="Arial" panose="020B0604020202020204" pitchFamily="34" charset="0"/>
                <a:cs typeface="Arial" panose="020B0604020202020204" pitchFamily="34" charset="0"/>
              </a:rPr>
              <a:t>Time </a:t>
            </a:r>
            <a:r>
              <a:rPr lang="en-GB" sz="2000" dirty="0">
                <a:latin typeface="Arial" panose="020B0604020202020204" pitchFamily="34" charset="0"/>
                <a:cs typeface="Arial" panose="020B0604020202020204" pitchFamily="34" charset="0"/>
              </a:rPr>
              <a:t>Management </a:t>
            </a:r>
            <a:r>
              <a:rPr lang="en-GB" sz="2000" dirty="0" smtClean="0">
                <a:latin typeface="Arial" panose="020B0604020202020204" pitchFamily="34" charset="0"/>
                <a:cs typeface="Arial" panose="020B0604020202020204" pitchFamily="34" charset="0"/>
              </a:rPr>
              <a:t>&amp; Planning</a:t>
            </a:r>
          </a:p>
          <a:p>
            <a:r>
              <a:rPr lang="en-GB" sz="2000" dirty="0" smtClean="0">
                <a:latin typeface="Arial" panose="020B0604020202020204" pitchFamily="34" charset="0"/>
                <a:cs typeface="Arial" panose="020B0604020202020204" pitchFamily="34" charset="0"/>
              </a:rPr>
              <a:t>Communication skills -  Control my emotions</a:t>
            </a:r>
          </a:p>
          <a:p>
            <a:r>
              <a:rPr lang="en-GB" sz="2000" dirty="0" smtClean="0">
                <a:latin typeface="Arial" panose="020B0604020202020204" pitchFamily="34" charset="0"/>
                <a:cs typeface="Arial" panose="020B0604020202020204" pitchFamily="34" charset="0"/>
              </a:rPr>
              <a:t>Presentation skills - Google form</a:t>
            </a:r>
          </a:p>
          <a:p>
            <a:endParaRPr lang="en-GB" sz="2000" dirty="0" smtClean="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p>
        </p:txBody>
      </p:sp>
      <p:sp>
        <p:nvSpPr>
          <p:cNvPr id="5" name="Text Placeholder 4"/>
          <p:cNvSpPr>
            <a:spLocks noGrp="1"/>
          </p:cNvSpPr>
          <p:nvPr>
            <p:ph type="body" sz="quarter" idx="3"/>
          </p:nvPr>
        </p:nvSpPr>
        <p:spPr>
          <a:xfrm>
            <a:off x="6925237" y="2303193"/>
            <a:ext cx="3617258" cy="823912"/>
          </a:xfrm>
        </p:spPr>
        <p:txBody>
          <a:bodyPr>
            <a:normAutofit/>
          </a:bodyPr>
          <a:lstStyle/>
          <a:p>
            <a:r>
              <a:rPr lang="en-GB">
                <a:latin typeface="Arial" panose="020B0604020202020204" pitchFamily="34" charset="0"/>
                <a:cs typeface="Arial" panose="020B0604020202020204" pitchFamily="34" charset="0"/>
              </a:rPr>
              <a:t>Professional </a:t>
            </a:r>
            <a:r>
              <a:rPr lang="en-GB" smtClean="0">
                <a:latin typeface="Arial" panose="020B0604020202020204" pitchFamily="34" charset="0"/>
                <a:cs typeface="Arial" panose="020B0604020202020204" pitchFamily="34" charset="0"/>
              </a:rPr>
              <a:t>Learning</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quarter" idx="4"/>
          </p:nvPr>
        </p:nvSpPr>
        <p:spPr>
          <a:xfrm>
            <a:off x="6653801" y="3429000"/>
            <a:ext cx="5183188" cy="2949828"/>
          </a:xfrm>
        </p:spPr>
        <p:txBody>
          <a:bodyPr>
            <a:normAutofit/>
          </a:bodyPr>
          <a:lstStyle/>
          <a:p>
            <a:r>
              <a:rPr lang="en-GB" sz="2000" dirty="0" smtClean="0">
                <a:latin typeface="Arial" panose="020B0604020202020204" pitchFamily="34" charset="0"/>
                <a:cs typeface="Arial" panose="020B0604020202020204" pitchFamily="34" charset="0"/>
              </a:rPr>
              <a:t>Develop Strategic &amp; Critical thinking</a:t>
            </a:r>
          </a:p>
          <a:p>
            <a:pPr marL="0" indent="0">
              <a:buNone/>
            </a:pPr>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Improved analytical competences</a:t>
            </a:r>
          </a:p>
          <a:p>
            <a:pPr marL="0" indent="0">
              <a:buNone/>
            </a:pPr>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Team Management and Tactical decision making</a:t>
            </a:r>
            <a:endParaRPr lang="en-GB" dirty="0"/>
          </a:p>
        </p:txBody>
      </p:sp>
      <p:cxnSp>
        <p:nvCxnSpPr>
          <p:cNvPr id="8" name="Straight Connector 7"/>
          <p:cNvCxnSpPr/>
          <p:nvPr/>
        </p:nvCxnSpPr>
        <p:spPr>
          <a:xfrm>
            <a:off x="1403112" y="2076226"/>
            <a:ext cx="94405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342908" y="6118167"/>
            <a:ext cx="4621877" cy="461665"/>
          </a:xfrm>
          <a:prstGeom prst="rect">
            <a:avLst/>
          </a:prstGeom>
          <a:noFill/>
        </p:spPr>
        <p:txBody>
          <a:bodyPr wrap="square" rtlCol="0">
            <a:spAutoFit/>
          </a:bodyPr>
          <a:lstStyle/>
          <a:p>
            <a:pPr algn="r"/>
            <a:r>
              <a:rPr lang="en-GB" sz="2400" b="1" i="1" u="sng" dirty="0"/>
              <a:t>Nathacha</a:t>
            </a:r>
          </a:p>
        </p:txBody>
      </p:sp>
    </p:spTree>
    <p:extLst>
      <p:ext uri="{BB962C8B-B14F-4D97-AF65-F5344CB8AC3E}">
        <p14:creationId xmlns:p14="http://schemas.microsoft.com/office/powerpoint/2010/main" val="3502100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2" name="Title 1"/>
          <p:cNvSpPr>
            <a:spLocks noGrp="1"/>
          </p:cNvSpPr>
          <p:nvPr>
            <p:ph type="title"/>
          </p:nvPr>
        </p:nvSpPr>
        <p:spPr>
          <a:xfrm>
            <a:off x="1403112" y="374083"/>
            <a:ext cx="10515600" cy="1325563"/>
          </a:xfrm>
        </p:spPr>
        <p:txBody>
          <a:bodyPr>
            <a:normAutofit/>
          </a:bodyPr>
          <a:lstStyle/>
          <a:p>
            <a:pPr algn="ctr"/>
            <a:r>
              <a:rPr lang="en-GB" b="1" u="sng" dirty="0">
                <a:latin typeface="Arial" panose="020B0604020202020204" pitchFamily="34" charset="0"/>
                <a:cs typeface="Arial" panose="020B0604020202020204" pitchFamily="34" charset="0"/>
              </a:rPr>
              <a:t>Personal </a:t>
            </a:r>
            <a:r>
              <a:rPr lang="en-GB" b="1" u="sng" dirty="0" smtClean="0">
                <a:latin typeface="Arial" panose="020B0604020202020204" pitchFamily="34" charset="0"/>
                <a:cs typeface="Arial" panose="020B0604020202020204" pitchFamily="34" charset="0"/>
              </a:rPr>
              <a:t>Contribution</a:t>
            </a:r>
            <a:endParaRPr lang="en-GB" b="1" u="sng"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1282578" y="1789161"/>
            <a:ext cx="10089233" cy="4979323"/>
          </a:xfrm>
        </p:spPr>
        <p:txBody>
          <a:bodyPr>
            <a:normAutofit/>
          </a:bodyPr>
          <a:lstStyle/>
          <a:p>
            <a:pPr>
              <a:buFont typeface="Wingdings" panose="05000000000000000000" pitchFamily="2" charset="2"/>
              <a:buChar char="§"/>
            </a:pPr>
            <a:endParaRPr lang="en-GB" dirty="0" smtClean="0">
              <a:latin typeface="Arial" panose="020B0604020202020204" pitchFamily="34" charset="0"/>
              <a:cs typeface="Arial" panose="020B0604020202020204" pitchFamily="34" charset="0"/>
            </a:endParaRPr>
          </a:p>
          <a:p>
            <a:pPr>
              <a:lnSpc>
                <a:spcPct val="150000"/>
              </a:lnSpc>
            </a:pPr>
            <a:r>
              <a:rPr lang="en-GB" sz="2000" dirty="0" smtClean="0">
                <a:latin typeface="Arial" panose="020B0604020202020204" pitchFamily="34" charset="0"/>
                <a:cs typeface="Arial" panose="020B0604020202020204" pitchFamily="34" charset="0"/>
              </a:rPr>
              <a:t>Research on different Literature Reviews</a:t>
            </a:r>
          </a:p>
          <a:p>
            <a:pPr marL="0" indent="0">
              <a:lnSpc>
                <a:spcPct val="150000"/>
              </a:lnSpc>
              <a:buNone/>
            </a:pPr>
            <a:r>
              <a:rPr lang="en-GB" sz="2000" dirty="0" smtClean="0">
                <a:latin typeface="Arial" panose="020B0604020202020204" pitchFamily="34" charset="0"/>
                <a:cs typeface="Arial" panose="020B0604020202020204" pitchFamily="34" charset="0"/>
              </a:rPr>
              <a:t>	The </a:t>
            </a:r>
            <a:r>
              <a:rPr lang="en-GB" sz="2000" dirty="0">
                <a:latin typeface="Arial" panose="020B0604020202020204" pitchFamily="34" charset="0"/>
                <a:cs typeface="Arial" panose="020B0604020202020204" pitchFamily="34" charset="0"/>
              </a:rPr>
              <a:t>Essential Guide to Employee </a:t>
            </a:r>
            <a:r>
              <a:rPr lang="en-GB" sz="2000" dirty="0" smtClean="0">
                <a:latin typeface="Arial" panose="020B0604020202020204" pitchFamily="34" charset="0"/>
                <a:cs typeface="Arial" panose="020B0604020202020204" pitchFamily="34" charset="0"/>
              </a:rPr>
              <a:t>Engagement (Cooks 2008)</a:t>
            </a:r>
          </a:p>
          <a:p>
            <a:pPr marL="0" indent="0">
              <a:lnSpc>
                <a:spcPct val="150000"/>
              </a:lnSpc>
              <a:buNone/>
            </a:pPr>
            <a:r>
              <a:rPr lang="en-GB" sz="2000" dirty="0" smtClean="0">
                <a:latin typeface="Arial" panose="020B0604020202020204" pitchFamily="34" charset="0"/>
                <a:cs typeface="Arial" panose="020B0604020202020204" pitchFamily="34" charset="0"/>
              </a:rPr>
              <a:t>	Wellbeing (</a:t>
            </a:r>
            <a:r>
              <a:rPr lang="en-GB" sz="2000" dirty="0" err="1" smtClean="0">
                <a:latin typeface="Arial" panose="020B0604020202020204" pitchFamily="34" charset="0"/>
                <a:cs typeface="Arial" panose="020B0604020202020204" pitchFamily="34" charset="0"/>
              </a:rPr>
              <a:t>Rath</a:t>
            </a:r>
            <a:r>
              <a:rPr lang="en-GB" sz="2000" dirty="0" smtClean="0">
                <a:latin typeface="Arial" panose="020B0604020202020204" pitchFamily="34" charset="0"/>
                <a:cs typeface="Arial" panose="020B0604020202020204" pitchFamily="34" charset="0"/>
              </a:rPr>
              <a:t> &amp; Harter 2010)</a:t>
            </a:r>
          </a:p>
          <a:p>
            <a:pPr>
              <a:lnSpc>
                <a:spcPct val="150000"/>
              </a:lnSpc>
            </a:pPr>
            <a:r>
              <a:rPr lang="en-GB" sz="2000" dirty="0" smtClean="0">
                <a:latin typeface="Arial" panose="020B0604020202020204" pitchFamily="34" charset="0"/>
                <a:cs typeface="Arial" panose="020B0604020202020204" pitchFamily="34" charset="0"/>
              </a:rPr>
              <a:t>Writing up of Methodology</a:t>
            </a: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Designing of survey, Focus group and Interview </a:t>
            </a:r>
            <a:r>
              <a:rPr lang="en-GB" sz="2000" dirty="0" smtClean="0">
                <a:latin typeface="Arial" panose="020B0604020202020204" pitchFamily="34" charset="0"/>
                <a:cs typeface="Arial" panose="020B0604020202020204" pitchFamily="34" charset="0"/>
              </a:rPr>
              <a:t>questions</a:t>
            </a:r>
          </a:p>
          <a:p>
            <a:pPr>
              <a:lnSpc>
                <a:spcPct val="150000"/>
              </a:lnSpc>
            </a:pPr>
            <a:r>
              <a:rPr lang="en-GB" sz="2000" dirty="0" smtClean="0">
                <a:latin typeface="Arial" panose="020B0604020202020204" pitchFamily="34" charset="0"/>
                <a:cs typeface="Arial" panose="020B0604020202020204" pitchFamily="34" charset="0"/>
              </a:rPr>
              <a:t>Focus </a:t>
            </a:r>
            <a:r>
              <a:rPr lang="en-GB" sz="2000" dirty="0">
                <a:latin typeface="Arial" panose="020B0604020202020204" pitchFamily="34" charset="0"/>
                <a:cs typeface="Arial" panose="020B0604020202020204" pitchFamily="34" charset="0"/>
              </a:rPr>
              <a:t>Group with the </a:t>
            </a:r>
            <a:r>
              <a:rPr lang="en-GB" sz="2000" dirty="0" smtClean="0">
                <a:latin typeface="Arial" panose="020B0604020202020204" pitchFamily="34" charset="0"/>
                <a:cs typeface="Arial" panose="020B0604020202020204" pitchFamily="34" charset="0"/>
              </a:rPr>
              <a:t>Team Members and Head of Departments of </a:t>
            </a:r>
            <a:r>
              <a:rPr lang="en-GB" sz="2000" dirty="0">
                <a:latin typeface="Arial" panose="020B0604020202020204" pitchFamily="34" charset="0"/>
                <a:cs typeface="Arial" panose="020B0604020202020204" pitchFamily="34" charset="0"/>
              </a:rPr>
              <a:t>Merville </a:t>
            </a:r>
            <a:r>
              <a:rPr lang="en-GB" sz="2000" dirty="0" smtClean="0">
                <a:latin typeface="Arial" panose="020B0604020202020204" pitchFamily="34" charset="0"/>
                <a:cs typeface="Arial" panose="020B0604020202020204" pitchFamily="34" charset="0"/>
              </a:rPr>
              <a:t>Beach</a:t>
            </a:r>
          </a:p>
          <a:p>
            <a:pPr>
              <a:lnSpc>
                <a:spcPct val="150000"/>
              </a:lnSpc>
            </a:pPr>
            <a:r>
              <a:rPr lang="en-GB" sz="2000" dirty="0" smtClean="0">
                <a:latin typeface="Arial" panose="020B0604020202020204" pitchFamily="34" charset="0"/>
                <a:cs typeface="Arial" panose="020B0604020202020204" pitchFamily="34" charset="0"/>
              </a:rPr>
              <a:t>Human Resources Manager Interview </a:t>
            </a:r>
            <a:r>
              <a:rPr lang="en-GB" sz="2000" dirty="0">
                <a:latin typeface="Arial" panose="020B0604020202020204" pitchFamily="34" charset="0"/>
                <a:cs typeface="Arial" panose="020B0604020202020204" pitchFamily="34" charset="0"/>
              </a:rPr>
              <a:t>at Merville </a:t>
            </a:r>
            <a:r>
              <a:rPr lang="en-GB" sz="2000" dirty="0" smtClean="0">
                <a:latin typeface="Arial" panose="020B0604020202020204" pitchFamily="34" charset="0"/>
                <a:cs typeface="Arial" panose="020B0604020202020204" pitchFamily="34" charset="0"/>
              </a:rPr>
              <a:t>Beach</a:t>
            </a:r>
            <a:endParaRPr lang="en-GB" sz="2000" dirty="0">
              <a:latin typeface="Arial" panose="020B0604020202020204" pitchFamily="34" charset="0"/>
              <a:cs typeface="Arial" panose="020B0604020202020204" pitchFamily="34" charset="0"/>
            </a:endParaRPr>
          </a:p>
          <a:p>
            <a:pPr marL="0" indent="0">
              <a:lnSpc>
                <a:spcPct val="150000"/>
              </a:lnSpc>
              <a:buNone/>
            </a:pPr>
            <a:endParaRPr lang="en-GB" sz="2000" dirty="0" smtClean="0">
              <a:latin typeface="Arial" panose="020B0604020202020204" pitchFamily="34" charset="0"/>
              <a:cs typeface="Arial" panose="020B0604020202020204" pitchFamily="34" charset="0"/>
            </a:endParaRPr>
          </a:p>
          <a:p>
            <a:pPr marL="0" indent="0">
              <a:buNone/>
            </a:pPr>
            <a:endParaRPr lang="en-GB" dirty="0" smtClean="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smtClean="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smtClean="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p>
        </p:txBody>
      </p:sp>
      <p:cxnSp>
        <p:nvCxnSpPr>
          <p:cNvPr id="6" name="Straight Connector 5"/>
          <p:cNvCxnSpPr/>
          <p:nvPr/>
        </p:nvCxnSpPr>
        <p:spPr>
          <a:xfrm>
            <a:off x="1403112" y="1699646"/>
            <a:ext cx="94405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7342908" y="6118167"/>
            <a:ext cx="4621877" cy="461665"/>
          </a:xfrm>
          <a:prstGeom prst="rect">
            <a:avLst/>
          </a:prstGeom>
          <a:noFill/>
        </p:spPr>
        <p:txBody>
          <a:bodyPr wrap="square" rtlCol="0">
            <a:spAutoFit/>
          </a:bodyPr>
          <a:lstStyle/>
          <a:p>
            <a:pPr algn="r"/>
            <a:r>
              <a:rPr lang="en-GB" sz="2400" b="1" i="1" u="sng" dirty="0">
                <a:solidFill>
                  <a:prstClr val="black"/>
                </a:solidFill>
              </a:rPr>
              <a:t>Nathacha</a:t>
            </a:r>
          </a:p>
        </p:txBody>
      </p:sp>
    </p:spTree>
    <p:extLst>
      <p:ext uri="{BB962C8B-B14F-4D97-AF65-F5344CB8AC3E}">
        <p14:creationId xmlns:p14="http://schemas.microsoft.com/office/powerpoint/2010/main" val="3853498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2" name="Title 1"/>
          <p:cNvSpPr>
            <a:spLocks noGrp="1"/>
          </p:cNvSpPr>
          <p:nvPr>
            <p:ph type="title"/>
          </p:nvPr>
        </p:nvSpPr>
        <p:spPr>
          <a:xfrm>
            <a:off x="1403112" y="374083"/>
            <a:ext cx="10515600" cy="1325563"/>
          </a:xfrm>
        </p:spPr>
        <p:txBody>
          <a:bodyPr>
            <a:normAutofit/>
          </a:bodyPr>
          <a:lstStyle/>
          <a:p>
            <a:r>
              <a:rPr lang="en-GB" b="1" dirty="0">
                <a:latin typeface="Arial" panose="020B0604020202020204" pitchFamily="34" charset="0"/>
                <a:cs typeface="Arial" panose="020B0604020202020204" pitchFamily="34" charset="0"/>
              </a:rPr>
              <a:t>Personal </a:t>
            </a:r>
            <a:r>
              <a:rPr lang="en-GB" b="1" dirty="0" smtClean="0">
                <a:latin typeface="Arial" panose="020B0604020202020204" pitchFamily="34" charset="0"/>
                <a:cs typeface="Arial" panose="020B0604020202020204" pitchFamily="34" charset="0"/>
              </a:rPr>
              <a:t>Contribution</a:t>
            </a:r>
            <a:endParaRPr lang="en-GB"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1631712" y="1878676"/>
            <a:ext cx="10333073" cy="4824265"/>
          </a:xfrm>
        </p:spPr>
        <p:txBody>
          <a:bodyPr>
            <a:normAutofit/>
          </a:bodyPr>
          <a:lstStyle/>
          <a:p>
            <a:pPr lvl="0"/>
            <a:endParaRPr lang="en-GB" sz="2000" dirty="0" smtClean="0">
              <a:solidFill>
                <a:prstClr val="black"/>
              </a:solidFill>
              <a:latin typeface="Arial" panose="020B0604020202020204" pitchFamily="34" charset="0"/>
              <a:cs typeface="Arial" panose="020B0604020202020204" pitchFamily="34" charset="0"/>
            </a:endParaRPr>
          </a:p>
          <a:p>
            <a:pPr lvl="0">
              <a:lnSpc>
                <a:spcPct val="150000"/>
              </a:lnSpc>
            </a:pPr>
            <a:r>
              <a:rPr lang="en-GB" sz="2000" dirty="0" smtClean="0">
                <a:solidFill>
                  <a:prstClr val="black"/>
                </a:solidFill>
                <a:latin typeface="Arial" panose="020B0604020202020204" pitchFamily="34" charset="0"/>
                <a:cs typeface="Arial" panose="020B0604020202020204" pitchFamily="34" charset="0"/>
              </a:rPr>
              <a:t>Interview </a:t>
            </a:r>
            <a:r>
              <a:rPr lang="en-GB" sz="2000" dirty="0">
                <a:solidFill>
                  <a:prstClr val="black"/>
                </a:solidFill>
                <a:latin typeface="Arial" panose="020B0604020202020204" pitchFamily="34" charset="0"/>
                <a:cs typeface="Arial" panose="020B0604020202020204" pitchFamily="34" charset="0"/>
              </a:rPr>
              <a:t>with Shangri-La, Sugar Beach, </a:t>
            </a:r>
            <a:r>
              <a:rPr lang="en-GB" sz="2000" dirty="0" err="1">
                <a:solidFill>
                  <a:prstClr val="black"/>
                </a:solidFill>
                <a:latin typeface="Arial" panose="020B0604020202020204" pitchFamily="34" charset="0"/>
                <a:cs typeface="Arial" panose="020B0604020202020204" pitchFamily="34" charset="0"/>
              </a:rPr>
              <a:t>Trou</a:t>
            </a:r>
            <a:r>
              <a:rPr lang="en-GB" sz="2000" dirty="0">
                <a:solidFill>
                  <a:prstClr val="black"/>
                </a:solidFill>
                <a:latin typeface="Arial" panose="020B0604020202020204" pitchFamily="34" charset="0"/>
                <a:cs typeface="Arial" panose="020B0604020202020204" pitchFamily="34" charset="0"/>
              </a:rPr>
              <a:t> aux </a:t>
            </a:r>
            <a:r>
              <a:rPr lang="en-GB" sz="2000" dirty="0" err="1">
                <a:solidFill>
                  <a:prstClr val="black"/>
                </a:solidFill>
                <a:latin typeface="Arial" panose="020B0604020202020204" pitchFamily="34" charset="0"/>
                <a:cs typeface="Arial" panose="020B0604020202020204" pitchFamily="34" charset="0"/>
              </a:rPr>
              <a:t>Biches</a:t>
            </a:r>
            <a:r>
              <a:rPr lang="en-GB" sz="2000" dirty="0">
                <a:solidFill>
                  <a:prstClr val="black"/>
                </a:solidFill>
                <a:latin typeface="Arial" panose="020B0604020202020204" pitchFamily="34" charset="0"/>
                <a:cs typeface="Arial" panose="020B0604020202020204" pitchFamily="34" charset="0"/>
              </a:rPr>
              <a:t> Hotels and Lux* Le </a:t>
            </a:r>
            <a:r>
              <a:rPr lang="en-GB" sz="2000" dirty="0" smtClean="0">
                <a:solidFill>
                  <a:prstClr val="black"/>
                </a:solidFill>
                <a:latin typeface="Arial" panose="020B0604020202020204" pitchFamily="34" charset="0"/>
                <a:cs typeface="Arial" panose="020B0604020202020204" pitchFamily="34" charset="0"/>
              </a:rPr>
              <a:t>Morne.</a:t>
            </a:r>
          </a:p>
          <a:p>
            <a:pPr lvl="0">
              <a:lnSpc>
                <a:spcPct val="150000"/>
              </a:lnSpc>
            </a:pPr>
            <a:r>
              <a:rPr lang="en-GB" sz="2000" dirty="0">
                <a:solidFill>
                  <a:prstClr val="black"/>
                </a:solidFill>
                <a:latin typeface="Arial" panose="020B0604020202020204" pitchFamily="34" charset="0"/>
                <a:cs typeface="Arial" panose="020B0604020202020204" pitchFamily="34" charset="0"/>
              </a:rPr>
              <a:t>Writing up of Finding Section</a:t>
            </a:r>
          </a:p>
          <a:p>
            <a:pPr lvl="0">
              <a:lnSpc>
                <a:spcPct val="150000"/>
              </a:lnSpc>
            </a:pPr>
            <a:r>
              <a:rPr lang="en-GB" sz="2000" dirty="0" smtClean="0">
                <a:solidFill>
                  <a:prstClr val="black"/>
                </a:solidFill>
                <a:latin typeface="Arial" panose="020B0604020202020204" pitchFamily="34" charset="0"/>
                <a:cs typeface="Arial" panose="020B0604020202020204" pitchFamily="34" charset="0"/>
              </a:rPr>
              <a:t>Writing </a:t>
            </a:r>
            <a:r>
              <a:rPr lang="en-GB" sz="2000" dirty="0">
                <a:solidFill>
                  <a:prstClr val="black"/>
                </a:solidFill>
                <a:latin typeface="Arial" panose="020B0604020202020204" pitchFamily="34" charset="0"/>
                <a:cs typeface="Arial" panose="020B0604020202020204" pitchFamily="34" charset="0"/>
              </a:rPr>
              <a:t>up of </a:t>
            </a:r>
            <a:r>
              <a:rPr lang="en-GB" sz="2000" dirty="0" smtClean="0">
                <a:solidFill>
                  <a:prstClr val="black"/>
                </a:solidFill>
                <a:latin typeface="Arial" panose="020B0604020202020204" pitchFamily="34" charset="0"/>
                <a:cs typeface="Arial" panose="020B0604020202020204" pitchFamily="34" charset="0"/>
              </a:rPr>
              <a:t>Introduction, Conclusion </a:t>
            </a:r>
            <a:r>
              <a:rPr lang="en-GB" sz="2000" dirty="0">
                <a:solidFill>
                  <a:prstClr val="black"/>
                </a:solidFill>
                <a:latin typeface="Arial" panose="020B0604020202020204" pitchFamily="34" charset="0"/>
                <a:cs typeface="Arial" panose="020B0604020202020204" pitchFamily="34" charset="0"/>
              </a:rPr>
              <a:t>&amp; </a:t>
            </a:r>
            <a:r>
              <a:rPr lang="en-GB" sz="2000" dirty="0" smtClean="0">
                <a:solidFill>
                  <a:prstClr val="black"/>
                </a:solidFill>
                <a:latin typeface="Arial" panose="020B0604020202020204" pitchFamily="34" charset="0"/>
                <a:cs typeface="Arial" panose="020B0604020202020204" pitchFamily="34" charset="0"/>
              </a:rPr>
              <a:t>Recommendations</a:t>
            </a:r>
          </a:p>
          <a:p>
            <a:pPr lvl="0">
              <a:lnSpc>
                <a:spcPct val="150000"/>
              </a:lnSpc>
            </a:pPr>
            <a:r>
              <a:rPr lang="en-GB" sz="2000" dirty="0">
                <a:solidFill>
                  <a:prstClr val="black"/>
                </a:solidFill>
                <a:latin typeface="Arial" panose="020B0604020202020204" pitchFamily="34" charset="0"/>
                <a:cs typeface="Arial" panose="020B0604020202020204" pitchFamily="34" charset="0"/>
              </a:rPr>
              <a:t>Overall </a:t>
            </a:r>
            <a:r>
              <a:rPr lang="en-GB" sz="2000" dirty="0" smtClean="0">
                <a:solidFill>
                  <a:prstClr val="black"/>
                </a:solidFill>
                <a:latin typeface="Arial" panose="020B0604020202020204" pitchFamily="34" charset="0"/>
                <a:cs typeface="Arial" panose="020B0604020202020204" pitchFamily="34" charset="0"/>
              </a:rPr>
              <a:t>compilation of the project report</a:t>
            </a:r>
            <a:endParaRPr lang="en-GB" sz="2000" dirty="0">
              <a:solidFill>
                <a:prstClr val="black"/>
              </a:solidFill>
              <a:latin typeface="Arial" panose="020B0604020202020204" pitchFamily="34" charset="0"/>
              <a:cs typeface="Arial" panose="020B0604020202020204" pitchFamily="34" charset="0"/>
            </a:endParaRPr>
          </a:p>
          <a:p>
            <a:pPr lvl="0">
              <a:lnSpc>
                <a:spcPct val="150000"/>
              </a:lnSpc>
            </a:pPr>
            <a:r>
              <a:rPr lang="en-GB" sz="2000" dirty="0" smtClean="0">
                <a:solidFill>
                  <a:prstClr val="black"/>
                </a:solidFill>
                <a:latin typeface="Arial" panose="020B0604020202020204" pitchFamily="34" charset="0"/>
                <a:cs typeface="Arial" panose="020B0604020202020204" pitchFamily="34" charset="0"/>
              </a:rPr>
              <a:t>Contribute </a:t>
            </a:r>
            <a:r>
              <a:rPr lang="en-GB" sz="2000" dirty="0">
                <a:solidFill>
                  <a:prstClr val="black"/>
                </a:solidFill>
                <a:latin typeface="Arial" panose="020B0604020202020204" pitchFamily="34" charset="0"/>
                <a:cs typeface="Arial" panose="020B0604020202020204" pitchFamily="34" charset="0"/>
              </a:rPr>
              <a:t>in </a:t>
            </a:r>
            <a:r>
              <a:rPr lang="en-GB" sz="2000" dirty="0" smtClean="0">
                <a:solidFill>
                  <a:prstClr val="black"/>
                </a:solidFill>
                <a:latin typeface="Arial" panose="020B0604020202020204" pitchFamily="34" charset="0"/>
                <a:cs typeface="Arial" panose="020B0604020202020204" pitchFamily="34" charset="0"/>
              </a:rPr>
              <a:t>the core presentation</a:t>
            </a:r>
            <a:endParaRPr lang="en-GB" sz="2000" dirty="0">
              <a:solidFill>
                <a:prstClr val="black"/>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smtClean="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p>
        </p:txBody>
      </p:sp>
      <p:cxnSp>
        <p:nvCxnSpPr>
          <p:cNvPr id="6" name="Straight Connector 5"/>
          <p:cNvCxnSpPr/>
          <p:nvPr/>
        </p:nvCxnSpPr>
        <p:spPr>
          <a:xfrm>
            <a:off x="1403112" y="1699646"/>
            <a:ext cx="94405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342908" y="6118167"/>
            <a:ext cx="4621877" cy="461665"/>
          </a:xfrm>
          <a:prstGeom prst="rect">
            <a:avLst/>
          </a:prstGeom>
          <a:noFill/>
        </p:spPr>
        <p:txBody>
          <a:bodyPr wrap="square" rtlCol="0">
            <a:spAutoFit/>
          </a:bodyPr>
          <a:lstStyle/>
          <a:p>
            <a:pPr algn="r"/>
            <a:r>
              <a:rPr lang="en-GB" sz="2400" b="1" i="1" u="sng" dirty="0"/>
              <a:t>Nathacha</a:t>
            </a:r>
          </a:p>
        </p:txBody>
      </p:sp>
    </p:spTree>
    <p:extLst>
      <p:ext uri="{BB962C8B-B14F-4D97-AF65-F5344CB8AC3E}">
        <p14:creationId xmlns:p14="http://schemas.microsoft.com/office/powerpoint/2010/main" val="465122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xmlns="" id="{268A98E3-300A-B549-BF0C-5CE20489C8B5}"/>
              </a:ext>
            </a:extLst>
          </p:cNvPr>
          <p:cNvPicPr>
            <a:picLocks noChangeAspect="1"/>
          </p:cNvPicPr>
          <p:nvPr/>
        </p:nvPicPr>
        <p:blipFill>
          <a:blip r:embed="rId3"/>
          <a:stretch>
            <a:fillRect/>
          </a:stretch>
        </p:blipFill>
        <p:spPr>
          <a:xfrm>
            <a:off x="0" y="0"/>
            <a:ext cx="12192000" cy="6858000"/>
          </a:xfrm>
          <a:prstGeom prst="rect">
            <a:avLst/>
          </a:prstGeom>
        </p:spPr>
      </p:pic>
      <p:sp>
        <p:nvSpPr>
          <p:cNvPr id="2" name="Title 1"/>
          <p:cNvSpPr>
            <a:spLocks noGrp="1"/>
          </p:cNvSpPr>
          <p:nvPr>
            <p:ph type="title"/>
          </p:nvPr>
        </p:nvSpPr>
        <p:spPr>
          <a:xfrm>
            <a:off x="1403112" y="374083"/>
            <a:ext cx="10515600" cy="1325563"/>
          </a:xfrm>
        </p:spPr>
        <p:txBody>
          <a:bodyPr>
            <a:normAutofit/>
          </a:bodyPr>
          <a:lstStyle/>
          <a:p>
            <a:r>
              <a:rPr lang="en-GB" b="1" dirty="0" smtClean="0">
                <a:latin typeface="Arial" panose="020B0604020202020204" pitchFamily="34" charset="0"/>
                <a:cs typeface="Arial" panose="020B0604020202020204" pitchFamily="34" charset="0"/>
              </a:rPr>
              <a:t>Reference List</a:t>
            </a:r>
            <a:endParaRPr lang="en-GB"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1631712" y="1878676"/>
            <a:ext cx="10333073" cy="4824265"/>
          </a:xfrm>
        </p:spPr>
        <p:txBody>
          <a:bodyPr>
            <a:normAutofit fontScale="92500" lnSpcReduction="10000"/>
          </a:bodyPr>
          <a:lstStyle/>
          <a:p>
            <a:pPr lvl="0"/>
            <a:endParaRPr lang="en-GB" sz="2000" dirty="0" smtClean="0">
              <a:solidFill>
                <a:prstClr val="black"/>
              </a:solidFill>
              <a:latin typeface="Arial" panose="020B0604020202020204" pitchFamily="34" charset="0"/>
              <a:cs typeface="Arial" panose="020B0604020202020204" pitchFamily="34" charset="0"/>
            </a:endParaRPr>
          </a:p>
          <a:p>
            <a:pPr marL="457200" indent="-457200">
              <a:lnSpc>
                <a:spcPct val="105000"/>
              </a:lnSpc>
              <a:spcAft>
                <a:spcPts val="800"/>
              </a:spcAft>
            </a:pPr>
            <a:r>
              <a:rPr lang="en-US" sz="2000" dirty="0">
                <a:latin typeface="Calibri" panose="020F0502020204030204" pitchFamily="34" charset="0"/>
                <a:ea typeface="Calibri" panose="020F0502020204030204" pitchFamily="34" charset="0"/>
                <a:cs typeface="Calibri" panose="020F0502020204030204" pitchFamily="34" charset="0"/>
              </a:rPr>
              <a:t>Cook, S. (2008). </a:t>
            </a:r>
            <a:r>
              <a:rPr lang="en-US" sz="2000" i="1" dirty="0">
                <a:latin typeface="Calibri" panose="020F0502020204030204" pitchFamily="34" charset="0"/>
                <a:ea typeface="Calibri" panose="020F0502020204030204" pitchFamily="34" charset="0"/>
                <a:cs typeface="Calibri" panose="020F0502020204030204" pitchFamily="34" charset="0"/>
              </a:rPr>
              <a:t>get abstract</a:t>
            </a:r>
            <a:r>
              <a:rPr lang="en-US" sz="2000" dirty="0">
                <a:latin typeface="Calibri" panose="020F0502020204030204" pitchFamily="34" charset="0"/>
                <a:ea typeface="Calibri" panose="020F0502020204030204" pitchFamily="34" charset="0"/>
                <a:cs typeface="Calibri" panose="020F0502020204030204" pitchFamily="34" charset="0"/>
              </a:rPr>
              <a:t>. Retrieved 05 30, 2019`, from </a:t>
            </a:r>
            <a:r>
              <a:rPr lang="en-US" sz="2000"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4"/>
              </a:rPr>
              <a:t>https://</a:t>
            </a:r>
            <a:r>
              <a:rPr lang="en-US" sz="2000" u="sng" dirty="0" smtClean="0">
                <a:solidFill>
                  <a:srgbClr val="0563C1"/>
                </a:solidFill>
                <a:latin typeface="Calibri" panose="020F0502020204030204" pitchFamily="34" charset="0"/>
                <a:ea typeface="Calibri" panose="020F0502020204030204" pitchFamily="34" charset="0"/>
                <a:cs typeface="Calibri" panose="020F0502020204030204" pitchFamily="34" charset="0"/>
                <a:hlinkClick r:id="rId4"/>
              </a:rPr>
              <a:t>www.getabstract.com/en/summary/the-essential-guide-to-employee-engagement/10834?u=IBLTOGETHER</a:t>
            </a:r>
            <a:endParaRPr lang="en-US" sz="2000" u="sng" dirty="0" smtClean="0">
              <a:solidFill>
                <a:srgbClr val="0563C1"/>
              </a:solidFill>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05000"/>
              </a:lnSpc>
              <a:spcAft>
                <a:spcPts val="800"/>
              </a:spcAft>
            </a:pPr>
            <a:r>
              <a:rPr lang="en-US" sz="2000" dirty="0" err="1">
                <a:latin typeface="Calibri" panose="020F0502020204030204" pitchFamily="34" charset="0"/>
                <a:ea typeface="Calibri" panose="020F0502020204030204" pitchFamily="34" charset="0"/>
              </a:rPr>
              <a:t>greatplacetowork</a:t>
            </a:r>
            <a:r>
              <a:rPr lang="en-US" sz="2000" dirty="0">
                <a:latin typeface="Calibri" panose="020F0502020204030204" pitchFamily="34" charset="0"/>
                <a:ea typeface="Calibri" panose="020F0502020204030204" pitchFamily="34" charset="0"/>
              </a:rPr>
              <a:t>. (2018). </a:t>
            </a:r>
            <a:r>
              <a:rPr lang="en-US" sz="2000" i="1" dirty="0">
                <a:latin typeface="Calibri" panose="020F0502020204030204" pitchFamily="34" charset="0"/>
                <a:ea typeface="Calibri" panose="020F0502020204030204" pitchFamily="34" charset="0"/>
              </a:rPr>
              <a:t>How Hilton treats employees at all levels like guests;.</a:t>
            </a:r>
            <a:r>
              <a:rPr lang="en-US" sz="2000" dirty="0">
                <a:latin typeface="Calibri" panose="020F0502020204030204" pitchFamily="34" charset="0"/>
                <a:ea typeface="Calibri" panose="020F0502020204030204" pitchFamily="34" charset="0"/>
              </a:rPr>
              <a:t> </a:t>
            </a:r>
            <a:r>
              <a:rPr lang="en-US" sz="2000" dirty="0" err="1">
                <a:latin typeface="Calibri" panose="020F0502020204030204" pitchFamily="34" charset="0"/>
                <a:ea typeface="Calibri" panose="020F0502020204030204" pitchFamily="34" charset="0"/>
              </a:rPr>
              <a:t>greatplacetowork</a:t>
            </a:r>
            <a:r>
              <a:rPr lang="en-US" sz="2000" dirty="0">
                <a:latin typeface="Calibri" panose="020F0502020204030204" pitchFamily="34" charset="0"/>
                <a:ea typeface="Calibri" panose="020F0502020204030204" pitchFamily="34" charset="0"/>
              </a:rPr>
              <a:t>. Retrieved 05 30, 2019, from </a:t>
            </a:r>
            <a:r>
              <a:rPr lang="en-US" sz="2000"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5"/>
              </a:rPr>
              <a:t>https://www.greatplacetowork.com/images/reports/2018-GPTW-Profile-Series-_Hilton_Hospitality_For_All.pdf</a:t>
            </a:r>
            <a:endParaRPr lang="en-GB" sz="2000" dirty="0">
              <a:latin typeface="Calibri" panose="020F0502020204030204" pitchFamily="34" charset="0"/>
              <a:ea typeface="Times New Roman" panose="02020603050405020304" pitchFamily="18" charset="0"/>
              <a:cs typeface="Times New Roman" panose="02020603050405020304" pitchFamily="18" charset="0"/>
            </a:endParaRPr>
          </a:p>
          <a:p>
            <a:pPr marL="457200" indent="-457200">
              <a:lnSpc>
                <a:spcPct val="105000"/>
              </a:lnSpc>
              <a:spcAft>
                <a:spcPts val="800"/>
              </a:spcAft>
            </a:pPr>
            <a:r>
              <a:rPr lang="en-US" sz="2000" dirty="0">
                <a:latin typeface="Calibri" panose="020F0502020204030204" pitchFamily="34" charset="0"/>
                <a:ea typeface="Calibri" panose="020F0502020204030204" pitchFamily="34" charset="0"/>
                <a:cs typeface="Calibri" panose="020F0502020204030204" pitchFamily="34" charset="0"/>
              </a:rPr>
              <a:t>Telecom, M. (2019). </a:t>
            </a:r>
            <a:r>
              <a:rPr lang="en-US" sz="2000" i="1" dirty="0">
                <a:latin typeface="Calibri" panose="020F0502020204030204" pitchFamily="34" charset="0"/>
                <a:ea typeface="Calibri" panose="020F0502020204030204" pitchFamily="34" charset="0"/>
                <a:cs typeface="Calibri" panose="020F0502020204030204" pitchFamily="34" charset="0"/>
              </a:rPr>
              <a:t>Mauritius Telecom</a:t>
            </a:r>
            <a:r>
              <a:rPr lang="en-US" sz="2000" dirty="0">
                <a:latin typeface="Calibri" panose="020F0502020204030204" pitchFamily="34" charset="0"/>
                <a:ea typeface="Calibri" panose="020F0502020204030204" pitchFamily="34" charset="0"/>
                <a:cs typeface="Calibri" panose="020F0502020204030204" pitchFamily="34" charset="0"/>
              </a:rPr>
              <a:t>. Retrieved 05 30, 2019, from </a:t>
            </a:r>
            <a:r>
              <a:rPr lang="en-US" sz="2000"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6"/>
              </a:rPr>
              <a:t>https://www.telecom.mu/aboutus/our-people/</a:t>
            </a:r>
            <a:r>
              <a:rPr lang="en-US" sz="2000" u="sng" dirty="0">
                <a:latin typeface="Calibri" panose="020F0502020204030204" pitchFamily="34" charset="0"/>
                <a:ea typeface="Calibri" panose="020F0502020204030204" pitchFamily="34" charset="0"/>
                <a:cs typeface="Calibri" panose="020F0502020204030204" pitchFamily="34" charset="0"/>
              </a:rPr>
              <a:t> </a:t>
            </a:r>
            <a:r>
              <a:rPr lang="en-US" sz="2000" dirty="0">
                <a:latin typeface="Calibri" panose="020F0502020204030204" pitchFamily="34" charset="0"/>
                <a:ea typeface="Calibri" panose="020F0502020204030204" pitchFamily="34" charset="0"/>
                <a:cs typeface="Calibri" panose="020F0502020204030204" pitchFamily="34" charset="0"/>
              </a:rPr>
              <a:t>[Accessed 28 May 2019</a:t>
            </a:r>
            <a:r>
              <a:rPr lang="en-US" sz="2000" dirty="0" smtClean="0">
                <a:latin typeface="Calibri" panose="020F0502020204030204" pitchFamily="34" charset="0"/>
                <a:ea typeface="Calibri" panose="020F0502020204030204" pitchFamily="34" charset="0"/>
                <a:cs typeface="Calibri" panose="020F0502020204030204" pitchFamily="34" charset="0"/>
              </a:rPr>
              <a:t>]</a:t>
            </a:r>
          </a:p>
          <a:p>
            <a:r>
              <a:rPr lang="en-GB" sz="2000" dirty="0" smtClean="0">
                <a:latin typeface="Calibri" panose="020F0502020204030204" pitchFamily="34" charset="0"/>
                <a:ea typeface="Calibri" panose="020F0502020204030204" pitchFamily="34" charset="0"/>
              </a:rPr>
              <a:t>Works</a:t>
            </a:r>
            <a:r>
              <a:rPr lang="en-GB" sz="2000" dirty="0">
                <a:latin typeface="Calibri" panose="020F0502020204030204" pitchFamily="34" charset="0"/>
                <a:ea typeface="Calibri" panose="020F0502020204030204" pitchFamily="34" charset="0"/>
              </a:rPr>
              <a:t>, W. (2019). Workplace Wellness that Works Free Summary by Laura Putnam. [online] </a:t>
            </a:r>
            <a:r>
              <a:rPr lang="en-GB" sz="2000" dirty="0" err="1" smtClean="0">
                <a:latin typeface="Calibri" panose="020F0502020204030204" pitchFamily="34" charset="0"/>
                <a:ea typeface="Calibri" panose="020F0502020204030204" pitchFamily="34" charset="0"/>
              </a:rPr>
              <a:t>getAbstract</a:t>
            </a:r>
            <a:r>
              <a:rPr lang="en-GB" sz="2000" dirty="0">
                <a:latin typeface="Calibri" panose="020F0502020204030204" pitchFamily="34" charset="0"/>
                <a:ea typeface="Calibri" panose="020F0502020204030204" pitchFamily="34" charset="0"/>
              </a:rPr>
              <a:t>. Available at:</a:t>
            </a:r>
            <a:r>
              <a:rPr lang="en-GB" sz="2000" u="sng" dirty="0">
                <a:latin typeface="Calibri" panose="020F0502020204030204" pitchFamily="34" charset="0"/>
                <a:ea typeface="Calibri" panose="020F0502020204030204" pitchFamily="34" charset="0"/>
              </a:rPr>
              <a:t>   </a:t>
            </a:r>
            <a:r>
              <a:rPr lang="en-US" sz="2000" u="sng" dirty="0">
                <a:latin typeface="Calibri" panose="020F0502020204030204" pitchFamily="34" charset="0"/>
                <a:ea typeface="Calibri" panose="020F0502020204030204" pitchFamily="34" charset="0"/>
              </a:rPr>
              <a:t>HYPERLINK "</a:t>
            </a:r>
            <a:r>
              <a:rPr lang="en-US" sz="2000"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7"/>
              </a:rPr>
              <a:t>https://www.getabstract.com/en/summary/workplace-wellness-that-works/25089?u=IBLTOGETHER</a:t>
            </a:r>
            <a:r>
              <a:rPr lang="en-US" sz="2000" u="sng" dirty="0">
                <a:latin typeface="Calibri" panose="020F0502020204030204" pitchFamily="34" charset="0"/>
                <a:ea typeface="Calibri" panose="020F0502020204030204" pitchFamily="34" charset="0"/>
              </a:rPr>
              <a:t>"  </a:t>
            </a:r>
            <a:r>
              <a:rPr lang="en-US" sz="2000" u="sng" dirty="0">
                <a:solidFill>
                  <a:srgbClr val="0563C1"/>
                </a:solidFill>
                <a:latin typeface="Calibri" panose="020F0502020204030204" pitchFamily="34" charset="0"/>
                <a:ea typeface="Calibri" panose="020F0502020204030204" pitchFamily="34" charset="0"/>
                <a:hlinkClick r:id="rId7"/>
              </a:rPr>
              <a:t>https://www.getabstract.com/en/summary/workplace-wellness-that-works/25089?u=IBLTOGETHER</a:t>
            </a:r>
            <a:r>
              <a:rPr lang="en-US" sz="2000" u="sng" dirty="0">
                <a:latin typeface="Calibri" panose="020F0502020204030204" pitchFamily="34" charset="0"/>
                <a:ea typeface="Calibri" panose="020F0502020204030204" pitchFamily="34" charset="0"/>
              </a:rPr>
              <a:t> </a:t>
            </a:r>
            <a:r>
              <a:rPr lang="en-GB" sz="2000" dirty="0">
                <a:latin typeface="Calibri" panose="020F0502020204030204" pitchFamily="34" charset="0"/>
                <a:ea typeface="Calibri" panose="020F0502020204030204" pitchFamily="34" charset="0"/>
              </a:rPr>
              <a:t> </a:t>
            </a:r>
            <a:endParaRPr lang="en-GB" sz="2000" dirty="0" smtClean="0">
              <a:latin typeface="Calibri" panose="020F0502020204030204" pitchFamily="34" charset="0"/>
              <a:ea typeface="Calibri" panose="020F0502020204030204" pitchFamily="34" charset="0"/>
            </a:endParaRPr>
          </a:p>
          <a:p>
            <a:pPr>
              <a:buFont typeface="Wingdings" panose="05000000000000000000" pitchFamily="2" charset="2"/>
              <a:buChar char="§"/>
            </a:pPr>
            <a:endParaRPr lang="en-GB" sz="2000" dirty="0" smtClean="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p>
        </p:txBody>
      </p:sp>
      <p:cxnSp>
        <p:nvCxnSpPr>
          <p:cNvPr id="6" name="Straight Connector 5"/>
          <p:cNvCxnSpPr/>
          <p:nvPr/>
        </p:nvCxnSpPr>
        <p:spPr>
          <a:xfrm>
            <a:off x="1403112" y="1699646"/>
            <a:ext cx="94405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342908" y="6118167"/>
            <a:ext cx="4621877" cy="461665"/>
          </a:xfrm>
          <a:prstGeom prst="rect">
            <a:avLst/>
          </a:prstGeom>
          <a:noFill/>
        </p:spPr>
        <p:txBody>
          <a:bodyPr wrap="square" rtlCol="0">
            <a:spAutoFit/>
          </a:bodyPr>
          <a:lstStyle/>
          <a:p>
            <a:pPr algn="r"/>
            <a:endParaRPr lang="en-GB" sz="2400" b="1" i="1" u="sng" dirty="0"/>
          </a:p>
        </p:txBody>
      </p:sp>
    </p:spTree>
    <p:extLst>
      <p:ext uri="{BB962C8B-B14F-4D97-AF65-F5344CB8AC3E}">
        <p14:creationId xmlns:p14="http://schemas.microsoft.com/office/powerpoint/2010/main" val="32278397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C8D6C60-A8E7-6D4C-9F61-9075B282448C}"/>
              </a:ext>
            </a:extLst>
          </p:cNvPr>
          <p:cNvPicPr>
            <a:picLocks noChangeAspect="1"/>
          </p:cNvPicPr>
          <p:nvPr/>
        </p:nvPicPr>
        <p:blipFill>
          <a:blip r:embed="rId3"/>
          <a:stretch>
            <a:fillRect/>
          </a:stretch>
        </p:blipFill>
        <p:spPr>
          <a:xfrm>
            <a:off x="0" y="0"/>
            <a:ext cx="12192000" cy="6858000"/>
          </a:xfrm>
          <a:prstGeom prst="rect">
            <a:avLst/>
          </a:prstGeom>
        </p:spPr>
      </p:pic>
      <p:sp>
        <p:nvSpPr>
          <p:cNvPr id="3" name="TextBox 2"/>
          <p:cNvSpPr txBox="1"/>
          <p:nvPr/>
        </p:nvSpPr>
        <p:spPr>
          <a:xfrm>
            <a:off x="1036083" y="2967335"/>
            <a:ext cx="10119833" cy="923330"/>
          </a:xfrm>
          <a:prstGeom prst="rect">
            <a:avLst/>
          </a:prstGeom>
          <a:noFill/>
        </p:spPr>
        <p:txBody>
          <a:bodyPr wrap="square" rtlCol="0">
            <a:spAutoFit/>
          </a:bodyPr>
          <a:lstStyle/>
          <a:p>
            <a:pPr algn="ctr"/>
            <a:r>
              <a:rPr lang="en-US" sz="5400" b="1" spc="300" dirty="0" smtClean="0">
                <a:solidFill>
                  <a:schemeClr val="bg1"/>
                </a:solidFill>
                <a:latin typeface="Arial" panose="020B0604020202020204" pitchFamily="34" charset="0"/>
                <a:cs typeface="Arial" panose="020B0604020202020204" pitchFamily="34" charset="0"/>
              </a:rPr>
              <a:t>THANK YOU </a:t>
            </a:r>
            <a:endParaRPr lang="en-US" sz="5400" b="1" spc="3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9768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5451</TotalTime>
  <Words>2163</Words>
  <Application>Microsoft Office PowerPoint</Application>
  <PresentationFormat>Widescreen</PresentationFormat>
  <Paragraphs>237</Paragraphs>
  <Slides>20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Adobe Arabic</vt:lpstr>
      <vt:lpstr>Arial</vt:lpstr>
      <vt:lpstr>Calibri</vt:lpstr>
      <vt:lpstr>Calibri Light</vt:lpstr>
      <vt:lpstr>Times New Roman</vt:lpstr>
      <vt:lpstr>Wingdings</vt:lpstr>
      <vt:lpstr>Office Theme</vt:lpstr>
      <vt:lpstr>PowerPoint Presentation</vt:lpstr>
      <vt:lpstr>Background &amp; Justifications </vt:lpstr>
      <vt:lpstr>Aims &amp; Objectives of the Project</vt:lpstr>
      <vt:lpstr>PowerPoint Presentation</vt:lpstr>
      <vt:lpstr>Ethics and Insider Research</vt:lpstr>
      <vt:lpstr>PowerPoint Presentation</vt:lpstr>
      <vt:lpstr>PowerPoint Presentation</vt:lpstr>
      <vt:lpstr>Focus Group Findings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Personal and Professional Learning</vt:lpstr>
      <vt:lpstr>Personal Contribution</vt:lpstr>
      <vt:lpstr>Personal Contribution</vt:lpstr>
      <vt:lpstr>Reference List</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FIT ME LUX* - Enhancing Team Members engagement through well-being initiatives</dc:title>
  <dc:creator>Burwing</dc:creator>
  <cp:lastModifiedBy>Nathacha Antoine - Merville Beach</cp:lastModifiedBy>
  <cp:revision>185</cp:revision>
  <dcterms:created xsi:type="dcterms:W3CDTF">2019-10-03T16:25:34Z</dcterms:created>
  <dcterms:modified xsi:type="dcterms:W3CDTF">2019-11-08T11:55:41Z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