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6.jpg" ContentType="image/jpg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media/image13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3326" autoAdjust="0"/>
  </p:normalViewPr>
  <p:slideViewPr>
    <p:cSldViewPr snapToGrid="0" snapToObjects="1">
      <p:cViewPr>
        <p:scale>
          <a:sx n="80" d="100"/>
          <a:sy n="80" d="100"/>
        </p:scale>
        <p:origin x="555" y="-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Dora (2327894)" userId="03510891-8eef-4361-b471-c3fc643f2438" providerId="ADAL" clId="{FD23B468-A4BF-4438-8AE9-382218D62BEE}"/>
    <pc:docChg chg="custSel addSld delSld modSld">
      <pc:chgData name="Morgan Dora (2327894)" userId="03510891-8eef-4361-b471-c3fc643f2438" providerId="ADAL" clId="{FD23B468-A4BF-4438-8AE9-382218D62BEE}" dt="2026-04-24T09:20:39.639" v="335" actId="1076"/>
      <pc:docMkLst>
        <pc:docMk/>
      </pc:docMkLst>
      <pc:sldChg chg="modSp mod">
        <pc:chgData name="Morgan Dora (2327894)" userId="03510891-8eef-4361-b471-c3fc643f2438" providerId="ADAL" clId="{FD23B468-A4BF-4438-8AE9-382218D62BEE}" dt="2026-04-17T10:26:39.179" v="31" actId="14100"/>
        <pc:sldMkLst>
          <pc:docMk/>
          <pc:sldMk cId="0" sldId="256"/>
        </pc:sldMkLst>
        <pc:spChg chg="mod">
          <ac:chgData name="Morgan Dora (2327894)" userId="03510891-8eef-4361-b471-c3fc643f2438" providerId="ADAL" clId="{FD23B468-A4BF-4438-8AE9-382218D62BEE}" dt="2026-04-17T10:24:33.899" v="6" actId="208"/>
          <ac:spMkLst>
            <pc:docMk/>
            <pc:sldMk cId="0" sldId="256"/>
            <ac:spMk id="2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0:24:08.400" v="4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0:23:58.746" v="0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0:26:39.179" v="31" actId="14100"/>
          <ac:spMkLst>
            <pc:docMk/>
            <pc:sldMk cId="0" sldId="256"/>
            <ac:spMk id="8" creationId="{00000000-0000-0000-0000-000000000000}"/>
          </ac:spMkLst>
        </pc:spChg>
        <pc:picChg chg="mod">
          <ac:chgData name="Morgan Dora (2327894)" userId="03510891-8eef-4361-b471-c3fc643f2438" providerId="ADAL" clId="{FD23B468-A4BF-4438-8AE9-382218D62BEE}" dt="2026-04-17T10:24:03.245" v="2" actId="14100"/>
          <ac:picMkLst>
            <pc:docMk/>
            <pc:sldMk cId="0" sldId="256"/>
            <ac:picMk id="23" creationId="{29C7A8A2-FCE8-245D-682B-A785FC377E36}"/>
          </ac:picMkLst>
        </pc:picChg>
      </pc:sldChg>
      <pc:sldChg chg="addSp modSp mod">
        <pc:chgData name="Morgan Dora (2327894)" userId="03510891-8eef-4361-b471-c3fc643f2438" providerId="ADAL" clId="{FD23B468-A4BF-4438-8AE9-382218D62BEE}" dt="2026-04-17T11:00:42.175" v="57" actId="14100"/>
        <pc:sldMkLst>
          <pc:docMk/>
          <pc:sldMk cId="0" sldId="259"/>
        </pc:sldMkLst>
        <pc:spChg chg="mod">
          <ac:chgData name="Morgan Dora (2327894)" userId="03510891-8eef-4361-b471-c3fc643f2438" providerId="ADAL" clId="{FD23B468-A4BF-4438-8AE9-382218D62BEE}" dt="2026-04-17T10:59:49.101" v="50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1:00:14.857" v="54" actId="14100"/>
          <ac:spMkLst>
            <pc:docMk/>
            <pc:sldMk cId="0" sldId="259"/>
            <ac:spMk id="9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0:59:21.821" v="45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1:00:36.027" v="55" actId="14100"/>
          <ac:spMkLst>
            <pc:docMk/>
            <pc:sldMk cId="0" sldId="259"/>
            <ac:spMk id="13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0:59:46.638" v="49" actId="14100"/>
          <ac:spMkLst>
            <pc:docMk/>
            <pc:sldMk cId="0" sldId="259"/>
            <ac:spMk id="15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1:00:39.097" v="56" actId="14100"/>
          <ac:spMkLst>
            <pc:docMk/>
            <pc:sldMk cId="0" sldId="259"/>
            <ac:spMk id="17" creationId="{00000000-0000-0000-0000-000000000000}"/>
          </ac:spMkLst>
        </pc:spChg>
        <pc:spChg chg="mod">
          <ac:chgData name="Morgan Dora (2327894)" userId="03510891-8eef-4361-b471-c3fc643f2438" providerId="ADAL" clId="{FD23B468-A4BF-4438-8AE9-382218D62BEE}" dt="2026-04-17T11:00:42.175" v="57" actId="14100"/>
          <ac:spMkLst>
            <pc:docMk/>
            <pc:sldMk cId="0" sldId="259"/>
            <ac:spMk id="19" creationId="{00000000-0000-0000-0000-000000000000}"/>
          </ac:spMkLst>
        </pc:spChg>
        <pc:picChg chg="add mod modCrop">
          <ac:chgData name="Morgan Dora (2327894)" userId="03510891-8eef-4361-b471-c3fc643f2438" providerId="ADAL" clId="{FD23B468-A4BF-4438-8AE9-382218D62BEE}" dt="2026-04-17T11:00:07.961" v="53" actId="1440"/>
          <ac:picMkLst>
            <pc:docMk/>
            <pc:sldMk cId="0" sldId="259"/>
            <ac:picMk id="34" creationId="{28C10511-4AE8-4FFB-2522-8607C45AB08F}"/>
          </ac:picMkLst>
        </pc:picChg>
      </pc:sldChg>
      <pc:sldChg chg="modSp mod">
        <pc:chgData name="Morgan Dora (2327894)" userId="03510891-8eef-4361-b471-c3fc643f2438" providerId="ADAL" clId="{FD23B468-A4BF-4438-8AE9-382218D62BEE}" dt="2026-04-17T11:01:40.509" v="59" actId="207"/>
        <pc:sldMkLst>
          <pc:docMk/>
          <pc:sldMk cId="0" sldId="260"/>
        </pc:sldMkLst>
        <pc:spChg chg="mod">
          <ac:chgData name="Morgan Dora (2327894)" userId="03510891-8eef-4361-b471-c3fc643f2438" providerId="ADAL" clId="{FD23B468-A4BF-4438-8AE9-382218D62BEE}" dt="2026-04-17T11:01:40.509" v="59" actId="207"/>
          <ac:spMkLst>
            <pc:docMk/>
            <pc:sldMk cId="0" sldId="260"/>
            <ac:spMk id="2" creationId="{00000000-0000-0000-0000-000000000000}"/>
          </ac:spMkLst>
        </pc:spChg>
      </pc:sldChg>
      <pc:sldChg chg="addSp delSp modSp add mod setBg">
        <pc:chgData name="Morgan Dora (2327894)" userId="03510891-8eef-4361-b471-c3fc643f2438" providerId="ADAL" clId="{FD23B468-A4BF-4438-8AE9-382218D62BEE}" dt="2026-04-24T09:20:39.639" v="335" actId="1076"/>
        <pc:sldMkLst>
          <pc:docMk/>
          <pc:sldMk cId="542204151" sldId="267"/>
        </pc:sldMkLst>
        <pc:spChg chg="mod">
          <ac:chgData name="Morgan Dora (2327894)" userId="03510891-8eef-4361-b471-c3fc643f2438" providerId="ADAL" clId="{FD23B468-A4BF-4438-8AE9-382218D62BEE}" dt="2026-04-24T09:20:39.639" v="335" actId="1076"/>
          <ac:spMkLst>
            <pc:docMk/>
            <pc:sldMk cId="542204151" sldId="267"/>
            <ac:spMk id="4" creationId="{C98B2BA4-D801-9E26-F55A-84B606D2D87D}"/>
          </ac:spMkLst>
        </pc:spChg>
        <pc:spChg chg="mod">
          <ac:chgData name="Morgan Dora (2327894)" userId="03510891-8eef-4361-b471-c3fc643f2438" providerId="ADAL" clId="{FD23B468-A4BF-4438-8AE9-382218D62BEE}" dt="2026-04-17T11:03:55.479" v="74" actId="20577"/>
          <ac:spMkLst>
            <pc:docMk/>
            <pc:sldMk cId="542204151" sldId="267"/>
            <ac:spMk id="5" creationId="{2FDCAD44-D3F2-9EB4-A2EA-4685C80BBF77}"/>
          </ac:spMkLst>
        </pc:spChg>
        <pc:spChg chg="mod">
          <ac:chgData name="Morgan Dora (2327894)" userId="03510891-8eef-4361-b471-c3fc643f2438" providerId="ADAL" clId="{FD23B468-A4BF-4438-8AE9-382218D62BEE}" dt="2026-04-17T11:05:04.851" v="82" actId="20577"/>
          <ac:spMkLst>
            <pc:docMk/>
            <pc:sldMk cId="542204151" sldId="267"/>
            <ac:spMk id="9" creationId="{8ACE21A3-6616-C975-C7E6-C29ADF6C60A7}"/>
          </ac:spMkLst>
        </pc:spChg>
        <pc:spChg chg="mod">
          <ac:chgData name="Morgan Dora (2327894)" userId="03510891-8eef-4361-b471-c3fc643f2438" providerId="ADAL" clId="{FD23B468-A4BF-4438-8AE9-382218D62BEE}" dt="2026-04-17T11:08:34.210" v="127" actId="14100"/>
          <ac:spMkLst>
            <pc:docMk/>
            <pc:sldMk cId="542204151" sldId="267"/>
            <ac:spMk id="11" creationId="{88B68D2B-C54E-8131-2970-BAC047129BED}"/>
          </ac:spMkLst>
        </pc:spChg>
        <pc:spChg chg="mod">
          <ac:chgData name="Morgan Dora (2327894)" userId="03510891-8eef-4361-b471-c3fc643f2438" providerId="ADAL" clId="{FD23B468-A4BF-4438-8AE9-382218D62BEE}" dt="2026-04-17T11:05:33.956" v="95" actId="20577"/>
          <ac:spMkLst>
            <pc:docMk/>
            <pc:sldMk cId="542204151" sldId="267"/>
            <ac:spMk id="13" creationId="{7C9F7D3F-D12D-EFC9-8F0E-40914CD047DD}"/>
          </ac:spMkLst>
        </pc:spChg>
        <pc:spChg chg="mod">
          <ac:chgData name="Morgan Dora (2327894)" userId="03510891-8eef-4361-b471-c3fc643f2438" providerId="ADAL" clId="{FD23B468-A4BF-4438-8AE9-382218D62BEE}" dt="2026-04-24T09:20:00.317" v="329" actId="14100"/>
          <ac:spMkLst>
            <pc:docMk/>
            <pc:sldMk cId="542204151" sldId="267"/>
            <ac:spMk id="15" creationId="{6916E0AE-4882-8681-A355-E926A7A6F093}"/>
          </ac:spMkLst>
        </pc:spChg>
        <pc:spChg chg="del mod">
          <ac:chgData name="Morgan Dora (2327894)" userId="03510891-8eef-4361-b471-c3fc643f2438" providerId="ADAL" clId="{FD23B468-A4BF-4438-8AE9-382218D62BEE}" dt="2026-04-24T09:16:48.359" v="144" actId="478"/>
          <ac:spMkLst>
            <pc:docMk/>
            <pc:sldMk cId="542204151" sldId="267"/>
            <ac:spMk id="16" creationId="{ADFECCBE-03EF-009A-A6DA-709ABD4B7FBE}"/>
          </ac:spMkLst>
        </pc:spChg>
        <pc:spChg chg="mod">
          <ac:chgData name="Morgan Dora (2327894)" userId="03510891-8eef-4361-b471-c3fc643f2438" providerId="ADAL" clId="{FD23B468-A4BF-4438-8AE9-382218D62BEE}" dt="2026-04-24T09:19:34.897" v="318" actId="20577"/>
          <ac:spMkLst>
            <pc:docMk/>
            <pc:sldMk cId="542204151" sldId="267"/>
            <ac:spMk id="17" creationId="{5BD96807-059A-6A49-3A4C-E151662040EF}"/>
          </ac:spMkLst>
        </pc:spChg>
        <pc:picChg chg="add mod">
          <ac:chgData name="Morgan Dora (2327894)" userId="03510891-8eef-4361-b471-c3fc643f2438" providerId="ADAL" clId="{FD23B468-A4BF-4438-8AE9-382218D62BEE}" dt="2026-04-24T09:20:03.980" v="331" actId="14100"/>
          <ac:picMkLst>
            <pc:docMk/>
            <pc:sldMk cId="542204151" sldId="267"/>
            <ac:picMk id="20" creationId="{840E5E50-B7C9-10B4-B63F-FB0D9BFF005E}"/>
          </ac:picMkLst>
        </pc:picChg>
        <pc:picChg chg="add mod modCrop">
          <ac:chgData name="Morgan Dora (2327894)" userId="03510891-8eef-4361-b471-c3fc643f2438" providerId="ADAL" clId="{FD23B468-A4BF-4438-8AE9-382218D62BEE}" dt="2026-04-24T09:20:25.867" v="333" actId="1076"/>
          <ac:picMkLst>
            <pc:docMk/>
            <pc:sldMk cId="542204151" sldId="267"/>
            <ac:picMk id="22" creationId="{8A59148F-7E18-CFE0-3615-8A833768CED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04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53ABB-B039-98A2-31A8-90FA4ECA9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DA5D80-7AA7-59AC-70E1-39FCC3B06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20D4F-365E-283E-29FA-B69AA5AF25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08564-404F-972E-86EF-000D2E91C6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484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" y="0"/>
            <a:ext cx="12188952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accent2">
                <a:lumMod val="75000"/>
                <a:alpha val="0"/>
              </a:scheme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438167" y="513085"/>
            <a:ext cx="4068033" cy="547623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C:\Users\phddo\healthcoach\static\images\AI avatar\main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3752" y="1515863"/>
            <a:ext cx="888628" cy="1190761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3724218" y="256032"/>
            <a:ext cx="1828800" cy="292608"/>
          </a:xfrm>
          <a:prstGeom prst="roundRect">
            <a:avLst/>
          </a:prstGeom>
          <a:solidFill>
            <a:srgbClr val="F7D9D4"/>
          </a:solidFill>
          <a:ln w="12700">
            <a:solidFill>
              <a:srgbClr val="F7D9D4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3"/>
          <p:cNvSpPr/>
          <p:nvPr/>
        </p:nvSpPr>
        <p:spPr>
          <a:xfrm>
            <a:off x="3666744" y="284485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7B4666"/>
                </a:solidFill>
              </a:rPr>
              <a:t>Emerging Trends module Presentation Slides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658368" y="1188720"/>
            <a:ext cx="52120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F2233"/>
                </a:solidFill>
              </a:rPr>
              <a:t>Morgan’s Health Coach App</a:t>
            </a:r>
          </a:p>
          <a:p>
            <a:pPr marL="0" indent="0">
              <a:buNone/>
            </a:pPr>
            <a:r>
              <a:rPr lang="en-US" sz="2600" dirty="0">
                <a:solidFill>
                  <a:srgbClr val="1F2233"/>
                </a:solidFill>
              </a:rPr>
              <a:t> </a:t>
            </a:r>
            <a:r>
              <a:rPr lang="en-US" sz="1600" dirty="0">
                <a:solidFill>
                  <a:srgbClr val="1F2233"/>
                </a:solidFill>
              </a:rPr>
              <a:t>Morgan Dora, CEO and founder of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1F2233"/>
                </a:solidFill>
              </a:rPr>
              <a:t> Morgan’s Health Coach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204319" y="2788920"/>
            <a:ext cx="6905141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5F657A"/>
                </a:solidFill>
              </a:rPr>
              <a:t>The way </a:t>
            </a:r>
            <a:r>
              <a:rPr lang="en-US" sz="1800" dirty="0">
                <a:solidFill>
                  <a:srgbClr val="5F657A"/>
                </a:solidFill>
              </a:rPr>
              <a:t> I built the app, the methods I used, and reasonings why I made those technical choices.</a:t>
            </a:r>
            <a:endParaRPr lang="en-US" sz="1800" dirty="0"/>
          </a:p>
        </p:txBody>
      </p:sp>
      <p:sp>
        <p:nvSpPr>
          <p:cNvPr id="9" name="Shape 6"/>
          <p:cNvSpPr/>
          <p:nvPr/>
        </p:nvSpPr>
        <p:spPr>
          <a:xfrm>
            <a:off x="685800" y="3977640"/>
            <a:ext cx="2057400" cy="1691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850392" y="4160520"/>
            <a:ext cx="82296" cy="64008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33272" y="4142232"/>
            <a:ext cx="13533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Backend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033272" y="4471416"/>
            <a:ext cx="13533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FastAPI, service-layer logic, Pydantic validation, and secure API routes.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2697480" y="3977640"/>
            <a:ext cx="1773936" cy="1691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2862072" y="4160520"/>
            <a:ext cx="82296" cy="64008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044952" y="4142232"/>
            <a:ext cx="11704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AI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3044952" y="4471416"/>
            <a:ext cx="11704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Local-first food analysis, local coach logic, OpenAI voice and image tools.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4526280" y="3977640"/>
            <a:ext cx="1691640" cy="1691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4690872" y="4160520"/>
            <a:ext cx="82296" cy="64008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4873752" y="4142232"/>
            <a:ext cx="11247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UX</a:t>
            </a:r>
            <a:endParaRPr lang="en-US" sz="1600" dirty="0"/>
          </a:p>
        </p:txBody>
      </p:sp>
      <p:sp>
        <p:nvSpPr>
          <p:cNvPr id="20" name="Text 17"/>
          <p:cNvSpPr/>
          <p:nvPr/>
        </p:nvSpPr>
        <p:spPr>
          <a:xfrm>
            <a:off x="4873752" y="4471416"/>
            <a:ext cx="11247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Multi-page dashboards, charts, logging flows, and guided interactions.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685800" y="5989320"/>
            <a:ext cx="4023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F657A"/>
                </a:solidFill>
              </a:rPr>
              <a:t>Prepared for app walkthrough and technical explanation</a:t>
            </a:r>
            <a:endParaRPr lang="en-US" sz="1000" dirty="0"/>
          </a:p>
        </p:txBody>
      </p:sp>
      <p:pic>
        <p:nvPicPr>
          <p:cNvPr id="23" name="Picture 22" descr="The image is a dashboard interface for a health tracking application, displaying various metrics such as weight, BMI, food intake, exercise deficit, and user progress statistics.&#10;&#10;AI-generated content may be incorrect.">
            <a:extLst>
              <a:ext uri="{FF2B5EF4-FFF2-40B4-BE49-F238E27FC236}">
                <a16:creationId xmlns:a16="http://schemas.microsoft.com/office/drawing/2014/main" id="{29C7A8A2-FCE8-245D-682B-A785FC377E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141" t="16780" r="18754"/>
          <a:stretch>
            <a:fillRect/>
          </a:stretch>
        </p:blipFill>
        <p:spPr>
          <a:xfrm>
            <a:off x="7502175" y="3015061"/>
            <a:ext cx="3929470" cy="291610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9408551-E246-9BC2-9D8F-8CA4D1B0B4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74" y="678816"/>
            <a:ext cx="3929471" cy="2223526"/>
          </a:xfrm>
          <a:prstGeom prst="rect">
            <a:avLst/>
          </a:prstGeom>
        </p:spPr>
      </p:pic>
      <p:pic>
        <p:nvPicPr>
          <p:cNvPr id="28" name="Picture 27" descr="Morgan's Health Coach&#10;&#10;AI-generated content may be incorrect.">
            <a:extLst>
              <a:ext uri="{FF2B5EF4-FFF2-40B4-BE49-F238E27FC236}">
                <a16:creationId xmlns:a16="http://schemas.microsoft.com/office/drawing/2014/main" id="{7B18BC5B-5DFE-0908-0D29-3333B8A8C4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320" y="201930"/>
            <a:ext cx="3325264" cy="693420"/>
          </a:xfrm>
          <a:prstGeom prst="rect">
            <a:avLst/>
          </a:prstGeom>
        </p:spPr>
      </p:pic>
      <p:pic>
        <p:nvPicPr>
          <p:cNvPr id="30" name="Picture 29" descr="Wellness Guidance Balance&#10;&#10;AI-generated content may be incorrect.">
            <a:extLst>
              <a:ext uri="{FF2B5EF4-FFF2-40B4-BE49-F238E27FC236}">
                <a16:creationId xmlns:a16="http://schemas.microsoft.com/office/drawing/2014/main" id="{5A354284-3D37-3C2A-C17D-63AD0F63E3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7652" y="201413"/>
            <a:ext cx="904875" cy="8572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4112" y="238088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797552" y="338328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D96C75"/>
                </a:solidFill>
              </a:rPr>
              <a:t>PROJECT OVERVIEW</a:t>
            </a:r>
            <a:endParaRPr lang="en-US" b="1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What The App Does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640080" y="1325880"/>
            <a:ext cx="4544568" cy="44577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I built HealthCoach as a personal wellness dashboard that brings weight tracking, food logging, exercise logging, vitals, and AI guidance into one app.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The goal was to turn scattered health tasks into one practical daily workflow instead of forcing the user to switch between multiple tools.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I wanted the app to feel supportive, not clinical, so the interface combines data, coaching language, charts, and voice interactions.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The result is a hybrid product: part tracker, part health dashboard, part AI coach, and part admin-ready prototype.</a:t>
            </a:r>
            <a:endParaRPr lang="en-US" sz="1800" dirty="0"/>
          </a:p>
        </p:txBody>
      </p:sp>
      <p:pic>
        <p:nvPicPr>
          <p:cNvPr id="6" name="Image 0" descr="C:\Users\phddo\healthcoach\static\images\other\dashboard updat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5517" y="1124792"/>
            <a:ext cx="2450571" cy="2527824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703316" y="4768909"/>
            <a:ext cx="1909064" cy="1410761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822442" y="5064147"/>
            <a:ext cx="82296" cy="59436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487668" y="4902902"/>
            <a:ext cx="11247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Inputs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5948172" y="5297812"/>
            <a:ext cx="1504188" cy="5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Weight, height, food, activity, heart rate, blood pressure, and check-ins.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7693943" y="4800600"/>
            <a:ext cx="1764793" cy="14813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7816088" y="5000632"/>
            <a:ext cx="82296" cy="59436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531352" y="4965192"/>
            <a:ext cx="11247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Outputs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7998969" y="5294376"/>
            <a:ext cx="1324325" cy="5446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Plans, predictions, AI nutrition feedback, meal suggestions, and spoken coaching.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9559320" y="4791560"/>
            <a:ext cx="1907256" cy="133432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9685020" y="5084273"/>
            <a:ext cx="82296" cy="59436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0314432" y="4965192"/>
            <a:ext cx="115214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Value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9838944" y="5294376"/>
            <a:ext cx="162763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A single view of progress, guidance, and next steps.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  <p:pic>
        <p:nvPicPr>
          <p:cNvPr id="24" name="Picture 23" descr="The image shows a user interface for a BMI tracker, displaying the user's current BMI (29.5), weight (94.9 kg), and a daily calorie plan of 3207 kcal. It also includes a graph with a 7-day trend, a coach's estimate, and a nutrition log with various dates.">
            <a:extLst>
              <a:ext uri="{FF2B5EF4-FFF2-40B4-BE49-F238E27FC236}">
                <a16:creationId xmlns:a16="http://schemas.microsoft.com/office/drawing/2014/main" id="{D5B76C1D-3A32-AA41-06B1-9213B45437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07"/>
          <a:stretch>
            <a:fillRect/>
          </a:stretch>
        </p:blipFill>
        <p:spPr>
          <a:xfrm>
            <a:off x="7984659" y="1118268"/>
            <a:ext cx="3708569" cy="250673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82880" y="182880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FEATURE SET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Main Product Areas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731520" y="1417320"/>
            <a:ext cx="4983480" cy="1554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96112" y="1600200"/>
            <a:ext cx="82296" cy="118872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78992" y="1581912"/>
            <a:ext cx="45079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Profile + Security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078992" y="1911096"/>
            <a:ext cx="21642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Registration, login, JWT sessions, password reset, role handling, and email MFA.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217920" y="1417320"/>
            <a:ext cx="4983480" cy="1554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382512" y="1600200"/>
            <a:ext cx="82296" cy="118872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565392" y="1581912"/>
            <a:ext cx="45079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Progress Tracking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565392" y="1911096"/>
            <a:ext cx="3070581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Weight entry, 7-day projection, BMI, exercise burn estimates, vitals, and history views.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31520" y="3291840"/>
            <a:ext cx="4983480" cy="1554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96112" y="3474720"/>
            <a:ext cx="82296" cy="118872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78992" y="3456432"/>
            <a:ext cx="45079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Nutrition Tools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78992" y="3785616"/>
            <a:ext cx="450799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Food diary, keto suggestions, macro targets, meal planner, and nutrition overview logic.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217920" y="3291840"/>
            <a:ext cx="4983480" cy="1554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382512" y="3474720"/>
            <a:ext cx="82296" cy="1188720"/>
          </a:xfrm>
          <a:prstGeom prst="rect">
            <a:avLst/>
          </a:prstGeom>
          <a:solidFill>
            <a:srgbClr val="7AA393"/>
          </a:solidFill>
          <a:ln w="12700">
            <a:solidFill>
              <a:srgbClr val="7AA39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565392" y="3456432"/>
            <a:ext cx="45079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AI Experience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6565392" y="3785616"/>
            <a:ext cx="450799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Local coach plan, chat, check-in reasoning, food photo analysis, voice synthesis, and presentation image generation.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77240" y="5394960"/>
            <a:ext cx="106070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2233"/>
                </a:solidFill>
              </a:rPr>
              <a:t>This structure helped me keep the app modular: each page solves a clear user need, while the data still feeds one overall coaching experience.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  <p:pic>
        <p:nvPicPr>
          <p:cNvPr id="24" name="Picture 23" descr="The image is a layout of a fitness and health tracker, showing statistics such as weight, logged activities, and a date.&#10;&#10;AI-generated content may be incorrect.">
            <a:extLst>
              <a:ext uri="{FF2B5EF4-FFF2-40B4-BE49-F238E27FC236}">
                <a16:creationId xmlns:a16="http://schemas.microsoft.com/office/drawing/2014/main" id="{4DE3540C-30DC-78FF-7677-2159B4CC4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557" y="1485790"/>
            <a:ext cx="1376451" cy="141753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5" descr="The image displays a user interface with a dialogue box for resetting an email account, including fields for entering and confirming a new password, and instructions for a verification code.&#10;&#10;AI-generated content may be incorrect.">
            <a:extLst>
              <a:ext uri="{FF2B5EF4-FFF2-40B4-BE49-F238E27FC236}">
                <a16:creationId xmlns:a16="http://schemas.microsoft.com/office/drawing/2014/main" id="{F7413048-1C82-3233-DDAD-98C985EEA2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1951" y="1590728"/>
            <a:ext cx="1624205" cy="123476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33338" y="768625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SYSTEM DESIGN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Architecture I Used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868680" y="1371600"/>
            <a:ext cx="7589520" cy="749808"/>
          </a:xfrm>
          <a:prstGeom prst="roundRect">
            <a:avLst/>
          </a:prstGeom>
          <a:solidFill>
            <a:srgbClr val="FFFDFB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97280" y="1481328"/>
            <a:ext cx="1737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2233"/>
                </a:solidFill>
              </a:rPr>
              <a:t>Frontend layer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2743200" y="1463040"/>
            <a:ext cx="5394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Jinja templates + static CSS + one large dashboard.js controller for forms, charts, uploads, audio, and navigation.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434840" y="2121408"/>
            <a:ext cx="320040" cy="256032"/>
          </a:xfrm>
          <a:prstGeom prst="downArrow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68680" y="2423160"/>
            <a:ext cx="5227320" cy="749808"/>
          </a:xfrm>
          <a:prstGeom prst="roundRect">
            <a:avLst/>
          </a:prstGeom>
          <a:solidFill>
            <a:srgbClr val="FFFCF8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97280" y="2532888"/>
            <a:ext cx="1737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2233"/>
                </a:solidFill>
              </a:rPr>
              <a:t>API layer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2089785" y="2624328"/>
            <a:ext cx="2505075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FastAPI routes split into page routes and API routes so the app can serve both HTML views and JSON endpoints cleanly.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434840" y="3172968"/>
            <a:ext cx="320040" cy="256032"/>
          </a:xfrm>
          <a:prstGeom prst="downArrow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68680" y="3474720"/>
            <a:ext cx="5227320" cy="749808"/>
          </a:xfrm>
          <a:prstGeom prst="roundRect">
            <a:avLst/>
          </a:prstGeom>
          <a:solidFill>
            <a:srgbClr val="FFF9F4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97280" y="3584448"/>
            <a:ext cx="1737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2233"/>
                </a:solidFill>
              </a:rPr>
              <a:t>Service layer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2743200" y="3566160"/>
            <a:ext cx="281463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Most business logic lives in services.py: prediction, planning, coach logic, uploads, AI calls, security flows, and audit logging.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434840" y="4224528"/>
            <a:ext cx="320040" cy="256032"/>
          </a:xfrm>
          <a:prstGeom prst="downArrow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68680" y="4526280"/>
            <a:ext cx="5227320" cy="749808"/>
          </a:xfrm>
          <a:prstGeom prst="roundRect">
            <a:avLst/>
          </a:prstGeom>
          <a:solidFill>
            <a:srgbClr val="FFF7F0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97280" y="4636008"/>
            <a:ext cx="1737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2233"/>
                </a:solidFill>
              </a:rPr>
              <a:t>Data + assets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2743200" y="4617720"/>
            <a:ext cx="317658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A lightweight JSON data store plus secure upload directories for images and generated audio.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8823960" y="457052"/>
            <a:ext cx="2514600" cy="1664356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974328" y="1074420"/>
            <a:ext cx="82296" cy="77724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279875" y="667512"/>
            <a:ext cx="2039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Why this architecture?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9122664" y="1253564"/>
            <a:ext cx="2039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It let me move fast, keep routing simple, and centralise logic without over-engineering the prototype too early.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8842039" y="2410520"/>
            <a:ext cx="2514600" cy="1356807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9005316" y="2554523"/>
            <a:ext cx="82296" cy="77724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453163" y="2474677"/>
            <a:ext cx="2039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Trade-off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9171432" y="2715768"/>
            <a:ext cx="203911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The service layer is powerful, but it is now large enough that the next step should be splitting it into domain modules.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8823960" y="4069079"/>
            <a:ext cx="2514600" cy="1399391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8988552" y="4251960"/>
            <a:ext cx="82296" cy="77724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9171432" y="4233672"/>
            <a:ext cx="2039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Good for MVP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9171432" y="4562856"/>
            <a:ext cx="2039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This design is strong for a working demo, coursework project, or early product validation build. Also I can simulate and run the app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  <p:pic>
        <p:nvPicPr>
          <p:cNvPr id="34" name="Picture 33" descr="Morgan Dora Health Coach API&#10;&#10;AI-generated content may be incorrect.">
            <a:extLst>
              <a:ext uri="{FF2B5EF4-FFF2-40B4-BE49-F238E27FC236}">
                <a16:creationId xmlns:a16="http://schemas.microsoft.com/office/drawing/2014/main" id="{28C10511-4AE8-4FFB-2522-8607C45AB0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169"/>
          <a:stretch>
            <a:fillRect/>
          </a:stretch>
        </p:blipFill>
        <p:spPr>
          <a:xfrm>
            <a:off x="6668607" y="2263902"/>
            <a:ext cx="1740217" cy="112632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82880" y="182880"/>
            <a:ext cx="11823192" cy="6492240"/>
          </a:xfrm>
          <a:prstGeom prst="rect">
            <a:avLst/>
          </a:prstGeom>
          <a:solidFill>
            <a:schemeClr val="accent6">
              <a:lumMod val="60000"/>
              <a:lumOff val="40000"/>
              <a:alpha val="0"/>
            </a:scheme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BUILD PROCESS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How I Built It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868680" y="1828800"/>
            <a:ext cx="2331720" cy="2834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201168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B4666"/>
                </a:solidFill>
              </a:rPr>
              <a:t>1. Core backend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51560" y="2377440"/>
            <a:ext cx="18745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 started with FastAPI, route separation, authentication, and data models so every later feature had a clear API contract.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2990088" y="2880360"/>
            <a:ext cx="256032" cy="438912"/>
          </a:xfrm>
          <a:prstGeom prst="chevron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0" y="1828800"/>
            <a:ext cx="2331720" cy="2834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840480" y="201168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B4666"/>
                </a:solidFill>
              </a:rPr>
              <a:t>2. Health tracking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840480" y="2377440"/>
            <a:ext cx="18745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 added weight, exercise, vitals, food diary, and user profile tools first because they provide the raw data the coaching logic depends on.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779008" y="2880360"/>
            <a:ext cx="256032" cy="438912"/>
          </a:xfrm>
          <a:prstGeom prst="chevron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446520" y="1828800"/>
            <a:ext cx="2331720" cy="2834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629400" y="201168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B4666"/>
                </a:solidFill>
              </a:rPr>
              <a:t>3. Insight layer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629400" y="2377440"/>
            <a:ext cx="18745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After the logging features worked, I added prediction, BMI, intake planning, charts, and dashboard summaries so the data became meaningful.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567928" y="2880360"/>
            <a:ext cx="256032" cy="438912"/>
          </a:xfrm>
          <a:prstGeom prst="chevron">
            <a:avLst/>
          </a:prstGeom>
          <a:solidFill>
            <a:srgbClr val="D96C75"/>
          </a:solidFill>
          <a:ln w="12700">
            <a:solidFill>
              <a:srgbClr val="D96C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9235440" y="1828800"/>
            <a:ext cx="2331720" cy="28346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418320" y="201168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B4666"/>
                </a:solidFill>
              </a:rPr>
              <a:t>4. AI layer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418320" y="2377440"/>
            <a:ext cx="18745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Only after the fundamentals were stable did I add food image analysis, coach chat/check-ins, TTS voice, and presentation image generation.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60120" y="5166360"/>
            <a:ext cx="10241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2233"/>
                </a:solidFill>
              </a:rPr>
              <a:t>This sequence mattered because the AI features become much more believable when they are grounded in user data, stored history, and a working dashboard.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82880" y="182880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ENGINEERING CHOICES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Methods I Used And Why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777240" y="1325880"/>
            <a:ext cx="2148840" cy="53035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60120" y="1463040"/>
            <a:ext cx="1737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FastAPI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3108960" y="1325880"/>
            <a:ext cx="818388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337560" y="1435608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To expose both HTML pages and JSON endpoints quickly with clear route definitions.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777240" y="1938528"/>
            <a:ext cx="3625026" cy="64922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0120" y="2194560"/>
            <a:ext cx="3540163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 err="1">
                <a:solidFill>
                  <a:srgbClr val="1F2233"/>
                </a:solidFill>
              </a:rPr>
              <a:t>Pydantic</a:t>
            </a:r>
            <a:r>
              <a:rPr lang="en-US" sz="1300" b="1" dirty="0">
                <a:solidFill>
                  <a:srgbClr val="1F2233"/>
                </a:solidFill>
              </a:rPr>
              <a:t> models </a:t>
            </a:r>
          </a:p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(</a:t>
            </a:r>
            <a:r>
              <a:rPr lang="en-US" sz="1300" dirty="0">
                <a:solidFill>
                  <a:srgbClr val="1F2233"/>
                </a:solidFill>
              </a:rPr>
              <a:t>Strict template that says what DATA SHOULD  LOOK LIKE- AND CHECKS IF IT IS CORRECT)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566024" y="2057400"/>
            <a:ext cx="6726816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73752" y="2210159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To validate health inputs, normalise fields, and stop bad data before it reached the logic layer.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777240" y="2788920"/>
            <a:ext cx="2148840" cy="53035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60120" y="2926080"/>
            <a:ext cx="1737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Service-layer pattern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3108960" y="2788920"/>
            <a:ext cx="818388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337560" y="2898648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To keep route handlers thin and put the real decision logic in one place.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777240" y="3520440"/>
            <a:ext cx="2148840" cy="530352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60120" y="3657600"/>
            <a:ext cx="1737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Rule-based planning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3108960" y="3520440"/>
            <a:ext cx="818388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337560" y="3630168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To make health recommendations interpretable, safer, and easier to control than a fully free-form LLM flow.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777240" y="4251960"/>
            <a:ext cx="2148840" cy="530352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tx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tx2">
                  <a:lumMod val="20000"/>
                  <a:lumOff val="8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60120" y="4389120"/>
            <a:ext cx="1737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Lightweight ML projection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3108960" y="4251960"/>
            <a:ext cx="818388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337560" y="4361688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I used a simple linear-regression-assisted weight trend because it is transparent and enough for short-term estimation.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777240" y="4983480"/>
            <a:ext cx="2148840" cy="530352"/>
          </a:xfrm>
          <a:prstGeom prst="round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5400000" scaled="1"/>
            <a:tileRect/>
          </a:gra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Text 24"/>
          <p:cNvSpPr/>
          <p:nvPr/>
        </p:nvSpPr>
        <p:spPr>
          <a:xfrm>
            <a:off x="960120" y="5120640"/>
            <a:ext cx="1737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233"/>
                </a:solidFill>
              </a:rPr>
              <a:t>Hybrid AI approach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3108960" y="4983480"/>
            <a:ext cx="818388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337560" y="5093208"/>
            <a:ext cx="7726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57A"/>
                </a:solidFill>
              </a:rPr>
              <a:t>I used local processing where possible, then OpenAI only for the parts that clearly benefit from stronger generative models such as voice and images.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82880" y="182880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AI IMPLEMENTATION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How The AI Features Work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3383280" cy="1508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41832" y="1600200"/>
            <a:ext cx="82296" cy="114300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24712" y="158191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Local food analysis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124712" y="1911096"/>
            <a:ext cx="2907792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The app checks provider availability, prefers a local Python image-captioning path, extracts likely food items, then estimates nutrition and keto fit.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407408" y="1417320"/>
            <a:ext cx="3383280" cy="1508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572000" y="1600200"/>
            <a:ext cx="82296" cy="114300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54880" y="158191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Local coach reasoning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754880" y="1911096"/>
            <a:ext cx="2907792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The coach plan, chat, and check-in logic are assembled from stored user data, recent logs, remembered preferences, and rule-based health guidance.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046720" y="1417320"/>
            <a:ext cx="3383280" cy="1508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211312" y="1600200"/>
            <a:ext cx="82296" cy="114300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394192" y="158191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OpenAI for rich output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394192" y="1911096"/>
            <a:ext cx="2907792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 used OpenAI speech for natural voice output and OpenAI image generation for polished presentation visuals, where generative quality matters most.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1417320" y="3749040"/>
            <a:ext cx="8778240" cy="0"/>
          </a:xfrm>
          <a:prstGeom prst="line">
            <a:avLst/>
          </a:prstGeom>
          <a:noFill/>
          <a:ln w="12700">
            <a:solidFill>
              <a:srgbClr val="D96C7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2960" y="3858768"/>
            <a:ext cx="1554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2233"/>
                </a:solidFill>
              </a:rPr>
              <a:t>User data and uploads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160520" y="3858768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2233"/>
                </a:solidFill>
              </a:rPr>
              <a:t>local logic + AI orchestration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9281160" y="3858768"/>
            <a:ext cx="1463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2233"/>
                </a:solidFill>
              </a:rPr>
              <a:t>guided outputs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868680" y="4343400"/>
            <a:ext cx="10424160" cy="1463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500" dirty="0">
                <a:solidFill>
                  <a:srgbClr val="1F2233"/>
                </a:solidFill>
              </a:rPr>
              <a:t>I deliberately avoided making everything a black-box AI feature.</a:t>
            </a:r>
            <a:endParaRPr lang="en-US" sz="1500" dirty="0"/>
          </a:p>
          <a:p>
            <a:pPr marL="177800" indent="-177800">
              <a:buSzPct val="100000"/>
              <a:buChar char="•"/>
            </a:pPr>
            <a:r>
              <a:rPr lang="en-US" sz="1500" dirty="0">
                <a:solidFill>
                  <a:srgbClr val="1F2233"/>
                </a:solidFill>
              </a:rPr>
              <a:t>The app uses deterministic logic for planning and safety-sensitive guidance, then uses generative AI where expressiveness adds value.</a:t>
            </a:r>
            <a:endParaRPr lang="en-US" sz="1500" dirty="0"/>
          </a:p>
          <a:p>
            <a:pPr marL="177800" indent="-177800">
              <a:buSzPct val="100000"/>
              <a:buChar char="•"/>
            </a:pPr>
            <a:r>
              <a:rPr lang="en-US" sz="1500" dirty="0">
                <a:solidFill>
                  <a:srgbClr val="1F2233"/>
                </a:solidFill>
              </a:rPr>
              <a:t>That balance keeps the product more understandable, more testable, and more appropriate for a health-related workflow.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82880" y="182880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TRUST LAYER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Security And Safety Choices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777240" y="1371600"/>
            <a:ext cx="6400800" cy="4846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JWT authentication for protected API access.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Passwords hashed with PBKDF2 rather than stored in plain text.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Optional email MFA for stronger account protection.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Role-based admin access for sensitive routes such as cybersecurity metrics and presentation image generation.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Security headers including CSP, X-Frame-Options, Referrer-Policy, and GZip middleware.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Secure upload and audio routes that validate filenames and serve files only from sandboxed directories.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Audit events for key actions such as login, registration, MFA, and AI feature usage.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7726680" y="1554480"/>
            <a:ext cx="333756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891272" y="1737360"/>
            <a:ext cx="82296" cy="105156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074152" y="1719072"/>
            <a:ext cx="2862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Why this matters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074152" y="2048256"/>
            <a:ext cx="286207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A health app handles sensitive personal information, so even a prototype should show privacy, access control, and safe defaults.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7726680" y="3246120"/>
            <a:ext cx="3337560" cy="1417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891272" y="3429000"/>
            <a:ext cx="82296" cy="105156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074152" y="3410712"/>
            <a:ext cx="2862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Safety mindset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074152" y="3739896"/>
            <a:ext cx="286207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The local coach repeatedly frames its guidance as educational and not a substitute for qualified clinical care.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7726680" y="4937760"/>
            <a:ext cx="333756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891272" y="5120640"/>
            <a:ext cx="82296" cy="54864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074152" y="5102352"/>
            <a:ext cx="2862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Good project signal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074152" y="5431536"/>
            <a:ext cx="2862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It shows I thought about responsibility as well as features.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1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303" y="731520"/>
            <a:ext cx="11823192" cy="6492240"/>
          </a:xfrm>
          <a:prstGeom prst="rect">
            <a:avLst/>
          </a:prstGeom>
          <a:solidFill>
            <a:srgbClr val="F5F1EA">
              <a:alpha val="0"/>
            </a:srgbClr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REFLECTION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Challenges And Trade-Offs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822960" y="1508760"/>
            <a:ext cx="3383280" cy="1280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87552" y="1691640"/>
            <a:ext cx="82296" cy="914400"/>
          </a:xfrm>
          <a:prstGeom prst="rect">
            <a:avLst/>
          </a:prstGeom>
          <a:solidFill>
            <a:srgbClr val="D96C75"/>
          </a:solidFill>
          <a:ln w="12700">
            <a:solidFill>
              <a:srgbClr val="D96C7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70432" y="167335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JSON storage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170432" y="2002536"/>
            <a:ext cx="290779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I used a JSON file instead of a full database to keep the build simple and easy to run locally. That helped speed, but it is not the best long-term scaling choice.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407408" y="1508760"/>
            <a:ext cx="3383280" cy="1280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572000" y="1691640"/>
            <a:ext cx="82296" cy="914400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54880" y="167335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Large controller files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754880" y="2002536"/>
            <a:ext cx="290779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The app now has large service and frontend controller files, which made iteration quick but suggests the next refactor should split by domain.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991856" y="1508760"/>
            <a:ext cx="3383280" cy="1280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156448" y="1691640"/>
            <a:ext cx="82296" cy="914400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339328" y="1673352"/>
            <a:ext cx="290779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233"/>
                </a:solidFill>
              </a:rPr>
              <a:t>Health + AI complexity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339328" y="2002536"/>
            <a:ext cx="290779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5F657A"/>
                </a:solidFill>
              </a:rPr>
              <a:t>Health guidance needs more care than a normal CRUD app, so I had to balance usefulness, safety language, and realistic technical scope.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728216" y="3169681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2233"/>
                </a:solidFill>
              </a:rPr>
              <a:t>Why I still chose this approach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41248" y="3657600"/>
            <a:ext cx="457200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It let me get an end-to-end product working fast.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It made the project easier to demonstrate and explain.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It gave me a strong base for future refactoring rather than delaying progress by designing everything upfront.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355080" y="3337560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2233"/>
                </a:solidFill>
              </a:rPr>
              <a:t>What I would improve next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355080" y="3657600"/>
            <a:ext cx="4663440" cy="19202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Move from </a:t>
            </a:r>
            <a:r>
              <a:rPr lang="en-US" sz="1600" b="1" dirty="0">
                <a:solidFill>
                  <a:srgbClr val="FF0000"/>
                </a:solidFill>
              </a:rPr>
              <a:t>JSON to SQLite or PostgreSQL.</a:t>
            </a:r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FF0000"/>
                </a:solidFill>
              </a:rPr>
              <a:t>Split</a:t>
            </a:r>
            <a:r>
              <a:rPr lang="en-US" sz="1600" dirty="0">
                <a:solidFill>
                  <a:srgbClr val="1F2233"/>
                </a:solidFill>
              </a:rPr>
              <a:t> `services.py` and `dashboard.js` into feature modules.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Add stronger automated tests and real </a:t>
            </a:r>
            <a:r>
              <a:rPr lang="en-US" sz="1600" b="1" dirty="0">
                <a:solidFill>
                  <a:srgbClr val="1F2233"/>
                </a:solidFill>
              </a:rPr>
              <a:t>wearable integrations.</a:t>
            </a:r>
            <a:endParaRPr lang="en-US" sz="1600" b="1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1F2233"/>
                </a:solidFill>
              </a:rPr>
              <a:t>Introduce clearer model boundaries for AI-enabled versus deterministic features.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FF04E-D94D-AB39-CD8B-790B3CCE6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2C4F9FA7-2410-04E5-9479-C17FF6DB6D25}"/>
              </a:ext>
            </a:extLst>
          </p:cNvPr>
          <p:cNvSpPr/>
          <p:nvPr/>
        </p:nvSpPr>
        <p:spPr>
          <a:xfrm>
            <a:off x="502920" y="347472"/>
            <a:ext cx="3291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6C75"/>
                </a:solidFill>
              </a:rPr>
              <a:t>TRUST LAYER</a:t>
            </a:r>
            <a:endParaRPr lang="en-US" sz="11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C98B2BA4-D801-9E26-F55A-84B606D2D87D}"/>
              </a:ext>
            </a:extLst>
          </p:cNvPr>
          <p:cNvSpPr/>
          <p:nvPr/>
        </p:nvSpPr>
        <p:spPr>
          <a:xfrm>
            <a:off x="2696173" y="519979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0000"/>
                </a:solidFill>
              </a:rPr>
              <a:t>Software Development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2FDCAD44-D3F2-9EB4-A2EA-4685C80BBF77}"/>
              </a:ext>
            </a:extLst>
          </p:cNvPr>
          <p:cNvSpPr/>
          <p:nvPr/>
        </p:nvSpPr>
        <p:spPr>
          <a:xfrm>
            <a:off x="777240" y="1371600"/>
            <a:ext cx="6400800" cy="4846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endParaRPr lang="en-US" sz="16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8ACE21A3-6616-C975-C7E6-C29ADF6C60A7}"/>
              </a:ext>
            </a:extLst>
          </p:cNvPr>
          <p:cNvSpPr/>
          <p:nvPr/>
        </p:nvSpPr>
        <p:spPr>
          <a:xfrm>
            <a:off x="8074152" y="2048256"/>
            <a:ext cx="286207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88B68D2B-C54E-8131-2970-BAC047129BED}"/>
              </a:ext>
            </a:extLst>
          </p:cNvPr>
          <p:cNvSpPr/>
          <p:nvPr/>
        </p:nvSpPr>
        <p:spPr>
          <a:xfrm>
            <a:off x="6134196" y="1243680"/>
            <a:ext cx="237987" cy="3108046"/>
          </a:xfrm>
          <a:prstGeom prst="rect">
            <a:avLst/>
          </a:prstGeom>
          <a:solidFill>
            <a:srgbClr val="7B4666"/>
          </a:solidFill>
          <a:ln w="12700">
            <a:solidFill>
              <a:srgbClr val="7B466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7C9F7D3F-D12D-EFC9-8F0E-40914CD047DD}"/>
              </a:ext>
            </a:extLst>
          </p:cNvPr>
          <p:cNvSpPr/>
          <p:nvPr/>
        </p:nvSpPr>
        <p:spPr>
          <a:xfrm>
            <a:off x="8074152" y="3739896"/>
            <a:ext cx="286207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6916E0AE-4882-8681-A355-E926A7A6F093}"/>
              </a:ext>
            </a:extLst>
          </p:cNvPr>
          <p:cNvSpPr/>
          <p:nvPr/>
        </p:nvSpPr>
        <p:spPr>
          <a:xfrm>
            <a:off x="6170893" y="4553710"/>
            <a:ext cx="237986" cy="2104077"/>
          </a:xfrm>
          <a:prstGeom prst="rect">
            <a:avLst/>
          </a:prstGeom>
          <a:solidFill>
            <a:srgbClr val="D5B47E"/>
          </a:solidFill>
          <a:ln w="12700">
            <a:solidFill>
              <a:srgbClr val="D5B47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5BD96807-059A-6A49-3A4C-E151662040EF}"/>
              </a:ext>
            </a:extLst>
          </p:cNvPr>
          <p:cNvSpPr/>
          <p:nvPr/>
        </p:nvSpPr>
        <p:spPr>
          <a:xfrm>
            <a:off x="6560461" y="4673336"/>
            <a:ext cx="2862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/>
              <a:t>Installing of all required plugins.</a:t>
            </a:r>
          </a:p>
          <a:p>
            <a:pPr marL="0" indent="0">
              <a:buNone/>
            </a:pPr>
            <a:r>
              <a:rPr lang="en-US" sz="1600" dirty="0"/>
              <a:t>Matplotlib</a:t>
            </a:r>
          </a:p>
          <a:p>
            <a:pPr marL="0" indent="0">
              <a:buNone/>
            </a:pPr>
            <a:r>
              <a:rPr lang="en-US" sz="1600" dirty="0" err="1"/>
              <a:t>Contourpy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Cycler</a:t>
            </a:r>
          </a:p>
          <a:p>
            <a:pPr marL="0" indent="0">
              <a:buNone/>
            </a:pPr>
            <a:r>
              <a:rPr lang="en-US" sz="1600" dirty="0" err="1"/>
              <a:t>Fonttools</a:t>
            </a:r>
            <a:endParaRPr lang="en-US" sz="1600" dirty="0"/>
          </a:p>
          <a:p>
            <a:pPr marL="0" indent="0">
              <a:buNone/>
            </a:pPr>
            <a:r>
              <a:rPr lang="en-US" sz="1600" dirty="0" err="1"/>
              <a:t>Kiwisolver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Pillow</a:t>
            </a:r>
          </a:p>
          <a:p>
            <a:pPr marL="0" indent="0">
              <a:buNone/>
            </a:pPr>
            <a:r>
              <a:rPr lang="en-US" sz="1600" dirty="0"/>
              <a:t>Plugins</a:t>
            </a: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2C6C09EB-A0F9-6E4A-5DB1-241854CBDC2B}"/>
              </a:ext>
            </a:extLst>
          </p:cNvPr>
          <p:cNvSpPr/>
          <p:nvPr/>
        </p:nvSpPr>
        <p:spPr>
          <a:xfrm>
            <a:off x="502920" y="6355080"/>
            <a:ext cx="3291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F657A"/>
                </a:solidFill>
              </a:rPr>
              <a:t>Morgan Dora Health Coach</a:t>
            </a:r>
            <a:endParaRPr lang="en-US" sz="900" dirty="0"/>
          </a:p>
        </p:txBody>
      </p:sp>
      <p:pic>
        <p:nvPicPr>
          <p:cNvPr id="20" name="Picture 19" descr="The image shows a terminal window displaying a series of messages and progress bars, indicating the download and installation of various Python packages, including matplotlib, contourpy, cycler, fonttools, kiwisolver, pillow, and pyparsing.&#10;&#10;AI-generated content may be incorrect.">
            <a:extLst>
              <a:ext uri="{FF2B5EF4-FFF2-40B4-BE49-F238E27FC236}">
                <a16:creationId xmlns:a16="http://schemas.microsoft.com/office/drawing/2014/main" id="{840E5E50-B7C9-10B4-B63F-FB0D9BFF0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0461" y="1280161"/>
            <a:ext cx="4375763" cy="3071566"/>
          </a:xfrm>
          <a:prstGeom prst="rect">
            <a:avLst/>
          </a:prstGeom>
        </p:spPr>
      </p:pic>
      <p:pic>
        <p:nvPicPr>
          <p:cNvPr id="22" name="Picture 21" descr="Edit&#10;&#10;AI-generated content may be incorrect.">
            <a:extLst>
              <a:ext uri="{FF2B5EF4-FFF2-40B4-BE49-F238E27FC236}">
                <a16:creationId xmlns:a16="http://schemas.microsoft.com/office/drawing/2014/main" id="{8A59148F-7E18-CFE0-3615-8A833768CE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8438"/>
          <a:stretch>
            <a:fillRect/>
          </a:stretch>
        </p:blipFill>
        <p:spPr>
          <a:xfrm>
            <a:off x="922176" y="1243680"/>
            <a:ext cx="4640819" cy="3200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204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8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5108" y="419249"/>
            <a:ext cx="11155680" cy="5806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998720" y="726261"/>
            <a:ext cx="2519680" cy="292608"/>
          </a:xfrm>
          <a:prstGeom prst="roundRect">
            <a:avLst/>
          </a:prstGeom>
          <a:solidFill>
            <a:srgbClr val="F7D9D4"/>
          </a:solidFill>
          <a:ln w="12700">
            <a:solidFill>
              <a:srgbClr val="F7D9D4"/>
            </a:solidFill>
            <a:prstDash val="solid"/>
          </a:ln>
        </p:spPr>
        <p:txBody>
          <a:bodyPr/>
          <a:lstStyle/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709920" y="790269"/>
            <a:ext cx="10972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7B4666"/>
                </a:solidFill>
              </a:rPr>
              <a:t>RESULT</a:t>
            </a:r>
            <a:endParaRPr lang="en-US" b="1" dirty="0"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4663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2233"/>
                </a:solidFill>
              </a:rPr>
              <a:t>What This Project Shows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914400" y="1920240"/>
            <a:ext cx="5669280" cy="2286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I built a full-stack health application that combines user accounts, data tracking, analytics, AI features, and a multi-page interface.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I used different methods for different problems instead of forcing one technology everywhere.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F2233"/>
                </a:solidFill>
              </a:rPr>
              <a:t>Most importantly, I can clearly explain why each technical choice was made, what it achieved, and what I would improve next.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14400" y="4800600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B4666"/>
                </a:solidFill>
              </a:rPr>
              <a:t>Next step: polish, refactor, and turn the prototype into a more production-ready platform.</a:t>
            </a:r>
            <a:endParaRPr lang="en-US" sz="1700" dirty="0"/>
          </a:p>
        </p:txBody>
      </p:sp>
      <p:pic>
        <p:nvPicPr>
          <p:cNvPr id="8" name="Image 0" descr="C:\Users\phddo\healthcoach\static\images\AI avatar\ai_avata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0242" y="1234440"/>
            <a:ext cx="2261795" cy="340927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635240" y="480060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D96C75"/>
                </a:solidFill>
              </a:rPr>
              <a:t>Thank you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1487</Words>
  <Application>Microsoft Office PowerPoint</Application>
  <PresentationFormat>Widescreen</PresentationFormat>
  <Paragraphs>160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HealthCoach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Morgan Dora Health Coach</dc:title>
  <dc:subject>HealthCoach app presentation</dc:subject>
  <dc:creator>OpenAI Codex</dc:creator>
  <cp:lastModifiedBy>Morgan Dora (2327894)</cp:lastModifiedBy>
  <cp:revision>2</cp:revision>
  <dcterms:created xsi:type="dcterms:W3CDTF">2026-04-17T08:25:54Z</dcterms:created>
  <dcterms:modified xsi:type="dcterms:W3CDTF">2026-04-24T09:20:39Z</dcterms:modified>
</cp:coreProperties>
</file>