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sldIdLst>
    <p:sldId id="257" r:id="rId5"/>
    <p:sldId id="258" r:id="rId6"/>
    <p:sldId id="259" r:id="rId7"/>
    <p:sldId id="260" r:id="rId8"/>
    <p:sldId id="274" r:id="rId9"/>
    <p:sldId id="272" r:id="rId10"/>
    <p:sldId id="314" r:id="rId11"/>
    <p:sldId id="290" r:id="rId12"/>
    <p:sldId id="294" r:id="rId13"/>
    <p:sldId id="320" r:id="rId14"/>
    <p:sldId id="295" r:id="rId15"/>
    <p:sldId id="296" r:id="rId16"/>
    <p:sldId id="297" r:id="rId17"/>
    <p:sldId id="298" r:id="rId18"/>
    <p:sldId id="291" r:id="rId19"/>
    <p:sldId id="316" r:id="rId20"/>
    <p:sldId id="315" r:id="rId21"/>
    <p:sldId id="292" r:id="rId22"/>
    <p:sldId id="261" r:id="rId23"/>
    <p:sldId id="281" r:id="rId24"/>
    <p:sldId id="273" r:id="rId25"/>
    <p:sldId id="262" r:id="rId26"/>
    <p:sldId id="264" r:id="rId27"/>
    <p:sldId id="266" r:id="rId28"/>
    <p:sldId id="267" r:id="rId29"/>
    <p:sldId id="269" r:id="rId30"/>
    <p:sldId id="265" r:id="rId31"/>
    <p:sldId id="270" r:id="rId32"/>
    <p:sldId id="271" r:id="rId33"/>
    <p:sldId id="289" r:id="rId34"/>
    <p:sldId id="317" r:id="rId35"/>
    <p:sldId id="319" r:id="rId36"/>
    <p:sldId id="318" r:id="rId37"/>
    <p:sldId id="284" r:id="rId38"/>
    <p:sldId id="322" r:id="rId39"/>
    <p:sldId id="283" r:id="rId40"/>
    <p:sldId id="302" r:id="rId41"/>
    <p:sldId id="323" r:id="rId42"/>
    <p:sldId id="303" r:id="rId43"/>
    <p:sldId id="306" r:id="rId44"/>
    <p:sldId id="305" r:id="rId45"/>
    <p:sldId id="307" r:id="rId46"/>
    <p:sldId id="309" r:id="rId47"/>
    <p:sldId id="311" r:id="rId48"/>
    <p:sldId id="310" r:id="rId49"/>
    <p:sldId id="308" r:id="rId50"/>
    <p:sldId id="312" r:id="rId51"/>
    <p:sldId id="325" r:id="rId52"/>
    <p:sldId id="326" r:id="rId53"/>
    <p:sldId id="299" r:id="rId54"/>
    <p:sldId id="288" r:id="rId55"/>
    <p:sldId id="324" r:id="rId56"/>
    <p:sldId id="300" r:id="rId57"/>
    <p:sldId id="285" r:id="rId58"/>
    <p:sldId id="280"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335C2-36B0-EB9B-7275-32A2284D9CA1}" v="1823" dt="2019-10-24T14:30:18.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4" d="100"/>
          <a:sy n="64" d="100"/>
        </p:scale>
        <p:origin x="6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ynne.jones@uwtsd.ac.uk::69f52bfd-83ac-4820-bfdb-542bd333a274" providerId="AD" clId="Web-{405335C2-36B0-EB9B-7275-32A2284D9CA1}"/>
    <pc:docChg chg="addSld delSld modSld sldOrd">
      <pc:chgData name="Wynne Jones (IMH)" userId="S::wynne.jones@uwtsd.ac.uk::69f52bfd-83ac-4820-bfdb-542bd333a274" providerId="AD" clId="Web-{405335C2-36B0-EB9B-7275-32A2284D9CA1}" dt="2019-10-24T14:30:18.332" v="1818" actId="20577"/>
      <pc:docMkLst>
        <pc:docMk/>
      </pc:docMkLst>
      <pc:sldChg chg="modSp">
        <pc:chgData name="Wynne Jones (IMH)" userId="S::wynne.jones@uwtsd.ac.uk::69f52bfd-83ac-4820-bfdb-542bd333a274" providerId="AD" clId="Web-{405335C2-36B0-EB9B-7275-32A2284D9CA1}" dt="2019-10-24T08:38:35.500" v="2" actId="20577"/>
        <pc:sldMkLst>
          <pc:docMk/>
          <pc:sldMk cId="179658948" sldId="260"/>
        </pc:sldMkLst>
        <pc:spChg chg="mod">
          <ac:chgData name="Wynne Jones (IMH)" userId="S::wynne.jones@uwtsd.ac.uk::69f52bfd-83ac-4820-bfdb-542bd333a274" providerId="AD" clId="Web-{405335C2-36B0-EB9B-7275-32A2284D9CA1}" dt="2019-10-24T08:38:35.500" v="2" actId="20577"/>
          <ac:spMkLst>
            <pc:docMk/>
            <pc:sldMk cId="179658948" sldId="260"/>
            <ac:spMk id="9219" creationId="{00000000-0000-0000-0000-000000000000}"/>
          </ac:spMkLst>
        </pc:spChg>
      </pc:sldChg>
      <pc:sldChg chg="modSp">
        <pc:chgData name="Wynne Jones (IMH)" userId="S::wynne.jones@uwtsd.ac.uk::69f52bfd-83ac-4820-bfdb-542bd333a274" providerId="AD" clId="Web-{405335C2-36B0-EB9B-7275-32A2284D9CA1}" dt="2019-10-24T13:54:11.633" v="246" actId="20577"/>
        <pc:sldMkLst>
          <pc:docMk/>
          <pc:sldMk cId="1528301804" sldId="271"/>
        </pc:sldMkLst>
        <pc:spChg chg="mod">
          <ac:chgData name="Wynne Jones (IMH)" userId="S::wynne.jones@uwtsd.ac.uk::69f52bfd-83ac-4820-bfdb-542bd333a274" providerId="AD" clId="Web-{405335C2-36B0-EB9B-7275-32A2284D9CA1}" dt="2019-10-24T13:54:11.633" v="246" actId="20577"/>
          <ac:spMkLst>
            <pc:docMk/>
            <pc:sldMk cId="1528301804" sldId="271"/>
            <ac:spMk id="20483" creationId="{00000000-0000-0000-0000-000000000000}"/>
          </ac:spMkLst>
        </pc:spChg>
      </pc:sldChg>
      <pc:sldChg chg="modSp">
        <pc:chgData name="Wynne Jones (IMH)" userId="S::wynne.jones@uwtsd.ac.uk::69f52bfd-83ac-4820-bfdb-542bd333a274" providerId="AD" clId="Web-{405335C2-36B0-EB9B-7275-32A2284D9CA1}" dt="2019-10-24T14:30:15.582" v="1816" actId="20577"/>
        <pc:sldMkLst>
          <pc:docMk/>
          <pc:sldMk cId="3636515665" sldId="280"/>
        </pc:sldMkLst>
        <pc:spChg chg="mod">
          <ac:chgData name="Wynne Jones (IMH)" userId="S::wynne.jones@uwtsd.ac.uk::69f52bfd-83ac-4820-bfdb-542bd333a274" providerId="AD" clId="Web-{405335C2-36B0-EB9B-7275-32A2284D9CA1}" dt="2019-10-24T14:30:15.582" v="1816" actId="20577"/>
          <ac:spMkLst>
            <pc:docMk/>
            <pc:sldMk cId="3636515665" sldId="280"/>
            <ac:spMk id="3" creationId="{00000000-0000-0000-0000-000000000000}"/>
          </ac:spMkLst>
        </pc:spChg>
      </pc:sldChg>
      <pc:sldChg chg="ord">
        <pc:chgData name="Wynne Jones (IMH)" userId="S::wynne.jones@uwtsd.ac.uk::69f52bfd-83ac-4820-bfdb-542bd333a274" providerId="AD" clId="Web-{405335C2-36B0-EB9B-7275-32A2284D9CA1}" dt="2019-10-24T08:39:56.312" v="15"/>
        <pc:sldMkLst>
          <pc:docMk/>
          <pc:sldMk cId="1812513661" sldId="285"/>
        </pc:sldMkLst>
      </pc:sldChg>
      <pc:sldChg chg="del ord">
        <pc:chgData name="Wynne Jones (IMH)" userId="S::wynne.jones@uwtsd.ac.uk::69f52bfd-83ac-4820-bfdb-542bd333a274" providerId="AD" clId="Web-{405335C2-36B0-EB9B-7275-32A2284D9CA1}" dt="2019-10-24T14:16:51.859" v="934"/>
        <pc:sldMkLst>
          <pc:docMk/>
          <pc:sldMk cId="571055038" sldId="286"/>
        </pc:sldMkLst>
      </pc:sldChg>
      <pc:sldChg chg="ord">
        <pc:chgData name="Wynne Jones (IMH)" userId="S::wynne.jones@uwtsd.ac.uk::69f52bfd-83ac-4820-bfdb-542bd333a274" providerId="AD" clId="Web-{405335C2-36B0-EB9B-7275-32A2284D9CA1}" dt="2019-10-24T14:16:48.437" v="933"/>
        <pc:sldMkLst>
          <pc:docMk/>
          <pc:sldMk cId="840657029" sldId="288"/>
        </pc:sldMkLst>
      </pc:sldChg>
      <pc:sldChg chg="modSp ord">
        <pc:chgData name="Wynne Jones (IMH)" userId="S::wynne.jones@uwtsd.ac.uk::69f52bfd-83ac-4820-bfdb-542bd333a274" providerId="AD" clId="Web-{405335C2-36B0-EB9B-7275-32A2284D9CA1}" dt="2019-10-24T13:44:46.161" v="209"/>
        <pc:sldMkLst>
          <pc:docMk/>
          <pc:sldMk cId="173325507" sldId="291"/>
        </pc:sldMkLst>
        <pc:spChg chg="mod">
          <ac:chgData name="Wynne Jones (IMH)" userId="S::wynne.jones@uwtsd.ac.uk::69f52bfd-83ac-4820-bfdb-542bd333a274" providerId="AD" clId="Web-{405335C2-36B0-EB9B-7275-32A2284D9CA1}" dt="2019-10-24T13:09:20.274" v="131" actId="20577"/>
          <ac:spMkLst>
            <pc:docMk/>
            <pc:sldMk cId="173325507" sldId="291"/>
            <ac:spMk id="3" creationId="{E7E261AE-89A4-458E-AA1C-9200499B32AA}"/>
          </ac:spMkLst>
        </pc:spChg>
      </pc:sldChg>
      <pc:sldChg chg="modSp">
        <pc:chgData name="Wynne Jones (IMH)" userId="S::wynne.jones@uwtsd.ac.uk::69f52bfd-83ac-4820-bfdb-542bd333a274" providerId="AD" clId="Web-{405335C2-36B0-EB9B-7275-32A2284D9CA1}" dt="2019-10-24T13:30:59.765" v="179" actId="20577"/>
        <pc:sldMkLst>
          <pc:docMk/>
          <pc:sldMk cId="1779846576" sldId="294"/>
        </pc:sldMkLst>
        <pc:spChg chg="mod">
          <ac:chgData name="Wynne Jones (IMH)" userId="S::wynne.jones@uwtsd.ac.uk::69f52bfd-83ac-4820-bfdb-542bd333a274" providerId="AD" clId="Web-{405335C2-36B0-EB9B-7275-32A2284D9CA1}" dt="2019-10-24T13:30:59.765" v="179" actId="20577"/>
          <ac:spMkLst>
            <pc:docMk/>
            <pc:sldMk cId="1779846576" sldId="294"/>
            <ac:spMk id="5" creationId="{6CFBA889-0AE9-4D1E-8BDC-1BB5D953B143}"/>
          </ac:spMkLst>
        </pc:spChg>
      </pc:sldChg>
      <pc:sldChg chg="modSp ord">
        <pc:chgData name="Wynne Jones (IMH)" userId="S::wynne.jones@uwtsd.ac.uk::69f52bfd-83ac-4820-bfdb-542bd333a274" providerId="AD" clId="Web-{405335C2-36B0-EB9B-7275-32A2284D9CA1}" dt="2019-10-24T13:43:54.332" v="196" actId="20577"/>
        <pc:sldMkLst>
          <pc:docMk/>
          <pc:sldMk cId="1280148894" sldId="296"/>
        </pc:sldMkLst>
        <pc:spChg chg="mod">
          <ac:chgData name="Wynne Jones (IMH)" userId="S::wynne.jones@uwtsd.ac.uk::69f52bfd-83ac-4820-bfdb-542bd333a274" providerId="AD" clId="Web-{405335C2-36B0-EB9B-7275-32A2284D9CA1}" dt="2019-10-24T13:43:54.332" v="196" actId="20577"/>
          <ac:spMkLst>
            <pc:docMk/>
            <pc:sldMk cId="1280148894" sldId="296"/>
            <ac:spMk id="5" creationId="{6CFBA889-0AE9-4D1E-8BDC-1BB5D953B143}"/>
          </ac:spMkLst>
        </pc:spChg>
      </pc:sldChg>
      <pc:sldChg chg="modSp">
        <pc:chgData name="Wynne Jones (IMH)" userId="S::wynne.jones@uwtsd.ac.uk::69f52bfd-83ac-4820-bfdb-542bd333a274" providerId="AD" clId="Web-{405335C2-36B0-EB9B-7275-32A2284D9CA1}" dt="2019-10-24T13:44:30.395" v="207" actId="20577"/>
        <pc:sldMkLst>
          <pc:docMk/>
          <pc:sldMk cId="3956351382" sldId="297"/>
        </pc:sldMkLst>
        <pc:spChg chg="mod">
          <ac:chgData name="Wynne Jones (IMH)" userId="S::wynne.jones@uwtsd.ac.uk::69f52bfd-83ac-4820-bfdb-542bd333a274" providerId="AD" clId="Web-{405335C2-36B0-EB9B-7275-32A2284D9CA1}" dt="2019-10-24T13:44:30.395" v="207" actId="20577"/>
          <ac:spMkLst>
            <pc:docMk/>
            <pc:sldMk cId="3956351382" sldId="297"/>
            <ac:spMk id="5" creationId="{6CFBA889-0AE9-4D1E-8BDC-1BB5D953B143}"/>
          </ac:spMkLst>
        </pc:spChg>
      </pc:sldChg>
      <pc:sldChg chg="modSp">
        <pc:chgData name="Wynne Jones (IMH)" userId="S::wynne.jones@uwtsd.ac.uk::69f52bfd-83ac-4820-bfdb-542bd333a274" providerId="AD" clId="Web-{405335C2-36B0-EB9B-7275-32A2284D9CA1}" dt="2019-10-24T13:53:10.851" v="241" actId="20577"/>
        <pc:sldMkLst>
          <pc:docMk/>
          <pc:sldMk cId="149734001" sldId="298"/>
        </pc:sldMkLst>
        <pc:spChg chg="mod">
          <ac:chgData name="Wynne Jones (IMH)" userId="S::wynne.jones@uwtsd.ac.uk::69f52bfd-83ac-4820-bfdb-542bd333a274" providerId="AD" clId="Web-{405335C2-36B0-EB9B-7275-32A2284D9CA1}" dt="2019-10-24T13:53:10.851" v="241" actId="20577"/>
          <ac:spMkLst>
            <pc:docMk/>
            <pc:sldMk cId="149734001" sldId="298"/>
            <ac:spMk id="5" creationId="{6CFBA889-0AE9-4D1E-8BDC-1BB5D953B143}"/>
          </ac:spMkLst>
        </pc:spChg>
      </pc:sldChg>
      <pc:sldChg chg="addSp delSp modSp ord">
        <pc:chgData name="Wynne Jones (IMH)" userId="S::wynne.jones@uwtsd.ac.uk::69f52bfd-83ac-4820-bfdb-542bd333a274" providerId="AD" clId="Web-{405335C2-36B0-EB9B-7275-32A2284D9CA1}" dt="2019-10-24T14:17:27.609" v="941"/>
        <pc:sldMkLst>
          <pc:docMk/>
          <pc:sldMk cId="1025484277" sldId="299"/>
        </pc:sldMkLst>
        <pc:spChg chg="mod">
          <ac:chgData name="Wynne Jones (IMH)" userId="S::wynne.jones@uwtsd.ac.uk::69f52bfd-83ac-4820-bfdb-542bd333a274" providerId="AD" clId="Web-{405335C2-36B0-EB9B-7275-32A2284D9CA1}" dt="2019-10-24T14:17:22.484" v="940"/>
          <ac:spMkLst>
            <pc:docMk/>
            <pc:sldMk cId="1025484277" sldId="299"/>
            <ac:spMk id="2" creationId="{00000000-0000-0000-0000-000000000000}"/>
          </ac:spMkLst>
        </pc:spChg>
        <pc:spChg chg="del mod">
          <ac:chgData name="Wynne Jones (IMH)" userId="S::wynne.jones@uwtsd.ac.uk::69f52bfd-83ac-4820-bfdb-542bd333a274" providerId="AD" clId="Web-{405335C2-36B0-EB9B-7275-32A2284D9CA1}" dt="2019-10-24T14:17:22.484" v="940"/>
          <ac:spMkLst>
            <pc:docMk/>
            <pc:sldMk cId="1025484277" sldId="299"/>
            <ac:spMk id="3" creationId="{00000000-0000-0000-0000-000000000000}"/>
          </ac:spMkLst>
        </pc:spChg>
        <pc:spChg chg="del">
          <ac:chgData name="Wynne Jones (IMH)" userId="S::wynne.jones@uwtsd.ac.uk::69f52bfd-83ac-4820-bfdb-542bd333a274" providerId="AD" clId="Web-{405335C2-36B0-EB9B-7275-32A2284D9CA1}" dt="2019-10-24T14:17:22.484" v="940"/>
          <ac:spMkLst>
            <pc:docMk/>
            <pc:sldMk cId="1025484277" sldId="299"/>
            <ac:spMk id="8" creationId="{8D70B121-56F4-4848-B38B-182089D909FA}"/>
          </ac:spMkLst>
        </pc:spChg>
        <pc:spChg chg="add">
          <ac:chgData name="Wynne Jones (IMH)" userId="S::wynne.jones@uwtsd.ac.uk::69f52bfd-83ac-4820-bfdb-542bd333a274" providerId="AD" clId="Web-{405335C2-36B0-EB9B-7275-32A2284D9CA1}" dt="2019-10-24T14:17:22.484" v="940"/>
          <ac:spMkLst>
            <pc:docMk/>
            <pc:sldMk cId="1025484277" sldId="299"/>
            <ac:spMk id="17" creationId="{2643BE6C-86B7-4AB9-91E8-9B5DB45AC8EA}"/>
          </ac:spMkLst>
        </pc:spChg>
        <pc:picChg chg="add del">
          <ac:chgData name="Wynne Jones (IMH)" userId="S::wynne.jones@uwtsd.ac.uk::69f52bfd-83ac-4820-bfdb-542bd333a274" providerId="AD" clId="Web-{405335C2-36B0-EB9B-7275-32A2284D9CA1}" dt="2019-10-24T14:17:27.609" v="941"/>
          <ac:picMkLst>
            <pc:docMk/>
            <pc:sldMk cId="1025484277" sldId="299"/>
            <ac:picMk id="14" creationId="{B228C36B-862D-4EAF-8001-389F014BCD95}"/>
          </ac:picMkLst>
        </pc:picChg>
        <pc:cxnChg chg="del">
          <ac:chgData name="Wynne Jones (IMH)" userId="S::wynne.jones@uwtsd.ac.uk::69f52bfd-83ac-4820-bfdb-542bd333a274" providerId="AD" clId="Web-{405335C2-36B0-EB9B-7275-32A2284D9CA1}" dt="2019-10-24T14:17:22.484" v="940"/>
          <ac:cxnSpMkLst>
            <pc:docMk/>
            <pc:sldMk cId="1025484277" sldId="299"/>
            <ac:cxnSpMk id="10" creationId="{2D72A2C9-F3CA-4216-8BAD-FA4C970C3C4E}"/>
          </ac:cxnSpMkLst>
        </pc:cxnChg>
      </pc:sldChg>
      <pc:sldChg chg="ord">
        <pc:chgData name="Wynne Jones (IMH)" userId="S::wynne.jones@uwtsd.ac.uk::69f52bfd-83ac-4820-bfdb-542bd333a274" providerId="AD" clId="Web-{405335C2-36B0-EB9B-7275-32A2284D9CA1}" dt="2019-10-24T08:39:56.312" v="16"/>
        <pc:sldMkLst>
          <pc:docMk/>
          <pc:sldMk cId="3247057858" sldId="300"/>
        </pc:sldMkLst>
      </pc:sldChg>
      <pc:sldChg chg="addSp delSp modSp ord">
        <pc:chgData name="Wynne Jones (IMH)" userId="S::wynne.jones@uwtsd.ac.uk::69f52bfd-83ac-4820-bfdb-542bd333a274" providerId="AD" clId="Web-{405335C2-36B0-EB9B-7275-32A2284D9CA1}" dt="2019-10-24T14:04:22.730" v="432"/>
        <pc:sldMkLst>
          <pc:docMk/>
          <pc:sldMk cId="456743793" sldId="302"/>
        </pc:sldMkLst>
        <pc:spChg chg="mod">
          <ac:chgData name="Wynne Jones (IMH)" userId="S::wynne.jones@uwtsd.ac.uk::69f52bfd-83ac-4820-bfdb-542bd333a274" providerId="AD" clId="Web-{405335C2-36B0-EB9B-7275-32A2284D9CA1}" dt="2019-10-24T14:04:16.027" v="431"/>
          <ac:spMkLst>
            <pc:docMk/>
            <pc:sldMk cId="456743793" sldId="302"/>
            <ac:spMk id="2" creationId="{00000000-0000-0000-0000-000000000000}"/>
          </ac:spMkLst>
        </pc:spChg>
        <pc:spChg chg="del">
          <ac:chgData name="Wynne Jones (IMH)" userId="S::wynne.jones@uwtsd.ac.uk::69f52bfd-83ac-4820-bfdb-542bd333a274" providerId="AD" clId="Web-{405335C2-36B0-EB9B-7275-32A2284D9CA1}" dt="2019-10-24T14:04:16.027" v="431"/>
          <ac:spMkLst>
            <pc:docMk/>
            <pc:sldMk cId="456743793" sldId="302"/>
            <ac:spMk id="72" creationId="{8D70B121-56F4-4848-B38B-182089D909FA}"/>
          </ac:spMkLst>
        </pc:spChg>
        <pc:spChg chg="add">
          <ac:chgData name="Wynne Jones (IMH)" userId="S::wynne.jones@uwtsd.ac.uk::69f52bfd-83ac-4820-bfdb-542bd333a274" providerId="AD" clId="Web-{405335C2-36B0-EB9B-7275-32A2284D9CA1}" dt="2019-10-24T14:04:16.027" v="431"/>
          <ac:spMkLst>
            <pc:docMk/>
            <pc:sldMk cId="456743793" sldId="302"/>
            <ac:spMk id="76" creationId="{2643BE6C-86B7-4AB9-91E8-9B5DB45AC8EA}"/>
          </ac:spMkLst>
        </pc:spChg>
        <pc:spChg chg="del mod">
          <ac:chgData name="Wynne Jones (IMH)" userId="S::wynne.jones@uwtsd.ac.uk::69f52bfd-83ac-4820-bfdb-542bd333a274" providerId="AD" clId="Web-{405335C2-36B0-EB9B-7275-32A2284D9CA1}" dt="2019-10-24T14:04:16.027" v="431"/>
          <ac:spMkLst>
            <pc:docMk/>
            <pc:sldMk cId="456743793" sldId="302"/>
            <ac:spMk id="7171" creationId="{00000000-0000-0000-0000-000000000000}"/>
          </ac:spMkLst>
        </pc:spChg>
        <pc:picChg chg="add del">
          <ac:chgData name="Wynne Jones (IMH)" userId="S::wynne.jones@uwtsd.ac.uk::69f52bfd-83ac-4820-bfdb-542bd333a274" providerId="AD" clId="Web-{405335C2-36B0-EB9B-7275-32A2284D9CA1}" dt="2019-10-24T14:04:22.730" v="432"/>
          <ac:picMkLst>
            <pc:docMk/>
            <pc:sldMk cId="456743793" sldId="302"/>
            <ac:picMk id="73" creationId="{395DB52A-D064-4CE9-9404-BBB8FA3C6928}"/>
          </ac:picMkLst>
        </pc:picChg>
        <pc:cxnChg chg="del">
          <ac:chgData name="Wynne Jones (IMH)" userId="S::wynne.jones@uwtsd.ac.uk::69f52bfd-83ac-4820-bfdb-542bd333a274" providerId="AD" clId="Web-{405335C2-36B0-EB9B-7275-32A2284D9CA1}" dt="2019-10-24T14:04:16.027" v="431"/>
          <ac:cxnSpMkLst>
            <pc:docMk/>
            <pc:sldMk cId="456743793" sldId="302"/>
            <ac:cxnSpMk id="74" creationId="{2D72A2C9-F3CA-4216-8BAD-FA4C970C3C4E}"/>
          </ac:cxnSpMkLst>
        </pc:cxnChg>
      </pc:sldChg>
      <pc:sldChg chg="modSp ord">
        <pc:chgData name="Wynne Jones (IMH)" userId="S::wynne.jones@uwtsd.ac.uk::69f52bfd-83ac-4820-bfdb-542bd333a274" providerId="AD" clId="Web-{405335C2-36B0-EB9B-7275-32A2284D9CA1}" dt="2019-10-24T14:06:23.590" v="544" actId="20577"/>
        <pc:sldMkLst>
          <pc:docMk/>
          <pc:sldMk cId="1929026630" sldId="303"/>
        </pc:sldMkLst>
        <pc:spChg chg="mod">
          <ac:chgData name="Wynne Jones (IMH)" userId="S::wynne.jones@uwtsd.ac.uk::69f52bfd-83ac-4820-bfdb-542bd333a274" providerId="AD" clId="Web-{405335C2-36B0-EB9B-7275-32A2284D9CA1}" dt="2019-10-24T14:06:23.590" v="544" actId="20577"/>
          <ac:spMkLst>
            <pc:docMk/>
            <pc:sldMk cId="1929026630" sldId="303"/>
            <ac:spMk id="7171" creationId="{00000000-0000-0000-0000-000000000000}"/>
          </ac:spMkLst>
        </pc:spChg>
      </pc:sldChg>
      <pc:sldChg chg="del ord">
        <pc:chgData name="Wynne Jones (IMH)" userId="S::wynne.jones@uwtsd.ac.uk::69f52bfd-83ac-4820-bfdb-542bd333a274" providerId="AD" clId="Web-{405335C2-36B0-EB9B-7275-32A2284D9CA1}" dt="2019-10-24T14:28:58.801" v="1698"/>
        <pc:sldMkLst>
          <pc:docMk/>
          <pc:sldMk cId="2438138051" sldId="304"/>
        </pc:sldMkLst>
      </pc:sldChg>
      <pc:sldChg chg="modSp ord">
        <pc:chgData name="Wynne Jones (IMH)" userId="S::wynne.jones@uwtsd.ac.uk::69f52bfd-83ac-4820-bfdb-542bd333a274" providerId="AD" clId="Web-{405335C2-36B0-EB9B-7275-32A2284D9CA1}" dt="2019-10-24T14:09:13.606" v="597" actId="20577"/>
        <pc:sldMkLst>
          <pc:docMk/>
          <pc:sldMk cId="105366903" sldId="305"/>
        </pc:sldMkLst>
        <pc:spChg chg="mod">
          <ac:chgData name="Wynne Jones (IMH)" userId="S::wynne.jones@uwtsd.ac.uk::69f52bfd-83ac-4820-bfdb-542bd333a274" providerId="AD" clId="Web-{405335C2-36B0-EB9B-7275-32A2284D9CA1}" dt="2019-10-24T14:09:13.606" v="597" actId="20577"/>
          <ac:spMkLst>
            <pc:docMk/>
            <pc:sldMk cId="105366903" sldId="305"/>
            <ac:spMk id="7171" creationId="{00000000-0000-0000-0000-000000000000}"/>
          </ac:spMkLst>
        </pc:spChg>
      </pc:sldChg>
      <pc:sldChg chg="modSp ord">
        <pc:chgData name="Wynne Jones (IMH)" userId="S::wynne.jones@uwtsd.ac.uk::69f52bfd-83ac-4820-bfdb-542bd333a274" providerId="AD" clId="Web-{405335C2-36B0-EB9B-7275-32A2284D9CA1}" dt="2019-10-24T14:08:28.778" v="565" actId="20577"/>
        <pc:sldMkLst>
          <pc:docMk/>
          <pc:sldMk cId="2143804517" sldId="306"/>
        </pc:sldMkLst>
        <pc:spChg chg="mod">
          <ac:chgData name="Wynne Jones (IMH)" userId="S::wynne.jones@uwtsd.ac.uk::69f52bfd-83ac-4820-bfdb-542bd333a274" providerId="AD" clId="Web-{405335C2-36B0-EB9B-7275-32A2284D9CA1}" dt="2019-10-24T14:08:28.778" v="565" actId="20577"/>
          <ac:spMkLst>
            <pc:docMk/>
            <pc:sldMk cId="2143804517" sldId="306"/>
            <ac:spMk id="7171" creationId="{00000000-0000-0000-0000-000000000000}"/>
          </ac:spMkLst>
        </pc:spChg>
      </pc:sldChg>
      <pc:sldChg chg="ord">
        <pc:chgData name="Wynne Jones (IMH)" userId="S::wynne.jones@uwtsd.ac.uk::69f52bfd-83ac-4820-bfdb-542bd333a274" providerId="AD" clId="Web-{405335C2-36B0-EB9B-7275-32A2284D9CA1}" dt="2019-10-24T08:39:11.562" v="10"/>
        <pc:sldMkLst>
          <pc:docMk/>
          <pc:sldMk cId="2644797762" sldId="307"/>
        </pc:sldMkLst>
      </pc:sldChg>
      <pc:sldChg chg="ord">
        <pc:chgData name="Wynne Jones (IMH)" userId="S::wynne.jones@uwtsd.ac.uk::69f52bfd-83ac-4820-bfdb-542bd333a274" providerId="AD" clId="Web-{405335C2-36B0-EB9B-7275-32A2284D9CA1}" dt="2019-10-24T08:39:11.547" v="6"/>
        <pc:sldMkLst>
          <pc:docMk/>
          <pc:sldMk cId="4283374976" sldId="308"/>
        </pc:sldMkLst>
      </pc:sldChg>
      <pc:sldChg chg="modSp ord">
        <pc:chgData name="Wynne Jones (IMH)" userId="S::wynne.jones@uwtsd.ac.uk::69f52bfd-83ac-4820-bfdb-542bd333a274" providerId="AD" clId="Web-{405335C2-36B0-EB9B-7275-32A2284D9CA1}" dt="2019-10-24T14:09:44.138" v="603" actId="20577"/>
        <pc:sldMkLst>
          <pc:docMk/>
          <pc:sldMk cId="3295163197" sldId="309"/>
        </pc:sldMkLst>
        <pc:spChg chg="mod">
          <ac:chgData name="Wynne Jones (IMH)" userId="S::wynne.jones@uwtsd.ac.uk::69f52bfd-83ac-4820-bfdb-542bd333a274" providerId="AD" clId="Web-{405335C2-36B0-EB9B-7275-32A2284D9CA1}" dt="2019-10-24T14:09:44.138" v="603" actId="20577"/>
          <ac:spMkLst>
            <pc:docMk/>
            <pc:sldMk cId="3295163197" sldId="309"/>
            <ac:spMk id="7171" creationId="{00000000-0000-0000-0000-000000000000}"/>
          </ac:spMkLst>
        </pc:spChg>
      </pc:sldChg>
      <pc:sldChg chg="ord">
        <pc:chgData name="Wynne Jones (IMH)" userId="S::wynne.jones@uwtsd.ac.uk::69f52bfd-83ac-4820-bfdb-542bd333a274" providerId="AD" clId="Web-{405335C2-36B0-EB9B-7275-32A2284D9CA1}" dt="2019-10-24T08:39:11.547" v="7"/>
        <pc:sldMkLst>
          <pc:docMk/>
          <pc:sldMk cId="708708847" sldId="310"/>
        </pc:sldMkLst>
      </pc:sldChg>
      <pc:sldChg chg="ord">
        <pc:chgData name="Wynne Jones (IMH)" userId="S::wynne.jones@uwtsd.ac.uk::69f52bfd-83ac-4820-bfdb-542bd333a274" providerId="AD" clId="Web-{405335C2-36B0-EB9B-7275-32A2284D9CA1}" dt="2019-10-24T08:39:11.547" v="8"/>
        <pc:sldMkLst>
          <pc:docMk/>
          <pc:sldMk cId="1923463397" sldId="311"/>
        </pc:sldMkLst>
      </pc:sldChg>
      <pc:sldChg chg="modSp ord">
        <pc:chgData name="Wynne Jones (IMH)" userId="S::wynne.jones@uwtsd.ac.uk::69f52bfd-83ac-4820-bfdb-542bd333a274" providerId="AD" clId="Web-{405335C2-36B0-EB9B-7275-32A2284D9CA1}" dt="2019-10-24T14:16:09.203" v="930" actId="20577"/>
        <pc:sldMkLst>
          <pc:docMk/>
          <pc:sldMk cId="3916455744" sldId="312"/>
        </pc:sldMkLst>
        <pc:spChg chg="mod">
          <ac:chgData name="Wynne Jones (IMH)" userId="S::wynne.jones@uwtsd.ac.uk::69f52bfd-83ac-4820-bfdb-542bd333a274" providerId="AD" clId="Web-{405335C2-36B0-EB9B-7275-32A2284D9CA1}" dt="2019-10-24T14:16:09.203" v="930" actId="20577"/>
          <ac:spMkLst>
            <pc:docMk/>
            <pc:sldMk cId="3916455744" sldId="312"/>
            <ac:spMk id="7171" creationId="{00000000-0000-0000-0000-000000000000}"/>
          </ac:spMkLst>
        </pc:spChg>
      </pc:sldChg>
      <pc:sldChg chg="new del">
        <pc:chgData name="Wynne Jones (IMH)" userId="S::wynne.jones@uwtsd.ac.uk::69f52bfd-83ac-4820-bfdb-542bd333a274" providerId="AD" clId="Web-{405335C2-36B0-EB9B-7275-32A2284D9CA1}" dt="2019-10-24T13:18:51.168" v="161"/>
        <pc:sldMkLst>
          <pc:docMk/>
          <pc:sldMk cId="4028923869" sldId="313"/>
        </pc:sldMkLst>
      </pc:sldChg>
      <pc:sldChg chg="modSp add replId">
        <pc:chgData name="Wynne Jones (IMH)" userId="S::wynne.jones@uwtsd.ac.uk::69f52bfd-83ac-4820-bfdb-542bd333a274" providerId="AD" clId="Web-{405335C2-36B0-EB9B-7275-32A2284D9CA1}" dt="2019-10-24T13:08:22.492" v="125" actId="20577"/>
        <pc:sldMkLst>
          <pc:docMk/>
          <pc:sldMk cId="3964157275" sldId="314"/>
        </pc:sldMkLst>
        <pc:spChg chg="mod">
          <ac:chgData name="Wynne Jones (IMH)" userId="S::wynne.jones@uwtsd.ac.uk::69f52bfd-83ac-4820-bfdb-542bd333a274" providerId="AD" clId="Web-{405335C2-36B0-EB9B-7275-32A2284D9CA1}" dt="2019-10-24T13:08:22.492" v="125" actId="20577"/>
          <ac:spMkLst>
            <pc:docMk/>
            <pc:sldMk cId="3964157275" sldId="314"/>
            <ac:spMk id="21507" creationId="{00000000-0000-0000-0000-000000000000}"/>
          </ac:spMkLst>
        </pc:spChg>
      </pc:sldChg>
      <pc:sldChg chg="modSp add replId">
        <pc:chgData name="Wynne Jones (IMH)" userId="S::wynne.jones@uwtsd.ac.uk::69f52bfd-83ac-4820-bfdb-542bd333a274" providerId="AD" clId="Web-{405335C2-36B0-EB9B-7275-32A2284D9CA1}" dt="2019-10-24T13:09:34.992" v="150" actId="20577"/>
        <pc:sldMkLst>
          <pc:docMk/>
          <pc:sldMk cId="2869688359" sldId="315"/>
        </pc:sldMkLst>
        <pc:spChg chg="mod">
          <ac:chgData name="Wynne Jones (IMH)" userId="S::wynne.jones@uwtsd.ac.uk::69f52bfd-83ac-4820-bfdb-542bd333a274" providerId="AD" clId="Web-{405335C2-36B0-EB9B-7275-32A2284D9CA1}" dt="2019-10-24T13:09:34.992" v="150" actId="20577"/>
          <ac:spMkLst>
            <pc:docMk/>
            <pc:sldMk cId="2869688359" sldId="315"/>
            <ac:spMk id="3" creationId="{E7E261AE-89A4-458E-AA1C-9200499B32AA}"/>
          </ac:spMkLst>
        </pc:spChg>
      </pc:sldChg>
      <pc:sldChg chg="modSp new ord">
        <pc:chgData name="Wynne Jones (IMH)" userId="S::wynne.jones@uwtsd.ac.uk::69f52bfd-83ac-4820-bfdb-542bd333a274" providerId="AD" clId="Web-{405335C2-36B0-EB9B-7275-32A2284D9CA1}" dt="2019-10-24T14:03:19.995" v="424" actId="20577"/>
        <pc:sldMkLst>
          <pc:docMk/>
          <pc:sldMk cId="3650238926" sldId="316"/>
        </pc:sldMkLst>
        <pc:spChg chg="mod">
          <ac:chgData name="Wynne Jones (IMH)" userId="S::wynne.jones@uwtsd.ac.uk::69f52bfd-83ac-4820-bfdb-542bd333a274" providerId="AD" clId="Web-{405335C2-36B0-EB9B-7275-32A2284D9CA1}" dt="2019-10-24T14:03:14.261" v="415" actId="20577"/>
          <ac:spMkLst>
            <pc:docMk/>
            <pc:sldMk cId="3650238926" sldId="316"/>
            <ac:spMk id="2" creationId="{F011FE8C-376B-4A5C-92C4-89B404CA7E6A}"/>
          </ac:spMkLst>
        </pc:spChg>
        <pc:spChg chg="mod">
          <ac:chgData name="Wynne Jones (IMH)" userId="S::wynne.jones@uwtsd.ac.uk::69f52bfd-83ac-4820-bfdb-542bd333a274" providerId="AD" clId="Web-{405335C2-36B0-EB9B-7275-32A2284D9CA1}" dt="2019-10-24T14:03:19.995" v="424" actId="20577"/>
          <ac:spMkLst>
            <pc:docMk/>
            <pc:sldMk cId="3650238926" sldId="316"/>
            <ac:spMk id="3" creationId="{7D07B5B8-5F99-40D4-8275-447A8C8F5F6D}"/>
          </ac:spMkLst>
        </pc:spChg>
      </pc:sldChg>
      <pc:sldChg chg="addSp delSp modSp add replId">
        <pc:chgData name="Wynne Jones (IMH)" userId="S::wynne.jones@uwtsd.ac.uk::69f52bfd-83ac-4820-bfdb-542bd333a274" providerId="AD" clId="Web-{405335C2-36B0-EB9B-7275-32A2284D9CA1}" dt="2019-10-24T13:47:54.771" v="214" actId="1076"/>
        <pc:sldMkLst>
          <pc:docMk/>
          <pc:sldMk cId="4264994778" sldId="317"/>
        </pc:sldMkLst>
        <pc:spChg chg="add del mod">
          <ac:chgData name="Wynne Jones (IMH)" userId="S::wynne.jones@uwtsd.ac.uk::69f52bfd-83ac-4820-bfdb-542bd333a274" providerId="AD" clId="Web-{405335C2-36B0-EB9B-7275-32A2284D9CA1}" dt="2019-10-24T13:47:34.912" v="210"/>
          <ac:spMkLst>
            <pc:docMk/>
            <pc:sldMk cId="4264994778" sldId="317"/>
            <ac:spMk id="5" creationId="{256D1D4B-244D-4B42-B63A-13E43B15B753}"/>
          </ac:spMkLst>
        </pc:spChg>
        <pc:picChg chg="del">
          <ac:chgData name="Wynne Jones (IMH)" userId="S::wynne.jones@uwtsd.ac.uk::69f52bfd-83ac-4820-bfdb-542bd333a274" providerId="AD" clId="Web-{405335C2-36B0-EB9B-7275-32A2284D9CA1}" dt="2019-10-24T13:18:56.652" v="163"/>
          <ac:picMkLst>
            <pc:docMk/>
            <pc:sldMk cId="4264994778" sldId="317"/>
            <ac:picMk id="4" creationId="{7A7EF207-2FD3-4D05-84FA-11654C76EE8B}"/>
          </ac:picMkLst>
        </pc:picChg>
        <pc:picChg chg="add mod ord">
          <ac:chgData name="Wynne Jones (IMH)" userId="S::wynne.jones@uwtsd.ac.uk::69f52bfd-83ac-4820-bfdb-542bd333a274" providerId="AD" clId="Web-{405335C2-36B0-EB9B-7275-32A2284D9CA1}" dt="2019-10-24T13:47:54.771" v="214" actId="1076"/>
          <ac:picMkLst>
            <pc:docMk/>
            <pc:sldMk cId="4264994778" sldId="317"/>
            <ac:picMk id="6" creationId="{F1B7D8D9-7CEE-4019-8999-679D4279CD95}"/>
          </ac:picMkLst>
        </pc:picChg>
      </pc:sldChg>
      <pc:sldChg chg="addSp delSp modSp add replId">
        <pc:chgData name="Wynne Jones (IMH)" userId="S::wynne.jones@uwtsd.ac.uk::69f52bfd-83ac-4820-bfdb-542bd333a274" providerId="AD" clId="Web-{405335C2-36B0-EB9B-7275-32A2284D9CA1}" dt="2019-10-24T13:51:33.429" v="229" actId="14100"/>
        <pc:sldMkLst>
          <pc:docMk/>
          <pc:sldMk cId="973948812" sldId="318"/>
        </pc:sldMkLst>
        <pc:spChg chg="del">
          <ac:chgData name="Wynne Jones (IMH)" userId="S::wynne.jones@uwtsd.ac.uk::69f52bfd-83ac-4820-bfdb-542bd333a274" providerId="AD" clId="Web-{405335C2-36B0-EB9B-7275-32A2284D9CA1}" dt="2019-10-24T13:51:15.522" v="225"/>
          <ac:spMkLst>
            <pc:docMk/>
            <pc:sldMk cId="973948812" sldId="318"/>
            <ac:spMk id="5" creationId="{256D1D4B-244D-4B42-B63A-13E43B15B753}"/>
          </ac:spMkLst>
        </pc:spChg>
        <pc:picChg chg="add mod ord">
          <ac:chgData name="Wynne Jones (IMH)" userId="S::wynne.jones@uwtsd.ac.uk::69f52bfd-83ac-4820-bfdb-542bd333a274" providerId="AD" clId="Web-{405335C2-36B0-EB9B-7275-32A2284D9CA1}" dt="2019-10-24T13:51:33.429" v="229" actId="14100"/>
          <ac:picMkLst>
            <pc:docMk/>
            <pc:sldMk cId="973948812" sldId="318"/>
            <ac:picMk id="3" creationId="{05E417B3-DA9D-460C-91F2-D50F3F518EB2}"/>
          </ac:picMkLst>
        </pc:picChg>
      </pc:sldChg>
      <pc:sldChg chg="addSp delSp modSp add replId">
        <pc:chgData name="Wynne Jones (IMH)" userId="S::wynne.jones@uwtsd.ac.uk::69f52bfd-83ac-4820-bfdb-542bd333a274" providerId="AD" clId="Web-{405335C2-36B0-EB9B-7275-32A2284D9CA1}" dt="2019-10-24T13:50:27.444" v="224" actId="14100"/>
        <pc:sldMkLst>
          <pc:docMk/>
          <pc:sldMk cId="4273004057" sldId="319"/>
        </pc:sldMkLst>
        <pc:spChg chg="del">
          <ac:chgData name="Wynne Jones (IMH)" userId="S::wynne.jones@uwtsd.ac.uk::69f52bfd-83ac-4820-bfdb-542bd333a274" providerId="AD" clId="Web-{405335C2-36B0-EB9B-7275-32A2284D9CA1}" dt="2019-10-24T13:49:27.819" v="215"/>
          <ac:spMkLst>
            <pc:docMk/>
            <pc:sldMk cId="4273004057" sldId="319"/>
            <ac:spMk id="5" creationId="{256D1D4B-244D-4B42-B63A-13E43B15B753}"/>
          </ac:spMkLst>
        </pc:spChg>
        <pc:spChg chg="add del mod">
          <ac:chgData name="Wynne Jones (IMH)" userId="S::wynne.jones@uwtsd.ac.uk::69f52bfd-83ac-4820-bfdb-542bd333a274" providerId="AD" clId="Web-{405335C2-36B0-EB9B-7275-32A2284D9CA1}" dt="2019-10-24T13:50:13.975" v="221"/>
          <ac:spMkLst>
            <pc:docMk/>
            <pc:sldMk cId="4273004057" sldId="319"/>
            <ac:spMk id="7" creationId="{FF25601B-B171-44F8-A410-51DFD4933072}"/>
          </ac:spMkLst>
        </pc:spChg>
        <pc:picChg chg="add del mod ord">
          <ac:chgData name="Wynne Jones (IMH)" userId="S::wynne.jones@uwtsd.ac.uk::69f52bfd-83ac-4820-bfdb-542bd333a274" providerId="AD" clId="Web-{405335C2-36B0-EB9B-7275-32A2284D9CA1}" dt="2019-10-24T13:50:09.772" v="220"/>
          <ac:picMkLst>
            <pc:docMk/>
            <pc:sldMk cId="4273004057" sldId="319"/>
            <ac:picMk id="3" creationId="{432523E6-A8B9-4460-B48D-871FD91C630B}"/>
          </ac:picMkLst>
        </pc:picChg>
        <pc:picChg chg="add mod ord">
          <ac:chgData name="Wynne Jones (IMH)" userId="S::wynne.jones@uwtsd.ac.uk::69f52bfd-83ac-4820-bfdb-542bd333a274" providerId="AD" clId="Web-{405335C2-36B0-EB9B-7275-32A2284D9CA1}" dt="2019-10-24T13:50:27.444" v="224" actId="14100"/>
          <ac:picMkLst>
            <pc:docMk/>
            <pc:sldMk cId="4273004057" sldId="319"/>
            <ac:picMk id="8" creationId="{E3F35B93-84B3-4B20-9AE2-E65BE7CA97C3}"/>
          </ac:picMkLst>
        </pc:picChg>
      </pc:sldChg>
      <pc:sldChg chg="modSp add replId">
        <pc:chgData name="Wynne Jones (IMH)" userId="S::wynne.jones@uwtsd.ac.uk::69f52bfd-83ac-4820-bfdb-542bd333a274" providerId="AD" clId="Web-{405335C2-36B0-EB9B-7275-32A2284D9CA1}" dt="2019-10-24T13:31:26.609" v="194" actId="20577"/>
        <pc:sldMkLst>
          <pc:docMk/>
          <pc:sldMk cId="1818055913" sldId="320"/>
        </pc:sldMkLst>
        <pc:spChg chg="mod">
          <ac:chgData name="Wynne Jones (IMH)" userId="S::wynne.jones@uwtsd.ac.uk::69f52bfd-83ac-4820-bfdb-542bd333a274" providerId="AD" clId="Web-{405335C2-36B0-EB9B-7275-32A2284D9CA1}" dt="2019-10-24T13:31:26.609" v="194" actId="20577"/>
          <ac:spMkLst>
            <pc:docMk/>
            <pc:sldMk cId="1818055913" sldId="320"/>
            <ac:spMk id="5" creationId="{6CFBA889-0AE9-4D1E-8BDC-1BB5D953B143}"/>
          </ac:spMkLst>
        </pc:spChg>
      </pc:sldChg>
      <pc:sldChg chg="new del">
        <pc:chgData name="Wynne Jones (IMH)" userId="S::wynne.jones@uwtsd.ac.uk::69f52bfd-83ac-4820-bfdb-542bd333a274" providerId="AD" clId="Web-{405335C2-36B0-EB9B-7275-32A2284D9CA1}" dt="2019-10-24T13:54:40.133" v="250"/>
        <pc:sldMkLst>
          <pc:docMk/>
          <pc:sldMk cId="1685843708" sldId="321"/>
        </pc:sldMkLst>
      </pc:sldChg>
      <pc:sldChg chg="modSp add replId">
        <pc:chgData name="Wynne Jones (IMH)" userId="S::wynne.jones@uwtsd.ac.uk::69f52bfd-83ac-4820-bfdb-542bd333a274" providerId="AD" clId="Web-{405335C2-36B0-EB9B-7275-32A2284D9CA1}" dt="2019-10-24T13:59:30.056" v="294" actId="20577"/>
        <pc:sldMkLst>
          <pc:docMk/>
          <pc:sldMk cId="734458603" sldId="322"/>
        </pc:sldMkLst>
        <pc:spChg chg="mod">
          <ac:chgData name="Wynne Jones (IMH)" userId="S::wynne.jones@uwtsd.ac.uk::69f52bfd-83ac-4820-bfdb-542bd333a274" providerId="AD" clId="Web-{405335C2-36B0-EB9B-7275-32A2284D9CA1}" dt="2019-10-24T13:59:30.056" v="294" actId="20577"/>
          <ac:spMkLst>
            <pc:docMk/>
            <pc:sldMk cId="734458603" sldId="322"/>
            <ac:spMk id="3" creationId="{00000000-0000-0000-0000-000000000000}"/>
          </ac:spMkLst>
        </pc:spChg>
      </pc:sldChg>
      <pc:sldChg chg="add replId">
        <pc:chgData name="Wynne Jones (IMH)" userId="S::wynne.jones@uwtsd.ac.uk::69f52bfd-83ac-4820-bfdb-542bd333a274" providerId="AD" clId="Web-{405335C2-36B0-EB9B-7275-32A2284D9CA1}" dt="2019-10-24T14:03:45.620" v="427"/>
        <pc:sldMkLst>
          <pc:docMk/>
          <pc:sldMk cId="49610806" sldId="323"/>
        </pc:sldMkLst>
      </pc:sldChg>
      <pc:sldChg chg="add replId">
        <pc:chgData name="Wynne Jones (IMH)" userId="S::wynne.jones@uwtsd.ac.uk::69f52bfd-83ac-4820-bfdb-542bd333a274" providerId="AD" clId="Web-{405335C2-36B0-EB9B-7275-32A2284D9CA1}" dt="2019-10-24T14:17:06.312" v="935"/>
        <pc:sldMkLst>
          <pc:docMk/>
          <pc:sldMk cId="3893874547" sldId="324"/>
        </pc:sldMkLst>
      </pc:sldChg>
      <pc:sldChg chg="addSp delSp modSp new mod setBg">
        <pc:chgData name="Wynne Jones (IMH)" userId="S::wynne.jones@uwtsd.ac.uk::69f52bfd-83ac-4820-bfdb-542bd333a274" providerId="AD" clId="Web-{405335C2-36B0-EB9B-7275-32A2284D9CA1}" dt="2019-10-24T14:25:04.503" v="1375"/>
        <pc:sldMkLst>
          <pc:docMk/>
          <pc:sldMk cId="2840844827" sldId="325"/>
        </pc:sldMkLst>
        <pc:spChg chg="mod">
          <ac:chgData name="Wynne Jones (IMH)" userId="S::wynne.jones@uwtsd.ac.uk::69f52bfd-83ac-4820-bfdb-542bd333a274" providerId="AD" clId="Web-{405335C2-36B0-EB9B-7275-32A2284D9CA1}" dt="2019-10-24T14:25:04.503" v="1375"/>
          <ac:spMkLst>
            <pc:docMk/>
            <pc:sldMk cId="2840844827" sldId="325"/>
            <ac:spMk id="2" creationId="{C3A1C63C-E28D-4A6E-9746-F95AE976E290}"/>
          </ac:spMkLst>
        </pc:spChg>
        <pc:spChg chg="del mod">
          <ac:chgData name="Wynne Jones (IMH)" userId="S::wynne.jones@uwtsd.ac.uk::69f52bfd-83ac-4820-bfdb-542bd333a274" providerId="AD" clId="Web-{405335C2-36B0-EB9B-7275-32A2284D9CA1}" dt="2019-10-24T14:25:04.503" v="1375"/>
          <ac:spMkLst>
            <pc:docMk/>
            <pc:sldMk cId="2840844827" sldId="325"/>
            <ac:spMk id="3" creationId="{D5EC4FB8-EF2D-4704-B96D-E275E1BD6C53}"/>
          </ac:spMkLst>
        </pc:spChg>
        <pc:spChg chg="add">
          <ac:chgData name="Wynne Jones (IMH)" userId="S::wynne.jones@uwtsd.ac.uk::69f52bfd-83ac-4820-bfdb-542bd333a274" providerId="AD" clId="Web-{405335C2-36B0-EB9B-7275-32A2284D9CA1}" dt="2019-10-24T14:25:04.503" v="1375"/>
          <ac:spMkLst>
            <pc:docMk/>
            <pc:sldMk cId="2840844827" sldId="325"/>
            <ac:spMk id="10" creationId="{46C2E80F-49A6-4372-B103-219D417A55ED}"/>
          </ac:spMkLst>
        </pc:spChg>
        <pc:graphicFrameChg chg="add">
          <ac:chgData name="Wynne Jones (IMH)" userId="S::wynne.jones@uwtsd.ac.uk::69f52bfd-83ac-4820-bfdb-542bd333a274" providerId="AD" clId="Web-{405335C2-36B0-EB9B-7275-32A2284D9CA1}" dt="2019-10-24T14:25:04.503" v="1375"/>
          <ac:graphicFrameMkLst>
            <pc:docMk/>
            <pc:sldMk cId="2840844827" sldId="325"/>
            <ac:graphicFrameMk id="5" creationId="{22F94CB4-9EBC-4FC1-875D-09373BE4C7BC}"/>
          </ac:graphicFrameMkLst>
        </pc:graphicFrameChg>
      </pc:sldChg>
      <pc:sldChg chg="addSp delSp modSp new mod setBg">
        <pc:chgData name="Wynne Jones (IMH)" userId="S::wynne.jones@uwtsd.ac.uk::69f52bfd-83ac-4820-bfdb-542bd333a274" providerId="AD" clId="Web-{405335C2-36B0-EB9B-7275-32A2284D9CA1}" dt="2019-10-24T14:28:48.707" v="1697"/>
        <pc:sldMkLst>
          <pc:docMk/>
          <pc:sldMk cId="3397130391" sldId="326"/>
        </pc:sldMkLst>
        <pc:spChg chg="mod">
          <ac:chgData name="Wynne Jones (IMH)" userId="S::wynne.jones@uwtsd.ac.uk::69f52bfd-83ac-4820-bfdb-542bd333a274" providerId="AD" clId="Web-{405335C2-36B0-EB9B-7275-32A2284D9CA1}" dt="2019-10-24T14:28:48.707" v="1697"/>
          <ac:spMkLst>
            <pc:docMk/>
            <pc:sldMk cId="3397130391" sldId="326"/>
            <ac:spMk id="2" creationId="{CAC18D1D-CBE8-49A4-B8CF-FF8C5484F126}"/>
          </ac:spMkLst>
        </pc:spChg>
        <pc:spChg chg="del mod">
          <ac:chgData name="Wynne Jones (IMH)" userId="S::wynne.jones@uwtsd.ac.uk::69f52bfd-83ac-4820-bfdb-542bd333a274" providerId="AD" clId="Web-{405335C2-36B0-EB9B-7275-32A2284D9CA1}" dt="2019-10-24T14:28:48.707" v="1697"/>
          <ac:spMkLst>
            <pc:docMk/>
            <pc:sldMk cId="3397130391" sldId="326"/>
            <ac:spMk id="3" creationId="{3CE4144D-4083-4F0F-B410-29B6C6AACA1B}"/>
          </ac:spMkLst>
        </pc:spChg>
        <pc:spChg chg="add">
          <ac:chgData name="Wynne Jones (IMH)" userId="S::wynne.jones@uwtsd.ac.uk::69f52bfd-83ac-4820-bfdb-542bd333a274" providerId="AD" clId="Web-{405335C2-36B0-EB9B-7275-32A2284D9CA1}" dt="2019-10-24T14:28:48.707" v="1697"/>
          <ac:spMkLst>
            <pc:docMk/>
            <pc:sldMk cId="3397130391" sldId="326"/>
            <ac:spMk id="10" creationId="{46C2E80F-49A6-4372-B103-219D417A55ED}"/>
          </ac:spMkLst>
        </pc:spChg>
        <pc:graphicFrameChg chg="add">
          <ac:chgData name="Wynne Jones (IMH)" userId="S::wynne.jones@uwtsd.ac.uk::69f52bfd-83ac-4820-bfdb-542bd333a274" providerId="AD" clId="Web-{405335C2-36B0-EB9B-7275-32A2284D9CA1}" dt="2019-10-24T14:28:48.707" v="1697"/>
          <ac:graphicFrameMkLst>
            <pc:docMk/>
            <pc:sldMk cId="3397130391" sldId="326"/>
            <ac:graphicFrameMk id="5" creationId="{4A97DC1F-09FB-4442-916F-A0A23F13AB17}"/>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188BCF0-87D6-47E4-A5AF-8CA6DBB8FDF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F549A84-BAA5-4387-938F-80EB8AFB8135}">
      <dgm:prSet/>
      <dgm:spPr/>
      <dgm:t>
        <a:bodyPr/>
        <a:lstStyle/>
        <a:p>
          <a:r>
            <a:rPr lang="en-GB"/>
            <a:t>Terrorists do thrive on the 'Oxygen of Publicity' and use the media accordingly,</a:t>
          </a:r>
          <a:endParaRPr lang="en-US"/>
        </a:p>
      </dgm:t>
    </dgm:pt>
    <dgm:pt modelId="{6E09D029-2139-4CE2-AA4A-046676ABD8BF}" type="parTrans" cxnId="{CDEDE2DE-1189-4F46-B415-721E1FDE8097}">
      <dgm:prSet/>
      <dgm:spPr/>
      <dgm:t>
        <a:bodyPr/>
        <a:lstStyle/>
        <a:p>
          <a:endParaRPr lang="en-US"/>
        </a:p>
      </dgm:t>
    </dgm:pt>
    <dgm:pt modelId="{48E5CB05-57D1-4D2E-86D3-5808107EAB3A}" type="sibTrans" cxnId="{CDEDE2DE-1189-4F46-B415-721E1FDE8097}">
      <dgm:prSet/>
      <dgm:spPr/>
      <dgm:t>
        <a:bodyPr/>
        <a:lstStyle/>
        <a:p>
          <a:endParaRPr lang="en-US"/>
        </a:p>
      </dgm:t>
    </dgm:pt>
    <dgm:pt modelId="{FB753E04-F670-433B-8EC3-6EC94893FD95}">
      <dgm:prSet/>
      <dgm:spPr/>
      <dgm:t>
        <a:bodyPr/>
        <a:lstStyle/>
        <a:p>
          <a:r>
            <a:rPr lang="en-GB"/>
            <a:t>This is not to say that the mainstream media share the values of terrorists,</a:t>
          </a:r>
          <a:endParaRPr lang="en-US"/>
        </a:p>
      </dgm:t>
    </dgm:pt>
    <dgm:pt modelId="{01F61CA4-74C0-4658-B57C-95F657A9EA4D}" type="parTrans" cxnId="{1F84D1BF-D48A-476A-8937-5499D6BB1911}">
      <dgm:prSet/>
      <dgm:spPr/>
      <dgm:t>
        <a:bodyPr/>
        <a:lstStyle/>
        <a:p>
          <a:endParaRPr lang="en-US"/>
        </a:p>
      </dgm:t>
    </dgm:pt>
    <dgm:pt modelId="{EF8A722E-3C4F-4621-B6CD-D8E63F3CF998}" type="sibTrans" cxnId="{1F84D1BF-D48A-476A-8937-5499D6BB1911}">
      <dgm:prSet/>
      <dgm:spPr/>
      <dgm:t>
        <a:bodyPr/>
        <a:lstStyle/>
        <a:p>
          <a:endParaRPr lang="en-US"/>
        </a:p>
      </dgm:t>
    </dgm:pt>
    <dgm:pt modelId="{7CC1796D-34DC-491F-B0B6-A1EAF3A391A6}">
      <dgm:prSet/>
      <dgm:spPr/>
      <dgm:t>
        <a:bodyPr/>
        <a:lstStyle/>
        <a:p>
          <a:r>
            <a:rPr lang="en-GB"/>
            <a:t>It may deminstrate that in liberal states where the freedom of speech exists the media are open to manipulation by terrorist groups. </a:t>
          </a:r>
          <a:endParaRPr lang="en-US"/>
        </a:p>
      </dgm:t>
    </dgm:pt>
    <dgm:pt modelId="{6F71DE5B-9807-4A45-ACC9-ED6D31575DBD}" type="parTrans" cxnId="{A1E8E82F-75CA-4787-A7B5-845CD882BA6A}">
      <dgm:prSet/>
      <dgm:spPr/>
      <dgm:t>
        <a:bodyPr/>
        <a:lstStyle/>
        <a:p>
          <a:endParaRPr lang="en-US"/>
        </a:p>
      </dgm:t>
    </dgm:pt>
    <dgm:pt modelId="{1946E2EA-2ECC-445B-9889-142DD7AAFFE5}" type="sibTrans" cxnId="{A1E8E82F-75CA-4787-A7B5-845CD882BA6A}">
      <dgm:prSet/>
      <dgm:spPr/>
      <dgm:t>
        <a:bodyPr/>
        <a:lstStyle/>
        <a:p>
          <a:endParaRPr lang="en-US"/>
        </a:p>
      </dgm:t>
    </dgm:pt>
    <dgm:pt modelId="{82428548-2EED-4B58-B34B-CFFB8AFACC78}" type="pres">
      <dgm:prSet presAssocID="{9188BCF0-87D6-47E4-A5AF-8CA6DBB8FDFB}" presName="linear" presStyleCnt="0">
        <dgm:presLayoutVars>
          <dgm:animLvl val="lvl"/>
          <dgm:resizeHandles val="exact"/>
        </dgm:presLayoutVars>
      </dgm:prSet>
      <dgm:spPr/>
    </dgm:pt>
    <dgm:pt modelId="{B36690AF-F777-40CB-A9E6-4C44AB163424}" type="pres">
      <dgm:prSet presAssocID="{8F549A84-BAA5-4387-938F-80EB8AFB8135}" presName="parentText" presStyleLbl="node1" presStyleIdx="0" presStyleCnt="3">
        <dgm:presLayoutVars>
          <dgm:chMax val="0"/>
          <dgm:bulletEnabled val="1"/>
        </dgm:presLayoutVars>
      </dgm:prSet>
      <dgm:spPr/>
    </dgm:pt>
    <dgm:pt modelId="{CCEA5EE3-0A6D-4450-9A04-707D1C2C3E79}" type="pres">
      <dgm:prSet presAssocID="{48E5CB05-57D1-4D2E-86D3-5808107EAB3A}" presName="spacer" presStyleCnt="0"/>
      <dgm:spPr/>
    </dgm:pt>
    <dgm:pt modelId="{CD2ACE85-3D98-48CC-A9DF-6E38743C98EB}" type="pres">
      <dgm:prSet presAssocID="{FB753E04-F670-433B-8EC3-6EC94893FD95}" presName="parentText" presStyleLbl="node1" presStyleIdx="1" presStyleCnt="3">
        <dgm:presLayoutVars>
          <dgm:chMax val="0"/>
          <dgm:bulletEnabled val="1"/>
        </dgm:presLayoutVars>
      </dgm:prSet>
      <dgm:spPr/>
    </dgm:pt>
    <dgm:pt modelId="{8480B38D-9D49-4891-806D-23CDC638FC11}" type="pres">
      <dgm:prSet presAssocID="{EF8A722E-3C4F-4621-B6CD-D8E63F3CF998}" presName="spacer" presStyleCnt="0"/>
      <dgm:spPr/>
    </dgm:pt>
    <dgm:pt modelId="{B4ABF8E8-32A4-4B51-9F07-3629FEB39F4A}" type="pres">
      <dgm:prSet presAssocID="{7CC1796D-34DC-491F-B0B6-A1EAF3A391A6}" presName="parentText" presStyleLbl="node1" presStyleIdx="2" presStyleCnt="3">
        <dgm:presLayoutVars>
          <dgm:chMax val="0"/>
          <dgm:bulletEnabled val="1"/>
        </dgm:presLayoutVars>
      </dgm:prSet>
      <dgm:spPr/>
    </dgm:pt>
  </dgm:ptLst>
  <dgm:cxnLst>
    <dgm:cxn modelId="{A1E8E82F-75CA-4787-A7B5-845CD882BA6A}" srcId="{9188BCF0-87D6-47E4-A5AF-8CA6DBB8FDFB}" destId="{7CC1796D-34DC-491F-B0B6-A1EAF3A391A6}" srcOrd="2" destOrd="0" parTransId="{6F71DE5B-9807-4A45-ACC9-ED6D31575DBD}" sibTransId="{1946E2EA-2ECC-445B-9889-142DD7AAFFE5}"/>
    <dgm:cxn modelId="{137EEF80-39EF-4AE1-9927-2EEBFD257C60}" type="presOf" srcId="{FB753E04-F670-433B-8EC3-6EC94893FD95}" destId="{CD2ACE85-3D98-48CC-A9DF-6E38743C98EB}" srcOrd="0" destOrd="0" presId="urn:microsoft.com/office/officeart/2005/8/layout/vList2"/>
    <dgm:cxn modelId="{2B3F4B97-CB31-4BB0-9F1A-617406FE1BB1}" type="presOf" srcId="{9188BCF0-87D6-47E4-A5AF-8CA6DBB8FDFB}" destId="{82428548-2EED-4B58-B34B-CFFB8AFACC78}" srcOrd="0" destOrd="0" presId="urn:microsoft.com/office/officeart/2005/8/layout/vList2"/>
    <dgm:cxn modelId="{1F84D1BF-D48A-476A-8937-5499D6BB1911}" srcId="{9188BCF0-87D6-47E4-A5AF-8CA6DBB8FDFB}" destId="{FB753E04-F670-433B-8EC3-6EC94893FD95}" srcOrd="1" destOrd="0" parTransId="{01F61CA4-74C0-4658-B57C-95F657A9EA4D}" sibTransId="{EF8A722E-3C4F-4621-B6CD-D8E63F3CF998}"/>
    <dgm:cxn modelId="{74C839CF-94C9-4F5F-B2FB-980EA7855424}" type="presOf" srcId="{7CC1796D-34DC-491F-B0B6-A1EAF3A391A6}" destId="{B4ABF8E8-32A4-4B51-9F07-3629FEB39F4A}" srcOrd="0" destOrd="0" presId="urn:microsoft.com/office/officeart/2005/8/layout/vList2"/>
    <dgm:cxn modelId="{A4C4ADDD-C6C9-4EB4-B050-1D97CA18EAE9}" type="presOf" srcId="{8F549A84-BAA5-4387-938F-80EB8AFB8135}" destId="{B36690AF-F777-40CB-A9E6-4C44AB163424}" srcOrd="0" destOrd="0" presId="urn:microsoft.com/office/officeart/2005/8/layout/vList2"/>
    <dgm:cxn modelId="{CDEDE2DE-1189-4F46-B415-721E1FDE8097}" srcId="{9188BCF0-87D6-47E4-A5AF-8CA6DBB8FDFB}" destId="{8F549A84-BAA5-4387-938F-80EB8AFB8135}" srcOrd="0" destOrd="0" parTransId="{6E09D029-2139-4CE2-AA4A-046676ABD8BF}" sibTransId="{48E5CB05-57D1-4D2E-86D3-5808107EAB3A}"/>
    <dgm:cxn modelId="{B71DBC7C-6560-42A6-9975-FE2CAFB12BCC}" type="presParOf" srcId="{82428548-2EED-4B58-B34B-CFFB8AFACC78}" destId="{B36690AF-F777-40CB-A9E6-4C44AB163424}" srcOrd="0" destOrd="0" presId="urn:microsoft.com/office/officeart/2005/8/layout/vList2"/>
    <dgm:cxn modelId="{40068715-31F3-42FC-9A84-AFD69AD056F9}" type="presParOf" srcId="{82428548-2EED-4B58-B34B-CFFB8AFACC78}" destId="{CCEA5EE3-0A6D-4450-9A04-707D1C2C3E79}" srcOrd="1" destOrd="0" presId="urn:microsoft.com/office/officeart/2005/8/layout/vList2"/>
    <dgm:cxn modelId="{EE502484-BD76-4E82-BAAF-7380C011F47A}" type="presParOf" srcId="{82428548-2EED-4B58-B34B-CFFB8AFACC78}" destId="{CD2ACE85-3D98-48CC-A9DF-6E38743C98EB}" srcOrd="2" destOrd="0" presId="urn:microsoft.com/office/officeart/2005/8/layout/vList2"/>
    <dgm:cxn modelId="{446B15F3-16A5-4C6C-8622-FB78B0324632}" type="presParOf" srcId="{82428548-2EED-4B58-B34B-CFFB8AFACC78}" destId="{8480B38D-9D49-4891-806D-23CDC638FC11}" srcOrd="3" destOrd="0" presId="urn:microsoft.com/office/officeart/2005/8/layout/vList2"/>
    <dgm:cxn modelId="{FEECD459-D690-4839-BEA6-B701843993F8}" type="presParOf" srcId="{82428548-2EED-4B58-B34B-CFFB8AFACC78}" destId="{B4ABF8E8-32A4-4B51-9F07-3629FEB39F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7CB4B6-F17E-4D3B-AA1F-FA0E8B062CE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BA8145C-50BB-4E1C-8859-5A9204A40B3F}">
      <dgm:prSet/>
      <dgm:spPr/>
      <dgm:t>
        <a:bodyPr/>
        <a:lstStyle/>
        <a:p>
          <a:r>
            <a:rPr lang="en-GB"/>
            <a:t>To convey propaganda</a:t>
          </a:r>
          <a:endParaRPr lang="en-US"/>
        </a:p>
      </dgm:t>
    </dgm:pt>
    <dgm:pt modelId="{F6C6B216-46C1-478A-B2CF-6C8EAA8ADE34}" type="parTrans" cxnId="{BD68A478-ADC9-45D2-A261-C0539141D8BA}">
      <dgm:prSet/>
      <dgm:spPr/>
      <dgm:t>
        <a:bodyPr/>
        <a:lstStyle/>
        <a:p>
          <a:endParaRPr lang="en-US"/>
        </a:p>
      </dgm:t>
    </dgm:pt>
    <dgm:pt modelId="{105CD316-450F-4205-8814-11119EF4654E}" type="sibTrans" cxnId="{BD68A478-ADC9-45D2-A261-C0539141D8BA}">
      <dgm:prSet/>
      <dgm:spPr/>
      <dgm:t>
        <a:bodyPr/>
        <a:lstStyle/>
        <a:p>
          <a:endParaRPr lang="en-US"/>
        </a:p>
      </dgm:t>
    </dgm:pt>
    <dgm:pt modelId="{9E1EA626-85BA-493D-9A27-2B938351C2E2}">
      <dgm:prSet/>
      <dgm:spPr/>
      <dgm:t>
        <a:bodyPr/>
        <a:lstStyle/>
        <a:p>
          <a:r>
            <a:rPr lang="en-GB"/>
            <a:t>To create fear (terror)</a:t>
          </a:r>
          <a:endParaRPr lang="en-US"/>
        </a:p>
      </dgm:t>
    </dgm:pt>
    <dgm:pt modelId="{6FB748FB-9BFB-4239-B1D3-202E41C70C35}" type="parTrans" cxnId="{45C8F1DD-1B9A-47FD-B7A1-F9DAD0E4A83A}">
      <dgm:prSet/>
      <dgm:spPr/>
      <dgm:t>
        <a:bodyPr/>
        <a:lstStyle/>
        <a:p>
          <a:endParaRPr lang="en-US"/>
        </a:p>
      </dgm:t>
    </dgm:pt>
    <dgm:pt modelId="{1F6037C3-DDC0-41A8-9A03-48F75A8E95AE}" type="sibTrans" cxnId="{45C8F1DD-1B9A-47FD-B7A1-F9DAD0E4A83A}">
      <dgm:prSet/>
      <dgm:spPr/>
      <dgm:t>
        <a:bodyPr/>
        <a:lstStyle/>
        <a:p>
          <a:endParaRPr lang="en-US"/>
        </a:p>
      </dgm:t>
    </dgm:pt>
    <dgm:pt modelId="{4B5D8D78-E8A0-4D8F-91FC-468182CF8AEF}">
      <dgm:prSet/>
      <dgm:spPr/>
      <dgm:t>
        <a:bodyPr/>
        <a:lstStyle/>
        <a:p>
          <a:r>
            <a:rPr lang="en-GB"/>
            <a:t>To mobilise wider support (righteousness of cause, certainty of victory)</a:t>
          </a:r>
          <a:endParaRPr lang="en-US"/>
        </a:p>
      </dgm:t>
    </dgm:pt>
    <dgm:pt modelId="{41DE9921-713D-4C79-B965-5727E8BE14FC}" type="parTrans" cxnId="{CEBA433F-9E2E-4EDE-B22A-00B51A3F9A34}">
      <dgm:prSet/>
      <dgm:spPr/>
      <dgm:t>
        <a:bodyPr/>
        <a:lstStyle/>
        <a:p>
          <a:endParaRPr lang="en-US"/>
        </a:p>
      </dgm:t>
    </dgm:pt>
    <dgm:pt modelId="{F76A99FC-E027-428C-A889-B8E875BBE751}" type="sibTrans" cxnId="{CEBA433F-9E2E-4EDE-B22A-00B51A3F9A34}">
      <dgm:prSet/>
      <dgm:spPr/>
      <dgm:t>
        <a:bodyPr/>
        <a:lstStyle/>
        <a:p>
          <a:endParaRPr lang="en-US"/>
        </a:p>
      </dgm:t>
    </dgm:pt>
    <dgm:pt modelId="{C526B3CF-747B-46BF-9F6F-881D67359AC5}">
      <dgm:prSet/>
      <dgm:spPr/>
      <dgm:t>
        <a:bodyPr/>
        <a:lstStyle/>
        <a:p>
          <a:r>
            <a:rPr lang="en-GB"/>
            <a:t>To frustrate response (cost financially and in lives, tyrannical nature of governments and security services)</a:t>
          </a:r>
          <a:endParaRPr lang="en-US"/>
        </a:p>
      </dgm:t>
    </dgm:pt>
    <dgm:pt modelId="{D11FB390-E7D8-4B23-9766-1AA1814419A1}" type="parTrans" cxnId="{EE8C7BEB-C9FB-46A4-A7F8-B4CAE4C9960C}">
      <dgm:prSet/>
      <dgm:spPr/>
      <dgm:t>
        <a:bodyPr/>
        <a:lstStyle/>
        <a:p>
          <a:endParaRPr lang="en-US"/>
        </a:p>
      </dgm:t>
    </dgm:pt>
    <dgm:pt modelId="{4F852614-897A-483C-A760-AB58142CD388}" type="sibTrans" cxnId="{EE8C7BEB-C9FB-46A4-A7F8-B4CAE4C9960C}">
      <dgm:prSet/>
      <dgm:spPr/>
      <dgm:t>
        <a:bodyPr/>
        <a:lstStyle/>
        <a:p>
          <a:endParaRPr lang="en-US"/>
        </a:p>
      </dgm:t>
    </dgm:pt>
    <dgm:pt modelId="{F58EA8A5-D7AA-4899-B68C-A12C2369D54B}">
      <dgm:prSet/>
      <dgm:spPr/>
      <dgm:t>
        <a:bodyPr/>
        <a:lstStyle/>
        <a:p>
          <a:r>
            <a:rPr lang="en-GB"/>
            <a:t>Mobilise support for further attacks.</a:t>
          </a:r>
          <a:endParaRPr lang="en-US"/>
        </a:p>
      </dgm:t>
    </dgm:pt>
    <dgm:pt modelId="{2FFBE8CE-BF08-4C94-8FD1-A6DE6F96410E}" type="parTrans" cxnId="{586965AE-562F-4C8B-ACC1-C0FA90523BE9}">
      <dgm:prSet/>
      <dgm:spPr/>
      <dgm:t>
        <a:bodyPr/>
        <a:lstStyle/>
        <a:p>
          <a:endParaRPr lang="en-US"/>
        </a:p>
      </dgm:t>
    </dgm:pt>
    <dgm:pt modelId="{41E4D376-7408-44CD-B6DF-EF3617CEA448}" type="sibTrans" cxnId="{586965AE-562F-4C8B-ACC1-C0FA90523BE9}">
      <dgm:prSet/>
      <dgm:spPr/>
      <dgm:t>
        <a:bodyPr/>
        <a:lstStyle/>
        <a:p>
          <a:endParaRPr lang="en-US"/>
        </a:p>
      </dgm:t>
    </dgm:pt>
    <dgm:pt modelId="{43052C5E-1B9F-418E-B00A-890481B70800}" type="pres">
      <dgm:prSet presAssocID="{737CB4B6-F17E-4D3B-AA1F-FA0E8B062CEC}" presName="root" presStyleCnt="0">
        <dgm:presLayoutVars>
          <dgm:dir/>
          <dgm:resizeHandles val="exact"/>
        </dgm:presLayoutVars>
      </dgm:prSet>
      <dgm:spPr/>
    </dgm:pt>
    <dgm:pt modelId="{0F877721-51CB-4FC3-94E0-7D9A9F781CC2}" type="pres">
      <dgm:prSet presAssocID="{FBA8145C-50BB-4E1C-8859-5A9204A40B3F}" presName="compNode" presStyleCnt="0"/>
      <dgm:spPr/>
    </dgm:pt>
    <dgm:pt modelId="{262A2AF9-5946-421D-BF72-5796F6D1C1BB}" type="pres">
      <dgm:prSet presAssocID="{FBA8145C-50BB-4E1C-8859-5A9204A40B3F}" presName="bgRect" presStyleLbl="bgShp" presStyleIdx="0" presStyleCnt="5"/>
      <dgm:spPr/>
    </dgm:pt>
    <dgm:pt modelId="{DA7734DE-0150-4F5E-8386-7CFE9589EF2D}" type="pres">
      <dgm:prSet presAssocID="{FBA8145C-50BB-4E1C-8859-5A9204A40B3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1CC2EA92-B2E8-410C-84D9-DAD1B9C16AAB}" type="pres">
      <dgm:prSet presAssocID="{FBA8145C-50BB-4E1C-8859-5A9204A40B3F}" presName="spaceRect" presStyleCnt="0"/>
      <dgm:spPr/>
    </dgm:pt>
    <dgm:pt modelId="{73E8CB17-9172-46A9-BFBF-55DBDA08777E}" type="pres">
      <dgm:prSet presAssocID="{FBA8145C-50BB-4E1C-8859-5A9204A40B3F}" presName="parTx" presStyleLbl="revTx" presStyleIdx="0" presStyleCnt="5">
        <dgm:presLayoutVars>
          <dgm:chMax val="0"/>
          <dgm:chPref val="0"/>
        </dgm:presLayoutVars>
      </dgm:prSet>
      <dgm:spPr/>
    </dgm:pt>
    <dgm:pt modelId="{E5B9976F-3F2D-4ACF-856D-EBAD6264CDAF}" type="pres">
      <dgm:prSet presAssocID="{105CD316-450F-4205-8814-11119EF4654E}" presName="sibTrans" presStyleCnt="0"/>
      <dgm:spPr/>
    </dgm:pt>
    <dgm:pt modelId="{8534D426-C7C8-45AD-94AE-6280675781F9}" type="pres">
      <dgm:prSet presAssocID="{9E1EA626-85BA-493D-9A27-2B938351C2E2}" presName="compNode" presStyleCnt="0"/>
      <dgm:spPr/>
    </dgm:pt>
    <dgm:pt modelId="{309714BA-6372-4323-802A-FDC720F9F249}" type="pres">
      <dgm:prSet presAssocID="{9E1EA626-85BA-493D-9A27-2B938351C2E2}" presName="bgRect" presStyleLbl="bgShp" presStyleIdx="1" presStyleCnt="5"/>
      <dgm:spPr/>
    </dgm:pt>
    <dgm:pt modelId="{8AD49D0B-F7B7-4225-B0D8-21CF32104E92}" type="pres">
      <dgm:prSet presAssocID="{9E1EA626-85BA-493D-9A27-2B938351C2E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530A71B-86B5-411B-997E-EFE7CB84E1D1}" type="pres">
      <dgm:prSet presAssocID="{9E1EA626-85BA-493D-9A27-2B938351C2E2}" presName="spaceRect" presStyleCnt="0"/>
      <dgm:spPr/>
    </dgm:pt>
    <dgm:pt modelId="{9ADD3E62-DF16-4D68-A33D-600D87CFDC84}" type="pres">
      <dgm:prSet presAssocID="{9E1EA626-85BA-493D-9A27-2B938351C2E2}" presName="parTx" presStyleLbl="revTx" presStyleIdx="1" presStyleCnt="5">
        <dgm:presLayoutVars>
          <dgm:chMax val="0"/>
          <dgm:chPref val="0"/>
        </dgm:presLayoutVars>
      </dgm:prSet>
      <dgm:spPr/>
    </dgm:pt>
    <dgm:pt modelId="{55F7745C-2157-48B5-B893-6A21C132229F}" type="pres">
      <dgm:prSet presAssocID="{1F6037C3-DDC0-41A8-9A03-48F75A8E95AE}" presName="sibTrans" presStyleCnt="0"/>
      <dgm:spPr/>
    </dgm:pt>
    <dgm:pt modelId="{6AC32317-B883-4840-A607-ED041C397FD3}" type="pres">
      <dgm:prSet presAssocID="{4B5D8D78-E8A0-4D8F-91FC-468182CF8AEF}" presName="compNode" presStyleCnt="0"/>
      <dgm:spPr/>
    </dgm:pt>
    <dgm:pt modelId="{EDC72A11-B3DB-4B1D-B167-B5DB7C5DBC84}" type="pres">
      <dgm:prSet presAssocID="{4B5D8D78-E8A0-4D8F-91FC-468182CF8AEF}" presName="bgRect" presStyleLbl="bgShp" presStyleIdx="2" presStyleCnt="5"/>
      <dgm:spPr/>
    </dgm:pt>
    <dgm:pt modelId="{23385867-19A5-403E-9838-A831410EC749}" type="pres">
      <dgm:prSet presAssocID="{4B5D8D78-E8A0-4D8F-91FC-468182CF8AE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58D1717F-CB79-4847-B18A-1189312A79AE}" type="pres">
      <dgm:prSet presAssocID="{4B5D8D78-E8A0-4D8F-91FC-468182CF8AEF}" presName="spaceRect" presStyleCnt="0"/>
      <dgm:spPr/>
    </dgm:pt>
    <dgm:pt modelId="{45EB0220-F6AA-45F0-86A2-E85FE53B27AB}" type="pres">
      <dgm:prSet presAssocID="{4B5D8D78-E8A0-4D8F-91FC-468182CF8AEF}" presName="parTx" presStyleLbl="revTx" presStyleIdx="2" presStyleCnt="5">
        <dgm:presLayoutVars>
          <dgm:chMax val="0"/>
          <dgm:chPref val="0"/>
        </dgm:presLayoutVars>
      </dgm:prSet>
      <dgm:spPr/>
    </dgm:pt>
    <dgm:pt modelId="{98339873-342F-44AF-AC8A-35A9D9C02D71}" type="pres">
      <dgm:prSet presAssocID="{F76A99FC-E027-428C-A889-B8E875BBE751}" presName="sibTrans" presStyleCnt="0"/>
      <dgm:spPr/>
    </dgm:pt>
    <dgm:pt modelId="{CD52DC88-ECA9-4C56-B63D-246C5B056D47}" type="pres">
      <dgm:prSet presAssocID="{C526B3CF-747B-46BF-9F6F-881D67359AC5}" presName="compNode" presStyleCnt="0"/>
      <dgm:spPr/>
    </dgm:pt>
    <dgm:pt modelId="{786FFCBA-9866-4F2A-BC50-44E24CADE8DB}" type="pres">
      <dgm:prSet presAssocID="{C526B3CF-747B-46BF-9F6F-881D67359AC5}" presName="bgRect" presStyleLbl="bgShp" presStyleIdx="3" presStyleCnt="5"/>
      <dgm:spPr/>
    </dgm:pt>
    <dgm:pt modelId="{C1CFFBF6-2466-410A-8496-BDF930FEADCD}" type="pres">
      <dgm:prSet presAssocID="{C526B3CF-747B-46BF-9F6F-881D67359AC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76F064A2-176D-498A-8A76-DAEAE7FE175C}" type="pres">
      <dgm:prSet presAssocID="{C526B3CF-747B-46BF-9F6F-881D67359AC5}" presName="spaceRect" presStyleCnt="0"/>
      <dgm:spPr/>
    </dgm:pt>
    <dgm:pt modelId="{09473635-760E-4173-9245-341FBB10F47D}" type="pres">
      <dgm:prSet presAssocID="{C526B3CF-747B-46BF-9F6F-881D67359AC5}" presName="parTx" presStyleLbl="revTx" presStyleIdx="3" presStyleCnt="5">
        <dgm:presLayoutVars>
          <dgm:chMax val="0"/>
          <dgm:chPref val="0"/>
        </dgm:presLayoutVars>
      </dgm:prSet>
      <dgm:spPr/>
    </dgm:pt>
    <dgm:pt modelId="{4C060DF3-7621-4A4B-A814-CEEB4804594F}" type="pres">
      <dgm:prSet presAssocID="{4F852614-897A-483C-A760-AB58142CD388}" presName="sibTrans" presStyleCnt="0"/>
      <dgm:spPr/>
    </dgm:pt>
    <dgm:pt modelId="{D59F1054-3179-4074-9567-AD49AA0346CF}" type="pres">
      <dgm:prSet presAssocID="{F58EA8A5-D7AA-4899-B68C-A12C2369D54B}" presName="compNode" presStyleCnt="0"/>
      <dgm:spPr/>
    </dgm:pt>
    <dgm:pt modelId="{8F2DDD38-6F3F-4F86-B81A-B0CAAB32504D}" type="pres">
      <dgm:prSet presAssocID="{F58EA8A5-D7AA-4899-B68C-A12C2369D54B}" presName="bgRect" presStyleLbl="bgShp" presStyleIdx="4" presStyleCnt="5"/>
      <dgm:spPr/>
    </dgm:pt>
    <dgm:pt modelId="{5426BF93-9283-45C3-87C0-78F194CE7028}" type="pres">
      <dgm:prSet presAssocID="{F58EA8A5-D7AA-4899-B68C-A12C2369D54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lippery"/>
        </a:ext>
      </dgm:extLst>
    </dgm:pt>
    <dgm:pt modelId="{C9648DCD-650A-4DAF-BD86-3D6671ABDA6E}" type="pres">
      <dgm:prSet presAssocID="{F58EA8A5-D7AA-4899-B68C-A12C2369D54B}" presName="spaceRect" presStyleCnt="0"/>
      <dgm:spPr/>
    </dgm:pt>
    <dgm:pt modelId="{B0B8775A-A5B7-4B7E-85B8-1B4071A84FCE}" type="pres">
      <dgm:prSet presAssocID="{F58EA8A5-D7AA-4899-B68C-A12C2369D54B}" presName="parTx" presStyleLbl="revTx" presStyleIdx="4" presStyleCnt="5">
        <dgm:presLayoutVars>
          <dgm:chMax val="0"/>
          <dgm:chPref val="0"/>
        </dgm:presLayoutVars>
      </dgm:prSet>
      <dgm:spPr/>
    </dgm:pt>
  </dgm:ptLst>
  <dgm:cxnLst>
    <dgm:cxn modelId="{DF357F36-79E5-46EB-8DBC-AF3FCFDC30D2}" type="presOf" srcId="{F58EA8A5-D7AA-4899-B68C-A12C2369D54B}" destId="{B0B8775A-A5B7-4B7E-85B8-1B4071A84FCE}" srcOrd="0" destOrd="0" presId="urn:microsoft.com/office/officeart/2018/2/layout/IconVerticalSolidList"/>
    <dgm:cxn modelId="{CEBA433F-9E2E-4EDE-B22A-00B51A3F9A34}" srcId="{737CB4B6-F17E-4D3B-AA1F-FA0E8B062CEC}" destId="{4B5D8D78-E8A0-4D8F-91FC-468182CF8AEF}" srcOrd="2" destOrd="0" parTransId="{41DE9921-713D-4C79-B965-5727E8BE14FC}" sibTransId="{F76A99FC-E027-428C-A889-B8E875BBE751}"/>
    <dgm:cxn modelId="{BD68A478-ADC9-45D2-A261-C0539141D8BA}" srcId="{737CB4B6-F17E-4D3B-AA1F-FA0E8B062CEC}" destId="{FBA8145C-50BB-4E1C-8859-5A9204A40B3F}" srcOrd="0" destOrd="0" parTransId="{F6C6B216-46C1-478A-B2CF-6C8EAA8ADE34}" sibTransId="{105CD316-450F-4205-8814-11119EF4654E}"/>
    <dgm:cxn modelId="{A72F8E90-4183-4ADA-8B14-27D5B32E51AC}" type="presOf" srcId="{4B5D8D78-E8A0-4D8F-91FC-468182CF8AEF}" destId="{45EB0220-F6AA-45F0-86A2-E85FE53B27AB}" srcOrd="0" destOrd="0" presId="urn:microsoft.com/office/officeart/2018/2/layout/IconVerticalSolidList"/>
    <dgm:cxn modelId="{0B549D94-A87B-4014-80C5-D0CFA1CE256B}" type="presOf" srcId="{C526B3CF-747B-46BF-9F6F-881D67359AC5}" destId="{09473635-760E-4173-9245-341FBB10F47D}" srcOrd="0" destOrd="0" presId="urn:microsoft.com/office/officeart/2018/2/layout/IconVerticalSolidList"/>
    <dgm:cxn modelId="{C4369AA1-6688-4887-AD55-2E5C3E98405C}" type="presOf" srcId="{9E1EA626-85BA-493D-9A27-2B938351C2E2}" destId="{9ADD3E62-DF16-4D68-A33D-600D87CFDC84}" srcOrd="0" destOrd="0" presId="urn:microsoft.com/office/officeart/2018/2/layout/IconVerticalSolidList"/>
    <dgm:cxn modelId="{586965AE-562F-4C8B-ACC1-C0FA90523BE9}" srcId="{737CB4B6-F17E-4D3B-AA1F-FA0E8B062CEC}" destId="{F58EA8A5-D7AA-4899-B68C-A12C2369D54B}" srcOrd="4" destOrd="0" parTransId="{2FFBE8CE-BF08-4C94-8FD1-A6DE6F96410E}" sibTransId="{41E4D376-7408-44CD-B6DF-EF3617CEA448}"/>
    <dgm:cxn modelId="{2E80BDD0-235E-4D61-AA3F-DA3667E27465}" type="presOf" srcId="{FBA8145C-50BB-4E1C-8859-5A9204A40B3F}" destId="{73E8CB17-9172-46A9-BFBF-55DBDA08777E}" srcOrd="0" destOrd="0" presId="urn:microsoft.com/office/officeart/2018/2/layout/IconVerticalSolidList"/>
    <dgm:cxn modelId="{ADE5A4D7-67DD-4DB0-9999-72427C75DA2B}" type="presOf" srcId="{737CB4B6-F17E-4D3B-AA1F-FA0E8B062CEC}" destId="{43052C5E-1B9F-418E-B00A-890481B70800}" srcOrd="0" destOrd="0" presId="urn:microsoft.com/office/officeart/2018/2/layout/IconVerticalSolidList"/>
    <dgm:cxn modelId="{45C8F1DD-1B9A-47FD-B7A1-F9DAD0E4A83A}" srcId="{737CB4B6-F17E-4D3B-AA1F-FA0E8B062CEC}" destId="{9E1EA626-85BA-493D-9A27-2B938351C2E2}" srcOrd="1" destOrd="0" parTransId="{6FB748FB-9BFB-4239-B1D3-202E41C70C35}" sibTransId="{1F6037C3-DDC0-41A8-9A03-48F75A8E95AE}"/>
    <dgm:cxn modelId="{EE8C7BEB-C9FB-46A4-A7F8-B4CAE4C9960C}" srcId="{737CB4B6-F17E-4D3B-AA1F-FA0E8B062CEC}" destId="{C526B3CF-747B-46BF-9F6F-881D67359AC5}" srcOrd="3" destOrd="0" parTransId="{D11FB390-E7D8-4B23-9766-1AA1814419A1}" sibTransId="{4F852614-897A-483C-A760-AB58142CD388}"/>
    <dgm:cxn modelId="{2E47AC34-CBCC-4C03-AC7D-52EEC38A8D74}" type="presParOf" srcId="{43052C5E-1B9F-418E-B00A-890481B70800}" destId="{0F877721-51CB-4FC3-94E0-7D9A9F781CC2}" srcOrd="0" destOrd="0" presId="urn:microsoft.com/office/officeart/2018/2/layout/IconVerticalSolidList"/>
    <dgm:cxn modelId="{A2360503-64CB-4872-B075-C3A0AD1CCFCB}" type="presParOf" srcId="{0F877721-51CB-4FC3-94E0-7D9A9F781CC2}" destId="{262A2AF9-5946-421D-BF72-5796F6D1C1BB}" srcOrd="0" destOrd="0" presId="urn:microsoft.com/office/officeart/2018/2/layout/IconVerticalSolidList"/>
    <dgm:cxn modelId="{F0264418-2666-47A8-8AC9-006DF8D74562}" type="presParOf" srcId="{0F877721-51CB-4FC3-94E0-7D9A9F781CC2}" destId="{DA7734DE-0150-4F5E-8386-7CFE9589EF2D}" srcOrd="1" destOrd="0" presId="urn:microsoft.com/office/officeart/2018/2/layout/IconVerticalSolidList"/>
    <dgm:cxn modelId="{6E45F0D6-72B0-456B-93FE-6CF5524B8BBE}" type="presParOf" srcId="{0F877721-51CB-4FC3-94E0-7D9A9F781CC2}" destId="{1CC2EA92-B2E8-410C-84D9-DAD1B9C16AAB}" srcOrd="2" destOrd="0" presId="urn:microsoft.com/office/officeart/2018/2/layout/IconVerticalSolidList"/>
    <dgm:cxn modelId="{41C129CE-1BC8-4429-91AD-63925DE301B6}" type="presParOf" srcId="{0F877721-51CB-4FC3-94E0-7D9A9F781CC2}" destId="{73E8CB17-9172-46A9-BFBF-55DBDA08777E}" srcOrd="3" destOrd="0" presId="urn:microsoft.com/office/officeart/2018/2/layout/IconVerticalSolidList"/>
    <dgm:cxn modelId="{C9FD109F-B6E1-4B32-AC63-08EC716DAA14}" type="presParOf" srcId="{43052C5E-1B9F-418E-B00A-890481B70800}" destId="{E5B9976F-3F2D-4ACF-856D-EBAD6264CDAF}" srcOrd="1" destOrd="0" presId="urn:microsoft.com/office/officeart/2018/2/layout/IconVerticalSolidList"/>
    <dgm:cxn modelId="{C294CA7C-3884-419C-91EC-04E7D0BCE5C3}" type="presParOf" srcId="{43052C5E-1B9F-418E-B00A-890481B70800}" destId="{8534D426-C7C8-45AD-94AE-6280675781F9}" srcOrd="2" destOrd="0" presId="urn:microsoft.com/office/officeart/2018/2/layout/IconVerticalSolidList"/>
    <dgm:cxn modelId="{7EE65831-CB30-44FA-A2B8-FB81F695FA0C}" type="presParOf" srcId="{8534D426-C7C8-45AD-94AE-6280675781F9}" destId="{309714BA-6372-4323-802A-FDC720F9F249}" srcOrd="0" destOrd="0" presId="urn:microsoft.com/office/officeart/2018/2/layout/IconVerticalSolidList"/>
    <dgm:cxn modelId="{E6F48C82-6281-4317-A6A8-A526F48047AD}" type="presParOf" srcId="{8534D426-C7C8-45AD-94AE-6280675781F9}" destId="{8AD49D0B-F7B7-4225-B0D8-21CF32104E92}" srcOrd="1" destOrd="0" presId="urn:microsoft.com/office/officeart/2018/2/layout/IconVerticalSolidList"/>
    <dgm:cxn modelId="{45C460AD-0C2D-487B-A9B3-0B2FF5FE21F0}" type="presParOf" srcId="{8534D426-C7C8-45AD-94AE-6280675781F9}" destId="{5530A71B-86B5-411B-997E-EFE7CB84E1D1}" srcOrd="2" destOrd="0" presId="urn:microsoft.com/office/officeart/2018/2/layout/IconVerticalSolidList"/>
    <dgm:cxn modelId="{7775DC01-97BE-491A-A71E-BEA4E742A759}" type="presParOf" srcId="{8534D426-C7C8-45AD-94AE-6280675781F9}" destId="{9ADD3E62-DF16-4D68-A33D-600D87CFDC84}" srcOrd="3" destOrd="0" presId="urn:microsoft.com/office/officeart/2018/2/layout/IconVerticalSolidList"/>
    <dgm:cxn modelId="{8737576D-B5DF-4B5D-94EB-627990F04472}" type="presParOf" srcId="{43052C5E-1B9F-418E-B00A-890481B70800}" destId="{55F7745C-2157-48B5-B893-6A21C132229F}" srcOrd="3" destOrd="0" presId="urn:microsoft.com/office/officeart/2018/2/layout/IconVerticalSolidList"/>
    <dgm:cxn modelId="{887AD097-44DA-48BC-882D-039D412396C8}" type="presParOf" srcId="{43052C5E-1B9F-418E-B00A-890481B70800}" destId="{6AC32317-B883-4840-A607-ED041C397FD3}" srcOrd="4" destOrd="0" presId="urn:microsoft.com/office/officeart/2018/2/layout/IconVerticalSolidList"/>
    <dgm:cxn modelId="{D7029C3F-271A-4882-9D57-9C7E1DF3A807}" type="presParOf" srcId="{6AC32317-B883-4840-A607-ED041C397FD3}" destId="{EDC72A11-B3DB-4B1D-B167-B5DB7C5DBC84}" srcOrd="0" destOrd="0" presId="urn:microsoft.com/office/officeart/2018/2/layout/IconVerticalSolidList"/>
    <dgm:cxn modelId="{455D42A5-1E4C-49F6-8A6F-C4ECE2791CB8}" type="presParOf" srcId="{6AC32317-B883-4840-A607-ED041C397FD3}" destId="{23385867-19A5-403E-9838-A831410EC749}" srcOrd="1" destOrd="0" presId="urn:microsoft.com/office/officeart/2018/2/layout/IconVerticalSolidList"/>
    <dgm:cxn modelId="{C6331C06-62A8-4AF2-89C4-21AF7659FAA1}" type="presParOf" srcId="{6AC32317-B883-4840-A607-ED041C397FD3}" destId="{58D1717F-CB79-4847-B18A-1189312A79AE}" srcOrd="2" destOrd="0" presId="urn:microsoft.com/office/officeart/2018/2/layout/IconVerticalSolidList"/>
    <dgm:cxn modelId="{E4190741-1E43-4122-8013-2AB54E710EDD}" type="presParOf" srcId="{6AC32317-B883-4840-A607-ED041C397FD3}" destId="{45EB0220-F6AA-45F0-86A2-E85FE53B27AB}" srcOrd="3" destOrd="0" presId="urn:microsoft.com/office/officeart/2018/2/layout/IconVerticalSolidList"/>
    <dgm:cxn modelId="{AB1E173F-A7CA-4538-98F3-63C9364B5EDE}" type="presParOf" srcId="{43052C5E-1B9F-418E-B00A-890481B70800}" destId="{98339873-342F-44AF-AC8A-35A9D9C02D71}" srcOrd="5" destOrd="0" presId="urn:microsoft.com/office/officeart/2018/2/layout/IconVerticalSolidList"/>
    <dgm:cxn modelId="{71374569-115C-4F2D-8D27-256D7C109291}" type="presParOf" srcId="{43052C5E-1B9F-418E-B00A-890481B70800}" destId="{CD52DC88-ECA9-4C56-B63D-246C5B056D47}" srcOrd="6" destOrd="0" presId="urn:microsoft.com/office/officeart/2018/2/layout/IconVerticalSolidList"/>
    <dgm:cxn modelId="{0CA6B7CE-787C-497E-974F-F3FEBD28D62E}" type="presParOf" srcId="{CD52DC88-ECA9-4C56-B63D-246C5B056D47}" destId="{786FFCBA-9866-4F2A-BC50-44E24CADE8DB}" srcOrd="0" destOrd="0" presId="urn:microsoft.com/office/officeart/2018/2/layout/IconVerticalSolidList"/>
    <dgm:cxn modelId="{1EC727D9-CCDB-4E0F-B157-C5A81963C24B}" type="presParOf" srcId="{CD52DC88-ECA9-4C56-B63D-246C5B056D47}" destId="{C1CFFBF6-2466-410A-8496-BDF930FEADCD}" srcOrd="1" destOrd="0" presId="urn:microsoft.com/office/officeart/2018/2/layout/IconVerticalSolidList"/>
    <dgm:cxn modelId="{FF71FE7F-B6BD-45EA-A73D-7A34130C4643}" type="presParOf" srcId="{CD52DC88-ECA9-4C56-B63D-246C5B056D47}" destId="{76F064A2-176D-498A-8A76-DAEAE7FE175C}" srcOrd="2" destOrd="0" presId="urn:microsoft.com/office/officeart/2018/2/layout/IconVerticalSolidList"/>
    <dgm:cxn modelId="{AA03A841-45E0-4687-95F8-CA3B4E5D0D18}" type="presParOf" srcId="{CD52DC88-ECA9-4C56-B63D-246C5B056D47}" destId="{09473635-760E-4173-9245-341FBB10F47D}" srcOrd="3" destOrd="0" presId="urn:microsoft.com/office/officeart/2018/2/layout/IconVerticalSolidList"/>
    <dgm:cxn modelId="{B3430FA3-395F-44DF-8AA7-A70ABD8DAC19}" type="presParOf" srcId="{43052C5E-1B9F-418E-B00A-890481B70800}" destId="{4C060DF3-7621-4A4B-A814-CEEB4804594F}" srcOrd="7" destOrd="0" presId="urn:microsoft.com/office/officeart/2018/2/layout/IconVerticalSolidList"/>
    <dgm:cxn modelId="{A84F939E-7E32-4188-A7B6-A113C153A522}" type="presParOf" srcId="{43052C5E-1B9F-418E-B00A-890481B70800}" destId="{D59F1054-3179-4074-9567-AD49AA0346CF}" srcOrd="8" destOrd="0" presId="urn:microsoft.com/office/officeart/2018/2/layout/IconVerticalSolidList"/>
    <dgm:cxn modelId="{A3E00617-7B1E-4E7A-86A6-EA4DFE2EA339}" type="presParOf" srcId="{D59F1054-3179-4074-9567-AD49AA0346CF}" destId="{8F2DDD38-6F3F-4F86-B81A-B0CAAB32504D}" srcOrd="0" destOrd="0" presId="urn:microsoft.com/office/officeart/2018/2/layout/IconVerticalSolidList"/>
    <dgm:cxn modelId="{BC9385BA-0FFC-4199-866A-8E237315F301}" type="presParOf" srcId="{D59F1054-3179-4074-9567-AD49AA0346CF}" destId="{5426BF93-9283-45C3-87C0-78F194CE7028}" srcOrd="1" destOrd="0" presId="urn:microsoft.com/office/officeart/2018/2/layout/IconVerticalSolidList"/>
    <dgm:cxn modelId="{A323144F-1B80-443A-9096-F968156DABF2}" type="presParOf" srcId="{D59F1054-3179-4074-9567-AD49AA0346CF}" destId="{C9648DCD-650A-4DAF-BD86-3D6671ABDA6E}" srcOrd="2" destOrd="0" presId="urn:microsoft.com/office/officeart/2018/2/layout/IconVerticalSolidList"/>
    <dgm:cxn modelId="{25654B08-06FF-47A2-A8E8-400718F01C1F}" type="presParOf" srcId="{D59F1054-3179-4074-9567-AD49AA0346CF}" destId="{B0B8775A-A5B7-4B7E-85B8-1B4071A84F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690AF-F777-40CB-A9E6-4C44AB163424}">
      <dsp:nvSpPr>
        <dsp:cNvPr id="0" name=""/>
        <dsp:cNvSpPr/>
      </dsp:nvSpPr>
      <dsp:spPr>
        <a:xfrm>
          <a:off x="0" y="104366"/>
          <a:ext cx="6513603" cy="184231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Terrorists do thrive on the 'Oxygen of Publicity' and use the media accordingly,</a:t>
          </a:r>
          <a:endParaRPr lang="en-US" sz="2600" kern="1200"/>
        </a:p>
      </dsp:txBody>
      <dsp:txXfrm>
        <a:off x="89934" y="194300"/>
        <a:ext cx="6333735" cy="1662443"/>
      </dsp:txXfrm>
    </dsp:sp>
    <dsp:sp modelId="{CD2ACE85-3D98-48CC-A9DF-6E38743C98EB}">
      <dsp:nvSpPr>
        <dsp:cNvPr id="0" name=""/>
        <dsp:cNvSpPr/>
      </dsp:nvSpPr>
      <dsp:spPr>
        <a:xfrm>
          <a:off x="0" y="2021557"/>
          <a:ext cx="6513603" cy="184231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This is not to say that the mainstream media share the values of terrorists,</a:t>
          </a:r>
          <a:endParaRPr lang="en-US" sz="2600" kern="1200"/>
        </a:p>
      </dsp:txBody>
      <dsp:txXfrm>
        <a:off x="89934" y="2111491"/>
        <a:ext cx="6333735" cy="1662443"/>
      </dsp:txXfrm>
    </dsp:sp>
    <dsp:sp modelId="{B4ABF8E8-32A4-4B51-9F07-3629FEB39F4A}">
      <dsp:nvSpPr>
        <dsp:cNvPr id="0" name=""/>
        <dsp:cNvSpPr/>
      </dsp:nvSpPr>
      <dsp:spPr>
        <a:xfrm>
          <a:off x="0" y="3938748"/>
          <a:ext cx="6513603" cy="184231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may deminstrate that in liberal states where the freedom of speech exists the media are open to manipulation by terrorist groups. </a:t>
          </a:r>
          <a:endParaRPr lang="en-US" sz="2600" kern="1200"/>
        </a:p>
      </dsp:txBody>
      <dsp:txXfrm>
        <a:off x="89934" y="4028682"/>
        <a:ext cx="6333735" cy="16624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A2AF9-5946-421D-BF72-5796F6D1C1BB}">
      <dsp:nvSpPr>
        <dsp:cNvPr id="0" name=""/>
        <dsp:cNvSpPr/>
      </dsp:nvSpPr>
      <dsp:spPr>
        <a:xfrm>
          <a:off x="0" y="4597"/>
          <a:ext cx="6513603" cy="979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734DE-0150-4F5E-8386-7CFE9589EF2D}">
      <dsp:nvSpPr>
        <dsp:cNvPr id="0" name=""/>
        <dsp:cNvSpPr/>
      </dsp:nvSpPr>
      <dsp:spPr>
        <a:xfrm>
          <a:off x="296259" y="224956"/>
          <a:ext cx="538654" cy="538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E8CB17-9172-46A9-BFBF-55DBDA08777E}">
      <dsp:nvSpPr>
        <dsp:cNvPr id="0" name=""/>
        <dsp:cNvSpPr/>
      </dsp:nvSpPr>
      <dsp:spPr>
        <a:xfrm>
          <a:off x="1131174" y="459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To convey propaganda</a:t>
          </a:r>
          <a:endParaRPr lang="en-US" sz="1800" kern="1200"/>
        </a:p>
      </dsp:txBody>
      <dsp:txXfrm>
        <a:off x="1131174" y="4597"/>
        <a:ext cx="5382429" cy="979371"/>
      </dsp:txXfrm>
    </dsp:sp>
    <dsp:sp modelId="{309714BA-6372-4323-802A-FDC720F9F249}">
      <dsp:nvSpPr>
        <dsp:cNvPr id="0" name=""/>
        <dsp:cNvSpPr/>
      </dsp:nvSpPr>
      <dsp:spPr>
        <a:xfrm>
          <a:off x="0" y="1228812"/>
          <a:ext cx="6513603" cy="979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D49D0B-F7B7-4225-B0D8-21CF32104E92}">
      <dsp:nvSpPr>
        <dsp:cNvPr id="0" name=""/>
        <dsp:cNvSpPr/>
      </dsp:nvSpPr>
      <dsp:spPr>
        <a:xfrm>
          <a:off x="296259" y="1449171"/>
          <a:ext cx="538654" cy="538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DD3E62-DF16-4D68-A33D-600D87CFDC84}">
      <dsp:nvSpPr>
        <dsp:cNvPr id="0" name=""/>
        <dsp:cNvSpPr/>
      </dsp:nvSpPr>
      <dsp:spPr>
        <a:xfrm>
          <a:off x="1131174" y="1228812"/>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To create fear (terror)</a:t>
          </a:r>
          <a:endParaRPr lang="en-US" sz="1800" kern="1200"/>
        </a:p>
      </dsp:txBody>
      <dsp:txXfrm>
        <a:off x="1131174" y="1228812"/>
        <a:ext cx="5382429" cy="979371"/>
      </dsp:txXfrm>
    </dsp:sp>
    <dsp:sp modelId="{EDC72A11-B3DB-4B1D-B167-B5DB7C5DBC84}">
      <dsp:nvSpPr>
        <dsp:cNvPr id="0" name=""/>
        <dsp:cNvSpPr/>
      </dsp:nvSpPr>
      <dsp:spPr>
        <a:xfrm>
          <a:off x="0" y="2453027"/>
          <a:ext cx="6513603" cy="979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85867-19A5-403E-9838-A831410EC749}">
      <dsp:nvSpPr>
        <dsp:cNvPr id="0" name=""/>
        <dsp:cNvSpPr/>
      </dsp:nvSpPr>
      <dsp:spPr>
        <a:xfrm>
          <a:off x="296259" y="2673385"/>
          <a:ext cx="538654" cy="538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EB0220-F6AA-45F0-86A2-E85FE53B27AB}">
      <dsp:nvSpPr>
        <dsp:cNvPr id="0" name=""/>
        <dsp:cNvSpPr/>
      </dsp:nvSpPr>
      <dsp:spPr>
        <a:xfrm>
          <a:off x="1131174" y="2453027"/>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To mobilise wider support (righteousness of cause, certainty of victory)</a:t>
          </a:r>
          <a:endParaRPr lang="en-US" sz="1800" kern="1200"/>
        </a:p>
      </dsp:txBody>
      <dsp:txXfrm>
        <a:off x="1131174" y="2453027"/>
        <a:ext cx="5382429" cy="979371"/>
      </dsp:txXfrm>
    </dsp:sp>
    <dsp:sp modelId="{786FFCBA-9866-4F2A-BC50-44E24CADE8DB}">
      <dsp:nvSpPr>
        <dsp:cNvPr id="0" name=""/>
        <dsp:cNvSpPr/>
      </dsp:nvSpPr>
      <dsp:spPr>
        <a:xfrm>
          <a:off x="0" y="3677241"/>
          <a:ext cx="6513603" cy="979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FFBF6-2466-410A-8496-BDF930FEADCD}">
      <dsp:nvSpPr>
        <dsp:cNvPr id="0" name=""/>
        <dsp:cNvSpPr/>
      </dsp:nvSpPr>
      <dsp:spPr>
        <a:xfrm>
          <a:off x="296259" y="3897600"/>
          <a:ext cx="538654" cy="538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473635-760E-4173-9245-341FBB10F47D}">
      <dsp:nvSpPr>
        <dsp:cNvPr id="0" name=""/>
        <dsp:cNvSpPr/>
      </dsp:nvSpPr>
      <dsp:spPr>
        <a:xfrm>
          <a:off x="1131174" y="3677241"/>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To frustrate response (cost financially and in lives, tyrannical nature of governments and security services)</a:t>
          </a:r>
          <a:endParaRPr lang="en-US" sz="1800" kern="1200"/>
        </a:p>
      </dsp:txBody>
      <dsp:txXfrm>
        <a:off x="1131174" y="3677241"/>
        <a:ext cx="5382429" cy="979371"/>
      </dsp:txXfrm>
    </dsp:sp>
    <dsp:sp modelId="{8F2DDD38-6F3F-4F86-B81A-B0CAAB32504D}">
      <dsp:nvSpPr>
        <dsp:cNvPr id="0" name=""/>
        <dsp:cNvSpPr/>
      </dsp:nvSpPr>
      <dsp:spPr>
        <a:xfrm>
          <a:off x="0" y="4901456"/>
          <a:ext cx="6513603" cy="97937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6BF93-9283-45C3-87C0-78F194CE7028}">
      <dsp:nvSpPr>
        <dsp:cNvPr id="0" name=""/>
        <dsp:cNvSpPr/>
      </dsp:nvSpPr>
      <dsp:spPr>
        <a:xfrm>
          <a:off x="296259" y="5121814"/>
          <a:ext cx="538654" cy="5386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B8775A-A5B7-4B7E-85B8-1B4071A84FCE}">
      <dsp:nvSpPr>
        <dsp:cNvPr id="0" name=""/>
        <dsp:cNvSpPr/>
      </dsp:nvSpPr>
      <dsp:spPr>
        <a:xfrm>
          <a:off x="1131174" y="4901456"/>
          <a:ext cx="5382429" cy="979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650" tIns="103650" rIns="103650" bIns="103650" numCol="1" spcCol="1270" anchor="ctr" anchorCtr="0">
          <a:noAutofit/>
        </a:bodyPr>
        <a:lstStyle/>
        <a:p>
          <a:pPr marL="0" lvl="0" indent="0" algn="l" defTabSz="800100">
            <a:lnSpc>
              <a:spcPct val="90000"/>
            </a:lnSpc>
            <a:spcBef>
              <a:spcPct val="0"/>
            </a:spcBef>
            <a:spcAft>
              <a:spcPct val="35000"/>
            </a:spcAft>
            <a:buNone/>
          </a:pPr>
          <a:r>
            <a:rPr lang="en-GB" sz="1800" kern="1200"/>
            <a:t>Mobilise support for further attacks.</a:t>
          </a:r>
          <a:endParaRPr lang="en-US" sz="1800" kern="1200"/>
        </a:p>
      </dsp:txBody>
      <dsp:txXfrm>
        <a:off x="1131174" y="4901456"/>
        <a:ext cx="5382429" cy="9793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0412-0D7C-486F-B1D7-7673360905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5C08D8-9FC3-4C84-8022-21AEC1F00C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D6D32D-9AC5-445D-8CD4-1B41820E98B0}"/>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5" name="Footer Placeholder 4">
            <a:extLst>
              <a:ext uri="{FF2B5EF4-FFF2-40B4-BE49-F238E27FC236}">
                <a16:creationId xmlns:a16="http://schemas.microsoft.com/office/drawing/2014/main" id="{C8E8F044-841C-4C2A-BB64-E2CBBABFDE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4D6B6-CE52-4A05-A4AA-D5C34A447723}"/>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241292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D84AD-3C9E-4871-B127-BE414CB168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ACAAE6-5CF1-48F6-BF07-FA928BF821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6BCE33-039C-4F95-9DE9-C63DAF12E419}"/>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5" name="Footer Placeholder 4">
            <a:extLst>
              <a:ext uri="{FF2B5EF4-FFF2-40B4-BE49-F238E27FC236}">
                <a16:creationId xmlns:a16="http://schemas.microsoft.com/office/drawing/2014/main" id="{392A68D6-87D4-438A-A3FD-E48E81E837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1D939-9375-413C-AE48-BAC627374E06}"/>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322274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5AE3-70DE-4E4E-953F-D8606DA94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02803C-0921-470F-BFBB-1D005E74C3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616F37-8F28-4D2B-91D7-7D30371F621B}"/>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5" name="Footer Placeholder 4">
            <a:extLst>
              <a:ext uri="{FF2B5EF4-FFF2-40B4-BE49-F238E27FC236}">
                <a16:creationId xmlns:a16="http://schemas.microsoft.com/office/drawing/2014/main" id="{8928DDD6-01B3-4B76-9896-AF3E525E4A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46E912-24DD-4DED-AB68-B4036FA85D01}"/>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2551526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2C0B-BA7F-46E0-AFFC-D21DE1F805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AF285A-3E54-44E6-B5FA-59F3A48537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2BA97-808E-4E18-94D6-B4475F50B4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B04A78-856B-4D95-B0FE-69459057E8CD}"/>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6" name="Footer Placeholder 5">
            <a:extLst>
              <a:ext uri="{FF2B5EF4-FFF2-40B4-BE49-F238E27FC236}">
                <a16:creationId xmlns:a16="http://schemas.microsoft.com/office/drawing/2014/main" id="{722890F8-8C07-4918-ADFB-1EE1A569D6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0F04A-34B1-4DCE-B3C3-E2CC211A6398}"/>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2427757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AE561-494E-419A-9A38-25C52E1897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CCC88-ABD0-438A-AE73-CEA63B0355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8F6E8D-E723-44D2-B6FF-7CA97FD3C7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87E0D-CA8D-4AF3-953A-CB5C8BE27B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71BF44-000A-4858-A93F-E1CDE3E293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852EB5-C774-409C-B2FF-4DF26DD2B0FE}"/>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8" name="Footer Placeholder 7">
            <a:extLst>
              <a:ext uri="{FF2B5EF4-FFF2-40B4-BE49-F238E27FC236}">
                <a16:creationId xmlns:a16="http://schemas.microsoft.com/office/drawing/2014/main" id="{F6D86685-22D9-4C0B-96D2-54E4DB581E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9A00FA-3F6A-4D4E-8566-66D83EF712A3}"/>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1608910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0BAA4-E02D-43C1-BAE0-A43122CC83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D55225-4B93-4EC3-AEB5-AA221A3E40AA}"/>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4" name="Footer Placeholder 3">
            <a:extLst>
              <a:ext uri="{FF2B5EF4-FFF2-40B4-BE49-F238E27FC236}">
                <a16:creationId xmlns:a16="http://schemas.microsoft.com/office/drawing/2014/main" id="{273F472B-C951-4D5D-BEAE-B2694EEC57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BF0D80-AD28-4EE3-8A91-EF26F347E507}"/>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1348663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5F3E0E-A15A-4DFB-B01B-FA70594CE211}"/>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3" name="Footer Placeholder 2">
            <a:extLst>
              <a:ext uri="{FF2B5EF4-FFF2-40B4-BE49-F238E27FC236}">
                <a16:creationId xmlns:a16="http://schemas.microsoft.com/office/drawing/2014/main" id="{4C5AB3E8-FB58-4DDB-95C6-25671C1219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1E7DFF-7947-4C97-AAA1-7C84F0F776A2}"/>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758443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DF37-1ADD-44C3-BFF1-79A2BE5FD0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B2A912-3CC6-418B-8E74-2985FA91E1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801BC1-13BB-4997-8570-A1CC358305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F82568-1A2B-4E1F-9022-FEE6A7AAC609}"/>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6" name="Footer Placeholder 5">
            <a:extLst>
              <a:ext uri="{FF2B5EF4-FFF2-40B4-BE49-F238E27FC236}">
                <a16:creationId xmlns:a16="http://schemas.microsoft.com/office/drawing/2014/main" id="{E2CD8AE4-CEA3-4CEC-BE65-AFA124C369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78FD1B-5CD8-4B34-AD7A-74EAF0A68F0D}"/>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2119295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5B099-090D-481A-9271-2FB0A6A32B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914EF1-2D3A-4E4D-9FBF-E58B71EB63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F385B3-EBB9-4883-A854-057B131CC1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085B84-9105-48A3-8B30-BCF76D574CF3}"/>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6" name="Footer Placeholder 5">
            <a:extLst>
              <a:ext uri="{FF2B5EF4-FFF2-40B4-BE49-F238E27FC236}">
                <a16:creationId xmlns:a16="http://schemas.microsoft.com/office/drawing/2014/main" id="{00F8A69C-C222-4467-8A00-DAAF8D1F41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10CE0C-0A1A-478A-9114-B409BD889605}"/>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28729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D975-27E2-4AF7-977C-E83C395CBB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B8D32B-7CAA-4B98-8106-A27EBB96F3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C04160-21B5-4360-A653-0B58992D5063}"/>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5" name="Footer Placeholder 4">
            <a:extLst>
              <a:ext uri="{FF2B5EF4-FFF2-40B4-BE49-F238E27FC236}">
                <a16:creationId xmlns:a16="http://schemas.microsoft.com/office/drawing/2014/main" id="{EA487768-87D4-4A48-9199-FE5472E0BC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4D97EF-9DB2-429E-9444-1F5EA9583639}"/>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810643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938726-24AA-4B99-B228-FEAB6B3DB8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118B28-B570-4431-8DC7-CB746CEFE1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9F4F77-7746-482C-BCF7-7FAB9F6DF36D}"/>
              </a:ext>
            </a:extLst>
          </p:cNvPr>
          <p:cNvSpPr>
            <a:spLocks noGrp="1"/>
          </p:cNvSpPr>
          <p:nvPr>
            <p:ph type="dt" sz="half" idx="10"/>
          </p:nvPr>
        </p:nvSpPr>
        <p:spPr/>
        <p:txBody>
          <a:bodyPr/>
          <a:lstStyle/>
          <a:p>
            <a:fld id="{DAFD1FCE-9F43-4270-B60C-086C168AEF42}" type="datetimeFigureOut">
              <a:rPr lang="en-GB" smtClean="0"/>
              <a:t>24/10/2019</a:t>
            </a:fld>
            <a:endParaRPr lang="en-GB"/>
          </a:p>
        </p:txBody>
      </p:sp>
      <p:sp>
        <p:nvSpPr>
          <p:cNvPr id="5" name="Footer Placeholder 4">
            <a:extLst>
              <a:ext uri="{FF2B5EF4-FFF2-40B4-BE49-F238E27FC236}">
                <a16:creationId xmlns:a16="http://schemas.microsoft.com/office/drawing/2014/main" id="{2D8F80F6-8FB7-487F-A754-41D8CECAF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D55CA-1706-4FB0-962D-226BC9CE84DE}"/>
              </a:ext>
            </a:extLst>
          </p:cNvPr>
          <p:cNvSpPr>
            <a:spLocks noGrp="1"/>
          </p:cNvSpPr>
          <p:nvPr>
            <p:ph type="sldNum" sz="quarter" idx="12"/>
          </p:nvPr>
        </p:nvSpPr>
        <p:spPr/>
        <p:txBody>
          <a:bodyPr/>
          <a:lstStyle/>
          <a:p>
            <a:fld id="{3D73FA1E-2FF1-42BA-8B58-EBFA975D13AE}" type="slidenum">
              <a:rPr lang="en-GB" smtClean="0"/>
              <a:t>‹#›</a:t>
            </a:fld>
            <a:endParaRPr lang="en-GB"/>
          </a:p>
        </p:txBody>
      </p:sp>
    </p:spTree>
    <p:extLst>
      <p:ext uri="{BB962C8B-B14F-4D97-AF65-F5344CB8AC3E}">
        <p14:creationId xmlns:p14="http://schemas.microsoft.com/office/powerpoint/2010/main" val="1967164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1199D6-66DE-4D3D-A098-BC16FA7CBD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5BD57-7D51-4848-A116-185AAEA037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3C5274-43FD-4E60-8ABC-6A3DCB9EAC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FD1FCE-9F43-4270-B60C-086C168AEF42}" type="datetimeFigureOut">
              <a:rPr lang="en-GB" smtClean="0"/>
              <a:t>24/10/2019</a:t>
            </a:fld>
            <a:endParaRPr lang="en-GB"/>
          </a:p>
        </p:txBody>
      </p:sp>
      <p:sp>
        <p:nvSpPr>
          <p:cNvPr id="5" name="Footer Placeholder 4">
            <a:extLst>
              <a:ext uri="{FF2B5EF4-FFF2-40B4-BE49-F238E27FC236}">
                <a16:creationId xmlns:a16="http://schemas.microsoft.com/office/drawing/2014/main" id="{BFE4F36A-12FC-4F08-9A65-9657423CB9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6AC34B6-6A0E-479D-973B-BD87C7561F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73FA1E-2FF1-42BA-8B58-EBFA975D13AE}" type="slidenum">
              <a:rPr lang="en-GB" smtClean="0"/>
              <a:t>‹#›</a:t>
            </a:fld>
            <a:endParaRPr lang="en-GB"/>
          </a:p>
        </p:txBody>
      </p:sp>
    </p:spTree>
    <p:extLst>
      <p:ext uri="{BB962C8B-B14F-4D97-AF65-F5344CB8AC3E}">
        <p14:creationId xmlns:p14="http://schemas.microsoft.com/office/powerpoint/2010/main" val="327941595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0cUrvOdiawU"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video" Target="https://www.youtube.com/embed/xSEVw0aXdCA"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www.bbc.co.uk/guidelines/editorialguidelines/adv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122362"/>
            <a:ext cx="9144000" cy="2840037"/>
          </a:xfrm>
        </p:spPr>
        <p:txBody>
          <a:bodyPr>
            <a:normAutofit fontScale="90000"/>
          </a:bodyPr>
          <a:lstStyle/>
          <a:p>
            <a:pPr>
              <a:defRPr/>
            </a:pPr>
            <a:br>
              <a:rPr lang="en-GB" sz="1900" dirty="0"/>
            </a:br>
            <a:br>
              <a:rPr lang="en-GB" sz="1900" dirty="0"/>
            </a:br>
            <a:br>
              <a:rPr lang="en-GB" sz="1900" dirty="0"/>
            </a:br>
            <a:br>
              <a:rPr lang="en-GB" sz="1900" dirty="0"/>
            </a:br>
            <a:br>
              <a:rPr lang="en-GB" sz="1900" dirty="0"/>
            </a:br>
            <a:br>
              <a:rPr lang="en-GB" sz="1900" dirty="0"/>
            </a:br>
            <a:br>
              <a:rPr lang="en-GB" sz="1900" dirty="0"/>
            </a:br>
            <a:br>
              <a:rPr lang="en-GB" sz="1900" dirty="0"/>
            </a:br>
            <a:br>
              <a:rPr lang="en-GB" sz="1900" dirty="0"/>
            </a:br>
            <a:r>
              <a:rPr lang="en-GB" sz="4400" dirty="0"/>
              <a:t>TERRORISM AND THE MEDIA</a:t>
            </a:r>
          </a:p>
        </p:txBody>
      </p:sp>
      <p:sp>
        <p:nvSpPr>
          <p:cNvPr id="3" name="Subtitle 2"/>
          <p:cNvSpPr>
            <a:spLocks noGrp="1"/>
          </p:cNvSpPr>
          <p:nvPr>
            <p:ph type="subTitle" idx="1"/>
          </p:nvPr>
        </p:nvSpPr>
        <p:spPr>
          <a:xfrm>
            <a:off x="1524000" y="4256436"/>
            <a:ext cx="9144000" cy="1600818"/>
          </a:xfrm>
        </p:spPr>
        <p:txBody>
          <a:bodyPr>
            <a:normAutofit/>
          </a:bodyPr>
          <a:lstStyle/>
          <a:p>
            <a:r>
              <a:rPr lang="en-GB" dirty="0">
                <a:solidFill>
                  <a:schemeClr val="accent1"/>
                </a:solidFill>
              </a:rPr>
              <a:t>Wynne Jones</a:t>
            </a:r>
          </a:p>
          <a:p>
            <a:r>
              <a:rPr lang="en-GB" dirty="0">
                <a:solidFill>
                  <a:schemeClr val="accent1"/>
                </a:solidFill>
              </a:rPr>
              <a:t>University of Wales Trinity Saint David</a:t>
            </a:r>
          </a:p>
        </p:txBody>
      </p:sp>
      <p:cxnSp>
        <p:nvCxnSpPr>
          <p:cNvPr id="7" name="Straight Connector 11">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57534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How does the media influence us? </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pPr eaLnBrk="1" hangingPunct="1"/>
            <a:endParaRPr lang="en-GB" altLang="en-US" sz="2400" dirty="0"/>
          </a:p>
          <a:p>
            <a:pPr marL="0" indent="0" eaLnBrk="1" hangingPunct="1">
              <a:buNone/>
            </a:pPr>
            <a:r>
              <a:rPr lang="en-GB" altLang="en-US" sz="2400" dirty="0"/>
              <a:t>“</a:t>
            </a:r>
            <a:r>
              <a:rPr lang="en-GB" altLang="en-US" sz="2400" i="1" dirty="0"/>
              <a:t>For most of the people of the world, for most of the events of the world, what the news system does not transmit did not happen. To that extent, the world and its inhabitants are what the news media say they are”. </a:t>
            </a:r>
          </a:p>
          <a:p>
            <a:pPr marL="0" indent="0" eaLnBrk="1" hangingPunct="1">
              <a:buNone/>
            </a:pPr>
            <a:endParaRPr lang="en-GB" altLang="en-US" sz="2400" i="1" dirty="0"/>
          </a:p>
          <a:p>
            <a:pPr eaLnBrk="1" hangingPunct="1">
              <a:buFont typeface="Wingdings 2" panose="05020102010507070707" pitchFamily="18" charset="2"/>
              <a:buNone/>
            </a:pPr>
            <a:r>
              <a:rPr lang="en-GB" altLang="en-US" sz="2400" dirty="0"/>
              <a:t> Bagdikian (1971).</a:t>
            </a:r>
          </a:p>
          <a:p>
            <a:pPr eaLnBrk="1" hangingPunct="1">
              <a:buFont typeface="Wingdings 2" panose="05020102010507070707" pitchFamily="18" charset="2"/>
              <a:buNone/>
            </a:pPr>
            <a:endParaRPr lang="en-GB" altLang="en-US" sz="2400" dirty="0"/>
          </a:p>
        </p:txBody>
      </p:sp>
    </p:spTree>
    <p:extLst>
      <p:ext uri="{BB962C8B-B14F-4D97-AF65-F5344CB8AC3E}">
        <p14:creationId xmlns:p14="http://schemas.microsoft.com/office/powerpoint/2010/main" val="3633570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What is the media?</a:t>
            </a:r>
            <a:br>
              <a:rPr lang="en-GB" dirty="0">
                <a:solidFill>
                  <a:schemeClr val="accent1"/>
                </a:solidFill>
              </a:rPr>
            </a:br>
            <a:endParaRPr lang="en-GB" dirty="0">
              <a:solidFill>
                <a:schemeClr val="accent1"/>
              </a:solidFill>
            </a:endParaRP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8195" name="Content Placeholder 2"/>
          <p:cNvSpPr>
            <a:spLocks noGrp="1"/>
          </p:cNvSpPr>
          <p:nvPr>
            <p:ph idx="1"/>
          </p:nvPr>
        </p:nvSpPr>
        <p:spPr>
          <a:xfrm>
            <a:off x="4976031" y="963877"/>
            <a:ext cx="6377769" cy="4930246"/>
          </a:xfrm>
        </p:spPr>
        <p:txBody>
          <a:bodyPr anchor="ctr">
            <a:normAutofit/>
          </a:bodyPr>
          <a:lstStyle/>
          <a:p>
            <a:pPr marL="365125" indent="-282575">
              <a:buFont typeface="Wingdings 2" panose="05020102010507070707" pitchFamily="18" charset="2"/>
              <a:buChar char=""/>
            </a:pPr>
            <a:r>
              <a:rPr lang="en-GB" altLang="en-US" sz="2400" dirty="0"/>
              <a:t>A generic term meaning all methods or channels of information and entertainment, </a:t>
            </a:r>
          </a:p>
          <a:p>
            <a:pPr marL="365125" indent="-282575">
              <a:buFont typeface="Wingdings 2" panose="05020102010507070707" pitchFamily="18" charset="2"/>
              <a:buChar char=""/>
            </a:pPr>
            <a:endParaRPr lang="en-GB" altLang="en-US" sz="2400" dirty="0"/>
          </a:p>
          <a:p>
            <a:pPr marL="365125" indent="-282575">
              <a:buNone/>
            </a:pPr>
            <a:r>
              <a:rPr lang="en-GB" altLang="en-US" sz="2400" dirty="0"/>
              <a:t>    ‘Mass media’</a:t>
            </a:r>
          </a:p>
          <a:p>
            <a:pPr marL="365125" indent="-282575">
              <a:buNone/>
            </a:pPr>
            <a:endParaRPr lang="en-GB" altLang="en-US" sz="2400" dirty="0"/>
          </a:p>
          <a:p>
            <a:pPr marL="365125" indent="-282575">
              <a:buFont typeface="Wingdings 2" panose="05020102010507070707" pitchFamily="18" charset="2"/>
              <a:buChar char=""/>
            </a:pPr>
            <a:r>
              <a:rPr lang="en-GB" altLang="en-US" sz="2400" dirty="0"/>
              <a:t>Includes all forms of communication such as newspapers, books, television, films, social media and ‘gossip’.</a:t>
            </a:r>
          </a:p>
        </p:txBody>
      </p:sp>
    </p:spTree>
    <p:extLst>
      <p:ext uri="{BB962C8B-B14F-4D97-AF65-F5344CB8AC3E}">
        <p14:creationId xmlns:p14="http://schemas.microsoft.com/office/powerpoint/2010/main" val="2183280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Old and New Media	</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9219" name="Content Placeholder 2"/>
          <p:cNvSpPr>
            <a:spLocks noGrp="1"/>
          </p:cNvSpPr>
          <p:nvPr>
            <p:ph idx="1"/>
          </p:nvPr>
        </p:nvSpPr>
        <p:spPr>
          <a:xfrm>
            <a:off x="4976031" y="963877"/>
            <a:ext cx="6377769" cy="4930246"/>
          </a:xfrm>
        </p:spPr>
        <p:txBody>
          <a:bodyPr anchor="ctr">
            <a:normAutofit/>
          </a:bodyPr>
          <a:lstStyle/>
          <a:p>
            <a:pPr eaLnBrk="1" hangingPunct="1"/>
            <a:r>
              <a:rPr lang="en-GB" altLang="en-US" sz="2400" dirty="0"/>
              <a:t>‘Old’ or ‘Mainstream’ media-traditional news sharing methods, </a:t>
            </a:r>
          </a:p>
          <a:p>
            <a:pPr eaLnBrk="1" hangingPunct="1"/>
            <a:r>
              <a:rPr lang="en-GB" altLang="en-US" sz="2400" dirty="0"/>
              <a:t>‘New’ media which includes social media the internet, ‘talk radio’ etc.</a:t>
            </a:r>
            <a:endParaRPr lang="en-GB" altLang="en-US" sz="2400" dirty="0">
              <a:cs typeface="Calibri"/>
            </a:endParaRPr>
          </a:p>
          <a:p>
            <a:pPr eaLnBrk="1" hangingPunct="1"/>
            <a:r>
              <a:rPr lang="en-GB" altLang="en-US" sz="2400" dirty="0"/>
              <a:t>Whatever means of ‘media’ relied upon the overarching requirement is that news is ‘Newsworthy’</a:t>
            </a:r>
          </a:p>
        </p:txBody>
      </p:sp>
    </p:spTree>
    <p:extLst>
      <p:ext uri="{BB962C8B-B14F-4D97-AF65-F5344CB8AC3E}">
        <p14:creationId xmlns:p14="http://schemas.microsoft.com/office/powerpoint/2010/main" val="17965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ctr">
              <a:defRPr/>
            </a:pPr>
            <a:r>
              <a:rPr lang="en-GB" dirty="0">
                <a:solidFill>
                  <a:schemeClr val="accent1"/>
                </a:solidFill>
              </a:rPr>
              <a:t>Chibnall (1977)  ‘Newsworthy’</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555" name="Content Placeholder 2"/>
          <p:cNvSpPr>
            <a:spLocks noGrp="1"/>
          </p:cNvSpPr>
          <p:nvPr>
            <p:ph idx="1"/>
          </p:nvPr>
        </p:nvSpPr>
        <p:spPr>
          <a:xfrm>
            <a:off x="4976031" y="963877"/>
            <a:ext cx="6377769" cy="4930246"/>
          </a:xfrm>
        </p:spPr>
        <p:txBody>
          <a:bodyPr anchor="ctr">
            <a:normAutofit/>
          </a:bodyPr>
          <a:lstStyle/>
          <a:p>
            <a:pPr marL="365125" indent="-282575">
              <a:buFont typeface="Wingdings 2" panose="05020102010507070707" pitchFamily="18" charset="2"/>
              <a:buChar char=""/>
            </a:pPr>
            <a:r>
              <a:rPr lang="en-GB" altLang="en-US" sz="2400" dirty="0"/>
              <a:t>Immediacy,</a:t>
            </a:r>
          </a:p>
          <a:p>
            <a:pPr marL="365125" indent="-282575">
              <a:buNone/>
            </a:pPr>
            <a:r>
              <a:rPr lang="en-GB" altLang="en-US" sz="2400" dirty="0"/>
              <a:t> </a:t>
            </a:r>
          </a:p>
          <a:p>
            <a:pPr marL="365125" indent="-282575">
              <a:buFont typeface="Wingdings 2" panose="05020102010507070707" pitchFamily="18" charset="2"/>
              <a:buChar char=""/>
            </a:pPr>
            <a:r>
              <a:rPr lang="en-GB" altLang="en-US" sz="2400" dirty="0" err="1"/>
              <a:t>Dramatisation</a:t>
            </a:r>
            <a:r>
              <a:rPr lang="en-GB" altLang="en-US" sz="2400" dirty="0"/>
              <a:t>, </a:t>
            </a:r>
          </a:p>
          <a:p>
            <a:pPr marL="365125" indent="-282575">
              <a:buNone/>
            </a:pPr>
            <a:endParaRPr lang="en-GB" altLang="en-US" sz="2400" dirty="0"/>
          </a:p>
          <a:p>
            <a:pPr marL="365125" indent="-282575">
              <a:buFont typeface="Wingdings 2" panose="05020102010507070707" pitchFamily="18" charset="2"/>
              <a:buChar char=""/>
            </a:pPr>
            <a:r>
              <a:rPr lang="en-GB" altLang="en-US" sz="2400" dirty="0"/>
              <a:t>Personalisation,</a:t>
            </a:r>
          </a:p>
          <a:p>
            <a:pPr marL="365125" indent="-282575">
              <a:buNone/>
            </a:pPr>
            <a:endParaRPr lang="en-GB" altLang="en-US" sz="2400" dirty="0"/>
          </a:p>
          <a:p>
            <a:pPr marL="365125" indent="-282575">
              <a:buFont typeface="Wingdings 2" panose="05020102010507070707" pitchFamily="18" charset="2"/>
              <a:buChar char=""/>
            </a:pPr>
            <a:r>
              <a:rPr lang="en-GB" altLang="en-US" sz="2400" dirty="0"/>
              <a:t>Titillation, and</a:t>
            </a:r>
          </a:p>
          <a:p>
            <a:pPr marL="365125" indent="-282575">
              <a:buNone/>
            </a:pPr>
            <a:endParaRPr lang="en-GB" altLang="en-US" sz="2400" dirty="0"/>
          </a:p>
          <a:p>
            <a:pPr marL="365125" indent="-282575">
              <a:buFont typeface="Wingdings 2" panose="05020102010507070707" pitchFamily="18" charset="2"/>
              <a:buChar char=""/>
            </a:pPr>
            <a:r>
              <a:rPr lang="en-GB" altLang="en-US" sz="2400" dirty="0"/>
              <a:t> Novelty</a:t>
            </a:r>
          </a:p>
        </p:txBody>
      </p:sp>
    </p:spTree>
    <p:extLst>
      <p:ext uri="{BB962C8B-B14F-4D97-AF65-F5344CB8AC3E}">
        <p14:creationId xmlns:p14="http://schemas.microsoft.com/office/powerpoint/2010/main" val="1549270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‘Media Oriented Strategy’</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507" name="Content Placeholder 2"/>
          <p:cNvSpPr>
            <a:spLocks noGrp="1"/>
          </p:cNvSpPr>
          <p:nvPr>
            <p:ph idx="1"/>
          </p:nvPr>
        </p:nvSpPr>
        <p:spPr>
          <a:xfrm>
            <a:off x="4976031" y="963877"/>
            <a:ext cx="6377769" cy="4930246"/>
          </a:xfrm>
        </p:spPr>
        <p:txBody>
          <a:bodyPr anchor="ctr">
            <a:normAutofit/>
          </a:bodyPr>
          <a:lstStyle/>
          <a:p>
            <a:pPr eaLnBrk="1" hangingPunct="1"/>
            <a:endParaRPr lang="en-GB" altLang="en-US" sz="2400"/>
          </a:p>
          <a:p>
            <a:pPr eaLnBrk="1" hangingPunct="1"/>
            <a:endParaRPr lang="en-GB" altLang="en-US" sz="2400"/>
          </a:p>
          <a:p>
            <a:pPr eaLnBrk="1" hangingPunct="1"/>
            <a:r>
              <a:rPr lang="en-GB" altLang="en-US" sz="2400"/>
              <a:t>Jenkins (1975) : Terrorist attacks are choreographed to attract the attention of the media.</a:t>
            </a:r>
          </a:p>
          <a:p>
            <a:pPr eaLnBrk="1" hangingPunct="1">
              <a:buFont typeface="Wingdings 2" panose="05020102010507070707" pitchFamily="18" charset="2"/>
              <a:buNone/>
            </a:pPr>
            <a:endParaRPr lang="en-GB" altLang="en-US" sz="2400"/>
          </a:p>
          <a:p>
            <a:pPr eaLnBrk="1" hangingPunct="1"/>
            <a:r>
              <a:rPr lang="en-GB" altLang="en-US" sz="2400"/>
              <a:t>Wilkinson (2006) an instrumental relationship with the media designed to gain publicity through which to communicate the ‘message of the terrorist’.</a:t>
            </a:r>
          </a:p>
        </p:txBody>
      </p:sp>
    </p:spTree>
    <p:extLst>
      <p:ext uri="{BB962C8B-B14F-4D97-AF65-F5344CB8AC3E}">
        <p14:creationId xmlns:p14="http://schemas.microsoft.com/office/powerpoint/2010/main" val="3540735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‘Media Oriented Strategy’</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1507" name="Content Placeholder 2"/>
          <p:cNvSpPr>
            <a:spLocks noGrp="1"/>
          </p:cNvSpPr>
          <p:nvPr>
            <p:ph idx="1"/>
          </p:nvPr>
        </p:nvSpPr>
        <p:spPr>
          <a:xfrm>
            <a:off x="4976031" y="963877"/>
            <a:ext cx="6377769" cy="4930246"/>
          </a:xfrm>
        </p:spPr>
        <p:txBody>
          <a:bodyPr anchor="ctr">
            <a:normAutofit/>
          </a:bodyPr>
          <a:lstStyle/>
          <a:p>
            <a:pPr eaLnBrk="1" hangingPunct="1"/>
            <a:endParaRPr lang="en-GB" altLang="en-US" sz="2400"/>
          </a:p>
          <a:p>
            <a:pPr eaLnBrk="1" hangingPunct="1"/>
            <a:endParaRPr lang="en-GB" altLang="en-US" sz="2400"/>
          </a:p>
          <a:p>
            <a:r>
              <a:rPr lang="en-GB" altLang="en-US" sz="2400"/>
              <a:t>Consider the theories of Chibnall, Jenkins and Wilkinson whilst we look at the following case studies:</a:t>
            </a:r>
            <a:endParaRPr lang="en-GB"/>
          </a:p>
        </p:txBody>
      </p:sp>
    </p:spTree>
    <p:extLst>
      <p:ext uri="{BB962C8B-B14F-4D97-AF65-F5344CB8AC3E}">
        <p14:creationId xmlns:p14="http://schemas.microsoft.com/office/powerpoint/2010/main" val="3964157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44622C8-CA9D-4BF9-8B2C-FBEDBDFBF38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Terrorist Influence</a:t>
            </a:r>
          </a:p>
        </p:txBody>
      </p:sp>
      <p:pic>
        <p:nvPicPr>
          <p:cNvPr id="7" name="Content Placeholder 6">
            <a:extLst>
              <a:ext uri="{FF2B5EF4-FFF2-40B4-BE49-F238E27FC236}">
                <a16:creationId xmlns:a16="http://schemas.microsoft.com/office/drawing/2014/main" id="{CB00FD2A-26FA-46B9-8929-4009801A1BB5}"/>
              </a:ext>
            </a:extLst>
          </p:cNvPr>
          <p:cNvPicPr>
            <a:picLocks noGrp="1" noChangeAspect="1"/>
          </p:cNvPicPr>
          <p:nvPr>
            <p:ph sz="half" idx="2"/>
          </p:nvPr>
        </p:nvPicPr>
        <p:blipFill rotWithShape="1">
          <a:blip r:embed="rId2"/>
          <a:srcRect r="1" b="3014"/>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CFBA889-0AE9-4D1E-8BDC-1BB5D953B143}"/>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Fundamentally small numbers of terrorists who make up a group aim to change the lives of the many,</a:t>
            </a:r>
          </a:p>
          <a:p>
            <a:r>
              <a:rPr lang="en-US" sz="2400" dirty="0">
                <a:solidFill>
                  <a:srgbClr val="FFFFFF"/>
                </a:solidFill>
              </a:rPr>
              <a:t>The method adopted to achieve this is violence or the threat of violence,</a:t>
            </a:r>
          </a:p>
          <a:p>
            <a:r>
              <a:rPr lang="en-US" sz="2400" dirty="0">
                <a:solidFill>
                  <a:srgbClr val="FFFFFF"/>
                </a:solidFill>
              </a:rPr>
              <a:t> To achieve ‘influence’ groups must make people aware, they must ‘</a:t>
            </a:r>
            <a:r>
              <a:rPr lang="en-US" sz="2400" dirty="0" err="1">
                <a:solidFill>
                  <a:srgbClr val="FFFFFF"/>
                </a:solidFill>
              </a:rPr>
              <a:t>publicise</a:t>
            </a:r>
            <a:r>
              <a:rPr lang="en-US" sz="2400" dirty="0">
                <a:solidFill>
                  <a:srgbClr val="FFFFFF"/>
                </a:solidFill>
              </a:rPr>
              <a:t>’ their actions. </a:t>
            </a:r>
          </a:p>
        </p:txBody>
      </p:sp>
    </p:spTree>
    <p:extLst>
      <p:ext uri="{BB962C8B-B14F-4D97-AF65-F5344CB8AC3E}">
        <p14:creationId xmlns:p14="http://schemas.microsoft.com/office/powerpoint/2010/main" val="1438884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44622C8-CA9D-4BF9-8B2C-FBEDBDFBF38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Black September </a:t>
            </a:r>
            <a:br>
              <a:rPr lang="en-US" dirty="0">
                <a:solidFill>
                  <a:srgbClr val="FFFFFF"/>
                </a:solidFill>
              </a:rPr>
            </a:br>
            <a:r>
              <a:rPr lang="en-US" dirty="0">
                <a:solidFill>
                  <a:srgbClr val="FFFFFF"/>
                </a:solidFill>
              </a:rPr>
              <a:t>Munich Olympics 1972</a:t>
            </a:r>
          </a:p>
        </p:txBody>
      </p:sp>
      <p:pic>
        <p:nvPicPr>
          <p:cNvPr id="7" name="Content Placeholder 6">
            <a:extLst>
              <a:ext uri="{FF2B5EF4-FFF2-40B4-BE49-F238E27FC236}">
                <a16:creationId xmlns:a16="http://schemas.microsoft.com/office/drawing/2014/main" id="{CB00FD2A-26FA-46B9-8929-4009801A1BB5}"/>
              </a:ext>
            </a:extLst>
          </p:cNvPr>
          <p:cNvPicPr>
            <a:picLocks noGrp="1" noChangeAspect="1"/>
          </p:cNvPicPr>
          <p:nvPr>
            <p:ph sz="half" idx="2"/>
          </p:nvPr>
        </p:nvPicPr>
        <p:blipFill rotWithShape="1">
          <a:blip r:embed="rId2"/>
          <a:srcRect r="1" b="3014"/>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CFBA889-0AE9-4D1E-8BDC-1BB5D953B143}"/>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Seizure and Massacre of 11 Israeli athletes </a:t>
            </a:r>
          </a:p>
          <a:p>
            <a:r>
              <a:rPr lang="en-US" sz="2400" dirty="0">
                <a:solidFill>
                  <a:srgbClr val="FFFFFF"/>
                </a:solidFill>
              </a:rPr>
              <a:t>Designed to capture the worlds attention </a:t>
            </a:r>
          </a:p>
          <a:p>
            <a:endParaRPr lang="en-US" sz="2400" dirty="0">
              <a:solidFill>
                <a:srgbClr val="FFFFFF"/>
              </a:solidFill>
            </a:endParaRPr>
          </a:p>
        </p:txBody>
      </p:sp>
    </p:spTree>
    <p:extLst>
      <p:ext uri="{BB962C8B-B14F-4D97-AF65-F5344CB8AC3E}">
        <p14:creationId xmlns:p14="http://schemas.microsoft.com/office/powerpoint/2010/main" val="1779846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44622C8-CA9D-4BF9-8B2C-FBEDBDFBF38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Black September </a:t>
            </a:r>
            <a:br>
              <a:rPr lang="en-US" dirty="0">
                <a:solidFill>
                  <a:srgbClr val="FFFFFF"/>
                </a:solidFill>
              </a:rPr>
            </a:br>
            <a:r>
              <a:rPr lang="en-US" dirty="0">
                <a:solidFill>
                  <a:srgbClr val="FFFFFF"/>
                </a:solidFill>
              </a:rPr>
              <a:t>Munich Olympics 1972</a:t>
            </a:r>
          </a:p>
        </p:txBody>
      </p:sp>
      <p:pic>
        <p:nvPicPr>
          <p:cNvPr id="7" name="Content Placeholder 6">
            <a:extLst>
              <a:ext uri="{FF2B5EF4-FFF2-40B4-BE49-F238E27FC236}">
                <a16:creationId xmlns:a16="http://schemas.microsoft.com/office/drawing/2014/main" id="{CB00FD2A-26FA-46B9-8929-4009801A1BB5}"/>
              </a:ext>
            </a:extLst>
          </p:cNvPr>
          <p:cNvPicPr>
            <a:picLocks noGrp="1" noChangeAspect="1"/>
          </p:cNvPicPr>
          <p:nvPr>
            <p:ph sz="half" idx="2"/>
          </p:nvPr>
        </p:nvPicPr>
        <p:blipFill rotWithShape="1">
          <a:blip r:embed="rId2"/>
          <a:srcRect r="1" b="3014"/>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CFBA889-0AE9-4D1E-8BDC-1BB5D953B143}"/>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Began 0500 September 5</a:t>
            </a:r>
            <a:r>
              <a:rPr lang="en-US" sz="2400" baseline="30000" dirty="0">
                <a:solidFill>
                  <a:srgbClr val="FFFFFF"/>
                </a:solidFill>
              </a:rPr>
              <a:t>th</a:t>
            </a:r>
            <a:r>
              <a:rPr lang="en-US" sz="2400" dirty="0">
                <a:solidFill>
                  <a:srgbClr val="FFFFFF"/>
                </a:solidFill>
              </a:rPr>
              <a:t> 1972 when Eight members of the PLO’s Black September </a:t>
            </a:r>
            <a:r>
              <a:rPr lang="en-US" sz="2400" err="1">
                <a:solidFill>
                  <a:srgbClr val="FFFFFF"/>
                </a:solidFill>
              </a:rPr>
              <a:t>Organisation</a:t>
            </a:r>
            <a:r>
              <a:rPr lang="en-US" sz="2400">
                <a:solidFill>
                  <a:srgbClr val="FFFFFF"/>
                </a:solidFill>
              </a:rPr>
              <a:t> (BSO) climbed the perimeter fence of the Olympic village and </a:t>
            </a:r>
            <a:r>
              <a:rPr lang="en-US" sz="2400" dirty="0">
                <a:solidFill>
                  <a:srgbClr val="FFFFFF"/>
                </a:solidFill>
              </a:rPr>
              <a:t>burst into the Israeli athletes dormitory killing two and taking hostage Nine </a:t>
            </a:r>
            <a:endParaRPr lang="en-US"/>
          </a:p>
          <a:p>
            <a:endParaRPr lang="en-US" sz="2400" dirty="0">
              <a:solidFill>
                <a:srgbClr val="FFFFFF"/>
              </a:solidFill>
            </a:endParaRPr>
          </a:p>
        </p:txBody>
      </p:sp>
    </p:spTree>
    <p:extLst>
      <p:ext uri="{BB962C8B-B14F-4D97-AF65-F5344CB8AC3E}">
        <p14:creationId xmlns:p14="http://schemas.microsoft.com/office/powerpoint/2010/main" val="1818055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44622C8-CA9D-4BF9-8B2C-FBEDBDFBF38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Black September </a:t>
            </a:r>
            <a:br>
              <a:rPr lang="en-US" dirty="0">
                <a:solidFill>
                  <a:srgbClr val="FFFFFF"/>
                </a:solidFill>
              </a:rPr>
            </a:br>
            <a:r>
              <a:rPr lang="en-US" dirty="0">
                <a:solidFill>
                  <a:srgbClr val="FFFFFF"/>
                </a:solidFill>
              </a:rPr>
              <a:t>Munich Olympics 1972</a:t>
            </a:r>
          </a:p>
        </p:txBody>
      </p:sp>
      <p:pic>
        <p:nvPicPr>
          <p:cNvPr id="7" name="Content Placeholder 6">
            <a:extLst>
              <a:ext uri="{FF2B5EF4-FFF2-40B4-BE49-F238E27FC236}">
                <a16:creationId xmlns:a16="http://schemas.microsoft.com/office/drawing/2014/main" id="{CB00FD2A-26FA-46B9-8929-4009801A1BB5}"/>
              </a:ext>
            </a:extLst>
          </p:cNvPr>
          <p:cNvPicPr>
            <a:picLocks noGrp="1" noChangeAspect="1"/>
          </p:cNvPicPr>
          <p:nvPr>
            <p:ph sz="half" idx="2"/>
          </p:nvPr>
        </p:nvPicPr>
        <p:blipFill rotWithShape="1">
          <a:blip r:embed="rId2"/>
          <a:srcRect r="1" b="3014"/>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CFBA889-0AE9-4D1E-8BDC-1BB5D953B143}"/>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Demands:</a:t>
            </a:r>
          </a:p>
          <a:p>
            <a:r>
              <a:rPr lang="en-US" sz="2400" dirty="0">
                <a:solidFill>
                  <a:srgbClr val="FFFFFF"/>
                </a:solidFill>
              </a:rPr>
              <a:t>Exchange of hostages for 236 Palestinians imprisoned in Israeli jails and five held in Germany.</a:t>
            </a:r>
          </a:p>
          <a:p>
            <a:r>
              <a:rPr lang="en-US" sz="2400" dirty="0">
                <a:solidFill>
                  <a:srgbClr val="FFFFFF"/>
                </a:solidFill>
              </a:rPr>
              <a:t>Safe passage to any Arab country</a:t>
            </a:r>
          </a:p>
          <a:p>
            <a:r>
              <a:rPr lang="en-US" sz="2400" dirty="0">
                <a:solidFill>
                  <a:srgbClr val="FFFFFF"/>
                </a:solidFill>
              </a:rPr>
              <a:t>Threat to kill one hostage every two hours if their demands were not met.</a:t>
            </a:r>
          </a:p>
          <a:p>
            <a:endParaRPr lang="en-US" sz="2400" dirty="0">
              <a:solidFill>
                <a:srgbClr val="FFFFFF"/>
              </a:solidFill>
            </a:endParaRPr>
          </a:p>
        </p:txBody>
      </p:sp>
    </p:spTree>
    <p:extLst>
      <p:ext uri="{BB962C8B-B14F-4D97-AF65-F5344CB8AC3E}">
        <p14:creationId xmlns:p14="http://schemas.microsoft.com/office/powerpoint/2010/main" val="3723893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44622C8-CA9D-4BF9-8B2C-FBEDBDFBF38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Black September </a:t>
            </a:r>
            <a:br>
              <a:rPr lang="en-US" dirty="0">
                <a:solidFill>
                  <a:srgbClr val="FFFFFF"/>
                </a:solidFill>
              </a:rPr>
            </a:br>
            <a:r>
              <a:rPr lang="en-US" dirty="0">
                <a:solidFill>
                  <a:srgbClr val="FFFFFF"/>
                </a:solidFill>
              </a:rPr>
              <a:t>Munich Olympics 1972</a:t>
            </a:r>
          </a:p>
        </p:txBody>
      </p:sp>
      <p:pic>
        <p:nvPicPr>
          <p:cNvPr id="7" name="Content Placeholder 6">
            <a:extLst>
              <a:ext uri="{FF2B5EF4-FFF2-40B4-BE49-F238E27FC236}">
                <a16:creationId xmlns:a16="http://schemas.microsoft.com/office/drawing/2014/main" id="{CB00FD2A-26FA-46B9-8929-4009801A1BB5}"/>
              </a:ext>
            </a:extLst>
          </p:cNvPr>
          <p:cNvPicPr>
            <a:picLocks noGrp="1" noChangeAspect="1"/>
          </p:cNvPicPr>
          <p:nvPr>
            <p:ph sz="half" idx="2"/>
          </p:nvPr>
        </p:nvPicPr>
        <p:blipFill rotWithShape="1">
          <a:blip r:embed="rId2"/>
          <a:srcRect r="1" b="3014"/>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CFBA889-0AE9-4D1E-8BDC-1BB5D953B143}"/>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10.35pm </a:t>
            </a:r>
          </a:p>
          <a:p>
            <a:r>
              <a:rPr lang="en-US" sz="2400" dirty="0">
                <a:solidFill>
                  <a:srgbClr val="FFFFFF"/>
                </a:solidFill>
              </a:rPr>
              <a:t>Two helicopters touch down </a:t>
            </a:r>
            <a:r>
              <a:rPr lang="en-US" sz="2400">
                <a:solidFill>
                  <a:srgbClr val="FFFFFF"/>
                </a:solidFill>
              </a:rPr>
              <a:t>and are </a:t>
            </a:r>
            <a:r>
              <a:rPr lang="en-US" sz="2400" dirty="0">
                <a:solidFill>
                  <a:srgbClr val="FFFFFF"/>
                </a:solidFill>
              </a:rPr>
              <a:t>inspected by two terrorists, two further terrorists took up positions outside the helicopters whilst the remaining four kept watch on the hostages.</a:t>
            </a:r>
          </a:p>
          <a:p>
            <a:endParaRPr lang="en-US" sz="2400" dirty="0">
              <a:solidFill>
                <a:srgbClr val="FFFFFF"/>
              </a:solidFill>
            </a:endParaRPr>
          </a:p>
          <a:p>
            <a:pPr marL="0" indent="0">
              <a:buNone/>
            </a:pPr>
            <a:endParaRPr lang="en-US" sz="2400" dirty="0">
              <a:solidFill>
                <a:srgbClr val="FFFFFF"/>
              </a:solidFill>
              <a:cs typeface="Calibri" panose="020F0502020204030204"/>
            </a:endParaRPr>
          </a:p>
        </p:txBody>
      </p:sp>
    </p:spTree>
    <p:extLst>
      <p:ext uri="{BB962C8B-B14F-4D97-AF65-F5344CB8AC3E}">
        <p14:creationId xmlns:p14="http://schemas.microsoft.com/office/powerpoint/2010/main" val="1280148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44622C8-CA9D-4BF9-8B2C-FBEDBDFBF38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Black September </a:t>
            </a:r>
            <a:br>
              <a:rPr lang="en-US" dirty="0">
                <a:solidFill>
                  <a:srgbClr val="FFFFFF"/>
                </a:solidFill>
              </a:rPr>
            </a:br>
            <a:r>
              <a:rPr lang="en-US" dirty="0">
                <a:solidFill>
                  <a:srgbClr val="FFFFFF"/>
                </a:solidFill>
              </a:rPr>
              <a:t>Munich Olympics 1972</a:t>
            </a:r>
          </a:p>
        </p:txBody>
      </p:sp>
      <p:pic>
        <p:nvPicPr>
          <p:cNvPr id="7" name="Content Placeholder 6">
            <a:extLst>
              <a:ext uri="{FF2B5EF4-FFF2-40B4-BE49-F238E27FC236}">
                <a16:creationId xmlns:a16="http://schemas.microsoft.com/office/drawing/2014/main" id="{CB00FD2A-26FA-46B9-8929-4009801A1BB5}"/>
              </a:ext>
            </a:extLst>
          </p:cNvPr>
          <p:cNvPicPr>
            <a:picLocks noGrp="1" noChangeAspect="1"/>
          </p:cNvPicPr>
          <p:nvPr>
            <p:ph sz="half" idx="2"/>
          </p:nvPr>
        </p:nvPicPr>
        <p:blipFill rotWithShape="1">
          <a:blip r:embed="rId2"/>
          <a:srcRect r="1" b="3014"/>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CFBA889-0AE9-4D1E-8BDC-1BB5D953B143}"/>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Rescue plan:</a:t>
            </a:r>
          </a:p>
          <a:p>
            <a:r>
              <a:rPr lang="en-US" sz="2400" dirty="0">
                <a:solidFill>
                  <a:srgbClr val="FFFFFF"/>
                </a:solidFill>
              </a:rPr>
              <a:t>West German snipers opened fire killing three </a:t>
            </a:r>
            <a:r>
              <a:rPr lang="en-US" sz="2400">
                <a:solidFill>
                  <a:srgbClr val="FFFFFF"/>
                </a:solidFill>
              </a:rPr>
              <a:t>of the four terrorists</a:t>
            </a:r>
            <a:endParaRPr lang="en-US" sz="2400">
              <a:solidFill>
                <a:srgbClr val="FFFFFF"/>
              </a:solidFill>
              <a:cs typeface="Calibri"/>
            </a:endParaRPr>
          </a:p>
          <a:p>
            <a:r>
              <a:rPr lang="en-US" sz="2400">
                <a:solidFill>
                  <a:srgbClr val="FFFFFF"/>
                </a:solidFill>
              </a:rPr>
              <a:t>The terrorists begin </a:t>
            </a:r>
            <a:r>
              <a:rPr lang="en-US" sz="2400" dirty="0">
                <a:solidFill>
                  <a:srgbClr val="FFFFFF"/>
                </a:solidFill>
              </a:rPr>
              <a:t>shooting hostages and returning fire</a:t>
            </a:r>
          </a:p>
          <a:p>
            <a:r>
              <a:rPr lang="en-US" sz="2400" dirty="0">
                <a:solidFill>
                  <a:srgbClr val="FFFFFF"/>
                </a:solidFill>
              </a:rPr>
              <a:t>A stand-off was followed by more gunfire</a:t>
            </a:r>
          </a:p>
          <a:p>
            <a:pPr marL="0" indent="0">
              <a:buNone/>
            </a:pPr>
            <a:endParaRPr lang="en-US" sz="2400" dirty="0">
              <a:solidFill>
                <a:srgbClr val="FFFFFF"/>
              </a:solidFill>
            </a:endParaRPr>
          </a:p>
        </p:txBody>
      </p:sp>
    </p:spTree>
    <p:extLst>
      <p:ext uri="{BB962C8B-B14F-4D97-AF65-F5344CB8AC3E}">
        <p14:creationId xmlns:p14="http://schemas.microsoft.com/office/powerpoint/2010/main" val="3956351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344622C8-CA9D-4BF9-8B2C-FBEDBDFBF383}"/>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Black September </a:t>
            </a:r>
            <a:br>
              <a:rPr lang="en-US" dirty="0">
                <a:solidFill>
                  <a:srgbClr val="FFFFFF"/>
                </a:solidFill>
              </a:rPr>
            </a:br>
            <a:r>
              <a:rPr lang="en-US" dirty="0">
                <a:solidFill>
                  <a:srgbClr val="FFFFFF"/>
                </a:solidFill>
              </a:rPr>
              <a:t>Munich Olympics 1972</a:t>
            </a:r>
          </a:p>
        </p:txBody>
      </p:sp>
      <p:pic>
        <p:nvPicPr>
          <p:cNvPr id="7" name="Content Placeholder 6">
            <a:extLst>
              <a:ext uri="{FF2B5EF4-FFF2-40B4-BE49-F238E27FC236}">
                <a16:creationId xmlns:a16="http://schemas.microsoft.com/office/drawing/2014/main" id="{CB00FD2A-26FA-46B9-8929-4009801A1BB5}"/>
              </a:ext>
            </a:extLst>
          </p:cNvPr>
          <p:cNvPicPr>
            <a:picLocks noGrp="1" noChangeAspect="1"/>
          </p:cNvPicPr>
          <p:nvPr>
            <p:ph sz="half" idx="2"/>
          </p:nvPr>
        </p:nvPicPr>
        <p:blipFill rotWithShape="1">
          <a:blip r:embed="rId2"/>
          <a:srcRect r="1" b="3014"/>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6CFBA889-0AE9-4D1E-8BDC-1BB5D953B143}"/>
              </a:ext>
            </a:extLst>
          </p:cNvPr>
          <p:cNvSpPr>
            <a:spLocks noGrp="1"/>
          </p:cNvSpPr>
          <p:nvPr>
            <p:ph sz="half" idx="1"/>
          </p:nvPr>
        </p:nvSpPr>
        <p:spPr>
          <a:xfrm>
            <a:off x="8029319" y="917725"/>
            <a:ext cx="3424739" cy="4852362"/>
          </a:xfrm>
        </p:spPr>
        <p:txBody>
          <a:bodyPr vert="horz" lIns="91440" tIns="45720" rIns="91440" bIns="45720" rtlCol="0" anchor="ctr">
            <a:noAutofit/>
          </a:bodyPr>
          <a:lstStyle/>
          <a:p>
            <a:r>
              <a:rPr lang="en-US" sz="2400" dirty="0">
                <a:solidFill>
                  <a:srgbClr val="FFFFFF"/>
                </a:solidFill>
              </a:rPr>
              <a:t>1230 am </a:t>
            </a:r>
            <a:endParaRPr lang="en-US"/>
          </a:p>
          <a:p>
            <a:r>
              <a:rPr lang="en-US" sz="2400">
                <a:solidFill>
                  <a:srgbClr val="FFFFFF"/>
                </a:solidFill>
              </a:rPr>
              <a:t>All hostages </a:t>
            </a:r>
            <a:r>
              <a:rPr lang="en-US" sz="2400" dirty="0">
                <a:solidFill>
                  <a:srgbClr val="FFFFFF"/>
                </a:solidFill>
              </a:rPr>
              <a:t>dead</a:t>
            </a:r>
            <a:endParaRPr lang="en-US"/>
          </a:p>
          <a:p>
            <a:r>
              <a:rPr lang="en-US" sz="2400" dirty="0">
                <a:solidFill>
                  <a:srgbClr val="FFFFFF"/>
                </a:solidFill>
              </a:rPr>
              <a:t>Five terrorists dead</a:t>
            </a:r>
          </a:p>
          <a:p>
            <a:r>
              <a:rPr lang="en-US" sz="2400">
                <a:solidFill>
                  <a:srgbClr val="FFFFFF"/>
                </a:solidFill>
                <a:cs typeface="Calibri"/>
              </a:rPr>
              <a:t>One policveman dead</a:t>
            </a:r>
            <a:endParaRPr lang="en-US" sz="2400" dirty="0">
              <a:solidFill>
                <a:srgbClr val="FFFFFF"/>
              </a:solidFill>
            </a:endParaRPr>
          </a:p>
          <a:p>
            <a:r>
              <a:rPr lang="en-US" sz="2400" dirty="0">
                <a:solidFill>
                  <a:srgbClr val="FFFFFF"/>
                </a:solidFill>
              </a:rPr>
              <a:t>Three terrorists captured</a:t>
            </a:r>
          </a:p>
        </p:txBody>
      </p:sp>
    </p:spTree>
    <p:extLst>
      <p:ext uri="{BB962C8B-B14F-4D97-AF65-F5344CB8AC3E}">
        <p14:creationId xmlns:p14="http://schemas.microsoft.com/office/powerpoint/2010/main" val="149734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B7EC56-2DEC-4565-8B6C-8512B86E6168}"/>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600" dirty="0">
                <a:solidFill>
                  <a:srgbClr val="FFFFFF"/>
                </a:solidFill>
              </a:rPr>
              <a:t>Impact of Black September Attack</a:t>
            </a:r>
          </a:p>
        </p:txBody>
      </p:sp>
      <p:pic>
        <p:nvPicPr>
          <p:cNvPr id="5" name="Content Placeholder 4">
            <a:extLst>
              <a:ext uri="{FF2B5EF4-FFF2-40B4-BE49-F238E27FC236}">
                <a16:creationId xmlns:a16="http://schemas.microsoft.com/office/drawing/2014/main" id="{09CAC75B-8169-415E-B424-CCB19AF8E3F6}"/>
              </a:ext>
            </a:extLst>
          </p:cNvPr>
          <p:cNvPicPr>
            <a:picLocks noGrp="1" noChangeAspect="1"/>
          </p:cNvPicPr>
          <p:nvPr>
            <p:ph sz="half" idx="2"/>
          </p:nvPr>
        </p:nvPicPr>
        <p:blipFill rotWithShape="1">
          <a:blip r:embed="rId2"/>
          <a:srcRect t="20522" r="1" b="3905"/>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E261AE-89A4-458E-AA1C-9200499B32AA}"/>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dirty="0">
                <a:solidFill>
                  <a:srgbClr val="FFFFFF"/>
                </a:solidFill>
              </a:rPr>
              <a:t>Prisoners not released</a:t>
            </a:r>
          </a:p>
          <a:p>
            <a:r>
              <a:rPr lang="en-US" sz="2400" dirty="0">
                <a:solidFill>
                  <a:srgbClr val="FFFFFF"/>
                </a:solidFill>
              </a:rPr>
              <a:t>Cast doubt over the Palestinian cause in World public opinion</a:t>
            </a:r>
          </a:p>
        </p:txBody>
      </p:sp>
    </p:spTree>
    <p:extLst>
      <p:ext uri="{BB962C8B-B14F-4D97-AF65-F5344CB8AC3E}">
        <p14:creationId xmlns:p14="http://schemas.microsoft.com/office/powerpoint/2010/main" val="173325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1FE8C-376B-4A5C-92C4-89B404CA7E6A}"/>
              </a:ext>
            </a:extLst>
          </p:cNvPr>
          <p:cNvSpPr>
            <a:spLocks noGrp="1"/>
          </p:cNvSpPr>
          <p:nvPr>
            <p:ph type="title"/>
          </p:nvPr>
        </p:nvSpPr>
        <p:spPr/>
        <p:txBody>
          <a:bodyPr/>
          <a:lstStyle/>
          <a:p>
            <a:endParaRPr lang="en-GB" dirty="0">
              <a:cs typeface="Calibri Light"/>
            </a:endParaRPr>
          </a:p>
        </p:txBody>
      </p:sp>
      <p:sp>
        <p:nvSpPr>
          <p:cNvPr id="3" name="Content Placeholder 2">
            <a:extLst>
              <a:ext uri="{FF2B5EF4-FFF2-40B4-BE49-F238E27FC236}">
                <a16:creationId xmlns:a16="http://schemas.microsoft.com/office/drawing/2014/main" id="{7D07B5B8-5F99-40D4-8275-447A8C8F5F6D}"/>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ea typeface="+mn-lt"/>
                <a:cs typeface="+mn-lt"/>
                <a:hlinkClick r:id="rId2"/>
              </a:rPr>
              <a:t>https://www.youtube.com/watch?v=0cUrvOdiawU</a:t>
            </a:r>
            <a:endParaRPr lang="en-GB">
              <a:cs typeface="Calibri"/>
            </a:endParaRPr>
          </a:p>
        </p:txBody>
      </p:sp>
    </p:spTree>
    <p:extLst>
      <p:ext uri="{BB962C8B-B14F-4D97-AF65-F5344CB8AC3E}">
        <p14:creationId xmlns:p14="http://schemas.microsoft.com/office/powerpoint/2010/main" val="3650238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B7EC56-2DEC-4565-8B6C-8512B86E6168}"/>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sz="3600" dirty="0">
                <a:solidFill>
                  <a:srgbClr val="FFFFFF"/>
                </a:solidFill>
              </a:rPr>
              <a:t>Impact of Black September Attack</a:t>
            </a:r>
          </a:p>
        </p:txBody>
      </p:sp>
      <p:pic>
        <p:nvPicPr>
          <p:cNvPr id="5" name="Content Placeholder 4">
            <a:extLst>
              <a:ext uri="{FF2B5EF4-FFF2-40B4-BE49-F238E27FC236}">
                <a16:creationId xmlns:a16="http://schemas.microsoft.com/office/drawing/2014/main" id="{09CAC75B-8169-415E-B424-CCB19AF8E3F6}"/>
              </a:ext>
            </a:extLst>
          </p:cNvPr>
          <p:cNvPicPr>
            <a:picLocks noGrp="1" noChangeAspect="1"/>
          </p:cNvPicPr>
          <p:nvPr>
            <p:ph sz="half" idx="2"/>
          </p:nvPr>
        </p:nvPicPr>
        <p:blipFill rotWithShape="1">
          <a:blip r:embed="rId2"/>
          <a:srcRect t="20522" r="1" b="3905"/>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E261AE-89A4-458E-AA1C-9200499B32AA}"/>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a:solidFill>
                  <a:srgbClr val="FFFFFF"/>
                </a:solidFill>
                <a:cs typeface="Calibri"/>
              </a:rPr>
              <a:t>However,</a:t>
            </a:r>
            <a:endParaRPr lang="en-US" sz="2400" dirty="0">
              <a:solidFill>
                <a:srgbClr val="FFFFFF"/>
              </a:solidFill>
              <a:cs typeface="Calibri"/>
            </a:endParaRPr>
          </a:p>
          <a:p>
            <a:pPr marL="0" indent="0">
              <a:buNone/>
            </a:pPr>
            <a:endParaRPr lang="en-US" sz="2400" dirty="0">
              <a:solidFill>
                <a:srgbClr val="FFFFFF"/>
              </a:solidFill>
              <a:cs typeface="Calibri" panose="020F0502020204030204"/>
            </a:endParaRPr>
          </a:p>
          <a:p>
            <a:r>
              <a:rPr lang="en-US" sz="2400" dirty="0">
                <a:solidFill>
                  <a:srgbClr val="FFFFFF"/>
                </a:solidFill>
              </a:rPr>
              <a:t>Media ‘victory’ broadcasting the cause of the Palestinian resistance movement to the world reaching 900 million people in 100 countries. </a:t>
            </a:r>
          </a:p>
        </p:txBody>
      </p:sp>
    </p:spTree>
    <p:extLst>
      <p:ext uri="{BB962C8B-B14F-4D97-AF65-F5344CB8AC3E}">
        <p14:creationId xmlns:p14="http://schemas.microsoft.com/office/powerpoint/2010/main" val="2869688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230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E1CD06-EDE4-4E44-8550-CAA57EC8AE1F}"/>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Longer term Impact of Attack and Media</a:t>
            </a:r>
          </a:p>
        </p:txBody>
      </p:sp>
      <p:pic>
        <p:nvPicPr>
          <p:cNvPr id="5" name="Content Placeholder 4">
            <a:extLst>
              <a:ext uri="{FF2B5EF4-FFF2-40B4-BE49-F238E27FC236}">
                <a16:creationId xmlns:a16="http://schemas.microsoft.com/office/drawing/2014/main" id="{25921C74-F683-42B4-B5DF-5E2050ED2B49}"/>
              </a:ext>
            </a:extLst>
          </p:cNvPr>
          <p:cNvPicPr>
            <a:picLocks noGrp="1" noChangeAspect="1"/>
          </p:cNvPicPr>
          <p:nvPr>
            <p:ph sz="half" idx="2"/>
          </p:nvPr>
        </p:nvPicPr>
        <p:blipFill rotWithShape="1">
          <a:blip r:embed="rId2"/>
          <a:srcRect l="1387" r="1951"/>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97B456-4D77-4926-A5E8-CA559FE85482}"/>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endParaRPr lang="en-US" sz="2400" dirty="0">
              <a:solidFill>
                <a:srgbClr val="FFFFFF"/>
              </a:solidFill>
            </a:endParaRPr>
          </a:p>
          <a:p>
            <a:r>
              <a:rPr lang="en-US" sz="2400" dirty="0">
                <a:solidFill>
                  <a:srgbClr val="FFFFFF"/>
                </a:solidFill>
              </a:rPr>
              <a:t>Thousands of young Palestinians joined the cause</a:t>
            </a:r>
          </a:p>
          <a:p>
            <a:r>
              <a:rPr lang="en-US" sz="2400" dirty="0">
                <a:solidFill>
                  <a:srgbClr val="FFFFFF"/>
                </a:solidFill>
              </a:rPr>
              <a:t>‘Other’ </a:t>
            </a:r>
            <a:r>
              <a:rPr lang="en-US" sz="2400" dirty="0" err="1">
                <a:solidFill>
                  <a:srgbClr val="FFFFFF"/>
                </a:solidFill>
              </a:rPr>
              <a:t>organisations</a:t>
            </a:r>
            <a:r>
              <a:rPr lang="en-US" sz="2400" dirty="0">
                <a:solidFill>
                  <a:srgbClr val="FFFFFF"/>
                </a:solidFill>
              </a:rPr>
              <a:t> emerged the number of groups rising from 11 in 1968 to 55 in 1978.</a:t>
            </a:r>
          </a:p>
        </p:txBody>
      </p:sp>
    </p:spTree>
    <p:extLst>
      <p:ext uri="{BB962C8B-B14F-4D97-AF65-F5344CB8AC3E}">
        <p14:creationId xmlns:p14="http://schemas.microsoft.com/office/powerpoint/2010/main" val="1867722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The Media 	</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291" name="Content Placeholder 2"/>
          <p:cNvSpPr>
            <a:spLocks noGrp="1"/>
          </p:cNvSpPr>
          <p:nvPr>
            <p:ph idx="1"/>
          </p:nvPr>
        </p:nvSpPr>
        <p:spPr>
          <a:xfrm>
            <a:off x="4976031" y="963877"/>
            <a:ext cx="6377769" cy="4930246"/>
          </a:xfrm>
        </p:spPr>
        <p:txBody>
          <a:bodyPr anchor="ctr">
            <a:normAutofit/>
          </a:bodyPr>
          <a:lstStyle/>
          <a:p>
            <a:pPr eaLnBrk="1" hangingPunct="1"/>
            <a:endParaRPr lang="en-GB" altLang="en-US" sz="2400" dirty="0"/>
          </a:p>
          <a:p>
            <a:pPr eaLnBrk="1" hangingPunct="1"/>
            <a:r>
              <a:rPr lang="en-GB" altLang="en-US" sz="2400" dirty="0"/>
              <a:t>The Terrorists best Friend? </a:t>
            </a:r>
          </a:p>
          <a:p>
            <a:pPr eaLnBrk="1" hangingPunct="1"/>
            <a:r>
              <a:rPr lang="en-GB" altLang="en-US" sz="2400" dirty="0"/>
              <a:t>‘Publicity is all’</a:t>
            </a:r>
          </a:p>
          <a:p>
            <a:pPr eaLnBrk="1" hangingPunct="1"/>
            <a:r>
              <a:rPr lang="en-GB" altLang="en-US" sz="2400" dirty="0"/>
              <a:t>The Supplier of “the Oxygen of publicity on which Terrorists depend” (Margaret Thatcher 1985)  </a:t>
            </a:r>
          </a:p>
          <a:p>
            <a:pPr eaLnBrk="1" hangingPunct="1"/>
            <a:r>
              <a:rPr lang="en-GB" altLang="en-US" sz="2400" dirty="0"/>
              <a:t>Engaged in a ‘Symbiotic’ relationship with Terrorists where each feeds off the other for is own purpose. </a:t>
            </a:r>
          </a:p>
          <a:p>
            <a:pPr eaLnBrk="1" hangingPunct="1">
              <a:buFont typeface="Wingdings 2" panose="05020102010507070707" pitchFamily="18" charset="2"/>
              <a:buNone/>
            </a:pPr>
            <a:endParaRPr lang="en-GB" altLang="en-US" sz="2400" dirty="0"/>
          </a:p>
          <a:p>
            <a:pPr eaLnBrk="1" hangingPunct="1"/>
            <a:endParaRPr lang="en-GB" altLang="en-US" sz="2400" dirty="0"/>
          </a:p>
        </p:txBody>
      </p:sp>
    </p:spTree>
    <p:extLst>
      <p:ext uri="{BB962C8B-B14F-4D97-AF65-F5344CB8AC3E}">
        <p14:creationId xmlns:p14="http://schemas.microsoft.com/office/powerpoint/2010/main" val="333758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1">
                                            <p:txEl>
                                              <p:pRg st="1" end="1"/>
                                            </p:txEl>
                                          </p:spTgt>
                                        </p:tgtEl>
                                        <p:attrNameLst>
                                          <p:attrName>style.visibility</p:attrName>
                                        </p:attrNameLst>
                                      </p:cBhvr>
                                      <p:to>
                                        <p:strVal val="visible"/>
                                      </p:to>
                                    </p:set>
                                    <p:anim calcmode="lin" valueType="num">
                                      <p:cBhvr additive="base">
                                        <p:cTn id="7"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 calcmode="lin" valueType="num">
                                      <p:cBhvr additive="base">
                                        <p:cTn id="13"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anim calcmode="lin" valueType="num">
                                      <p:cBhvr additive="base">
                                        <p:cTn id="19"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91">
                                            <p:txEl>
                                              <p:pRg st="4" end="4"/>
                                            </p:txEl>
                                          </p:spTgt>
                                        </p:tgtEl>
                                        <p:attrNameLst>
                                          <p:attrName>style.visibility</p:attrName>
                                        </p:attrNameLst>
                                      </p:cBhvr>
                                      <p:to>
                                        <p:strVal val="visible"/>
                                      </p:to>
                                    </p:set>
                                    <p:anim calcmode="lin" valueType="num">
                                      <p:cBhvr additive="base">
                                        <p:cTn id="25"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The Media</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dirty="0"/>
              <a:t>Used by Terrorist Groups to spread fear and draw attention to their cause,</a:t>
            </a:r>
          </a:p>
          <a:p>
            <a:r>
              <a:rPr lang="en-GB" sz="2400" dirty="0"/>
              <a:t>Allows relatively small acts of violence to be witnessed by very large audiences,</a:t>
            </a:r>
          </a:p>
          <a:p>
            <a:r>
              <a:rPr lang="en-GB" sz="2400" dirty="0"/>
              <a:t>Provides a recruitment tool to terrorist organisations,</a:t>
            </a:r>
          </a:p>
          <a:p>
            <a:r>
              <a:rPr lang="en-GB" sz="2400" dirty="0"/>
              <a:t> Provides the media with the opportunity to draw mass audiences through the real-life drama unfolding before its audiences often depicting individual grief, personal tragedy and collective panic as a form of ‘entertainment’. </a:t>
            </a:r>
          </a:p>
        </p:txBody>
      </p:sp>
    </p:spTree>
    <p:extLst>
      <p:ext uri="{BB962C8B-B14F-4D97-AF65-F5344CB8AC3E}">
        <p14:creationId xmlns:p14="http://schemas.microsoft.com/office/powerpoint/2010/main" val="23344675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News or Entertainment</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531" name="Content Placeholder 2"/>
          <p:cNvSpPr>
            <a:spLocks noGrp="1"/>
          </p:cNvSpPr>
          <p:nvPr>
            <p:ph idx="1"/>
          </p:nvPr>
        </p:nvSpPr>
        <p:spPr>
          <a:xfrm>
            <a:off x="4976031" y="963877"/>
            <a:ext cx="6377769" cy="4930246"/>
          </a:xfrm>
        </p:spPr>
        <p:txBody>
          <a:bodyPr anchor="ctr">
            <a:normAutofit/>
          </a:bodyPr>
          <a:lstStyle/>
          <a:p>
            <a:pPr marL="365125" indent="-282575">
              <a:buFont typeface="Wingdings 2" panose="05020102010507070707" pitchFamily="18" charset="2"/>
              <a:buChar char=""/>
            </a:pPr>
            <a:r>
              <a:rPr lang="en-GB" altLang="en-US" sz="2400"/>
              <a:t>In a study conducted by Schmidt 18 of 20 participants agreed that Terrorism carries a high news value,</a:t>
            </a:r>
          </a:p>
          <a:p>
            <a:pPr marL="365125" indent="-282575">
              <a:buFont typeface="Wingdings 2" panose="05020102010507070707" pitchFamily="18" charset="2"/>
              <a:buChar char=""/>
            </a:pPr>
            <a:r>
              <a:rPr lang="en-GB" altLang="en-US" sz="2400"/>
              <a:t>Four described Terrorism as ‘drama’ and three as ‘sensational’,</a:t>
            </a:r>
          </a:p>
          <a:p>
            <a:pPr marL="365125" indent="-282575">
              <a:buFont typeface="Wingdings 2" panose="05020102010507070707" pitchFamily="18" charset="2"/>
              <a:buChar char=""/>
            </a:pPr>
            <a:r>
              <a:rPr lang="en-GB" altLang="en-US" sz="2400"/>
              <a:t>In response to the question “Do you accept the suggestion that terrorists manufacture violent events to gain media access and thereby status?” 18 agreed whilst 15 of the 20 believed that the media had a role to play in Combating Terrorism. </a:t>
            </a:r>
          </a:p>
          <a:p>
            <a:pPr marL="365125" indent="-282575">
              <a:buFont typeface="Wingdings 2" panose="05020102010507070707" pitchFamily="18" charset="2"/>
              <a:buChar char=""/>
            </a:pPr>
            <a:endParaRPr lang="en-GB" altLang="en-US" sz="2400"/>
          </a:p>
        </p:txBody>
      </p:sp>
    </p:spTree>
    <p:extLst>
      <p:ext uri="{BB962C8B-B14F-4D97-AF65-F5344CB8AC3E}">
        <p14:creationId xmlns:p14="http://schemas.microsoft.com/office/powerpoint/2010/main" val="3613933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Case Study</a:t>
            </a:r>
            <a:br>
              <a:rPr lang="en-GB" dirty="0">
                <a:solidFill>
                  <a:schemeClr val="accent1"/>
                </a:solidFill>
              </a:rPr>
            </a:br>
            <a:br>
              <a:rPr lang="en-GB" dirty="0">
                <a:solidFill>
                  <a:schemeClr val="accent1"/>
                </a:solidFill>
              </a:rPr>
            </a:br>
            <a:r>
              <a:rPr lang="en-GB" dirty="0">
                <a:solidFill>
                  <a:schemeClr val="accent1"/>
                </a:solidFill>
              </a:rPr>
              <a:t>TWA847 Terrorism as Entertainment</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1267" name="Content Placeholder 2"/>
          <p:cNvSpPr>
            <a:spLocks noGrp="1"/>
          </p:cNvSpPr>
          <p:nvPr>
            <p:ph idx="1"/>
          </p:nvPr>
        </p:nvSpPr>
        <p:spPr>
          <a:xfrm>
            <a:off x="4976031" y="963877"/>
            <a:ext cx="6377769" cy="4930246"/>
          </a:xfrm>
        </p:spPr>
        <p:txBody>
          <a:bodyPr anchor="ctr">
            <a:normAutofit/>
          </a:bodyPr>
          <a:lstStyle/>
          <a:p>
            <a:pPr eaLnBrk="1" hangingPunct="1"/>
            <a:endParaRPr lang="en-GB" altLang="en-US" sz="2400"/>
          </a:p>
          <a:p>
            <a:pPr eaLnBrk="1" hangingPunct="1"/>
            <a:r>
              <a:rPr lang="en-GB" altLang="en-US" sz="2400"/>
              <a:t>Flight from Cairo to Rome Friday June 14</a:t>
            </a:r>
            <a:r>
              <a:rPr lang="en-GB" altLang="en-US" sz="2400" baseline="30000"/>
              <a:t>th</a:t>
            </a:r>
            <a:r>
              <a:rPr lang="en-GB" altLang="en-US" sz="2400"/>
              <a:t> 1985,</a:t>
            </a:r>
          </a:p>
          <a:p>
            <a:pPr eaLnBrk="1" hangingPunct="1"/>
            <a:r>
              <a:rPr lang="en-GB" altLang="en-US" sz="2400"/>
              <a:t>At Athens Airport three young men belonging to Hezbollah boarded the flight, shortly after take off they produced firearms and hand grenades and ordered the pilot fly directly to Beirut.</a:t>
            </a:r>
          </a:p>
          <a:p>
            <a:pPr eaLnBrk="1" hangingPunct="1">
              <a:buFont typeface="Wingdings 2" panose="05020102010507070707" pitchFamily="18" charset="2"/>
              <a:buNone/>
            </a:pPr>
            <a:endParaRPr lang="en-GB" altLang="en-US" sz="2400"/>
          </a:p>
        </p:txBody>
      </p:sp>
    </p:spTree>
    <p:extLst>
      <p:ext uri="{BB962C8B-B14F-4D97-AF65-F5344CB8AC3E}">
        <p14:creationId xmlns:p14="http://schemas.microsoft.com/office/powerpoint/2010/main" val="1849506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anim calcmode="lin" valueType="num">
                                      <p:cBhvr additive="base">
                                        <p:cTn id="7"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8" name="Rectangle 7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6" name="Content Placeholder 6" descr="twa.jpg"/>
          <p:cNvPicPr>
            <a:picLocks noGrp="1" noChangeAspect="1"/>
          </p:cNvPicPr>
          <p:nvPr>
            <p:ph sz="half" idx="2"/>
          </p:nvPr>
        </p:nvPicPr>
        <p:blipFill rotWithShape="1">
          <a:blip r:embed="rId2">
            <a:alphaModFix amt="35000"/>
            <a:extLst>
              <a:ext uri="{28A0092B-C50C-407E-A947-70E740481C1C}">
                <a14:useLocalDpi xmlns:a14="http://schemas.microsoft.com/office/drawing/2010/main" val="0"/>
              </a:ext>
            </a:extLst>
          </a:blip>
          <a:srcRect b="10000"/>
          <a:stretch/>
        </p:blipFill>
        <p:spPr>
          <a:xfrm>
            <a:off x="20" y="1"/>
            <a:ext cx="12191980" cy="6857999"/>
          </a:xfrm>
          <a:prstGeom prst="rect">
            <a:avLst/>
          </a:prstGeom>
        </p:spPr>
      </p:pic>
      <p:sp>
        <p:nvSpPr>
          <p:cNvPr id="4" name="Title 3"/>
          <p:cNvSpPr>
            <a:spLocks noGrp="1"/>
          </p:cNvSpPr>
          <p:nvPr>
            <p:ph type="title"/>
          </p:nvPr>
        </p:nvSpPr>
        <p:spPr>
          <a:xfrm>
            <a:off x="838201" y="1065862"/>
            <a:ext cx="3313164" cy="4726276"/>
          </a:xfrm>
        </p:spPr>
        <p:txBody>
          <a:bodyPr vert="horz" lIns="91440" tIns="45720" rIns="91440" bIns="45720" rtlCol="0" anchor="ctr">
            <a:normAutofit/>
          </a:bodyPr>
          <a:lstStyle/>
          <a:p>
            <a:pPr algn="r">
              <a:defRPr/>
            </a:pPr>
            <a:r>
              <a:rPr lang="en-US" sz="4000">
                <a:solidFill>
                  <a:srgbClr val="FFFFFF"/>
                </a:solidFill>
              </a:rPr>
              <a:t>Captain Flight 847</a:t>
            </a:r>
          </a:p>
        </p:txBody>
      </p:sp>
      <p:cxnSp>
        <p:nvCxnSpPr>
          <p:cNvPr id="13319" name="Straight Connector 7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15" name="Content Placeholder 4"/>
          <p:cNvSpPr>
            <a:spLocks noGrp="1"/>
          </p:cNvSpPr>
          <p:nvPr>
            <p:ph sz="half" idx="1"/>
          </p:nvPr>
        </p:nvSpPr>
        <p:spPr>
          <a:xfrm>
            <a:off x="5155379" y="1065862"/>
            <a:ext cx="5744685" cy="4726276"/>
          </a:xfrm>
        </p:spPr>
        <p:txBody>
          <a:bodyPr vert="horz" lIns="91440" tIns="45720" rIns="91440" bIns="45720" rtlCol="0" anchor="ctr">
            <a:normAutofit/>
          </a:bodyPr>
          <a:lstStyle/>
          <a:p>
            <a:endParaRPr lang="en-US" altLang="en-US" sz="2000" dirty="0">
              <a:solidFill>
                <a:srgbClr val="FFFFFF"/>
              </a:solidFill>
            </a:endParaRPr>
          </a:p>
          <a:p>
            <a:endParaRPr lang="en-US" altLang="en-US" sz="2000" dirty="0">
              <a:solidFill>
                <a:srgbClr val="FFFFFF"/>
              </a:solidFill>
            </a:endParaRPr>
          </a:p>
          <a:p>
            <a:r>
              <a:rPr lang="en-US" altLang="en-US" sz="2400" dirty="0">
                <a:solidFill>
                  <a:srgbClr val="FFFFFF"/>
                </a:solidFill>
              </a:rPr>
              <a:t>“He has pulled a hand grenade pin and is ready to blow up the aircraft if he has to. We must, I repeat, we must land at Beirut, no alternative. “</a:t>
            </a:r>
          </a:p>
          <a:p>
            <a:endParaRPr lang="en-US" altLang="en-US" sz="2000" dirty="0">
              <a:solidFill>
                <a:srgbClr val="FFFFFF"/>
              </a:solidFill>
            </a:endParaRPr>
          </a:p>
        </p:txBody>
      </p:sp>
    </p:spTree>
    <p:extLst>
      <p:ext uri="{BB962C8B-B14F-4D97-AF65-F5344CB8AC3E}">
        <p14:creationId xmlns:p14="http://schemas.microsoft.com/office/powerpoint/2010/main" val="331327557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Release of Hostages	</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5363" name="Content Placeholder 2"/>
          <p:cNvSpPr>
            <a:spLocks noGrp="1"/>
          </p:cNvSpPr>
          <p:nvPr>
            <p:ph idx="1"/>
          </p:nvPr>
        </p:nvSpPr>
        <p:spPr>
          <a:xfrm>
            <a:off x="4976031" y="963877"/>
            <a:ext cx="6377769" cy="4930246"/>
          </a:xfrm>
        </p:spPr>
        <p:txBody>
          <a:bodyPr anchor="ctr">
            <a:normAutofit/>
          </a:bodyPr>
          <a:lstStyle/>
          <a:p>
            <a:pPr eaLnBrk="1" hangingPunct="1"/>
            <a:r>
              <a:rPr lang="en-GB" altLang="en-US" sz="2400" dirty="0"/>
              <a:t>The pilot was ordered to fly the aircraft to Beirut, then Algiers and then back to Beirut.</a:t>
            </a:r>
          </a:p>
          <a:p>
            <a:pPr eaLnBrk="1" hangingPunct="1"/>
            <a:r>
              <a:rPr lang="en-GB" altLang="en-US" sz="2400" dirty="0"/>
              <a:t>At each stop non-US passengers were freed until only 39 male American passengers remained, one a US Navy diver had been beaten to death shortly after the hijacking began. </a:t>
            </a:r>
          </a:p>
          <a:p>
            <a:pPr eaLnBrk="1" hangingPunct="1">
              <a:buFont typeface="Wingdings 2" panose="05020102010507070707" pitchFamily="18" charset="2"/>
              <a:buNone/>
            </a:pPr>
            <a:endParaRPr lang="en-GB" altLang="en-US" sz="2400" dirty="0"/>
          </a:p>
        </p:txBody>
      </p:sp>
    </p:spTree>
    <p:extLst>
      <p:ext uri="{BB962C8B-B14F-4D97-AF65-F5344CB8AC3E}">
        <p14:creationId xmlns:p14="http://schemas.microsoft.com/office/powerpoint/2010/main" val="2995419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Media Involvement	</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387" name="Content Placeholder 2"/>
          <p:cNvSpPr>
            <a:spLocks noGrp="1"/>
          </p:cNvSpPr>
          <p:nvPr>
            <p:ph idx="1"/>
          </p:nvPr>
        </p:nvSpPr>
        <p:spPr>
          <a:xfrm>
            <a:off x="4976031" y="963877"/>
            <a:ext cx="6377769" cy="4930246"/>
          </a:xfrm>
        </p:spPr>
        <p:txBody>
          <a:bodyPr anchor="ctr">
            <a:normAutofit/>
          </a:bodyPr>
          <a:lstStyle/>
          <a:p>
            <a:pPr eaLnBrk="1" hangingPunct="1"/>
            <a:r>
              <a:rPr lang="en-GB" altLang="en-US" sz="2400" dirty="0"/>
              <a:t>500 News segments over 17 day ‘crisis’, ABC, NBC, and CBS devoted two thirds of their airtime to the crisis,</a:t>
            </a:r>
          </a:p>
          <a:p>
            <a:pPr eaLnBrk="1" hangingPunct="1"/>
            <a:r>
              <a:rPr lang="en-GB" altLang="en-US" sz="2400" dirty="0"/>
              <a:t>85 ‘reporters’ sent to Beirut,</a:t>
            </a:r>
          </a:p>
          <a:p>
            <a:pPr eaLnBrk="1" hangingPunct="1"/>
            <a:r>
              <a:rPr lang="en-GB" altLang="en-US" sz="2400" dirty="0"/>
              <a:t>‘Other’ news was ignored at the expense of the hostage story,</a:t>
            </a:r>
          </a:p>
          <a:p>
            <a:pPr eaLnBrk="1" hangingPunct="1"/>
            <a:r>
              <a:rPr lang="en-GB" altLang="en-US" sz="2400" dirty="0"/>
              <a:t>US media representatives met with Hezbollah representatives to discuss media tactics.</a:t>
            </a:r>
          </a:p>
          <a:p>
            <a:pPr eaLnBrk="1" hangingPunct="1"/>
            <a:endParaRPr lang="en-GB" altLang="en-US" sz="2400" dirty="0"/>
          </a:p>
          <a:p>
            <a:pPr eaLnBrk="1" hangingPunct="1">
              <a:buFont typeface="Wingdings 2" panose="05020102010507070707" pitchFamily="18" charset="2"/>
              <a:buNone/>
            </a:pPr>
            <a:endParaRPr lang="en-GB" altLang="en-US" sz="2400" dirty="0"/>
          </a:p>
        </p:txBody>
      </p:sp>
    </p:spTree>
    <p:extLst>
      <p:ext uri="{BB962C8B-B14F-4D97-AF65-F5344CB8AC3E}">
        <p14:creationId xmlns:p14="http://schemas.microsoft.com/office/powerpoint/2010/main" val="3027558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Content of Reporting</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435" name="Content Placeholder 2"/>
          <p:cNvSpPr>
            <a:spLocks noGrp="1"/>
          </p:cNvSpPr>
          <p:nvPr>
            <p:ph idx="1"/>
          </p:nvPr>
        </p:nvSpPr>
        <p:spPr>
          <a:xfrm>
            <a:off x="4976031" y="963877"/>
            <a:ext cx="6377769" cy="4930246"/>
          </a:xfrm>
        </p:spPr>
        <p:txBody>
          <a:bodyPr anchor="ctr">
            <a:normAutofit/>
          </a:bodyPr>
          <a:lstStyle/>
          <a:p>
            <a:pPr eaLnBrk="1" hangingPunct="1"/>
            <a:r>
              <a:rPr lang="en-GB" altLang="en-US" sz="2400" dirty="0"/>
              <a:t>The reporting on this incident focussed upon the ‘soft’ issues bringing interviews with the hostages and their families,</a:t>
            </a:r>
          </a:p>
          <a:p>
            <a:pPr eaLnBrk="1" hangingPunct="1"/>
            <a:r>
              <a:rPr lang="en-GB" altLang="en-US" sz="2400" dirty="0"/>
              <a:t>There were allegations that ‘news’ was being created to justify the  expense of the continued presence of media personnel,</a:t>
            </a:r>
          </a:p>
          <a:p>
            <a:pPr eaLnBrk="1" hangingPunct="1"/>
            <a:r>
              <a:rPr lang="en-GB" altLang="en-US" sz="2400" dirty="0"/>
              <a:t>The ‘real’ issues i.e. the US Governments efforts to resolve the crisis were seemingly ignored.</a:t>
            </a:r>
          </a:p>
        </p:txBody>
      </p:sp>
    </p:spTree>
    <p:extLst>
      <p:ext uri="{BB962C8B-B14F-4D97-AF65-F5344CB8AC3E}">
        <p14:creationId xmlns:p14="http://schemas.microsoft.com/office/powerpoint/2010/main" val="2671523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Demands	</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339" name="Content Placeholder 2"/>
          <p:cNvSpPr>
            <a:spLocks noGrp="1"/>
          </p:cNvSpPr>
          <p:nvPr>
            <p:ph idx="1"/>
          </p:nvPr>
        </p:nvSpPr>
        <p:spPr>
          <a:xfrm>
            <a:off x="4976031" y="963877"/>
            <a:ext cx="6377769" cy="4930246"/>
          </a:xfrm>
        </p:spPr>
        <p:txBody>
          <a:bodyPr anchor="ctr">
            <a:normAutofit/>
          </a:bodyPr>
          <a:lstStyle/>
          <a:p>
            <a:pPr eaLnBrk="1" hangingPunct="1">
              <a:buFont typeface="Wingdings 2" panose="05020102010507070707" pitchFamily="18" charset="2"/>
              <a:buNone/>
            </a:pPr>
            <a:r>
              <a:rPr lang="en-GB" altLang="en-US" sz="2400"/>
              <a:t>The Hijackers demanded the:</a:t>
            </a:r>
          </a:p>
          <a:p>
            <a:pPr eaLnBrk="1" hangingPunct="1"/>
            <a:r>
              <a:rPr lang="en-GB" altLang="en-US" sz="2400"/>
              <a:t>Release of all 776 prisoners captured by Israel in Lebanon,</a:t>
            </a:r>
          </a:p>
          <a:p>
            <a:pPr eaLnBrk="1" hangingPunct="1"/>
            <a:r>
              <a:rPr lang="en-GB" altLang="en-US" sz="2400"/>
              <a:t>International condemnation of the Israeli presence in the Lebanon,</a:t>
            </a:r>
          </a:p>
          <a:p>
            <a:pPr eaLnBrk="1" hangingPunct="1"/>
            <a:r>
              <a:rPr lang="en-GB" altLang="en-US" sz="2400"/>
              <a:t>To communicate with a representative of the political party Amal.</a:t>
            </a:r>
          </a:p>
        </p:txBody>
      </p:sp>
    </p:spTree>
    <p:extLst>
      <p:ext uri="{BB962C8B-B14F-4D97-AF65-F5344CB8AC3E}">
        <p14:creationId xmlns:p14="http://schemas.microsoft.com/office/powerpoint/2010/main" val="3817554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Outcome</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9459" name="Content Placeholder 2"/>
          <p:cNvSpPr>
            <a:spLocks noGrp="1"/>
          </p:cNvSpPr>
          <p:nvPr>
            <p:ph idx="1"/>
          </p:nvPr>
        </p:nvSpPr>
        <p:spPr>
          <a:xfrm>
            <a:off x="4976031" y="963877"/>
            <a:ext cx="6377769" cy="4930246"/>
          </a:xfrm>
        </p:spPr>
        <p:txBody>
          <a:bodyPr anchor="ctr">
            <a:normAutofit/>
          </a:bodyPr>
          <a:lstStyle/>
          <a:p>
            <a:pPr eaLnBrk="1" hangingPunct="1"/>
            <a:endParaRPr lang="en-GB" altLang="en-US" sz="2400"/>
          </a:p>
          <a:p>
            <a:pPr eaLnBrk="1" hangingPunct="1"/>
            <a:r>
              <a:rPr lang="en-GB" altLang="en-US" sz="2400"/>
              <a:t>39 US Hostages were released in exchange for 756 imprisoned Shi’a,</a:t>
            </a:r>
          </a:p>
          <a:p>
            <a:pPr eaLnBrk="1" hangingPunct="1"/>
            <a:r>
              <a:rPr lang="en-GB" altLang="en-US" sz="2400"/>
              <a:t>Congressman Tom Lantos: </a:t>
            </a:r>
          </a:p>
          <a:p>
            <a:pPr eaLnBrk="1" hangingPunct="1">
              <a:buFont typeface="Wingdings 2" panose="05020102010507070707" pitchFamily="18" charset="2"/>
              <a:buNone/>
            </a:pPr>
            <a:r>
              <a:rPr lang="en-GB" altLang="en-US" sz="2400"/>
              <a:t>  “Focussing on individual tragedies, interviewing the families of people in anguish, in horror, in nightmare, completely debilitates National policymakers from making rational decisions in the National interest” </a:t>
            </a:r>
          </a:p>
        </p:txBody>
      </p:sp>
    </p:spTree>
    <p:extLst>
      <p:ext uri="{BB962C8B-B14F-4D97-AF65-F5344CB8AC3E}">
        <p14:creationId xmlns:p14="http://schemas.microsoft.com/office/powerpoint/2010/main" val="1569513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defRPr/>
            </a:pPr>
            <a:r>
              <a:rPr lang="en-GB">
                <a:solidFill>
                  <a:schemeClr val="accent1"/>
                </a:solidFill>
              </a:rPr>
              <a:t>Northern Ireland</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0483" name="Content Placeholder 2"/>
          <p:cNvSpPr>
            <a:spLocks noGrp="1"/>
          </p:cNvSpPr>
          <p:nvPr>
            <p:ph idx="1"/>
          </p:nvPr>
        </p:nvSpPr>
        <p:spPr>
          <a:xfrm>
            <a:off x="4976031" y="963877"/>
            <a:ext cx="6377769" cy="4930246"/>
          </a:xfrm>
        </p:spPr>
        <p:txBody>
          <a:bodyPr anchor="ctr">
            <a:normAutofit/>
          </a:bodyPr>
          <a:lstStyle/>
          <a:p>
            <a:pPr marL="365125" indent="-282575">
              <a:buFont typeface="Wingdings 2" panose="05020102010507070707" pitchFamily="18" charset="2"/>
              <a:buChar char=""/>
            </a:pPr>
            <a:endParaRPr lang="en-GB" altLang="en-US" sz="2400"/>
          </a:p>
          <a:p>
            <a:pPr marL="365125" indent="-282575">
              <a:buFont typeface="Wingdings 2" panose="05020102010507070707" pitchFamily="18" charset="2"/>
              <a:buChar char=""/>
            </a:pPr>
            <a:r>
              <a:rPr lang="en-GB" altLang="en-US" sz="2400" dirty="0"/>
              <a:t>According to Henry McDonald BBC Northern Ireland Security Correspondent</a:t>
            </a:r>
            <a:endParaRPr lang="en-GB" altLang="en-US" sz="2400" dirty="0">
              <a:cs typeface="Calibri"/>
            </a:endParaRPr>
          </a:p>
          <a:p>
            <a:pPr marL="365125" indent="-282575">
              <a:buNone/>
            </a:pPr>
            <a:r>
              <a:rPr lang="en-GB" altLang="en-US" sz="2400" dirty="0"/>
              <a:t>   “The terrorists and their apologists orchestrated a PR campaign that imposed a Politically Correct Culture on the reporting of both British and Irish print and electronic media. </a:t>
            </a:r>
          </a:p>
          <a:p>
            <a:pPr marL="365125" indent="-282575">
              <a:buNone/>
            </a:pPr>
            <a:r>
              <a:rPr lang="en-GB" altLang="en-US" sz="2400"/>
              <a:t>    It is a culture where the commentators </a:t>
            </a:r>
            <a:r>
              <a:rPr lang="en-GB" altLang="en-US" sz="2400" dirty="0"/>
              <a:t>and opinion formers blame John Major for resumed violence rather than the IRA itself.”</a:t>
            </a:r>
            <a:endParaRPr lang="en-GB" dirty="0"/>
          </a:p>
        </p:txBody>
      </p:sp>
    </p:spTree>
    <p:extLst>
      <p:ext uri="{BB962C8B-B14F-4D97-AF65-F5344CB8AC3E}">
        <p14:creationId xmlns:p14="http://schemas.microsoft.com/office/powerpoint/2010/main" val="1528301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8837F-B062-43B0-B4F5-A8968357CA7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So are Journalists the Terrorists best friend?</a:t>
            </a:r>
          </a:p>
        </p:txBody>
      </p:sp>
      <p:sp>
        <p:nvSpPr>
          <p:cNvPr id="20"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A7EF207-2FD3-4D05-84FA-11654C76EE8B}"/>
              </a:ext>
            </a:extLst>
          </p:cNvPr>
          <p:cNvPicPr>
            <a:picLocks noGrp="1" noChangeAspect="1"/>
          </p:cNvPicPr>
          <p:nvPr>
            <p:ph idx="1"/>
          </p:nvPr>
        </p:nvPicPr>
        <p:blipFill rotWithShape="1">
          <a:blip r:embed="rId2"/>
          <a:srcRect r="13596" b="2"/>
          <a:stretch/>
        </p:blipFill>
        <p:spPr>
          <a:xfrm>
            <a:off x="976251" y="942538"/>
            <a:ext cx="7163222" cy="4808332"/>
          </a:xfrm>
          <a:prstGeom prst="rect">
            <a:avLst/>
          </a:prstGeom>
          <a:effectLst/>
        </p:spPr>
      </p:pic>
    </p:spTree>
    <p:extLst>
      <p:ext uri="{BB962C8B-B14F-4D97-AF65-F5344CB8AC3E}">
        <p14:creationId xmlns:p14="http://schemas.microsoft.com/office/powerpoint/2010/main" val="30794736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8837F-B062-43B0-B4F5-A8968357CA7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So are Journalists the Terrorists best friend?</a:t>
            </a:r>
          </a:p>
        </p:txBody>
      </p:sp>
      <p:sp>
        <p:nvSpPr>
          <p:cNvPr id="20"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group of people standing in front of a crowd&#10;&#10;Description generated with very high confidence">
            <a:extLst>
              <a:ext uri="{FF2B5EF4-FFF2-40B4-BE49-F238E27FC236}">
                <a16:creationId xmlns:a16="http://schemas.microsoft.com/office/drawing/2014/main" id="{F1B7D8D9-7CEE-4019-8999-679D4279CD95}"/>
              </a:ext>
            </a:extLst>
          </p:cNvPr>
          <p:cNvPicPr>
            <a:picLocks noGrp="1" noChangeAspect="1"/>
          </p:cNvPicPr>
          <p:nvPr>
            <p:ph idx="1"/>
          </p:nvPr>
        </p:nvPicPr>
        <p:blipFill>
          <a:blip r:embed="rId2"/>
          <a:stretch>
            <a:fillRect/>
          </a:stretch>
        </p:blipFill>
        <p:spPr>
          <a:xfrm>
            <a:off x="870999" y="824527"/>
            <a:ext cx="7387625" cy="4800779"/>
          </a:xfrm>
        </p:spPr>
      </p:pic>
    </p:spTree>
    <p:extLst>
      <p:ext uri="{BB962C8B-B14F-4D97-AF65-F5344CB8AC3E}">
        <p14:creationId xmlns:p14="http://schemas.microsoft.com/office/powerpoint/2010/main" val="42649947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8837F-B062-43B0-B4F5-A8968357CA7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So are Journalists the Terrorists best friend?</a:t>
            </a:r>
          </a:p>
        </p:txBody>
      </p:sp>
      <p:sp>
        <p:nvSpPr>
          <p:cNvPr id="20"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person wearing a uniform&#10;&#10;Description generated with high confidence">
            <a:extLst>
              <a:ext uri="{FF2B5EF4-FFF2-40B4-BE49-F238E27FC236}">
                <a16:creationId xmlns:a16="http://schemas.microsoft.com/office/drawing/2014/main" id="{E3F35B93-84B3-4B20-9AE2-E65BE7CA97C3}"/>
              </a:ext>
            </a:extLst>
          </p:cNvPr>
          <p:cNvPicPr>
            <a:picLocks noGrp="1" noChangeAspect="1"/>
          </p:cNvPicPr>
          <p:nvPr>
            <p:ph idx="1"/>
          </p:nvPr>
        </p:nvPicPr>
        <p:blipFill>
          <a:blip r:embed="rId2"/>
          <a:stretch>
            <a:fillRect/>
          </a:stretch>
        </p:blipFill>
        <p:spPr>
          <a:xfrm>
            <a:off x="877558" y="887697"/>
            <a:ext cx="7403261" cy="4875721"/>
          </a:xfrm>
        </p:spPr>
      </p:pic>
    </p:spTree>
    <p:extLst>
      <p:ext uri="{BB962C8B-B14F-4D97-AF65-F5344CB8AC3E}">
        <p14:creationId xmlns:p14="http://schemas.microsoft.com/office/powerpoint/2010/main" val="42730040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38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98837F-B062-43B0-B4F5-A8968357CA7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So are Journalists the Terrorists best friend?</a:t>
            </a:r>
          </a:p>
        </p:txBody>
      </p:sp>
      <p:sp>
        <p:nvSpPr>
          <p:cNvPr id="20"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person, man, clothing, photo&#10;&#10;Description generated with very high confidence">
            <a:extLst>
              <a:ext uri="{FF2B5EF4-FFF2-40B4-BE49-F238E27FC236}">
                <a16:creationId xmlns:a16="http://schemas.microsoft.com/office/drawing/2014/main" id="{05E417B3-DA9D-460C-91F2-D50F3F518EB2}"/>
              </a:ext>
            </a:extLst>
          </p:cNvPr>
          <p:cNvPicPr>
            <a:picLocks noGrp="1" noChangeAspect="1"/>
          </p:cNvPicPr>
          <p:nvPr>
            <p:ph idx="1"/>
          </p:nvPr>
        </p:nvPicPr>
        <p:blipFill>
          <a:blip r:embed="rId2"/>
          <a:stretch>
            <a:fillRect/>
          </a:stretch>
        </p:blipFill>
        <p:spPr>
          <a:xfrm>
            <a:off x="961486" y="877633"/>
            <a:ext cx="7177895" cy="5097132"/>
          </a:xfrm>
        </p:spPr>
      </p:pic>
    </p:spTree>
    <p:extLst>
      <p:ext uri="{BB962C8B-B14F-4D97-AF65-F5344CB8AC3E}">
        <p14:creationId xmlns:p14="http://schemas.microsoft.com/office/powerpoint/2010/main" val="9739488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Increase in targeting of Journalists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endParaRPr lang="en-GB" sz="2400"/>
          </a:p>
          <a:p>
            <a:endParaRPr lang="en-GB" sz="2400"/>
          </a:p>
          <a:p>
            <a:r>
              <a:rPr lang="en-GB" sz="2400"/>
              <a:t>Between 2002 and 2015 932 Journalists killed by terrorists,</a:t>
            </a:r>
          </a:p>
          <a:p>
            <a:endParaRPr lang="en-GB" sz="2400"/>
          </a:p>
        </p:txBody>
      </p:sp>
    </p:spTree>
    <p:extLst>
      <p:ext uri="{BB962C8B-B14F-4D97-AF65-F5344CB8AC3E}">
        <p14:creationId xmlns:p14="http://schemas.microsoft.com/office/powerpoint/2010/main" val="1763957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Increase in targeting of Journalists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a:cs typeface="Calibri"/>
              </a:rPr>
              <a:t>Debrief of last weeks journal article</a:t>
            </a:r>
            <a:endParaRPr lang="en-GB" sz="2400"/>
          </a:p>
          <a:p>
            <a:endParaRPr lang="en-GB" sz="2400"/>
          </a:p>
          <a:p>
            <a:endParaRPr lang="en-GB" sz="2400"/>
          </a:p>
        </p:txBody>
      </p:sp>
    </p:spTree>
    <p:extLst>
      <p:ext uri="{BB962C8B-B14F-4D97-AF65-F5344CB8AC3E}">
        <p14:creationId xmlns:p14="http://schemas.microsoft.com/office/powerpoint/2010/main" val="7344586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dirty="0">
                <a:solidFill>
                  <a:schemeClr val="accent1"/>
                </a:solidFill>
              </a:rPr>
              <a:t>Journalists Targeted by Terrorists  Why?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endParaRPr lang="en-GB" sz="2400" dirty="0"/>
          </a:p>
          <a:p>
            <a:endParaRPr lang="en-GB" sz="2400" dirty="0"/>
          </a:p>
          <a:p>
            <a:endParaRPr lang="en-GB" sz="2400" dirty="0"/>
          </a:p>
          <a:p>
            <a:endParaRPr lang="en-GB" sz="2400" dirty="0"/>
          </a:p>
          <a:p>
            <a:r>
              <a:rPr lang="en-GB" sz="2400" dirty="0"/>
              <a:t>‘Collaborating’ with the enemy,</a:t>
            </a:r>
          </a:p>
          <a:p>
            <a:endParaRPr lang="en-GB" sz="2400" dirty="0"/>
          </a:p>
          <a:p>
            <a:r>
              <a:rPr lang="en-GB" sz="2400" dirty="0"/>
              <a:t>Response to negative portrayal in the media,</a:t>
            </a:r>
          </a:p>
          <a:p>
            <a:endParaRPr lang="en-GB" sz="2400" dirty="0"/>
          </a:p>
          <a:p>
            <a:r>
              <a:rPr lang="en-GB" sz="2400" dirty="0"/>
              <a:t>Need for ‘Oxygen of Publicity’ no longer relevant due to internet and social media,</a:t>
            </a:r>
          </a:p>
          <a:p>
            <a:pPr marL="0" indent="0">
              <a:buNone/>
            </a:pPr>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4181860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p:cNvSpPr>
            <a:spLocks noGrp="1"/>
          </p:cNvSpPr>
          <p:nvPr>
            <p:ph type="title"/>
          </p:nvPr>
        </p:nvSpPr>
        <p:spPr>
          <a:xfrm>
            <a:off x="1293026" y="713195"/>
            <a:ext cx="9605948" cy="2318665"/>
          </a:xfrm>
        </p:spPr>
        <p:txBody>
          <a:bodyPr vert="horz" lIns="91440" tIns="45720" rIns="91440" bIns="45720" rtlCol="0" anchor="b">
            <a:normAutofit/>
          </a:bodyPr>
          <a:lstStyle/>
          <a:p>
            <a:pPr algn="ctr">
              <a:defRPr/>
            </a:pPr>
            <a:r>
              <a:rPr lang="en-US" sz="5400" kern="1200">
                <a:solidFill>
                  <a:srgbClr val="FFFFFF"/>
                </a:solidFill>
                <a:latin typeface="+mj-lt"/>
                <a:ea typeface="+mj-ea"/>
                <a:cs typeface="+mj-cs"/>
              </a:rPr>
              <a:t>Terrorism and Social Networking sites</a:t>
            </a:r>
          </a:p>
        </p:txBody>
      </p:sp>
    </p:spTree>
    <p:extLst>
      <p:ext uri="{BB962C8B-B14F-4D97-AF65-F5344CB8AC3E}">
        <p14:creationId xmlns:p14="http://schemas.microsoft.com/office/powerpoint/2010/main" val="4567437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sz="2400" dirty="0">
                <a:solidFill>
                  <a:srgbClr val="333333"/>
                </a:solidFill>
              </a:rPr>
              <a:t>On Saturday the 3</a:t>
            </a:r>
            <a:r>
              <a:rPr lang="en-GB" sz="2400" baseline="30000" dirty="0">
                <a:solidFill>
                  <a:srgbClr val="333333"/>
                </a:solidFill>
              </a:rPr>
              <a:t>rd</a:t>
            </a:r>
            <a:r>
              <a:rPr lang="en-GB" sz="2400">
                <a:solidFill>
                  <a:srgbClr val="333333"/>
                </a:solidFill>
              </a:rPr>
              <a:t> of October 2015, a young Palestinian stabbed to death two Israeli's in the Old </a:t>
            </a:r>
            <a:r>
              <a:rPr lang="en-GB" sz="2400" dirty="0">
                <a:solidFill>
                  <a:srgbClr val="333333"/>
                </a:solidFill>
              </a:rPr>
              <a:t>City of Jerusalem. </a:t>
            </a:r>
          </a:p>
          <a:p>
            <a:r>
              <a:rPr lang="en-GB" sz="2400">
                <a:solidFill>
                  <a:srgbClr val="333333"/>
                </a:solidFill>
              </a:rPr>
              <a:t>The attack marked the beginning of a wave of 'lone-wolf' attacks that deviated from the </a:t>
            </a:r>
            <a:r>
              <a:rPr lang="en-GB" sz="2400" dirty="0">
                <a:solidFill>
                  <a:srgbClr val="333333"/>
                </a:solidFill>
              </a:rPr>
              <a:t>patterns of previous violent outbreaks of the Israeli-Palestinian conflict.</a:t>
            </a:r>
            <a:endParaRPr lang="en-GB" altLang="en-US" sz="2400" dirty="0"/>
          </a:p>
        </p:txBody>
      </p:sp>
    </p:spTree>
    <p:extLst>
      <p:ext uri="{BB962C8B-B14F-4D97-AF65-F5344CB8AC3E}">
        <p14:creationId xmlns:p14="http://schemas.microsoft.com/office/powerpoint/2010/main" val="49610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sz="2400">
                <a:solidFill>
                  <a:srgbClr val="333333"/>
                </a:solidFill>
              </a:rPr>
              <a:t>These lone-wolf terrorist attacks, were made through the participation of a </a:t>
            </a:r>
            <a:r>
              <a:rPr lang="en-GB" sz="2400" dirty="0">
                <a:solidFill>
                  <a:srgbClr val="333333"/>
                </a:solidFill>
              </a:rPr>
              <a:t>small and </a:t>
            </a:r>
            <a:r>
              <a:rPr lang="en-GB" sz="2400">
                <a:solidFill>
                  <a:srgbClr val="333333"/>
                </a:solidFill>
              </a:rPr>
              <a:t>particular demographic, they did not appear to be backed by a broad Palestinian consensus nor did they show any involvemnent from Palestinian political organisations, .</a:t>
            </a:r>
          </a:p>
          <a:p>
            <a:r>
              <a:rPr lang="en-GB" sz="2400">
                <a:solidFill>
                  <a:srgbClr val="333333"/>
                </a:solidFill>
              </a:rPr>
              <a:t>According to research in March 2016, 53% of the </a:t>
            </a:r>
            <a:r>
              <a:rPr lang="en-GB" sz="2400" dirty="0">
                <a:solidFill>
                  <a:srgbClr val="333333"/>
                </a:solidFill>
              </a:rPr>
              <a:t>Palestinian opposed the lone-wolf attacks</a:t>
            </a:r>
            <a:endParaRPr lang="en-GB" altLang="en-US" sz="2400" dirty="0"/>
          </a:p>
        </p:txBody>
      </p:sp>
    </p:spTree>
    <p:extLst>
      <p:ext uri="{BB962C8B-B14F-4D97-AF65-F5344CB8AC3E}">
        <p14:creationId xmlns:p14="http://schemas.microsoft.com/office/powerpoint/2010/main" val="19290266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sz="2400" dirty="0">
                <a:solidFill>
                  <a:srgbClr val="333333"/>
                </a:solidFill>
              </a:rPr>
              <a:t>The choice of targets of these attacks was </a:t>
            </a:r>
            <a:r>
              <a:rPr lang="en-GB" sz="2400">
                <a:solidFill>
                  <a:srgbClr val="333333"/>
                </a:solidFill>
              </a:rPr>
              <a:t>different to that seen during the two ‘intifadas’ </a:t>
            </a:r>
            <a:r>
              <a:rPr lang="en-GB" sz="2400" dirty="0">
                <a:solidFill>
                  <a:srgbClr val="333333"/>
                </a:solidFill>
              </a:rPr>
              <a:t> where suicide bombers had previously targeted Israeli civilians, </a:t>
            </a:r>
            <a:endParaRPr lang="en-GB" altLang="en-US" sz="2400" dirty="0">
              <a:solidFill>
                <a:srgbClr val="000000"/>
              </a:solidFill>
            </a:endParaRPr>
          </a:p>
          <a:p>
            <a:r>
              <a:rPr lang="en-GB" sz="2400">
                <a:solidFill>
                  <a:srgbClr val="333333"/>
                </a:solidFill>
              </a:rPr>
              <a:t>Of these 'new' </a:t>
            </a:r>
            <a:r>
              <a:rPr lang="en-GB" sz="2400" dirty="0">
                <a:solidFill>
                  <a:srgbClr val="333333"/>
                </a:solidFill>
              </a:rPr>
              <a:t>attacks 53% targeted Israeli security forces, 28% targeted civilians (2% of attacks targeted both, and 17% were thwarted before the target became apparent). </a:t>
            </a:r>
            <a:endParaRPr lang="en-GB" altLang="en-US" sz="2400">
              <a:cs typeface="Calibri"/>
            </a:endParaRPr>
          </a:p>
        </p:txBody>
      </p:sp>
    </p:spTree>
    <p:extLst>
      <p:ext uri="{BB962C8B-B14F-4D97-AF65-F5344CB8AC3E}">
        <p14:creationId xmlns:p14="http://schemas.microsoft.com/office/powerpoint/2010/main" val="21438045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sz="2400" dirty="0">
                <a:solidFill>
                  <a:srgbClr val="333333"/>
                </a:solidFill>
              </a:rPr>
              <a:t>As of September 2016, 330 Palestinians have carried out in excess of 280 attacks, most using knives or motor vehicles. </a:t>
            </a:r>
          </a:p>
          <a:p>
            <a:r>
              <a:rPr lang="en-GB" sz="2400" dirty="0">
                <a:solidFill>
                  <a:srgbClr val="333333"/>
                </a:solidFill>
              </a:rPr>
              <a:t>The average age of these ‘lone wolves’ was 20, with numerous attackers in their early teens.</a:t>
            </a:r>
          </a:p>
          <a:p>
            <a:r>
              <a:rPr lang="en-GB" sz="2400">
                <a:solidFill>
                  <a:srgbClr val="333333"/>
                </a:solidFill>
              </a:rPr>
              <a:t>The number of victims killed during the period is 43 by more </a:t>
            </a:r>
            <a:r>
              <a:rPr lang="en-GB" sz="2400" dirty="0">
                <a:solidFill>
                  <a:srgbClr val="333333"/>
                </a:solidFill>
              </a:rPr>
              <a:t>than 160 perpetrators—nearly 50%.—were killed</a:t>
            </a:r>
            <a:endParaRPr lang="en-GB" altLang="en-US" sz="2400" dirty="0"/>
          </a:p>
        </p:txBody>
      </p:sp>
    </p:spTree>
    <p:extLst>
      <p:ext uri="{BB962C8B-B14F-4D97-AF65-F5344CB8AC3E}">
        <p14:creationId xmlns:p14="http://schemas.microsoft.com/office/powerpoint/2010/main" val="1053669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sz="2400" dirty="0">
                <a:solidFill>
                  <a:srgbClr val="333333"/>
                </a:solidFill>
              </a:rPr>
              <a:t>Theses attacks provoked discussion and debate regarding the extent of the impact mobilising content on Palestinian social networking sites (SNS) had—or did not have—on the violence.</a:t>
            </a:r>
            <a:endParaRPr lang="en-GB" altLang="en-US" sz="2400" dirty="0"/>
          </a:p>
        </p:txBody>
      </p:sp>
    </p:spTree>
    <p:extLst>
      <p:ext uri="{BB962C8B-B14F-4D97-AF65-F5344CB8AC3E}">
        <p14:creationId xmlns:p14="http://schemas.microsoft.com/office/powerpoint/2010/main" val="26447977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Palestine and Online Communities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altLang="en-US" sz="2400" dirty="0"/>
              <a:t>Reflecting global trends Palestine has seen rapid growth in online communities even though it does not have a 3G capability,</a:t>
            </a:r>
          </a:p>
          <a:p>
            <a:r>
              <a:rPr lang="en-GB" altLang="en-US" sz="2400" dirty="0"/>
              <a:t>In 2016 there were 1.7 Million internet users in the West Bank and Arab </a:t>
            </a:r>
            <a:r>
              <a:rPr lang="en-GB" altLang="en-US" sz="2400"/>
              <a:t>Jerusalem, 1.2 Million </a:t>
            </a:r>
            <a:r>
              <a:rPr lang="en-GB" altLang="en-US" sz="2400" dirty="0"/>
              <a:t>of these used Facebook and 684,000 (56%) of these were aged between 13 and 24, </a:t>
            </a:r>
          </a:p>
          <a:p>
            <a:r>
              <a:rPr lang="en-GB" altLang="en-US" sz="2400" dirty="0"/>
              <a:t>70.7% of the Palestinian population is aged 15 – 29 years.  </a:t>
            </a:r>
          </a:p>
          <a:p>
            <a:endParaRPr lang="en-GB" altLang="en-US" sz="2400" dirty="0"/>
          </a:p>
        </p:txBody>
      </p:sp>
    </p:spTree>
    <p:extLst>
      <p:ext uri="{BB962C8B-B14F-4D97-AF65-F5344CB8AC3E}">
        <p14:creationId xmlns:p14="http://schemas.microsoft.com/office/powerpoint/2010/main" val="32951631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pPr marL="0" indent="0">
              <a:buNone/>
            </a:pPr>
            <a:r>
              <a:rPr lang="en-GB" altLang="en-US" sz="2400" dirty="0"/>
              <a:t>A 2015 research study revealed that:</a:t>
            </a:r>
          </a:p>
          <a:p>
            <a:r>
              <a:rPr lang="en-GB" altLang="en-US" sz="2400" dirty="0"/>
              <a:t>96% of internet users stated they used it for their primary source of news,</a:t>
            </a:r>
          </a:p>
          <a:p>
            <a:r>
              <a:rPr lang="en-GB" altLang="en-US" sz="2400" dirty="0"/>
              <a:t>94% stated they used it to communicate with friends,</a:t>
            </a:r>
          </a:p>
          <a:p>
            <a:r>
              <a:rPr lang="en-GB" altLang="en-US" sz="2400" dirty="0"/>
              <a:t>15% stated they used it for entertainment</a:t>
            </a:r>
          </a:p>
        </p:txBody>
      </p:sp>
    </p:spTree>
    <p:extLst>
      <p:ext uri="{BB962C8B-B14F-4D97-AF65-F5344CB8AC3E}">
        <p14:creationId xmlns:p14="http://schemas.microsoft.com/office/powerpoint/2010/main" val="19234633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altLang="en-US" sz="2400" dirty="0"/>
              <a:t>Of the 96% using the internet as a primary news source many shunned established or traditional media sources believing them to be biased and preferred to get news from ‘non-partisan’ and ‘objective’ sources,</a:t>
            </a:r>
          </a:p>
          <a:p>
            <a:r>
              <a:rPr lang="en-GB" altLang="en-US" sz="2400" dirty="0"/>
              <a:t>Combined with this distrust of the media many young Palestinians have become despairing at the failure of the Palestinian Authority or the militant group Hamas to bring a solution to the Israeli-Palestinian conflict</a:t>
            </a:r>
          </a:p>
        </p:txBody>
      </p:sp>
    </p:spTree>
    <p:extLst>
      <p:ext uri="{BB962C8B-B14F-4D97-AF65-F5344CB8AC3E}">
        <p14:creationId xmlns:p14="http://schemas.microsoft.com/office/powerpoint/2010/main" val="7087088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altLang="en-US" sz="2400" dirty="0"/>
              <a:t>The continued growth of online communities in Palestine highlights the fact that young Palestinians crave to be part of a collective however, it also identifies that they also seek to choose and create their own communities,</a:t>
            </a:r>
          </a:p>
          <a:p>
            <a:pPr marL="0" indent="0">
              <a:buNone/>
            </a:pPr>
            <a:endParaRPr lang="en-GB" altLang="en-US" sz="2400" dirty="0"/>
          </a:p>
        </p:txBody>
      </p:sp>
    </p:spTree>
    <p:extLst>
      <p:ext uri="{BB962C8B-B14F-4D97-AF65-F5344CB8AC3E}">
        <p14:creationId xmlns:p14="http://schemas.microsoft.com/office/powerpoint/2010/main" val="42833749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defRPr/>
            </a:pPr>
            <a:r>
              <a:rPr lang="en-GB" dirty="0">
                <a:solidFill>
                  <a:schemeClr val="accent1"/>
                </a:solidFill>
              </a:rPr>
              <a:t>Terrorism and Social Networking sites</a:t>
            </a:r>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171" name="Content Placeholder 2"/>
          <p:cNvSpPr>
            <a:spLocks noGrp="1"/>
          </p:cNvSpPr>
          <p:nvPr>
            <p:ph idx="1"/>
          </p:nvPr>
        </p:nvSpPr>
        <p:spPr>
          <a:xfrm>
            <a:off x="4976031" y="963877"/>
            <a:ext cx="6377769" cy="4930246"/>
          </a:xfrm>
        </p:spPr>
        <p:txBody>
          <a:bodyPr anchor="ctr">
            <a:normAutofit/>
          </a:bodyPr>
          <a:lstStyle/>
          <a:p>
            <a:r>
              <a:rPr lang="en-GB" altLang="en-US" sz="2400">
                <a:cs typeface="Calibri"/>
              </a:rPr>
              <a:t>Findings:</a:t>
            </a:r>
            <a:endParaRPr lang="en-GB" altLang="en-US" sz="2400" dirty="0">
              <a:cs typeface="Calibri"/>
            </a:endParaRPr>
          </a:p>
          <a:p>
            <a:r>
              <a:rPr lang="en-GB" altLang="en-US" sz="2400">
                <a:cs typeface="Calibri"/>
              </a:rPr>
              <a:t>Social Networking Sites not the fundamental motivation for the attacks between October 2015 and September 2016, but</a:t>
            </a:r>
            <a:endParaRPr lang="en-GB" altLang="en-US" sz="2400" dirty="0">
              <a:cs typeface="Calibri"/>
            </a:endParaRPr>
          </a:p>
          <a:p>
            <a:r>
              <a:rPr lang="en-GB" altLang="en-US" sz="2400">
                <a:cs typeface="Calibri"/>
              </a:rPr>
              <a:t>It is unlikely that the the dynamic would have iunfolded without itrs existence</a:t>
            </a:r>
          </a:p>
          <a:p>
            <a:r>
              <a:rPr lang="en-GB" altLang="en-US" sz="2400">
                <a:cs typeface="Calibri"/>
              </a:rPr>
              <a:t>SNS found to be more than simply a means of communication in Palestine (and globally) but to be a platform on which social arenas arise and contribute to calls for change in society. </a:t>
            </a:r>
            <a:endParaRPr lang="en-GB" altLang="en-US" sz="2400" dirty="0">
              <a:cs typeface="Calibri" panose="020F0502020204030204"/>
            </a:endParaRPr>
          </a:p>
        </p:txBody>
      </p:sp>
    </p:spTree>
    <p:extLst>
      <p:ext uri="{BB962C8B-B14F-4D97-AF65-F5344CB8AC3E}">
        <p14:creationId xmlns:p14="http://schemas.microsoft.com/office/powerpoint/2010/main" val="39164557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A1C63C-E28D-4A6E-9746-F95AE976E290}"/>
              </a:ext>
            </a:extLst>
          </p:cNvPr>
          <p:cNvSpPr>
            <a:spLocks noGrp="1"/>
          </p:cNvSpPr>
          <p:nvPr>
            <p:ph type="title"/>
          </p:nvPr>
        </p:nvSpPr>
        <p:spPr>
          <a:xfrm>
            <a:off x="863029" y="1012004"/>
            <a:ext cx="3416158" cy="4795408"/>
          </a:xfrm>
        </p:spPr>
        <p:txBody>
          <a:bodyPr>
            <a:normAutofit/>
          </a:bodyPr>
          <a:lstStyle/>
          <a:p>
            <a:r>
              <a:rPr lang="en-GB" sz="4400">
                <a:solidFill>
                  <a:srgbClr val="FFFFFF"/>
                </a:solidFill>
                <a:cs typeface="Calibri Light"/>
              </a:rPr>
              <a:t>Summary</a:t>
            </a:r>
            <a:endParaRPr lang="en-GB" sz="4400">
              <a:solidFill>
                <a:srgbClr val="FFFFFF"/>
              </a:solidFill>
            </a:endParaRPr>
          </a:p>
        </p:txBody>
      </p:sp>
      <p:graphicFrame>
        <p:nvGraphicFramePr>
          <p:cNvPr id="5" name="Content Placeholder 2">
            <a:extLst>
              <a:ext uri="{FF2B5EF4-FFF2-40B4-BE49-F238E27FC236}">
                <a16:creationId xmlns:a16="http://schemas.microsoft.com/office/drawing/2014/main" id="{22F94CB4-9EBC-4FC1-875D-09373BE4C7BC}"/>
              </a:ext>
            </a:extLst>
          </p:cNvPr>
          <p:cNvGraphicFramePr>
            <a:graphicFrameLocks noGrp="1"/>
          </p:cNvGraphicFramePr>
          <p:nvPr>
            <p:ph idx="1"/>
            <p:extLst>
              <p:ext uri="{D42A27DB-BD31-4B8C-83A1-F6EECF244321}">
                <p14:modId xmlns:p14="http://schemas.microsoft.com/office/powerpoint/2010/main" val="429235111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08448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C18D1D-CBE8-49A4-B8CF-FF8C5484F126}"/>
              </a:ext>
            </a:extLst>
          </p:cNvPr>
          <p:cNvSpPr>
            <a:spLocks noGrp="1"/>
          </p:cNvSpPr>
          <p:nvPr>
            <p:ph type="title"/>
          </p:nvPr>
        </p:nvSpPr>
        <p:spPr>
          <a:xfrm>
            <a:off x="863029" y="1012004"/>
            <a:ext cx="3416158" cy="4795408"/>
          </a:xfrm>
        </p:spPr>
        <p:txBody>
          <a:bodyPr>
            <a:normAutofit/>
          </a:bodyPr>
          <a:lstStyle/>
          <a:p>
            <a:r>
              <a:rPr lang="en-GB" sz="4400">
                <a:solidFill>
                  <a:srgbClr val="FFFFFF"/>
                </a:solidFill>
                <a:cs typeface="Calibri Light"/>
              </a:rPr>
              <a:t>Objectives of terrorist groups in using 'mainstream media'</a:t>
            </a:r>
            <a:endParaRPr lang="en-GB" sz="4400">
              <a:solidFill>
                <a:srgbClr val="FFFFFF"/>
              </a:solidFill>
            </a:endParaRPr>
          </a:p>
        </p:txBody>
      </p:sp>
      <p:graphicFrame>
        <p:nvGraphicFramePr>
          <p:cNvPr id="5" name="Content Placeholder 2">
            <a:extLst>
              <a:ext uri="{FF2B5EF4-FFF2-40B4-BE49-F238E27FC236}">
                <a16:creationId xmlns:a16="http://schemas.microsoft.com/office/drawing/2014/main" id="{4A97DC1F-09FB-4442-916F-A0A23F13AB17}"/>
              </a:ext>
            </a:extLst>
          </p:cNvPr>
          <p:cNvGraphicFramePr>
            <a:graphicFrameLocks noGrp="1"/>
          </p:cNvGraphicFramePr>
          <p:nvPr>
            <p:ph idx="1"/>
            <p:extLst>
              <p:ext uri="{D42A27DB-BD31-4B8C-83A1-F6EECF244321}">
                <p14:modId xmlns:p14="http://schemas.microsoft.com/office/powerpoint/2010/main" val="143348068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1303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643BE6C-86B7-4AB9-91E8-9B5DB45AC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8" y="0"/>
            <a:ext cx="12188825" cy="42428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latin typeface="Calibri" panose="020F0502020204030204"/>
              <a:ea typeface="+mn-ea"/>
              <a:cs typeface="+mn-cs"/>
            </a:endParaRPr>
          </a:p>
        </p:txBody>
      </p:sp>
      <p:sp>
        <p:nvSpPr>
          <p:cNvPr id="2" name="Title 1"/>
          <p:cNvSpPr>
            <a:spLocks noGrp="1"/>
          </p:cNvSpPr>
          <p:nvPr>
            <p:ph type="title"/>
          </p:nvPr>
        </p:nvSpPr>
        <p:spPr>
          <a:xfrm>
            <a:off x="1293026" y="713195"/>
            <a:ext cx="9605948" cy="2318665"/>
          </a:xfrm>
        </p:spPr>
        <p:txBody>
          <a:bodyPr vert="horz" lIns="91440" tIns="45720" rIns="91440" bIns="45720" rtlCol="0" anchor="b">
            <a:normAutofit/>
          </a:bodyPr>
          <a:lstStyle/>
          <a:p>
            <a:pPr algn="ctr"/>
            <a:r>
              <a:rPr lang="en-US" sz="5400" kern="1200">
                <a:solidFill>
                  <a:srgbClr val="FFFFFF"/>
                </a:solidFill>
                <a:latin typeface="+mj-lt"/>
                <a:ea typeface="+mj-ea"/>
                <a:cs typeface="+mj-cs"/>
              </a:rPr>
              <a:t>Using the ‘Media’ to Counter Terrorism</a:t>
            </a:r>
          </a:p>
        </p:txBody>
      </p:sp>
    </p:spTree>
    <p:extLst>
      <p:ext uri="{BB962C8B-B14F-4D97-AF65-F5344CB8AC3E}">
        <p14:creationId xmlns:p14="http://schemas.microsoft.com/office/powerpoint/2010/main" val="10254842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xSEVw0aXdCA"/>
          <p:cNvPicPr>
            <a:picLocks noGrp="1" noRot="1" noChangeAspect="1"/>
          </p:cNvPicPr>
          <p:nvPr>
            <p:ph idx="1"/>
            <a:videoFile r:link="rId1"/>
          </p:nvPr>
        </p:nvPicPr>
        <p:blipFill>
          <a:blip r:embed="rId3"/>
          <a:stretch>
            <a:fillRect/>
          </a:stretch>
        </p:blipFill>
        <p:spPr>
          <a:xfrm>
            <a:off x="293914" y="365125"/>
            <a:ext cx="11527972" cy="6127750"/>
          </a:xfrm>
          <a:prstGeom prst="rect">
            <a:avLst/>
          </a:prstGeom>
        </p:spPr>
      </p:pic>
    </p:spTree>
    <p:extLst>
      <p:ext uri="{BB962C8B-B14F-4D97-AF65-F5344CB8AC3E}">
        <p14:creationId xmlns:p14="http://schemas.microsoft.com/office/powerpoint/2010/main" val="8406570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Using the ‘Media’ to Counter Terrorism</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dirty="0"/>
              <a:t>The Counter Terrorism Internet Referral Unit (CTIRU) removes terrorist and extremist material from the Internet,</a:t>
            </a:r>
          </a:p>
          <a:p>
            <a:r>
              <a:rPr lang="en-GB" sz="2400" dirty="0">
                <a:solidFill>
                  <a:srgbClr val="0B0C0C"/>
                </a:solidFill>
                <a:latin typeface="nta"/>
              </a:rPr>
              <a:t>The unit works closely with the Home Office and with the help of 1,300 referrals from the public this year, has assisted with 400 counter-terrorism investigations across the UK (2018).</a:t>
            </a:r>
          </a:p>
        </p:txBody>
      </p:sp>
    </p:spTree>
    <p:extLst>
      <p:ext uri="{BB962C8B-B14F-4D97-AF65-F5344CB8AC3E}">
        <p14:creationId xmlns:p14="http://schemas.microsoft.com/office/powerpoint/2010/main" val="389387454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solidFill>
                  <a:schemeClr val="accent1"/>
                </a:solidFill>
              </a:rPr>
              <a:t>Using the ‘Media’ to Counter Terrorism</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GB" sz="2400" dirty="0"/>
              <a:t>Social media allows communities to help defeat terrorism, allowing the police to maintain a strong relationship between the public and police.</a:t>
            </a:r>
          </a:p>
        </p:txBody>
      </p:sp>
    </p:spTree>
    <p:extLst>
      <p:ext uri="{BB962C8B-B14F-4D97-AF65-F5344CB8AC3E}">
        <p14:creationId xmlns:p14="http://schemas.microsoft.com/office/powerpoint/2010/main" val="32470578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the ‘Media’ to Counter Terrorism</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38199" y="1420587"/>
            <a:ext cx="10515599" cy="4947556"/>
          </a:xfrm>
        </p:spPr>
      </p:pic>
    </p:spTree>
    <p:extLst>
      <p:ext uri="{BB962C8B-B14F-4D97-AF65-F5344CB8AC3E}">
        <p14:creationId xmlns:p14="http://schemas.microsoft.com/office/powerpoint/2010/main" val="18125136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chemeClr val="tx2">
                    <a:satMod val="130000"/>
                  </a:schemeClr>
                </a:solidFill>
              </a:rPr>
              <a:t>Bibliography</a:t>
            </a:r>
          </a:p>
        </p:txBody>
      </p:sp>
      <p:sp>
        <p:nvSpPr>
          <p:cNvPr id="3" name="Content Placeholder 2"/>
          <p:cNvSpPr>
            <a:spLocks noGrp="1"/>
          </p:cNvSpPr>
          <p:nvPr>
            <p:ph idx="1"/>
          </p:nvPr>
        </p:nvSpPr>
        <p:spPr/>
        <p:txBody>
          <a:bodyPr vert="horz" lIns="91440" tIns="45720" rIns="91440" bIns="45720" rtlCol="0" anchor="t">
            <a:normAutofit fontScale="70000" lnSpcReduction="20000"/>
          </a:bodyPr>
          <a:lstStyle/>
          <a:p>
            <a:pPr marL="365760" indent="-283210">
              <a:buFont typeface="Wingdings 2"/>
              <a:buChar char=""/>
              <a:defRPr/>
            </a:pPr>
            <a:r>
              <a:rPr lang="en-GB"/>
              <a:t>BBC (2005)  Editorial Policy Guidance Note </a:t>
            </a:r>
            <a:r>
              <a:rPr lang="en-GB" i="1"/>
              <a:t>‘The Use of language when reporting terrorism’ </a:t>
            </a:r>
            <a:r>
              <a:rPr lang="en-GB" i="1" u="sng" dirty="0">
                <a:hlinkClick r:id="rId2"/>
              </a:rPr>
              <a:t>www.bbc.co.uk/guidelines/editorialguidelines/advice/</a:t>
            </a:r>
            <a:r>
              <a:rPr lang="en-GB" i="1"/>
              <a:t>.</a:t>
            </a:r>
            <a:endParaRPr lang="en-GB" dirty="0">
              <a:cs typeface="Calibri" panose="020F0502020204030204"/>
            </a:endParaRPr>
          </a:p>
          <a:p>
            <a:pPr marL="365760" indent="-283210">
              <a:buFont typeface="Wingdings 2"/>
              <a:buChar char=""/>
              <a:defRPr/>
            </a:pPr>
            <a:r>
              <a:rPr lang="en-GB">
                <a:cs typeface="Calibri"/>
              </a:rPr>
              <a:t>Chorev H. (2017) Palestine Social media and Lone Wolf Attacks: Subculture, Legitimization, and Epedemic. </a:t>
            </a:r>
            <a:r>
              <a:rPr lang="en-GB" i="1">
                <a:cs typeface="Calibri"/>
              </a:rPr>
              <a:t>Terrorism and Political Violence.</a:t>
            </a:r>
            <a:r>
              <a:rPr lang="en-GB">
                <a:cs typeface="Calibri"/>
              </a:rPr>
              <a:t> (31.6, 1284 – 1306).</a:t>
            </a:r>
          </a:p>
          <a:p>
            <a:pPr marL="365760" indent="-283464">
              <a:buFont typeface="Wingdings 2"/>
              <a:buChar char=""/>
              <a:defRPr/>
            </a:pPr>
            <a:r>
              <a:rPr lang="en-GB" dirty="0"/>
              <a:t>Hoffman B (2006) </a:t>
            </a:r>
            <a:r>
              <a:rPr lang="en-GB" i="1" dirty="0"/>
              <a:t>Inside Terrorism</a:t>
            </a:r>
            <a:r>
              <a:rPr lang="en-GB" dirty="0"/>
              <a:t>. New York: Columbia University Press.</a:t>
            </a:r>
          </a:p>
          <a:p>
            <a:pPr marL="365760" indent="-283210">
              <a:buFont typeface="Wingdings 2"/>
              <a:buChar char=""/>
              <a:defRPr/>
            </a:pPr>
            <a:r>
              <a:rPr lang="en-GB" err="1"/>
              <a:t>Nacos</a:t>
            </a:r>
            <a:r>
              <a:rPr lang="en-GB" dirty="0"/>
              <a:t> B. (2002) Mass-Mediated Terrorism The central role of the media in terrorism and counter terrorism.</a:t>
            </a:r>
            <a:r>
              <a:rPr lang="en-GB" i="1" dirty="0"/>
              <a:t> </a:t>
            </a:r>
            <a:r>
              <a:rPr lang="en-GB" dirty="0"/>
              <a:t>Maryland,  </a:t>
            </a:r>
            <a:r>
              <a:rPr lang="en-GB" err="1"/>
              <a:t>Rowman</a:t>
            </a:r>
            <a:r>
              <a:rPr lang="en-GB" dirty="0"/>
              <a:t> and </a:t>
            </a:r>
            <a:r>
              <a:rPr lang="en-GB" err="1"/>
              <a:t>Littlewood</a:t>
            </a:r>
            <a:r>
              <a:rPr lang="en-GB" dirty="0"/>
              <a:t> Publishers, Inc. </a:t>
            </a:r>
            <a:endParaRPr lang="en-GB" dirty="0">
              <a:cs typeface="Calibri"/>
            </a:endParaRPr>
          </a:p>
          <a:p>
            <a:pPr marL="365760" indent="-283210">
              <a:buFont typeface="Wingdings 2"/>
              <a:buChar char=""/>
              <a:defRPr/>
            </a:pPr>
            <a:r>
              <a:rPr lang="en-GB" dirty="0"/>
              <a:t>Richardson L. (2006) What Terrorists Want Understanding the Terrorist Threat. London, John Murray Publishers.</a:t>
            </a:r>
            <a:endParaRPr lang="en-GB" dirty="0">
              <a:cs typeface="Calibri" panose="020F0502020204030204"/>
            </a:endParaRPr>
          </a:p>
          <a:p>
            <a:pPr marL="365760" indent="-283210">
              <a:buFont typeface="Wingdings 2"/>
              <a:buChar char=""/>
              <a:defRPr/>
            </a:pPr>
            <a:r>
              <a:rPr lang="en-GB" err="1"/>
              <a:t>Wieviorka</a:t>
            </a:r>
            <a:r>
              <a:rPr lang="en-GB" dirty="0"/>
              <a:t> M. (1993) (Translated by White DG) </a:t>
            </a:r>
            <a:r>
              <a:rPr lang="en-GB" i="1" dirty="0"/>
              <a:t>T</a:t>
            </a:r>
            <a:r>
              <a:rPr lang="en-GB" dirty="0"/>
              <a:t>he Making of Terrorism. Chicago, The University of Chicago Press Ltd.</a:t>
            </a:r>
            <a:endParaRPr lang="en-GB" dirty="0">
              <a:cs typeface="Calibri"/>
            </a:endParaRPr>
          </a:p>
          <a:p>
            <a:pPr marL="365760" indent="-283210">
              <a:buFont typeface="Wingdings 2"/>
              <a:buChar char=""/>
              <a:defRPr/>
            </a:pPr>
            <a:r>
              <a:rPr lang="en-GB" dirty="0"/>
              <a:t>Wilkinson P. (1997) The media and Terrorism: a reassessment </a:t>
            </a:r>
            <a:r>
              <a:rPr lang="en-GB" i="1"/>
              <a:t>Terrorism and Political Violence (9.2,51 – 64).</a:t>
            </a:r>
            <a:endParaRPr lang="en-GB" i="1">
              <a:cs typeface="Calibri"/>
            </a:endParaRPr>
          </a:p>
          <a:p>
            <a:pPr marL="365760" indent="-283210">
              <a:buFont typeface="Wingdings 2"/>
              <a:buChar char=""/>
              <a:defRPr/>
            </a:pPr>
            <a:r>
              <a:rPr lang="en-GB">
                <a:cs typeface="Calibri" panose="020F0502020204030204"/>
              </a:rPr>
              <a:t>Wilkinson P. (2006) Terrorism versus democracy. The Liberal state response. London. Routledge. </a:t>
            </a:r>
          </a:p>
          <a:p>
            <a:pPr marL="82550" indent="0">
              <a:buNone/>
              <a:defRPr/>
            </a:pPr>
            <a:endParaRPr lang="en-GB" dirty="0">
              <a:cs typeface="Calibri" panose="020F0502020204030204"/>
            </a:endParaRPr>
          </a:p>
        </p:txBody>
      </p:sp>
    </p:spTree>
    <p:extLst>
      <p:ext uri="{BB962C8B-B14F-4D97-AF65-F5344CB8AC3E}">
        <p14:creationId xmlns:p14="http://schemas.microsoft.com/office/powerpoint/2010/main" val="36365156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7" ma:contentTypeDescription="Create a new document." ma:contentTypeScope="" ma:versionID="32a16835b2ff04e94d33e80125489760">
  <xsd:schema xmlns:xsd="http://www.w3.org/2001/XMLSchema" xmlns:xs="http://www.w3.org/2001/XMLSchema" xmlns:p="http://schemas.microsoft.com/office/2006/metadata/properties" xmlns:ns3="5cce672a-2249-4bca-ab09-8f7b37c30eb2" targetNamespace="http://schemas.microsoft.com/office/2006/metadata/properties" ma:root="true" ma:fieldsID="ba268bb0ae8c0c5a46f7010cec19a315" ns3:_="">
    <xsd:import namespace="5cce672a-2249-4bca-ab09-8f7b37c30eb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9E3F59E-5AA3-447E-BCA9-EE3E34504C8C}">
  <ds:schemaRefs>
    <ds:schemaRef ds:uri="http://schemas.microsoft.com/office/2006/documentManagement/types"/>
    <ds:schemaRef ds:uri="http://schemas.openxmlformats.org/package/2006/metadata/core-properties"/>
    <ds:schemaRef ds:uri="http://schemas.microsoft.com/office/infopath/2007/PartnerControls"/>
    <ds:schemaRef ds:uri="http://purl.org/dc/elements/1.1/"/>
    <ds:schemaRef ds:uri="http://purl.org/dc/dcmitype/"/>
    <ds:schemaRef ds:uri="http://purl.org/dc/terms/"/>
    <ds:schemaRef ds:uri="5cce672a-2249-4bca-ab09-8f7b37c30eb2"/>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6140C924-40BE-4AEA-B108-D134DB1DC1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F155FD-17DA-4CD4-A746-EF5E298CF1C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205</TotalTime>
  <Words>2021</Words>
  <Application>Microsoft Office PowerPoint</Application>
  <PresentationFormat>Widescreen</PresentationFormat>
  <Paragraphs>183</Paragraphs>
  <Slides>55</Slides>
  <Notes>0</Notes>
  <HiddenSlides>0</HiddenSlides>
  <MMClips>1</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Office Theme</vt:lpstr>
      <vt:lpstr>         TERRORISM AND THE MEDIA</vt:lpstr>
      <vt:lpstr>How does the media influence us? </vt:lpstr>
      <vt:lpstr>What is the media? </vt:lpstr>
      <vt:lpstr>Old and New Media </vt:lpstr>
      <vt:lpstr>Chibnall (1977)  ‘Newsworthy’</vt:lpstr>
      <vt:lpstr>‘Media Oriented Strategy’</vt:lpstr>
      <vt:lpstr>‘Media Oriented Strategy’</vt:lpstr>
      <vt:lpstr>Terrorist Influence</vt:lpstr>
      <vt:lpstr>Black September  Munich Olympics 1972</vt:lpstr>
      <vt:lpstr>Black September  Munich Olympics 1972</vt:lpstr>
      <vt:lpstr>Black September  Munich Olympics 1972</vt:lpstr>
      <vt:lpstr>Black September  Munich Olympics 1972</vt:lpstr>
      <vt:lpstr>Black September  Munich Olympics 1972</vt:lpstr>
      <vt:lpstr>Black September  Munich Olympics 1972</vt:lpstr>
      <vt:lpstr>Impact of Black September Attack</vt:lpstr>
      <vt:lpstr>PowerPoint Presentation</vt:lpstr>
      <vt:lpstr>Impact of Black September Attack</vt:lpstr>
      <vt:lpstr>Longer term Impact of Attack and Media</vt:lpstr>
      <vt:lpstr>The Media  </vt:lpstr>
      <vt:lpstr>The Media</vt:lpstr>
      <vt:lpstr>News or Entertainment</vt:lpstr>
      <vt:lpstr>Case Study  TWA847 Terrorism as Entertainment</vt:lpstr>
      <vt:lpstr>Captain Flight 847</vt:lpstr>
      <vt:lpstr>Release of Hostages </vt:lpstr>
      <vt:lpstr>Media Involvement </vt:lpstr>
      <vt:lpstr>Content of Reporting</vt:lpstr>
      <vt:lpstr>Demands </vt:lpstr>
      <vt:lpstr>Outcome</vt:lpstr>
      <vt:lpstr>Northern Ireland</vt:lpstr>
      <vt:lpstr>So are Journalists the Terrorists best friend?</vt:lpstr>
      <vt:lpstr>So are Journalists the Terrorists best friend?</vt:lpstr>
      <vt:lpstr>So are Journalists the Terrorists best friend?</vt:lpstr>
      <vt:lpstr>So are Journalists the Terrorists best friend?</vt:lpstr>
      <vt:lpstr>Increase in targeting of Journalists</vt:lpstr>
      <vt:lpstr>Increase in targeting of Journalists</vt:lpstr>
      <vt:lpstr>Journalists Targeted by Terrorists  Why?</vt:lpstr>
      <vt:lpstr>Terrorism and Social Networking sites</vt:lpstr>
      <vt:lpstr>Terrorism and Social Networking sites</vt:lpstr>
      <vt:lpstr>Terrorism and Social Networking sites</vt:lpstr>
      <vt:lpstr>Terrorism and Social Networking sites</vt:lpstr>
      <vt:lpstr>Terrorism and Social Networking sites</vt:lpstr>
      <vt:lpstr>Terrorism and Social Networking sites</vt:lpstr>
      <vt:lpstr>Palestine and Online Communities</vt:lpstr>
      <vt:lpstr>Terrorism and Social Networking sites</vt:lpstr>
      <vt:lpstr>Terrorism and Social Networking sites</vt:lpstr>
      <vt:lpstr>Terrorism and Social Networking sites</vt:lpstr>
      <vt:lpstr>Terrorism and Social Networking sites</vt:lpstr>
      <vt:lpstr>Summary</vt:lpstr>
      <vt:lpstr>Objectives of terrorist groups in using 'mainstream media'</vt:lpstr>
      <vt:lpstr>Using the ‘Media’ to Counter Terrorism</vt:lpstr>
      <vt:lpstr>PowerPoint Presentation</vt:lpstr>
      <vt:lpstr>Using the ‘Media’ to Counter Terrorism</vt:lpstr>
      <vt:lpstr>Using the ‘Media’ to Counter Terrorism</vt:lpstr>
      <vt:lpstr>Using the ‘Media’ to Counter Terrorism</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COUNTER TERRORISM AND THE MEDIA</dc:title>
  <dc:creator>wynne jones</dc:creator>
  <cp:lastModifiedBy>Wynne Jones (IMH)</cp:lastModifiedBy>
  <cp:revision>329</cp:revision>
  <dcterms:created xsi:type="dcterms:W3CDTF">2019-09-16T04:55:51Z</dcterms:created>
  <dcterms:modified xsi:type="dcterms:W3CDTF">2019-10-24T14:30:19Z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