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5" r:id="rId7"/>
    <p:sldId id="264" r:id="rId8"/>
    <p:sldId id="277" r:id="rId9"/>
    <p:sldId id="266" r:id="rId10"/>
    <p:sldId id="267" r:id="rId11"/>
    <p:sldId id="268" r:id="rId12"/>
    <p:sldId id="269" r:id="rId13"/>
    <p:sldId id="273" r:id="rId14"/>
    <p:sldId id="274" r:id="rId15"/>
    <p:sldId id="276" r:id="rId16"/>
    <p:sldId id="275"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6B131546-5438-4D55-9D39-AA0E501E6FA7}" type="datetimeFigureOut">
              <a:rPr lang="en-US" smtClean="0"/>
              <a:pPr/>
              <a:t>2/15/2017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EF5865-5307-4088-BDBE-174F9B556651}" type="slidenum">
              <a:rPr lang="en-US" smtClean="0"/>
              <a:pPr/>
              <a:t>‹#›</a:t>
            </a:fld>
            <a:endParaRPr lang="en-US"/>
          </a:p>
        </p:txBody>
      </p:sp>
    </p:spTree>
    <p:extLst>
      <p:ext uri="{BB962C8B-B14F-4D97-AF65-F5344CB8AC3E}">
        <p14:creationId xmlns:p14="http://schemas.microsoft.com/office/powerpoint/2010/main" val="4108025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6B131546-5438-4D55-9D39-AA0E501E6FA7}" type="datetimeFigureOut">
              <a:rPr lang="en-US" smtClean="0"/>
              <a:pPr/>
              <a:t>2/15/2017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EF5865-5307-4088-BDBE-174F9B556651}" type="slidenum">
              <a:rPr lang="en-US" smtClean="0"/>
              <a:pPr/>
              <a:t>‹#›</a:t>
            </a:fld>
            <a:endParaRPr lang="en-US"/>
          </a:p>
        </p:txBody>
      </p:sp>
    </p:spTree>
    <p:extLst>
      <p:ext uri="{BB962C8B-B14F-4D97-AF65-F5344CB8AC3E}">
        <p14:creationId xmlns:p14="http://schemas.microsoft.com/office/powerpoint/2010/main" val="2321876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B131546-5438-4D55-9D39-AA0E501E6FA7}" type="datetimeFigureOut">
              <a:rPr lang="en-US" smtClean="0"/>
              <a:pPr/>
              <a:t>2/15/2017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EF5865-5307-4088-BDBE-174F9B556651}" type="slidenum">
              <a:rPr lang="en-US" smtClean="0"/>
              <a:pPr/>
              <a:t>‹#›</a:t>
            </a:fld>
            <a:endParaRPr lang="en-US"/>
          </a:p>
        </p:txBody>
      </p:sp>
    </p:spTree>
    <p:extLst>
      <p:ext uri="{BB962C8B-B14F-4D97-AF65-F5344CB8AC3E}">
        <p14:creationId xmlns:p14="http://schemas.microsoft.com/office/powerpoint/2010/main" val="2176753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B131546-5438-4D55-9D39-AA0E501E6FA7}" type="datetimeFigureOut">
              <a:rPr lang="en-US" smtClean="0"/>
              <a:pPr/>
              <a:t>2/15/2017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EF5865-5307-4088-BDBE-174F9B556651}" type="slidenum">
              <a:rPr lang="en-US" smtClean="0"/>
              <a:pPr/>
              <a:t>‹#›</a:t>
            </a:fld>
            <a:endParaRPr lang="en-US"/>
          </a:p>
        </p:txBody>
      </p:sp>
    </p:spTree>
    <p:extLst>
      <p:ext uri="{BB962C8B-B14F-4D97-AF65-F5344CB8AC3E}">
        <p14:creationId xmlns:p14="http://schemas.microsoft.com/office/powerpoint/2010/main" val="129884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B131546-5438-4D55-9D39-AA0E501E6FA7}" type="datetimeFigureOut">
              <a:rPr lang="en-US" smtClean="0"/>
              <a:pPr/>
              <a:t>2/15/2017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EEF5865-5307-4088-BDBE-174F9B556651}" type="slidenum">
              <a:rPr lang="en-US" smtClean="0"/>
              <a:pPr/>
              <a:t>‹#›</a:t>
            </a:fld>
            <a:endParaRPr lang="en-US"/>
          </a:p>
        </p:txBody>
      </p:sp>
    </p:spTree>
    <p:extLst>
      <p:ext uri="{BB962C8B-B14F-4D97-AF65-F5344CB8AC3E}">
        <p14:creationId xmlns:p14="http://schemas.microsoft.com/office/powerpoint/2010/main" val="141457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6B131546-5438-4D55-9D39-AA0E501E6FA7}" type="datetimeFigureOut">
              <a:rPr lang="en-US" smtClean="0"/>
              <a:pPr/>
              <a:t>2/15/2017</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4EEF5865-5307-4088-BDBE-174F9B556651}" type="slidenum">
              <a:rPr lang="en-US" smtClean="0"/>
              <a:pPr/>
              <a:t>‹#›</a:t>
            </a:fld>
            <a:endParaRPr lang="en-US"/>
          </a:p>
        </p:txBody>
      </p:sp>
    </p:spTree>
    <p:extLst>
      <p:ext uri="{BB962C8B-B14F-4D97-AF65-F5344CB8AC3E}">
        <p14:creationId xmlns:p14="http://schemas.microsoft.com/office/powerpoint/2010/main" val="1713573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B131546-5438-4D55-9D39-AA0E501E6FA7}" type="datetimeFigureOut">
              <a:rPr lang="en-US" smtClean="0"/>
              <a:pPr/>
              <a:t>2/15/2017</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4EEF5865-5307-4088-BDBE-174F9B556651}" type="slidenum">
              <a:rPr lang="en-US" smtClean="0"/>
              <a:pPr/>
              <a:t>‹#›</a:t>
            </a:fld>
            <a:endParaRPr lang="en-US"/>
          </a:p>
        </p:txBody>
      </p:sp>
    </p:spTree>
    <p:extLst>
      <p:ext uri="{BB962C8B-B14F-4D97-AF65-F5344CB8AC3E}">
        <p14:creationId xmlns:p14="http://schemas.microsoft.com/office/powerpoint/2010/main" val="3721597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6B131546-5438-4D55-9D39-AA0E501E6FA7}" type="datetimeFigureOut">
              <a:rPr lang="en-US" smtClean="0"/>
              <a:pPr/>
              <a:t>2/15/2017</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4EEF5865-5307-4088-BDBE-174F9B556651}" type="slidenum">
              <a:rPr lang="en-US" smtClean="0"/>
              <a:pPr/>
              <a:t>‹#›</a:t>
            </a:fld>
            <a:endParaRPr lang="en-US"/>
          </a:p>
        </p:txBody>
      </p:sp>
    </p:spTree>
    <p:extLst>
      <p:ext uri="{BB962C8B-B14F-4D97-AF65-F5344CB8AC3E}">
        <p14:creationId xmlns:p14="http://schemas.microsoft.com/office/powerpoint/2010/main" val="3783328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B131546-5438-4D55-9D39-AA0E501E6FA7}" type="datetimeFigureOut">
              <a:rPr lang="en-US" smtClean="0"/>
              <a:pPr/>
              <a:t>2/15/2017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EF5865-5307-4088-BDBE-174F9B556651}" type="slidenum">
              <a:rPr lang="en-US" smtClean="0"/>
              <a:pPr/>
              <a:t>‹#›</a:t>
            </a:fld>
            <a:endParaRPr lang="en-US"/>
          </a:p>
        </p:txBody>
      </p:sp>
    </p:spTree>
    <p:extLst>
      <p:ext uri="{BB962C8B-B14F-4D97-AF65-F5344CB8AC3E}">
        <p14:creationId xmlns:p14="http://schemas.microsoft.com/office/powerpoint/2010/main" val="2064644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B131546-5438-4D55-9D39-AA0E501E6FA7}" type="datetimeFigureOut">
              <a:rPr lang="en-US" smtClean="0"/>
              <a:pPr/>
              <a:t>2/15/2017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EF5865-5307-4088-BDBE-174F9B556651}" type="slidenum">
              <a:rPr lang="en-US" smtClean="0"/>
              <a:pPr/>
              <a:t>‹#›</a:t>
            </a:fld>
            <a:endParaRPr lang="en-US"/>
          </a:p>
        </p:txBody>
      </p:sp>
    </p:spTree>
    <p:extLst>
      <p:ext uri="{BB962C8B-B14F-4D97-AF65-F5344CB8AC3E}">
        <p14:creationId xmlns:p14="http://schemas.microsoft.com/office/powerpoint/2010/main" val="2719252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6B131546-5438-4D55-9D39-AA0E501E6FA7}" type="datetimeFigureOut">
              <a:rPr lang="en-US" smtClean="0"/>
              <a:pPr/>
              <a:t>2/15/2017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EF5865-5307-4088-BDBE-174F9B556651}" type="slidenum">
              <a:rPr lang="en-US" smtClean="0"/>
              <a:pPr/>
              <a:t>‹#›</a:t>
            </a:fld>
            <a:endParaRPr lang="en-US"/>
          </a:p>
        </p:txBody>
      </p:sp>
    </p:spTree>
    <p:extLst>
      <p:ext uri="{BB962C8B-B14F-4D97-AF65-F5344CB8AC3E}">
        <p14:creationId xmlns:p14="http://schemas.microsoft.com/office/powerpoint/2010/main" val="6976190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6B131546-5438-4D55-9D39-AA0E501E6FA7}" type="datetimeFigureOut">
              <a:rPr lang="en-US" smtClean="0"/>
              <a:pPr/>
              <a:t>2/15/2017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EF5865-5307-4088-BDBE-174F9B556651}" type="slidenum">
              <a:rPr lang="en-US" smtClean="0"/>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a:t>”</a:t>
            </a:r>
          </a:p>
        </p:txBody>
      </p:sp>
    </p:spTree>
    <p:extLst>
      <p:ext uri="{BB962C8B-B14F-4D97-AF65-F5344CB8AC3E}">
        <p14:creationId xmlns:p14="http://schemas.microsoft.com/office/powerpoint/2010/main" val="34073630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B131546-5438-4D55-9D39-AA0E501E6FA7}" type="datetimeFigureOut">
              <a:rPr lang="en-US" smtClean="0"/>
              <a:pPr/>
              <a:t>2/15/2017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EF5865-5307-4088-BDBE-174F9B556651}" type="slidenum">
              <a:rPr lang="en-US" smtClean="0"/>
              <a:pPr/>
              <a:t>‹#›</a:t>
            </a:fld>
            <a:endParaRPr lang="en-US"/>
          </a:p>
        </p:txBody>
      </p:sp>
    </p:spTree>
    <p:extLst>
      <p:ext uri="{BB962C8B-B14F-4D97-AF65-F5344CB8AC3E}">
        <p14:creationId xmlns:p14="http://schemas.microsoft.com/office/powerpoint/2010/main" val="8602213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B131546-5438-4D55-9D39-AA0E501E6FA7}" type="datetimeFigureOut">
              <a:rPr lang="en-US" smtClean="0"/>
              <a:pPr/>
              <a:t>2/15/2017</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EF5865-5307-4088-BDBE-174F9B556651}" type="slidenum">
              <a:rPr lang="en-US" smtClean="0"/>
              <a:pPr/>
              <a:t>‹#›</a:t>
            </a:fld>
            <a:endParaRPr lang="en-US"/>
          </a:p>
        </p:txBody>
      </p:sp>
    </p:spTree>
    <p:extLst>
      <p:ext uri="{BB962C8B-B14F-4D97-AF65-F5344CB8AC3E}">
        <p14:creationId xmlns:p14="http://schemas.microsoft.com/office/powerpoint/2010/main" val="7436563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B131546-5438-4D55-9D39-AA0E501E6FA7}" type="datetimeFigureOut">
              <a:rPr lang="en-US" smtClean="0"/>
              <a:pPr/>
              <a:t>2/15/2017</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EF5865-5307-4088-BDBE-174F9B556651}" type="slidenum">
              <a:rPr lang="en-US" smtClean="0"/>
              <a:pPr/>
              <a:t>‹#›</a:t>
            </a:fld>
            <a:endParaRPr lang="en-US"/>
          </a:p>
        </p:txBody>
      </p:sp>
    </p:spTree>
    <p:extLst>
      <p:ext uri="{BB962C8B-B14F-4D97-AF65-F5344CB8AC3E}">
        <p14:creationId xmlns:p14="http://schemas.microsoft.com/office/powerpoint/2010/main" val="30852720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B131546-5438-4D55-9D39-AA0E501E6FA7}" type="datetimeFigureOut">
              <a:rPr lang="en-US" smtClean="0"/>
              <a:pPr/>
              <a:t>2/15/2017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EF5865-5307-4088-BDBE-174F9B556651}" type="slidenum">
              <a:rPr lang="en-US" smtClean="0"/>
              <a:pPr/>
              <a:t>‹#›</a:t>
            </a:fld>
            <a:endParaRPr lang="en-US"/>
          </a:p>
        </p:txBody>
      </p:sp>
    </p:spTree>
    <p:extLst>
      <p:ext uri="{BB962C8B-B14F-4D97-AF65-F5344CB8AC3E}">
        <p14:creationId xmlns:p14="http://schemas.microsoft.com/office/powerpoint/2010/main" val="29296157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B131546-5438-4D55-9D39-AA0E501E6FA7}" type="datetimeFigureOut">
              <a:rPr lang="en-US" smtClean="0"/>
              <a:pPr/>
              <a:t>2/15/2017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EF5865-5307-4088-BDBE-174F9B556651}" type="slidenum">
              <a:rPr lang="en-US" smtClean="0"/>
              <a:pPr/>
              <a:t>‹#›</a:t>
            </a:fld>
            <a:endParaRPr lang="en-US"/>
          </a:p>
        </p:txBody>
      </p:sp>
    </p:spTree>
    <p:extLst>
      <p:ext uri="{BB962C8B-B14F-4D97-AF65-F5344CB8AC3E}">
        <p14:creationId xmlns:p14="http://schemas.microsoft.com/office/powerpoint/2010/main" val="2421269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B131546-5438-4D55-9D39-AA0E501E6FA7}" type="datetimeFigureOut">
              <a:rPr lang="en-US" smtClean="0"/>
              <a:pPr/>
              <a:t>2/15/2017</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4EEF5865-5307-4088-BDBE-174F9B556651}" type="slidenum">
              <a:rPr lang="en-US" smtClean="0"/>
              <a:pPr/>
              <a:t>‹#›</a:t>
            </a:fld>
            <a:endParaRPr lang="en-US"/>
          </a:p>
        </p:txBody>
      </p:sp>
    </p:spTree>
    <p:extLst>
      <p:ext uri="{BB962C8B-B14F-4D97-AF65-F5344CB8AC3E}">
        <p14:creationId xmlns:p14="http://schemas.microsoft.com/office/powerpoint/2010/main" val="344752509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world66.com/myworld66"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Debates and Issues: abortion</a:t>
            </a:r>
            <a:endParaRPr lang="en-US"/>
          </a:p>
        </p:txBody>
      </p:sp>
      <p:sp>
        <p:nvSpPr>
          <p:cNvPr id="3" name="Subtitle 2"/>
          <p:cNvSpPr>
            <a:spLocks noGrp="1"/>
          </p:cNvSpPr>
          <p:nvPr>
            <p:ph type="subTitle" idx="1"/>
          </p:nvPr>
        </p:nvSpPr>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a:t>1803:The </a:t>
            </a:r>
            <a:r>
              <a:rPr lang="en-US" err="1"/>
              <a:t>Ellenborough</a:t>
            </a:r>
            <a:r>
              <a:rPr lang="en-US"/>
              <a:t> Act - abortion after ‘quickening' (i.e. when movement is felt at 16-20 weeks) carried the death penalty. </a:t>
            </a:r>
          </a:p>
          <a:p>
            <a:r>
              <a:rPr lang="en-US"/>
              <a:t>1861:The Offences Against the Person Act: performing an abortion or trying to self-abort carried a sentence of life imprisonment. </a:t>
            </a:r>
          </a:p>
          <a:p>
            <a:r>
              <a:rPr lang="en-US"/>
              <a:t>1929:Infant Life Preservation Act: this created a new crime of killing a viable fetus (at that time fixed at 28 weeks) in all cases except when the woman's life was at risk. However, it was not clear whether it would be legal to terminate for the same reason before 28 weeks.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a:t>1923-33:Fifteen per cent of maternal deaths were due to illegal abortion. </a:t>
            </a:r>
            <a:r>
              <a:rPr lang="en-US" i="1"/>
              <a:t>"In the thirties, my aunt died self-aborting. She had three children and couldn't feed a fourth ... So she used a knitting needle. She died of </a:t>
            </a:r>
            <a:r>
              <a:rPr lang="en-US" i="1" err="1"/>
              <a:t>septicaemia</a:t>
            </a:r>
            <a:r>
              <a:rPr lang="en-US" i="1"/>
              <a:t> leaving her children motherless."</a:t>
            </a:r>
            <a:r>
              <a:rPr lang="en-US"/>
              <a:t> </a:t>
            </a:r>
            <a:r>
              <a:rPr lang="en-US" i="1"/>
              <a:t>"A high percentage of maternal mortality is due to attempted abortion ..... We, as a House of Commons and as a nation, must face up to that fact today."</a:t>
            </a: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GB"/>
              <a:t>Abortion Rights.org.uk; ProChoicemajority.org.uk</a:t>
            </a:r>
          </a:p>
          <a:p>
            <a:r>
              <a:rPr lang="en-GB"/>
              <a:t>Marie </a:t>
            </a:r>
            <a:r>
              <a:rPr lang="en-GB" err="1"/>
              <a:t>Stopes</a:t>
            </a:r>
            <a:r>
              <a:rPr lang="en-GB"/>
              <a:t> International</a:t>
            </a:r>
          </a:p>
          <a:p>
            <a:endParaRPr lang="en-GB"/>
          </a:p>
          <a:p>
            <a:endParaRPr lang="en-GB"/>
          </a:p>
          <a:p>
            <a:endParaRPr lang="en-GB"/>
          </a:p>
          <a:p>
            <a:r>
              <a:rPr lang="en-GB"/>
              <a:t>SPUC</a:t>
            </a:r>
          </a:p>
          <a:p>
            <a:r>
              <a:rPr lang="en-GB"/>
              <a:t>Prolife.org.uk</a:t>
            </a:r>
          </a:p>
          <a:p>
            <a:r>
              <a:rPr lang="en-GB"/>
              <a:t>Uklifeleague.com</a:t>
            </a: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2050" name="Picture 2"/>
          <p:cNvPicPr>
            <a:picLocks noGrp="1" noChangeAspect="1" noChangeArrowheads="1"/>
          </p:cNvPicPr>
          <p:nvPr>
            <p:ph idx="1"/>
          </p:nvPr>
        </p:nvPicPr>
        <p:blipFill>
          <a:blip r:embed="rId2"/>
          <a:srcRect/>
          <a:stretch>
            <a:fillRect/>
          </a:stretch>
        </p:blipFill>
        <p:spPr bwMode="auto">
          <a:xfrm>
            <a:off x="3188913" y="2428868"/>
            <a:ext cx="2454657" cy="2545571"/>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Marie </a:t>
            </a:r>
            <a:r>
              <a:rPr lang="en-GB" err="1"/>
              <a:t>Stopes</a:t>
            </a:r>
            <a:endParaRPr lang="en-US"/>
          </a:p>
        </p:txBody>
      </p:sp>
      <p:pic>
        <p:nvPicPr>
          <p:cNvPr id="6146" name="Picture 2"/>
          <p:cNvPicPr>
            <a:picLocks noGrp="1" noChangeAspect="1" noChangeArrowheads="1"/>
          </p:cNvPicPr>
          <p:nvPr>
            <p:ph idx="1"/>
          </p:nvPr>
        </p:nvPicPr>
        <p:blipFill>
          <a:blip r:embed="rId2"/>
          <a:srcRect/>
          <a:stretch>
            <a:fillRect/>
          </a:stretch>
        </p:blipFill>
        <p:spPr bwMode="auto">
          <a:xfrm>
            <a:off x="2428859" y="1720040"/>
            <a:ext cx="3994975" cy="3994975"/>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 </a:t>
            </a:r>
            <a:br>
              <a:rPr lang="en-US"/>
            </a:br>
            <a:br>
              <a:rPr lang="en-US"/>
            </a:br>
            <a:br>
              <a:rPr lang="en-US"/>
            </a:br>
            <a:endParaRPr lang="en-US" sz="3100"/>
          </a:p>
        </p:txBody>
      </p:sp>
      <p:sp>
        <p:nvSpPr>
          <p:cNvPr id="4" name="Content Placeholder 3"/>
          <p:cNvSpPr>
            <a:spLocks noGrp="1"/>
          </p:cNvSpPr>
          <p:nvPr>
            <p:ph idx="1"/>
          </p:nvPr>
        </p:nvSpPr>
        <p:spPr/>
        <p:txBody>
          <a:bodyPr/>
          <a:lstStyle/>
          <a:p>
            <a:r>
              <a:rPr lang="en-US" b="1"/>
              <a:t>As the fiercely controversial debate over embryonic stem cell therapy gathers pace, two personal and opposing accounts argue the case for and against. </a:t>
            </a:r>
            <a:r>
              <a:rPr lang="en-US"/>
              <a:t>Embryonic stem cell therapy 'morally unacceptable' </a:t>
            </a:r>
            <a:br>
              <a:rPr lang="en-US"/>
            </a:br>
            <a:r>
              <a:rPr lang="en-US"/>
              <a:t>By Josephine </a:t>
            </a:r>
            <a:r>
              <a:rPr lang="en-US" err="1"/>
              <a:t>Quintavalle</a:t>
            </a:r>
            <a:r>
              <a:rPr lang="en-US"/>
              <a:t> </a:t>
            </a:r>
            <a:br>
              <a:rPr lang="en-US"/>
            </a:br>
            <a:r>
              <a:rPr lang="en-US"/>
              <a:t>Founder, Comment on Reproductive Ethics (CORE)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a:t>The stem cell controversy is the consideration of the ethics of research involving the development, use, and destruction of human embryos. Most commonly, this controversy focuses on embryonic stem cells. Not all stem cell research involves the human embryos. For example, adult stem cells, amniotic stem cells, and induced pluripotent stem cells do not involve creating, using, or destroying human embryos, thus are minimally, if at all, controversial. Many less controversial sources of acquiring stem cells include using cells from the umbilical cord, breast milk, and bone marrow, which are not pluripotent.</a:t>
            </a:r>
          </a:p>
        </p:txBody>
      </p:sp>
    </p:spTree>
    <p:extLst>
      <p:ext uri="{BB962C8B-B14F-4D97-AF65-F5344CB8AC3E}">
        <p14:creationId xmlns:p14="http://schemas.microsoft.com/office/powerpoint/2010/main" val="3241756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Mrs </a:t>
            </a:r>
            <a:r>
              <a:rPr lang="en-GB" err="1"/>
              <a:t>Gillick</a:t>
            </a:r>
            <a:r>
              <a:rPr lang="en-GB"/>
              <a:t> and contraception for minors</a:t>
            </a:r>
            <a:endParaRPr lang="en-US"/>
          </a:p>
        </p:txBody>
      </p:sp>
      <p:pic>
        <p:nvPicPr>
          <p:cNvPr id="7170" name="Picture 2"/>
          <p:cNvPicPr>
            <a:picLocks noGrp="1" noChangeAspect="1" noChangeArrowheads="1"/>
          </p:cNvPicPr>
          <p:nvPr>
            <p:ph idx="1"/>
          </p:nvPr>
        </p:nvPicPr>
        <p:blipFill>
          <a:blip r:embed="rId2"/>
          <a:srcRect/>
          <a:stretch>
            <a:fillRect/>
          </a:stretch>
        </p:blipFill>
        <p:spPr bwMode="auto">
          <a:xfrm>
            <a:off x="1794547" y="1785926"/>
            <a:ext cx="5444538" cy="4071966"/>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70000" lnSpcReduction="20000"/>
          </a:bodyPr>
          <a:lstStyle/>
          <a:p>
            <a:r>
              <a:rPr lang="en-US"/>
              <a:t>Let’s see … what would a post-Roe abortion landscape look like? If states could decide on their own whether or not to allow abortions, what would we have? To visualize it, I’ve repurposed the World 66 mapping tool:</a:t>
            </a:r>
          </a:p>
          <a:p>
            <a:br>
              <a:rPr lang="en-US"/>
            </a:br>
            <a:r>
              <a:rPr lang="en-US">
                <a:hlinkClick r:id="rId2"/>
              </a:rPr>
              <a:t>(World66.com)</a:t>
            </a:r>
            <a:endParaRPr lang="en-US"/>
          </a:p>
          <a:p>
            <a:r>
              <a:rPr lang="en-US"/>
              <a:t>I took the states that leaned heavily in favor of Bush in 2004 and colored them red, as “lost cause” states, where abortion will most certainly be illegal. It looks like a woman in central Montana would have the farthest to travel to get an abortion. Otherwise, access to an abortion would be less than a state away for most women. I suspect some of the “border” states such as Texas and my own North Carolina will enact restrictions such as parental notification or father’s permission, but probably won’t ban all abortions.</a:t>
            </a:r>
          </a:p>
          <a:p>
            <a:r>
              <a:rPr lang="en-US"/>
              <a:t>What’s interesting about this map is that these are states where it’s already difficult to get an abortion due to intimidation by pro-life activists. A woman in central Montana </a:t>
            </a:r>
            <a:r>
              <a:rPr lang="en-US" i="1"/>
              <a:t>already</a:t>
            </a:r>
            <a:r>
              <a:rPr lang="en-US"/>
              <a:t> has to travel hundreds of miles to find a doctor willing to perform an abortion. These are also America’s least densely populated states, with perhaps 40 percent of the land area of the lower 48, but only 7.8 percent of the nation’s abortions, so the scale of the problem would be limited.</a:t>
            </a:r>
          </a:p>
          <a:p>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2005 projection if states were free of </a:t>
            </a:r>
            <a:r>
              <a:rPr lang="en-GB" i="1"/>
              <a:t>Roe v Wade</a:t>
            </a:r>
            <a:endParaRPr lang="en-US"/>
          </a:p>
        </p:txBody>
      </p:sp>
      <p:pic>
        <p:nvPicPr>
          <p:cNvPr id="8194" name="Picture 2"/>
          <p:cNvPicPr>
            <a:picLocks noGrp="1" noChangeAspect="1" noChangeArrowheads="1"/>
          </p:cNvPicPr>
          <p:nvPr>
            <p:ph idx="1"/>
          </p:nvPr>
        </p:nvPicPr>
        <p:blipFill>
          <a:blip r:embed="rId2"/>
          <a:stretch>
            <a:fillRect/>
          </a:stretch>
        </p:blipFill>
        <p:spPr bwMode="auto">
          <a:xfrm>
            <a:off x="1420813" y="2721769"/>
            <a:ext cx="5524500" cy="28575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Beijing Declaration 1995</a:t>
            </a:r>
            <a:endParaRPr lang="en-US"/>
          </a:p>
        </p:txBody>
      </p:sp>
      <p:sp>
        <p:nvSpPr>
          <p:cNvPr id="3" name="Content Placeholder 2"/>
          <p:cNvSpPr>
            <a:spLocks noGrp="1"/>
          </p:cNvSpPr>
          <p:nvPr>
            <p:ph idx="1"/>
          </p:nvPr>
        </p:nvSpPr>
        <p:spPr/>
        <p:txBody>
          <a:bodyPr>
            <a:normAutofit fontScale="92500" lnSpcReduction="20000"/>
          </a:bodyPr>
          <a:lstStyle/>
          <a:p>
            <a:r>
              <a:rPr lang="en-US"/>
              <a:t>The Beijing declaration is a 150-page statement calling for an improvement in the condition of women worldwide, in areas as diverse as education, health care, politics and, of course, sexuality.</a:t>
            </a:r>
          </a:p>
          <a:p>
            <a:r>
              <a:rPr lang="en-US"/>
              <a:t>Efforts were made at the time to explicitly refer to abortion as a right in the declaration, but these were rejected by governments that have restrictive polices on abortion. The United States, under President Bill Clinton, supported efforts to declare abortion a right. Instead the declaration mad generic statements</a:t>
            </a:r>
          </a:p>
          <a:p>
            <a:r>
              <a:rPr lang="en-US"/>
              <a:t>The United States angered abortion supporters when it filed two amendments at a ten-year review of the 1995 Beijing declaration insisting that the declaration did </a:t>
            </a:r>
            <a:r>
              <a:rPr lang="en-US" b="1"/>
              <a:t>not</a:t>
            </a:r>
            <a:r>
              <a:rPr lang="en-US"/>
              <a:t> create a right to abortion.</a:t>
            </a:r>
          </a:p>
          <a:p>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John Harris</a:t>
            </a:r>
            <a:endParaRPr lang="en-US"/>
          </a:p>
        </p:txBody>
      </p:sp>
      <p:sp>
        <p:nvSpPr>
          <p:cNvPr id="3" name="Content Placeholder 2"/>
          <p:cNvSpPr>
            <a:spLocks noGrp="1"/>
          </p:cNvSpPr>
          <p:nvPr>
            <p:ph idx="1"/>
          </p:nvPr>
        </p:nvSpPr>
        <p:spPr/>
        <p:txBody>
          <a:bodyPr vert="horz" lIns="91440" tIns="45720" rIns="91440" bIns="45720" rtlCol="0" anchor="t">
            <a:normAutofit/>
          </a:bodyPr>
          <a:lstStyle/>
          <a:p>
            <a:r>
              <a:rPr lang="en-GB"/>
              <a:t>- "no moral difference between abortion and infanticide; not plausible to think that any moral change occurred in the journey down the birth canal" [Guardian, 2004]</a:t>
            </a:r>
          </a:p>
          <a:p>
            <a:r>
              <a:rPr lang="en-GB"/>
              <a:t>[is this 'philosophically correct'? affected by gestational stage? </a:t>
            </a:r>
            <a:r>
              <a:rPr lang="en-GB" err="1"/>
              <a:t>Nb</a:t>
            </a:r>
            <a:r>
              <a:rPr lang="en-GB"/>
              <a:t> 'partial birth' abortion ban USA 2003</a:t>
            </a:r>
          </a:p>
          <a:p>
            <a:r>
              <a:rPr lang="en-GB"/>
              <a:t>The </a:t>
            </a:r>
            <a:r>
              <a:rPr lang="en-GB" b="1"/>
              <a:t>Partial</a:t>
            </a:r>
            <a:r>
              <a:rPr lang="en-GB"/>
              <a:t>-</a:t>
            </a:r>
            <a:r>
              <a:rPr lang="en-GB" b="1"/>
              <a:t>Birth Abortion</a:t>
            </a:r>
            <a:r>
              <a:rPr lang="en-GB"/>
              <a:t> Ban Act of 2003 (</a:t>
            </a:r>
            <a:r>
              <a:rPr lang="en-GB" err="1"/>
              <a:t>Pub.L</a:t>
            </a:r>
            <a:r>
              <a:rPr lang="en-GB"/>
              <a:t>. 108–105, 117 Stat. 1201, enacted November 5, 2003, 18 U.S.C. § 1531, PBA Ban) - </a:t>
            </a:r>
            <a:r>
              <a:rPr lang="en-GB" err="1"/>
              <a:t>drs</a:t>
            </a:r>
            <a:r>
              <a:rPr lang="en-GB"/>
              <a:t> therefore use potassium chloride or digoxin feticide</a:t>
            </a:r>
          </a:p>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a:t>ETHICS ARGUMENTS RE: ABORTION</a:t>
            </a:r>
            <a:endParaRPr lang="en-US"/>
          </a:p>
        </p:txBody>
      </p:sp>
      <p:sp>
        <p:nvSpPr>
          <p:cNvPr id="3" name="Content Placeholder 2"/>
          <p:cNvSpPr>
            <a:spLocks noGrp="1"/>
          </p:cNvSpPr>
          <p:nvPr>
            <p:ph idx="1"/>
          </p:nvPr>
        </p:nvSpPr>
        <p:spPr/>
        <p:txBody>
          <a:bodyPr>
            <a:normAutofit fontScale="85000" lnSpcReduction="20000"/>
          </a:bodyPr>
          <a:lstStyle/>
          <a:p>
            <a:r>
              <a:rPr lang="en-GB" b="1"/>
              <a:t> </a:t>
            </a:r>
            <a:endParaRPr lang="en-US"/>
          </a:p>
          <a:p>
            <a:r>
              <a:rPr lang="en-GB" b="1"/>
              <a:t> </a:t>
            </a:r>
            <a:endParaRPr lang="en-US"/>
          </a:p>
          <a:p>
            <a:r>
              <a:rPr lang="en-GB" b="1"/>
              <a:t>THE SANCTITY OF LIFE ARGUMENT – </a:t>
            </a:r>
            <a:endParaRPr lang="en-US"/>
          </a:p>
          <a:p>
            <a:r>
              <a:rPr lang="en-GB" b="1"/>
              <a:t> </a:t>
            </a:r>
            <a:endParaRPr lang="en-US"/>
          </a:p>
          <a:p>
            <a:r>
              <a:rPr lang="en-GB" b="1"/>
              <a:t>(linked) – the UNIQUENESS ARGUMENT</a:t>
            </a:r>
            <a:endParaRPr lang="en-US"/>
          </a:p>
          <a:p>
            <a:r>
              <a:rPr lang="en-GB" b="1"/>
              <a:t>(both may go ‘both ways’; recognise religious view may be element of these)</a:t>
            </a:r>
            <a:endParaRPr lang="en-US"/>
          </a:p>
          <a:p>
            <a:r>
              <a:rPr lang="en-GB" b="1"/>
              <a:t> </a:t>
            </a:r>
            <a:endParaRPr lang="en-US"/>
          </a:p>
          <a:p>
            <a:r>
              <a:rPr lang="en-GB" b="1"/>
              <a:t>‘Legal’ arguments - :</a:t>
            </a:r>
            <a:endParaRPr lang="en-US"/>
          </a:p>
          <a:p>
            <a:r>
              <a:rPr lang="en-GB" b="1"/>
              <a:t>The changing foetal status argument according to gestational stage (</a:t>
            </a:r>
            <a:r>
              <a:rPr lang="en-GB" b="1" err="1"/>
              <a:t>Dworkin</a:t>
            </a:r>
            <a:r>
              <a:rPr lang="en-GB" b="1"/>
              <a:t>, Roe v Wade, Abortion Law timescales, other legal and ethical issues relating to developmental points of the foetus) – includes also ‘technical’ and ‘statistical’ arguments;</a:t>
            </a:r>
            <a:endParaRPr lang="en-US"/>
          </a:p>
          <a:p>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b="1"/>
              <a:t>Deontology – a moral wrong [but categorical imperative];</a:t>
            </a:r>
          </a:p>
          <a:p>
            <a:endParaRPr lang="en-US" b="1"/>
          </a:p>
          <a:p>
            <a:r>
              <a:rPr lang="en-US" b="1"/>
              <a:t> </a:t>
            </a:r>
            <a:r>
              <a:rPr lang="en-US" b="1" err="1"/>
              <a:t>Consenquentialist</a:t>
            </a:r>
            <a:r>
              <a:rPr lang="en-US" b="1"/>
              <a:t> – examine utility/greatest good greatest number [but, infinite regress]</a:t>
            </a:r>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85728"/>
            <a:ext cx="8229600" cy="1143000"/>
          </a:xfrm>
        </p:spPr>
        <p:txBody>
          <a:bodyPr>
            <a:normAutofit fontScale="90000"/>
          </a:bodyPr>
          <a:lstStyle/>
          <a:p>
            <a:pPr algn="l"/>
            <a:br>
              <a:rPr lang="en-US"/>
            </a:br>
            <a:br>
              <a:rPr lang="en-US"/>
            </a:br>
            <a:endParaRPr lang="en-US"/>
          </a:p>
        </p:txBody>
      </p:sp>
      <p:sp>
        <p:nvSpPr>
          <p:cNvPr id="3" name="Content Placeholder 2"/>
          <p:cNvSpPr>
            <a:spLocks noGrp="1"/>
          </p:cNvSpPr>
          <p:nvPr>
            <p:ph idx="1"/>
          </p:nvPr>
        </p:nvSpPr>
        <p:spPr/>
        <p:txBody>
          <a:bodyPr>
            <a:normAutofit fontScale="92500" lnSpcReduction="10000"/>
          </a:bodyPr>
          <a:lstStyle/>
          <a:p>
            <a:r>
              <a:rPr lang="en-GB" b="1"/>
              <a:t> </a:t>
            </a:r>
            <a:endParaRPr lang="en-US"/>
          </a:p>
          <a:p>
            <a:r>
              <a:rPr lang="en-GB" b="1" err="1"/>
              <a:t>i</a:t>
            </a:r>
            <a:r>
              <a:rPr lang="en-GB" b="1"/>
              <a:t>)The ‘violin player’ argument – the ‘</a:t>
            </a:r>
            <a:r>
              <a:rPr lang="en-GB" b="1" err="1"/>
              <a:t>degendered</a:t>
            </a:r>
            <a:r>
              <a:rPr lang="en-GB" b="1"/>
              <a:t>’ person;</a:t>
            </a:r>
            <a:endParaRPr lang="en-US"/>
          </a:p>
          <a:p>
            <a:r>
              <a:rPr lang="en-GB" b="1"/>
              <a:t> </a:t>
            </a:r>
            <a:endParaRPr lang="en-US"/>
          </a:p>
          <a:p>
            <a:r>
              <a:rPr lang="en-GB" b="1"/>
              <a:t>ii)The citizen of liberties and rights (and look at ‘good Samaritan’ arguments, burglar in the house arguments – Thomson and </a:t>
            </a:r>
            <a:r>
              <a:rPr lang="en-GB" b="1" err="1"/>
              <a:t>Finnis</a:t>
            </a:r>
            <a:r>
              <a:rPr lang="en-GB" b="1"/>
              <a:t>, Williams)</a:t>
            </a:r>
            <a:endParaRPr lang="en-US"/>
          </a:p>
          <a:p>
            <a:r>
              <a:rPr lang="en-GB" b="1"/>
              <a:t> </a:t>
            </a:r>
            <a:endParaRPr lang="en-US"/>
          </a:p>
          <a:p>
            <a:r>
              <a:rPr lang="en-GB" b="1"/>
              <a:t>Iii)The ‘maternal membrane’ argument – works both ways</a:t>
            </a:r>
            <a:endParaRPr lang="en-US"/>
          </a:p>
          <a:p>
            <a:r>
              <a:rPr lang="en-GB" b="1"/>
              <a:t> </a:t>
            </a:r>
            <a:endParaRPr lang="en-US"/>
          </a:p>
          <a:p>
            <a:r>
              <a:rPr lang="en-GB" b="1"/>
              <a:t>Iv)Note separate issues re: disability and gender</a:t>
            </a:r>
            <a:endParaRPr lang="en-US"/>
          </a:p>
          <a:p>
            <a:endParaRPr 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Ion</vt:lpstr>
      <vt:lpstr>Debates and Issues: abortion</vt:lpstr>
      <vt:lpstr>PowerPoint Presentation</vt:lpstr>
      <vt:lpstr>PowerPoint Presentation</vt:lpstr>
      <vt:lpstr>PowerPoint Presentation</vt:lpstr>
      <vt:lpstr>PowerPoint Presentation</vt:lpstr>
      <vt:lpstr>Marie Stopes</vt:lpstr>
      <vt:lpstr>)    </vt:lpstr>
      <vt:lpstr>PowerPoint Presentation</vt:lpstr>
      <vt:lpstr>Mrs Gillick and contraception for minors</vt:lpstr>
      <vt:lpstr>PowerPoint Presentation</vt:lpstr>
      <vt:lpstr>2005 projection if states were free of Roe v Wade</vt:lpstr>
      <vt:lpstr>Beijing Declaration 1995</vt:lpstr>
      <vt:lpstr>John Harris</vt:lpstr>
      <vt:lpstr>ETHICS ARGUMENTS RE: ABORTION</vt:lpstr>
      <vt:lpstr>PowerPoint Presentation</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Debates and Issues: abortion</dc:title>
  <cp:revision>1</cp:revision>
  <dcterms:modified xsi:type="dcterms:W3CDTF">2017-02-15T08:33:34Z</dcterms:modified>
</cp:coreProperties>
</file>