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embeddedFontLst>
    <p:embeddedFont>
      <p:font typeface="Roboto"/>
      <p:regular r:id="rId20"/>
      <p:bold r:id="rId21"/>
      <p:italic r:id="rId22"/>
      <p:boldItalic r:id="rId23"/>
    </p:embeddedFont>
    <p:embeddedFont>
      <p:font typeface="Amatic SC"/>
      <p:regular r:id="rId24"/>
      <p:bold r:id="rId25"/>
    </p:embeddedFont>
    <p:embeddedFont>
      <p:font typeface="Source Code Pro"/>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regular.fntdata"/><Relationship Id="rId22" Type="http://schemas.openxmlformats.org/officeDocument/2006/relationships/font" Target="fonts/Roboto-italic.fntdata"/><Relationship Id="rId21" Type="http://schemas.openxmlformats.org/officeDocument/2006/relationships/font" Target="fonts/Roboto-bold.fntdata"/><Relationship Id="rId24" Type="http://schemas.openxmlformats.org/officeDocument/2006/relationships/font" Target="fonts/AmaticSC-regular.fntdata"/><Relationship Id="rId23" Type="http://schemas.openxmlformats.org/officeDocument/2006/relationships/font" Target="fonts/Roboto-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SourceCodePro-regular.fntdata"/><Relationship Id="rId25" Type="http://schemas.openxmlformats.org/officeDocument/2006/relationships/font" Target="fonts/AmaticSC-bold.fntdata"/><Relationship Id="rId28" Type="http://schemas.openxmlformats.org/officeDocument/2006/relationships/font" Target="fonts/SourceCodePro-italic.fntdata"/><Relationship Id="rId27" Type="http://schemas.openxmlformats.org/officeDocument/2006/relationships/font" Target="fonts/SourceCodePro-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SourceCodePro-boldItalic.fnt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 name="Shape 52"/>
        <p:cNvGrpSpPr/>
        <p:nvPr/>
      </p:nvGrpSpPr>
      <p:grpSpPr>
        <a:xfrm>
          <a:off x="0" y="0"/>
          <a:ext cx="0" cy="0"/>
          <a:chOff x="0" y="0"/>
          <a:chExt cx="0" cy="0"/>
        </a:xfrm>
      </p:grpSpPr>
      <p:sp>
        <p:nvSpPr>
          <p:cNvPr id="53" name="Google Shape;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4" name="Google Shape;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31a36fc5bb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31a36fc5bb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1aa9a38cd5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1aa9a38cd5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31a36fc5bb9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31a36fc5bb9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31a36fc5bb9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31a36fc5bb9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1a36fc5bb9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1a36fc5bb9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1a36fc5bb9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1a36fc5bb9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1a36fc5bb9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31a36fc5bb9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31aa9a38cd5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31aa9a38cd5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1a652f2a1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1a652f2a1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31a652f2a10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31a652f2a10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g31a36fc5bb9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31a36fc5bb9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1a36fc5bb9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1a36fc5bb9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1aa9a38cd5_1_2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1aa9a38cd5_1_2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txBox="1"/>
          <p:nvPr>
            <p:ph type="ctrTitle"/>
          </p:nvPr>
        </p:nvSpPr>
        <p:spPr>
          <a:xfrm>
            <a:off x="311700" y="392150"/>
            <a:ext cx="8520600" cy="26904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p:txBody>
      </p:sp>
      <p:sp>
        <p:nvSpPr>
          <p:cNvPr id="12" name="Google Shape;12;p2"/>
          <p:cNvSpPr txBox="1"/>
          <p:nvPr>
            <p:ph idx="1" type="subTitle"/>
          </p:nvPr>
        </p:nvSpPr>
        <p:spPr>
          <a:xfrm>
            <a:off x="311700" y="3890400"/>
            <a:ext cx="8520600" cy="706200"/>
          </a:xfrm>
          <a:prstGeom prst="rect">
            <a:avLst/>
          </a:prstGeom>
        </p:spPr>
        <p:txBody>
          <a:bodyPr anchorCtr="0" anchor="ctr" bIns="91425" lIns="91425" spcFirstLastPara="1" rIns="91425" wrap="square" tIns="91425">
            <a:normAutofit/>
          </a:bodyPr>
          <a:lstStyle>
            <a:lvl1pPr lvl="0" algn="ctr">
              <a:lnSpc>
                <a:spcPct val="100000"/>
              </a:lnSpc>
              <a:spcBef>
                <a:spcPts val="0"/>
              </a:spcBef>
              <a:spcAft>
                <a:spcPts val="0"/>
              </a:spcAft>
              <a:buClr>
                <a:schemeClr val="accent1"/>
              </a:buClr>
              <a:buSzPts val="2100"/>
              <a:buNone/>
              <a:defRPr b="1" sz="2100">
                <a:solidFill>
                  <a:schemeClr val="accent1"/>
                </a:solidFill>
              </a:defRPr>
            </a:lvl1pPr>
            <a:lvl2pPr lvl="1" algn="ctr">
              <a:lnSpc>
                <a:spcPct val="100000"/>
              </a:lnSpc>
              <a:spcBef>
                <a:spcPts val="0"/>
              </a:spcBef>
              <a:spcAft>
                <a:spcPts val="0"/>
              </a:spcAft>
              <a:buClr>
                <a:schemeClr val="accent1"/>
              </a:buClr>
              <a:buSzPts val="2100"/>
              <a:buNone/>
              <a:defRPr b="1" sz="2100">
                <a:solidFill>
                  <a:schemeClr val="accent1"/>
                </a:solidFill>
              </a:defRPr>
            </a:lvl2pPr>
            <a:lvl3pPr lvl="2" algn="ctr">
              <a:lnSpc>
                <a:spcPct val="100000"/>
              </a:lnSpc>
              <a:spcBef>
                <a:spcPts val="0"/>
              </a:spcBef>
              <a:spcAft>
                <a:spcPts val="0"/>
              </a:spcAft>
              <a:buClr>
                <a:schemeClr val="accent1"/>
              </a:buClr>
              <a:buSzPts val="2100"/>
              <a:buNone/>
              <a:defRPr b="1" sz="2100">
                <a:solidFill>
                  <a:schemeClr val="accent1"/>
                </a:solidFill>
              </a:defRPr>
            </a:lvl3pPr>
            <a:lvl4pPr lvl="3" algn="ctr">
              <a:lnSpc>
                <a:spcPct val="100000"/>
              </a:lnSpc>
              <a:spcBef>
                <a:spcPts val="0"/>
              </a:spcBef>
              <a:spcAft>
                <a:spcPts val="0"/>
              </a:spcAft>
              <a:buClr>
                <a:schemeClr val="accent1"/>
              </a:buClr>
              <a:buSzPts val="2100"/>
              <a:buNone/>
              <a:defRPr b="1" sz="2100">
                <a:solidFill>
                  <a:schemeClr val="accent1"/>
                </a:solidFill>
              </a:defRPr>
            </a:lvl4pPr>
            <a:lvl5pPr lvl="4" algn="ctr">
              <a:lnSpc>
                <a:spcPct val="100000"/>
              </a:lnSpc>
              <a:spcBef>
                <a:spcPts val="0"/>
              </a:spcBef>
              <a:spcAft>
                <a:spcPts val="0"/>
              </a:spcAft>
              <a:buClr>
                <a:schemeClr val="accent1"/>
              </a:buClr>
              <a:buSzPts val="2100"/>
              <a:buNone/>
              <a:defRPr b="1" sz="2100">
                <a:solidFill>
                  <a:schemeClr val="accent1"/>
                </a:solidFill>
              </a:defRPr>
            </a:lvl5pPr>
            <a:lvl6pPr lvl="5" algn="ctr">
              <a:lnSpc>
                <a:spcPct val="100000"/>
              </a:lnSpc>
              <a:spcBef>
                <a:spcPts val="0"/>
              </a:spcBef>
              <a:spcAft>
                <a:spcPts val="0"/>
              </a:spcAft>
              <a:buClr>
                <a:schemeClr val="accent1"/>
              </a:buClr>
              <a:buSzPts val="2100"/>
              <a:buNone/>
              <a:defRPr b="1" sz="2100">
                <a:solidFill>
                  <a:schemeClr val="accent1"/>
                </a:solidFill>
              </a:defRPr>
            </a:lvl6pPr>
            <a:lvl7pPr lvl="6" algn="ctr">
              <a:lnSpc>
                <a:spcPct val="100000"/>
              </a:lnSpc>
              <a:spcBef>
                <a:spcPts val="0"/>
              </a:spcBef>
              <a:spcAft>
                <a:spcPts val="0"/>
              </a:spcAft>
              <a:buClr>
                <a:schemeClr val="accent1"/>
              </a:buClr>
              <a:buSzPts val="2100"/>
              <a:buNone/>
              <a:defRPr b="1" sz="2100">
                <a:solidFill>
                  <a:schemeClr val="accent1"/>
                </a:solidFill>
              </a:defRPr>
            </a:lvl7pPr>
            <a:lvl8pPr lvl="7" algn="ctr">
              <a:lnSpc>
                <a:spcPct val="100000"/>
              </a:lnSpc>
              <a:spcBef>
                <a:spcPts val="0"/>
              </a:spcBef>
              <a:spcAft>
                <a:spcPts val="0"/>
              </a:spcAft>
              <a:buClr>
                <a:schemeClr val="accent1"/>
              </a:buClr>
              <a:buSzPts val="2100"/>
              <a:buNone/>
              <a:defRPr b="1" sz="2100">
                <a:solidFill>
                  <a:schemeClr val="accent1"/>
                </a:solidFill>
              </a:defRPr>
            </a:lvl8pPr>
            <a:lvl9pPr lvl="8" algn="ctr">
              <a:lnSpc>
                <a:spcPct val="100000"/>
              </a:lnSpc>
              <a:spcBef>
                <a:spcPts val="0"/>
              </a:spcBef>
              <a:spcAft>
                <a:spcPts val="0"/>
              </a:spcAft>
              <a:buClr>
                <a:schemeClr val="accent1"/>
              </a:buClr>
              <a:buSzPts val="2100"/>
              <a:buNone/>
              <a:defRPr b="1" sz="2100">
                <a:solidFill>
                  <a:schemeClr val="accent1"/>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sp>
        <p:nvSpPr>
          <p:cNvPr id="15" name="Google Shape;15;p3"/>
          <p:cNvSpPr txBox="1"/>
          <p:nvPr>
            <p:ph type="title"/>
          </p:nvPr>
        </p:nvSpPr>
        <p:spPr>
          <a:xfrm>
            <a:off x="2802750" y="802500"/>
            <a:ext cx="3538500" cy="35385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4"/>
          <p:cNvSpPr txBox="1"/>
          <p:nvPr>
            <p:ph type="title"/>
          </p:nvPr>
        </p:nvSpPr>
        <p:spPr>
          <a:xfrm>
            <a:off x="311700" y="292850"/>
            <a:ext cx="8520600" cy="8010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19" name="Google Shape;19;p4"/>
          <p:cNvSpPr txBox="1"/>
          <p:nvPr>
            <p:ph idx="1" type="body"/>
          </p:nvPr>
        </p:nvSpPr>
        <p:spPr>
          <a:xfrm>
            <a:off x="311700" y="1228675"/>
            <a:ext cx="8520600" cy="3340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1" name="Shape 21"/>
        <p:cNvGrpSpPr/>
        <p:nvPr/>
      </p:nvGrpSpPr>
      <p:grpSpPr>
        <a:xfrm>
          <a:off x="0" y="0"/>
          <a:ext cx="0" cy="0"/>
          <a:chOff x="0" y="0"/>
          <a:chExt cx="0" cy="0"/>
        </a:xfrm>
      </p:grpSpPr>
      <p:sp>
        <p:nvSpPr>
          <p:cNvPr id="22" name="Google Shape;22;p5"/>
          <p:cNvSpPr txBox="1"/>
          <p:nvPr>
            <p:ph type="title"/>
          </p:nvPr>
        </p:nvSpPr>
        <p:spPr>
          <a:xfrm>
            <a:off x="311700" y="292850"/>
            <a:ext cx="8520600" cy="8010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3" name="Google Shape;23;p5"/>
          <p:cNvSpPr txBox="1"/>
          <p:nvPr>
            <p:ph idx="1" type="body"/>
          </p:nvPr>
        </p:nvSpPr>
        <p:spPr>
          <a:xfrm>
            <a:off x="311700" y="1228675"/>
            <a:ext cx="3999900" cy="334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2" type="body"/>
          </p:nvPr>
        </p:nvSpPr>
        <p:spPr>
          <a:xfrm>
            <a:off x="4832400" y="1228675"/>
            <a:ext cx="3999900" cy="334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6" name="Shape 26"/>
        <p:cNvGrpSpPr/>
        <p:nvPr/>
      </p:nvGrpSpPr>
      <p:grpSpPr>
        <a:xfrm>
          <a:off x="0" y="0"/>
          <a:ext cx="0" cy="0"/>
          <a:chOff x="0" y="0"/>
          <a:chExt cx="0" cy="0"/>
        </a:xfrm>
      </p:grpSpPr>
      <p:sp>
        <p:nvSpPr>
          <p:cNvPr id="27" name="Google Shape;27;p6"/>
          <p:cNvSpPr txBox="1"/>
          <p:nvPr>
            <p:ph type="title"/>
          </p:nvPr>
        </p:nvSpPr>
        <p:spPr>
          <a:xfrm>
            <a:off x="304800" y="309350"/>
            <a:ext cx="8537700" cy="7482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28" name="Google Shape;28;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9" name="Shape 29"/>
        <p:cNvGrpSpPr/>
        <p:nvPr/>
      </p:nvGrpSpPr>
      <p:grpSpPr>
        <a:xfrm>
          <a:off x="0" y="0"/>
          <a:ext cx="0" cy="0"/>
          <a:chOff x="0" y="0"/>
          <a:chExt cx="0" cy="0"/>
        </a:xfrm>
      </p:grpSpPr>
      <p:sp>
        <p:nvSpPr>
          <p:cNvPr id="30" name="Google Shape;30;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p:txBody>
      </p:sp>
      <p:sp>
        <p:nvSpPr>
          <p:cNvPr id="31" name="Google Shape;31;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2" name="Google Shape;32;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33" name="Shape 33"/>
        <p:cNvGrpSpPr/>
        <p:nvPr/>
      </p:nvGrpSpPr>
      <p:grpSpPr>
        <a:xfrm>
          <a:off x="0" y="0"/>
          <a:ext cx="0" cy="0"/>
          <a:chOff x="0" y="0"/>
          <a:chExt cx="0" cy="0"/>
        </a:xfrm>
      </p:grpSpPr>
      <p:sp>
        <p:nvSpPr>
          <p:cNvPr id="34" name="Google Shape;34;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35" name="Google Shape;35;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6"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8" name="Google Shape;38;p9"/>
          <p:cNvCxnSpPr/>
          <p:nvPr/>
        </p:nvCxnSpPr>
        <p:spPr>
          <a:xfrm>
            <a:off x="5029675" y="4495500"/>
            <a:ext cx="468300" cy="0"/>
          </a:xfrm>
          <a:prstGeom prst="straightConnector1">
            <a:avLst/>
          </a:prstGeom>
          <a:noFill/>
          <a:ln cap="flat" cmpd="sng" w="28575">
            <a:solidFill>
              <a:schemeClr val="lt1"/>
            </a:solidFill>
            <a:prstDash val="solid"/>
            <a:round/>
            <a:headEnd len="sm" w="sm" type="none"/>
            <a:tailEnd len="sm" w="sm" type="none"/>
          </a:ln>
        </p:spPr>
      </p:cxnSp>
      <p:sp>
        <p:nvSpPr>
          <p:cNvPr id="39" name="Google Shape;39;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40" name="Google Shape;40;p9"/>
          <p:cNvSpPr txBox="1"/>
          <p:nvPr>
            <p:ph idx="1" type="subTitle"/>
          </p:nvPr>
        </p:nvSpPr>
        <p:spPr>
          <a:xfrm>
            <a:off x="265500" y="2845223"/>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Google Shape;41;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accent1"/>
              </a:buClr>
              <a:buSzPts val="1800"/>
              <a:buChar char="●"/>
              <a:defRPr>
                <a:solidFill>
                  <a:schemeClr val="accent1"/>
                </a:solidFill>
                <a:highlight>
                  <a:schemeClr val="lt1"/>
                </a:highlight>
              </a:defRPr>
            </a:lvl1pPr>
            <a:lvl2pPr indent="-317500" lvl="1" marL="914400">
              <a:spcBef>
                <a:spcPts val="0"/>
              </a:spcBef>
              <a:spcAft>
                <a:spcPts val="0"/>
              </a:spcAft>
              <a:buClr>
                <a:schemeClr val="accent1"/>
              </a:buClr>
              <a:buSzPts val="1400"/>
              <a:buChar char="○"/>
              <a:defRPr>
                <a:solidFill>
                  <a:schemeClr val="accent1"/>
                </a:solidFill>
                <a:highlight>
                  <a:schemeClr val="lt1"/>
                </a:highlight>
              </a:defRPr>
            </a:lvl2pPr>
            <a:lvl3pPr indent="-317500" lvl="2" marL="1371600">
              <a:spcBef>
                <a:spcPts val="0"/>
              </a:spcBef>
              <a:spcAft>
                <a:spcPts val="0"/>
              </a:spcAft>
              <a:buClr>
                <a:schemeClr val="accent1"/>
              </a:buClr>
              <a:buSzPts val="1400"/>
              <a:buChar char="■"/>
              <a:defRPr>
                <a:solidFill>
                  <a:schemeClr val="accent1"/>
                </a:solidFill>
                <a:highlight>
                  <a:schemeClr val="lt1"/>
                </a:highlight>
              </a:defRPr>
            </a:lvl3pPr>
            <a:lvl4pPr indent="-317500" lvl="3" marL="1828800">
              <a:spcBef>
                <a:spcPts val="0"/>
              </a:spcBef>
              <a:spcAft>
                <a:spcPts val="0"/>
              </a:spcAft>
              <a:buClr>
                <a:schemeClr val="accent1"/>
              </a:buClr>
              <a:buSzPts val="1400"/>
              <a:buChar char="●"/>
              <a:defRPr>
                <a:solidFill>
                  <a:schemeClr val="accent1"/>
                </a:solidFill>
                <a:highlight>
                  <a:schemeClr val="lt1"/>
                </a:highlight>
              </a:defRPr>
            </a:lvl4pPr>
            <a:lvl5pPr indent="-317500" lvl="4" marL="2286000">
              <a:spcBef>
                <a:spcPts val="0"/>
              </a:spcBef>
              <a:spcAft>
                <a:spcPts val="0"/>
              </a:spcAft>
              <a:buClr>
                <a:schemeClr val="accent1"/>
              </a:buClr>
              <a:buSzPts val="1400"/>
              <a:buChar char="○"/>
              <a:defRPr>
                <a:solidFill>
                  <a:schemeClr val="accent1"/>
                </a:solidFill>
                <a:highlight>
                  <a:schemeClr val="lt1"/>
                </a:highlight>
              </a:defRPr>
            </a:lvl5pPr>
            <a:lvl6pPr indent="-317500" lvl="5" marL="2743200">
              <a:spcBef>
                <a:spcPts val="0"/>
              </a:spcBef>
              <a:spcAft>
                <a:spcPts val="0"/>
              </a:spcAft>
              <a:buClr>
                <a:schemeClr val="accent1"/>
              </a:buClr>
              <a:buSzPts val="1400"/>
              <a:buChar char="■"/>
              <a:defRPr>
                <a:solidFill>
                  <a:schemeClr val="accent1"/>
                </a:solidFill>
                <a:highlight>
                  <a:schemeClr val="lt1"/>
                </a:highlight>
              </a:defRPr>
            </a:lvl6pPr>
            <a:lvl7pPr indent="-317500" lvl="6" marL="3200400">
              <a:spcBef>
                <a:spcPts val="0"/>
              </a:spcBef>
              <a:spcAft>
                <a:spcPts val="0"/>
              </a:spcAft>
              <a:buClr>
                <a:schemeClr val="accent1"/>
              </a:buClr>
              <a:buSzPts val="1400"/>
              <a:buChar char="●"/>
              <a:defRPr>
                <a:solidFill>
                  <a:schemeClr val="accent1"/>
                </a:solidFill>
                <a:highlight>
                  <a:schemeClr val="lt1"/>
                </a:highlight>
              </a:defRPr>
            </a:lvl7pPr>
            <a:lvl8pPr indent="-317500" lvl="7" marL="3657600">
              <a:spcBef>
                <a:spcPts val="0"/>
              </a:spcBef>
              <a:spcAft>
                <a:spcPts val="0"/>
              </a:spcAft>
              <a:buClr>
                <a:schemeClr val="accent1"/>
              </a:buClr>
              <a:buSzPts val="1400"/>
              <a:buChar char="○"/>
              <a:defRPr>
                <a:solidFill>
                  <a:schemeClr val="accent1"/>
                </a:solidFill>
                <a:highlight>
                  <a:schemeClr val="lt1"/>
                </a:highlight>
              </a:defRPr>
            </a:lvl8pPr>
            <a:lvl9pPr indent="-317500" lvl="8" marL="4114800">
              <a:spcBef>
                <a:spcPts val="0"/>
              </a:spcBef>
              <a:spcAft>
                <a:spcPts val="0"/>
              </a:spcAft>
              <a:buClr>
                <a:schemeClr val="accent1"/>
              </a:buClr>
              <a:buSzPts val="1400"/>
              <a:buChar char="■"/>
              <a:defRPr>
                <a:solidFill>
                  <a:schemeClr val="accent1"/>
                </a:solidFill>
                <a:highlight>
                  <a:schemeClr val="lt1"/>
                </a:highlight>
              </a:defRPr>
            </a:lvl9pPr>
          </a:lstStyle>
          <a:p/>
        </p:txBody>
      </p:sp>
      <p:sp>
        <p:nvSpPr>
          <p:cNvPr id="42" name="Google Shape;42;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3" name="Shape 43"/>
        <p:cNvGrpSpPr/>
        <p:nvPr/>
      </p:nvGrpSpPr>
      <p:grpSpPr>
        <a:xfrm>
          <a:off x="0" y="0"/>
          <a:ext cx="0" cy="0"/>
          <a:chOff x="0" y="0"/>
          <a:chExt cx="0" cy="0"/>
        </a:xfrm>
      </p:grpSpPr>
      <p:sp>
        <p:nvSpPr>
          <p:cNvPr id="44" name="Google Shape;44;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accent1"/>
              </a:buClr>
              <a:buSzPts val="2400"/>
              <a:buFont typeface="Amatic SC"/>
              <a:buNone/>
              <a:defRPr b="1" sz="2400">
                <a:solidFill>
                  <a:schemeClr val="accent1"/>
                </a:solidFill>
                <a:latin typeface="Amatic SC"/>
                <a:ea typeface="Amatic SC"/>
                <a:cs typeface="Amatic SC"/>
                <a:sym typeface="Amatic SC"/>
              </a:defRPr>
            </a:lvl1pPr>
          </a:lstStyle>
          <a:p/>
        </p:txBody>
      </p:sp>
      <p:sp>
        <p:nvSpPr>
          <p:cNvPr id="45" name="Google Shape;45;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6" name="Shape 46"/>
        <p:cNvGrpSpPr/>
        <p:nvPr/>
      </p:nvGrpSpPr>
      <p:grpSpPr>
        <a:xfrm>
          <a:off x="0" y="0"/>
          <a:ext cx="0" cy="0"/>
          <a:chOff x="0" y="0"/>
          <a:chExt cx="0" cy="0"/>
        </a:xfrm>
      </p:grpSpPr>
      <p:sp>
        <p:nvSpPr>
          <p:cNvPr id="47" name="Google Shape;47;p11"/>
          <p:cNvSpPr txBox="1"/>
          <p:nvPr>
            <p:ph hasCustomPrompt="1" type="title"/>
          </p:nvPr>
        </p:nvSpPr>
        <p:spPr>
          <a:xfrm>
            <a:off x="311700" y="1240275"/>
            <a:ext cx="8520600" cy="19818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p:nvPr>
            <p:ph idx="1" type="body"/>
          </p:nvPr>
        </p:nvSpPr>
        <p:spPr>
          <a:xfrm>
            <a:off x="311700" y="33046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Clr>
                <a:schemeClr val="accent1"/>
              </a:buClr>
              <a:buSzPts val="1800"/>
              <a:buChar char="●"/>
              <a:defRPr>
                <a:solidFill>
                  <a:schemeClr val="accent1"/>
                </a:solidFill>
                <a:highlight>
                  <a:schemeClr val="dk1"/>
                </a:highlight>
              </a:defRPr>
            </a:lvl1pPr>
            <a:lvl2pPr indent="-317500" lvl="1" marL="914400" algn="ctr">
              <a:spcBef>
                <a:spcPts val="0"/>
              </a:spcBef>
              <a:spcAft>
                <a:spcPts val="0"/>
              </a:spcAft>
              <a:buClr>
                <a:schemeClr val="accent1"/>
              </a:buClr>
              <a:buSzPts val="1400"/>
              <a:buChar char="○"/>
              <a:defRPr>
                <a:solidFill>
                  <a:schemeClr val="accent1"/>
                </a:solidFill>
                <a:highlight>
                  <a:schemeClr val="dk1"/>
                </a:highlight>
              </a:defRPr>
            </a:lvl2pPr>
            <a:lvl3pPr indent="-317500" lvl="2" marL="1371600" algn="ctr">
              <a:spcBef>
                <a:spcPts val="0"/>
              </a:spcBef>
              <a:spcAft>
                <a:spcPts val="0"/>
              </a:spcAft>
              <a:buClr>
                <a:schemeClr val="accent1"/>
              </a:buClr>
              <a:buSzPts val="1400"/>
              <a:buChar char="■"/>
              <a:defRPr>
                <a:solidFill>
                  <a:schemeClr val="accent1"/>
                </a:solidFill>
                <a:highlight>
                  <a:schemeClr val="dk1"/>
                </a:highlight>
              </a:defRPr>
            </a:lvl3pPr>
            <a:lvl4pPr indent="-317500" lvl="3" marL="1828800" algn="ctr">
              <a:spcBef>
                <a:spcPts val="0"/>
              </a:spcBef>
              <a:spcAft>
                <a:spcPts val="0"/>
              </a:spcAft>
              <a:buClr>
                <a:schemeClr val="accent1"/>
              </a:buClr>
              <a:buSzPts val="1400"/>
              <a:buChar char="●"/>
              <a:defRPr>
                <a:solidFill>
                  <a:schemeClr val="accent1"/>
                </a:solidFill>
                <a:highlight>
                  <a:schemeClr val="dk1"/>
                </a:highlight>
              </a:defRPr>
            </a:lvl4pPr>
            <a:lvl5pPr indent="-317500" lvl="4" marL="2286000" algn="ctr">
              <a:spcBef>
                <a:spcPts val="0"/>
              </a:spcBef>
              <a:spcAft>
                <a:spcPts val="0"/>
              </a:spcAft>
              <a:buClr>
                <a:schemeClr val="accent1"/>
              </a:buClr>
              <a:buSzPts val="1400"/>
              <a:buChar char="○"/>
              <a:defRPr>
                <a:solidFill>
                  <a:schemeClr val="accent1"/>
                </a:solidFill>
                <a:highlight>
                  <a:schemeClr val="dk1"/>
                </a:highlight>
              </a:defRPr>
            </a:lvl5pPr>
            <a:lvl6pPr indent="-317500" lvl="5" marL="2743200" algn="ctr">
              <a:spcBef>
                <a:spcPts val="0"/>
              </a:spcBef>
              <a:spcAft>
                <a:spcPts val="0"/>
              </a:spcAft>
              <a:buClr>
                <a:schemeClr val="accent1"/>
              </a:buClr>
              <a:buSzPts val="1400"/>
              <a:buChar char="■"/>
              <a:defRPr>
                <a:solidFill>
                  <a:schemeClr val="accent1"/>
                </a:solidFill>
                <a:highlight>
                  <a:schemeClr val="dk1"/>
                </a:highlight>
              </a:defRPr>
            </a:lvl6pPr>
            <a:lvl7pPr indent="-317500" lvl="6" marL="3200400" algn="ctr">
              <a:spcBef>
                <a:spcPts val="0"/>
              </a:spcBef>
              <a:spcAft>
                <a:spcPts val="0"/>
              </a:spcAft>
              <a:buClr>
                <a:schemeClr val="accent1"/>
              </a:buClr>
              <a:buSzPts val="1400"/>
              <a:buChar char="●"/>
              <a:defRPr>
                <a:solidFill>
                  <a:schemeClr val="accent1"/>
                </a:solidFill>
                <a:highlight>
                  <a:schemeClr val="dk1"/>
                </a:highlight>
              </a:defRPr>
            </a:lvl7pPr>
            <a:lvl8pPr indent="-317500" lvl="7" marL="3657600" algn="ctr">
              <a:spcBef>
                <a:spcPts val="0"/>
              </a:spcBef>
              <a:spcAft>
                <a:spcPts val="0"/>
              </a:spcAft>
              <a:buClr>
                <a:schemeClr val="accent1"/>
              </a:buClr>
              <a:buSzPts val="1400"/>
              <a:buChar char="○"/>
              <a:defRPr>
                <a:solidFill>
                  <a:schemeClr val="accent1"/>
                </a:solidFill>
                <a:highlight>
                  <a:schemeClr val="dk1"/>
                </a:highlight>
              </a:defRPr>
            </a:lvl8pPr>
            <a:lvl9pPr indent="-317500" lvl="8" marL="4114800" algn="ctr">
              <a:spcBef>
                <a:spcPts val="0"/>
              </a:spcBef>
              <a:spcAft>
                <a:spcPts val="0"/>
              </a:spcAft>
              <a:buClr>
                <a:schemeClr val="accent1"/>
              </a:buClr>
              <a:buSzPts val="1400"/>
              <a:buChar char="■"/>
              <a:defRPr>
                <a:solidFill>
                  <a:schemeClr val="accent1"/>
                </a:solidFill>
                <a:highlight>
                  <a:schemeClr val="dk1"/>
                </a:highlight>
              </a:defRPr>
            </a:lvl9pPr>
          </a:lstStyle>
          <a:p/>
        </p:txBody>
      </p:sp>
      <p:sp>
        <p:nvSpPr>
          <p:cNvPr id="49" name="Google Shape;49;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beach-day">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292850"/>
            <a:ext cx="8520600" cy="8010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9pPr>
          </a:lstStyle>
          <a:p/>
        </p:txBody>
      </p:sp>
      <p:sp>
        <p:nvSpPr>
          <p:cNvPr id="7" name="Google Shape;7;p1"/>
          <p:cNvSpPr txBox="1"/>
          <p:nvPr>
            <p:ph idx="1" type="body"/>
          </p:nvPr>
        </p:nvSpPr>
        <p:spPr>
          <a:xfrm>
            <a:off x="311700" y="1228675"/>
            <a:ext cx="8520600" cy="3340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7.png"/><Relationship Id="rId5" Type="http://schemas.openxmlformats.org/officeDocument/2006/relationships/image" Target="../media/image6.png"/><Relationship Id="rId6" Type="http://schemas.openxmlformats.org/officeDocument/2006/relationships/image" Target="../media/image11.png"/><Relationship Id="rId7" Type="http://schemas.openxmlformats.org/officeDocument/2006/relationships/image" Target="../media/image9.png"/><Relationship Id="rId8"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4.png"/><Relationship Id="rId4" Type="http://schemas.openxmlformats.org/officeDocument/2006/relationships/image" Target="../media/image3.png"/><Relationship Id="rId5"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 name="Shape 55"/>
        <p:cNvGrpSpPr/>
        <p:nvPr/>
      </p:nvGrpSpPr>
      <p:grpSpPr>
        <a:xfrm>
          <a:off x="0" y="0"/>
          <a:ext cx="0" cy="0"/>
          <a:chOff x="0" y="0"/>
          <a:chExt cx="0" cy="0"/>
        </a:xfrm>
      </p:grpSpPr>
      <p:sp>
        <p:nvSpPr>
          <p:cNvPr id="56" name="Google Shape;56;p13"/>
          <p:cNvSpPr txBox="1"/>
          <p:nvPr>
            <p:ph type="ctrTitle"/>
          </p:nvPr>
        </p:nvSpPr>
        <p:spPr>
          <a:xfrm>
            <a:off x="311700" y="392150"/>
            <a:ext cx="8520600" cy="26904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a:t>Cyflwyniad Unigol</a:t>
            </a:r>
            <a:endParaRPr/>
          </a:p>
          <a:p>
            <a:pPr indent="0" lvl="0" marL="0" rtl="0" algn="ctr">
              <a:spcBef>
                <a:spcPts val="0"/>
              </a:spcBef>
              <a:spcAft>
                <a:spcPts val="0"/>
              </a:spcAft>
              <a:buNone/>
            </a:pPr>
            <a:r>
              <a:rPr lang="en" sz="4000"/>
              <a:t>2 ragfyr 2024</a:t>
            </a:r>
            <a:endParaRPr sz="4000"/>
          </a:p>
        </p:txBody>
      </p:sp>
      <p:sp>
        <p:nvSpPr>
          <p:cNvPr id="57" name="Google Shape;57;p13"/>
          <p:cNvSpPr txBox="1"/>
          <p:nvPr>
            <p:ph idx="1" type="subTitle"/>
          </p:nvPr>
        </p:nvSpPr>
        <p:spPr>
          <a:xfrm>
            <a:off x="311700" y="3469775"/>
            <a:ext cx="8520600" cy="1557900"/>
          </a:xfrm>
          <a:prstGeom prst="rect">
            <a:avLst/>
          </a:prstGeom>
        </p:spPr>
        <p:txBody>
          <a:bodyPr anchorCtr="0" anchor="ctr" bIns="91425" lIns="91425" spcFirstLastPara="1" rIns="91425" wrap="square" tIns="91425">
            <a:normAutofit lnSpcReduction="20000"/>
          </a:bodyPr>
          <a:lstStyle/>
          <a:p>
            <a:pPr indent="0" lvl="0" marL="0" rtl="0" algn="l">
              <a:spcBef>
                <a:spcPts val="0"/>
              </a:spcBef>
              <a:spcAft>
                <a:spcPts val="0"/>
              </a:spcAft>
              <a:buNone/>
            </a:pPr>
            <a:br>
              <a:rPr lang="en"/>
            </a:br>
            <a:endParaRPr/>
          </a:p>
          <a:p>
            <a:pPr indent="0" lvl="0" marL="0" rtl="0" algn="ctr">
              <a:spcBef>
                <a:spcPts val="0"/>
              </a:spcBef>
              <a:spcAft>
                <a:spcPts val="0"/>
              </a:spcAft>
              <a:buNone/>
            </a:pPr>
            <a:r>
              <a:rPr lang="en"/>
              <a:t>Kieran Owen</a:t>
            </a:r>
            <a:endParaRPr/>
          </a:p>
          <a:p>
            <a:pPr indent="0" lvl="0" marL="0" rtl="0" algn="ctr">
              <a:spcBef>
                <a:spcPts val="0"/>
              </a:spcBef>
              <a:spcAft>
                <a:spcPts val="0"/>
              </a:spcAft>
              <a:buNone/>
            </a:pPr>
            <a:r>
              <a:rPr lang="en"/>
              <a:t>2419589</a:t>
            </a:r>
            <a:endParaRPr/>
          </a:p>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txBox="1"/>
          <p:nvPr>
            <p:ph type="title"/>
          </p:nvPr>
        </p:nvSpPr>
        <p:spPr>
          <a:xfrm>
            <a:off x="311700" y="99725"/>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Cyflwyno Cynllunio Ieithyddol</a:t>
            </a:r>
            <a:endParaRPr/>
          </a:p>
        </p:txBody>
      </p:sp>
      <p:sp>
        <p:nvSpPr>
          <p:cNvPr id="63" name="Google Shape;63;p14"/>
          <p:cNvSpPr txBox="1"/>
          <p:nvPr>
            <p:ph idx="1" type="body"/>
          </p:nvPr>
        </p:nvSpPr>
        <p:spPr>
          <a:xfrm>
            <a:off x="311700" y="900725"/>
            <a:ext cx="8520600" cy="41913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b="1" lang="en" sz="4552">
                <a:solidFill>
                  <a:srgbClr val="242424"/>
                </a:solidFill>
                <a:highlight>
                  <a:srgbClr val="FFFFFF"/>
                </a:highlight>
              </a:rPr>
              <a:t>BETH YDI CYNLLUNIO IEITHYDDOL </a:t>
            </a:r>
            <a:endParaRPr b="1" sz="4552">
              <a:solidFill>
                <a:srgbClr val="242424"/>
              </a:solidFill>
              <a:highlight>
                <a:srgbClr val="FFFFFF"/>
              </a:highlight>
            </a:endParaRPr>
          </a:p>
          <a:p>
            <a:pPr indent="0" lvl="0" marL="0" rtl="0" algn="l">
              <a:spcBef>
                <a:spcPts val="1200"/>
              </a:spcBef>
              <a:spcAft>
                <a:spcPts val="0"/>
              </a:spcAft>
              <a:buNone/>
            </a:pPr>
            <a:r>
              <a:rPr lang="en" sz="4552">
                <a:solidFill>
                  <a:srgbClr val="242424"/>
                </a:solidFill>
                <a:highlight>
                  <a:srgbClr val="FFFFFF"/>
                </a:highlight>
              </a:rPr>
              <a:t>"Language planning refers to deliberate efforts to influence the behavior of others with respect to the acquisition, structure, or functional allocation of their language codes." (Cooper, 1989, t.45).</a:t>
            </a:r>
            <a:endParaRPr sz="4552">
              <a:solidFill>
                <a:srgbClr val="242424"/>
              </a:solidFill>
              <a:highlight>
                <a:srgbClr val="FFFFFF"/>
              </a:highlight>
            </a:endParaRPr>
          </a:p>
          <a:p>
            <a:pPr indent="0" lvl="0" marL="0" rtl="0" algn="l">
              <a:spcBef>
                <a:spcPts val="1200"/>
              </a:spcBef>
              <a:spcAft>
                <a:spcPts val="0"/>
              </a:spcAft>
              <a:buNone/>
            </a:pPr>
            <a:r>
              <a:rPr lang="en" sz="4552">
                <a:solidFill>
                  <a:srgbClr val="242424"/>
                </a:solidFill>
                <a:highlight>
                  <a:srgbClr val="FFFFFF"/>
                </a:highlight>
              </a:rPr>
              <a:t>"the explicit and observable effort by someone or some group that has or claims authority over the participants in the domain to modify their practices or beliefs" (Spolsky, 2009, t.3-4).</a:t>
            </a:r>
            <a:endParaRPr sz="4552">
              <a:solidFill>
                <a:srgbClr val="242424"/>
              </a:solidFill>
              <a:highlight>
                <a:srgbClr val="FFFFFF"/>
              </a:highlight>
            </a:endParaRPr>
          </a:p>
          <a:p>
            <a:pPr indent="0" lvl="0" marL="0" rtl="0" algn="l">
              <a:spcBef>
                <a:spcPts val="1200"/>
              </a:spcBef>
              <a:spcAft>
                <a:spcPts val="0"/>
              </a:spcAft>
              <a:buNone/>
            </a:pPr>
            <a:r>
              <a:t/>
            </a:r>
            <a:endParaRPr sz="4552">
              <a:solidFill>
                <a:srgbClr val="242424"/>
              </a:solidFill>
              <a:highlight>
                <a:srgbClr val="FFFFFF"/>
              </a:highlight>
            </a:endParaRPr>
          </a:p>
          <a:p>
            <a:pPr indent="0" lvl="0" marL="0" rtl="0" algn="l">
              <a:spcBef>
                <a:spcPts val="1200"/>
              </a:spcBef>
              <a:spcAft>
                <a:spcPts val="0"/>
              </a:spcAft>
              <a:buNone/>
            </a:pPr>
            <a:r>
              <a:rPr b="1" lang="en" sz="4552">
                <a:solidFill>
                  <a:srgbClr val="242424"/>
                </a:solidFill>
                <a:highlight>
                  <a:srgbClr val="FFFFFF"/>
                </a:highlight>
              </a:rPr>
              <a:t>PAM CYNLLUNIO IEITHYDDOL, I PA BWRPAS?*</a:t>
            </a:r>
            <a:endParaRPr b="1"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Gwella sgiliau iaith: Gall cynllunio ieithyddol helpu i wella sgiliau iaith drwy addysg iaith.</a:t>
            </a:r>
            <a:endParaRPr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Gwella cydlyniant cymdeithasol: Gall cynllunio ieithyddol helpu i feithrin cydlyniant cymdeithasol a hunaniaeth ddiwylliannol.</a:t>
            </a:r>
            <a:endParaRPr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Cynyddu cystadleurwydd economaidd: Gall cynllunio ieithyddol helpu i gynyddu cystadleurwydd economaidd.</a:t>
            </a:r>
            <a:endParaRPr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lang="en" sz="4552">
                <a:solidFill>
                  <a:srgbClr val="242424"/>
                </a:solidFill>
                <a:highlight>
                  <a:srgbClr val="FFFFFF"/>
                </a:highlight>
              </a:rPr>
              <a:t>Cadw tafodieithoedd sydd mewn perygl: Gall cynllunio ieithyddol helpu i gadw tafodieithoedd sydd mewn perygl.</a:t>
            </a:r>
            <a:endParaRPr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rPr i="1" lang="en" sz="4552">
                <a:solidFill>
                  <a:srgbClr val="242424"/>
                </a:solidFill>
                <a:highlight>
                  <a:srgbClr val="FFFFFF"/>
                </a:highlight>
              </a:rPr>
              <a:t>											*defnydd o deallusrwydd artiffisial</a:t>
            </a:r>
            <a:endParaRPr i="1" sz="4552">
              <a:solidFill>
                <a:srgbClr val="242424"/>
              </a:solidFill>
              <a:highlight>
                <a:srgbClr val="FFFFFF"/>
              </a:highlight>
            </a:endParaRPr>
          </a:p>
          <a:p>
            <a:pPr indent="0" lvl="0" marL="0" rtl="0" algn="l">
              <a:spcBef>
                <a:spcPts val="1200"/>
              </a:spcBef>
              <a:spcAft>
                <a:spcPts val="0"/>
              </a:spcAft>
              <a:buClr>
                <a:schemeClr val="dk1"/>
              </a:buClr>
              <a:buSzPts val="275"/>
              <a:buFont typeface="Arial"/>
              <a:buNone/>
            </a:pPr>
            <a:r>
              <a:t/>
            </a:r>
            <a:endParaRPr sz="4552">
              <a:solidFill>
                <a:srgbClr val="242424"/>
              </a:solidFill>
              <a:highlight>
                <a:srgbClr val="FFFFFF"/>
              </a:highlight>
            </a:endParaRPr>
          </a:p>
          <a:p>
            <a:pPr indent="0" lvl="0" marL="0" rtl="0" algn="l">
              <a:spcBef>
                <a:spcPts val="1200"/>
              </a:spcBef>
              <a:spcAft>
                <a:spcPts val="0"/>
              </a:spcAft>
              <a:buNone/>
            </a:pPr>
            <a:r>
              <a:t/>
            </a:r>
            <a:endParaRPr sz="4952">
              <a:solidFill>
                <a:srgbClr val="242424"/>
              </a:solidFill>
              <a:highlight>
                <a:srgbClr val="FFFFFF"/>
              </a:highlight>
            </a:endParaRPr>
          </a:p>
          <a:p>
            <a:pPr indent="0" lvl="0" marL="0" rtl="0" algn="l">
              <a:spcBef>
                <a:spcPts val="1200"/>
              </a:spcBef>
              <a:spcAft>
                <a:spcPts val="0"/>
              </a:spcAft>
              <a:buNone/>
            </a:pPr>
            <a:r>
              <a:t/>
            </a:r>
            <a:endParaRPr sz="1050">
              <a:solidFill>
                <a:srgbClr val="242424"/>
              </a:solidFill>
              <a:highlight>
                <a:srgbClr val="FFFFFF"/>
              </a:highlight>
            </a:endParaRPr>
          </a:p>
          <a:p>
            <a:pPr indent="0" lvl="0" marL="0" rtl="0" algn="l">
              <a:spcBef>
                <a:spcPts val="1200"/>
              </a:spcBef>
              <a:spcAft>
                <a:spcPts val="1200"/>
              </a:spcAft>
              <a:buNone/>
            </a:pPr>
            <a:r>
              <a:t/>
            </a:r>
            <a:endParaRPr sz="1050">
              <a:solidFill>
                <a:srgbClr val="242424"/>
              </a:solidFill>
              <a:highlight>
                <a:srgbClr val="FFFFFF"/>
              </a:highligh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pic>
        <p:nvPicPr>
          <p:cNvPr id="68" name="Google Shape;68;p15"/>
          <p:cNvPicPr preferRelativeResize="0"/>
          <p:nvPr/>
        </p:nvPicPr>
        <p:blipFill>
          <a:blip r:embed="rId3">
            <a:alphaModFix/>
          </a:blip>
          <a:stretch>
            <a:fillRect/>
          </a:stretch>
        </p:blipFill>
        <p:spPr>
          <a:xfrm>
            <a:off x="1352550" y="519100"/>
            <a:ext cx="6438900" cy="41052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pic>
        <p:nvPicPr>
          <p:cNvPr id="73" name="Google Shape;73;p16"/>
          <p:cNvPicPr preferRelativeResize="0"/>
          <p:nvPr/>
        </p:nvPicPr>
        <p:blipFill>
          <a:blip r:embed="rId3">
            <a:alphaModFix/>
          </a:blip>
          <a:stretch>
            <a:fillRect/>
          </a:stretch>
        </p:blipFill>
        <p:spPr>
          <a:xfrm>
            <a:off x="2495231" y="0"/>
            <a:ext cx="4153538" cy="5143500"/>
          </a:xfrm>
          <a:prstGeom prst="rect">
            <a:avLst/>
          </a:prstGeom>
          <a:noFill/>
          <a:ln>
            <a:noFill/>
          </a:ln>
        </p:spPr>
      </p:pic>
      <p:sp>
        <p:nvSpPr>
          <p:cNvPr id="74" name="Google Shape;74;p16"/>
          <p:cNvSpPr txBox="1"/>
          <p:nvPr/>
        </p:nvSpPr>
        <p:spPr>
          <a:xfrm>
            <a:off x="273725" y="459850"/>
            <a:ext cx="2058300" cy="1177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i="1" lang="en" sz="3000">
                <a:solidFill>
                  <a:schemeClr val="dk1"/>
                </a:solidFill>
                <a:highlight>
                  <a:srgbClr val="FFFFFF"/>
                </a:highlight>
                <a:latin typeface="Times New Roman"/>
                <a:ea typeface="Times New Roman"/>
                <a:cs typeface="Times New Roman"/>
                <a:sym typeface="Times New Roman"/>
              </a:rPr>
              <a:t>M</a:t>
            </a:r>
            <a:r>
              <a:rPr i="1" lang="en" sz="3000">
                <a:solidFill>
                  <a:schemeClr val="dk1"/>
                </a:solidFill>
                <a:highlight>
                  <a:srgbClr val="FFFFFF"/>
                </a:highlight>
                <a:latin typeface="Times New Roman"/>
                <a:ea typeface="Times New Roman"/>
                <a:cs typeface="Times New Roman"/>
                <a:sym typeface="Times New Roman"/>
              </a:rPr>
              <a:t>ission civilisatrice</a:t>
            </a:r>
            <a:endParaRPr i="1" sz="3000">
              <a:solidFill>
                <a:schemeClr val="dk1"/>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7"/>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Nodweddion Allweddol</a:t>
            </a:r>
            <a:endParaRPr/>
          </a:p>
        </p:txBody>
      </p:sp>
      <p:sp>
        <p:nvSpPr>
          <p:cNvPr id="80" name="Google Shape;80;p17"/>
          <p:cNvSpPr txBox="1"/>
          <p:nvPr>
            <p:ph idx="1" type="body"/>
          </p:nvPr>
        </p:nvSpPr>
        <p:spPr>
          <a:xfrm>
            <a:off x="311700" y="1152475"/>
            <a:ext cx="8520600" cy="38289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Clr>
                <a:schemeClr val="dk1"/>
              </a:buClr>
              <a:buSzPts val="935"/>
              <a:buFont typeface="Arial"/>
              <a:buNone/>
            </a:pPr>
            <a:r>
              <a:rPr b="1" lang="en" sz="992">
                <a:solidFill>
                  <a:srgbClr val="242424"/>
                </a:solidFill>
                <a:highlight>
                  <a:srgbClr val="FFFFFF"/>
                </a:highlight>
              </a:rPr>
              <a:t>Cynllunio Corpws: Addasu strwythur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Datblygu orgraffau, safoni gramadeg</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b="1" lang="en" sz="992">
                <a:solidFill>
                  <a:srgbClr val="242424"/>
                </a:solidFill>
                <a:highlight>
                  <a:srgbClr val="FFFFFF"/>
                </a:highlight>
              </a:rPr>
              <a:t>Cynllunio Statws: Newid swyddogaeth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Dynodiad iaith swyddogol, hyrwyddo iaith</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b="1" lang="en" sz="992">
                <a:solidFill>
                  <a:srgbClr val="242424"/>
                </a:solidFill>
                <a:highlight>
                  <a:srgbClr val="FFFFFF"/>
                </a:highlight>
              </a:rPr>
              <a:t>Cynllunio Caffael: Dylanwadu ar ddysgu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Polisïau addysg iaith, </a:t>
            </a:r>
            <a:br>
              <a:rPr lang="en" sz="992">
                <a:solidFill>
                  <a:srgbClr val="242424"/>
                </a:solidFill>
                <a:highlight>
                  <a:srgbClr val="FFFFFF"/>
                </a:highlight>
              </a:rPr>
            </a:br>
            <a:r>
              <a:rPr lang="en" sz="992">
                <a:solidFill>
                  <a:srgbClr val="242424"/>
                </a:solidFill>
                <a:highlight>
                  <a:srgbClr val="FFFFFF"/>
                </a:highlight>
              </a:rPr>
              <a:t>rhaglenni addysg ddwyieithog</a:t>
            </a:r>
            <a:br>
              <a:rPr lang="en" sz="992">
                <a:solidFill>
                  <a:srgbClr val="242424"/>
                </a:solidFill>
                <a:highlight>
                  <a:srgbClr val="FFFFFF"/>
                </a:highlight>
              </a:rPr>
            </a:b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b="1" lang="en" sz="992">
                <a:solidFill>
                  <a:srgbClr val="242424"/>
                </a:solidFill>
                <a:highlight>
                  <a:srgbClr val="FFFFFF"/>
                </a:highlight>
              </a:rPr>
              <a:t>Cynllunio Bri: Gwella gwerth canfyddedig iaith</a:t>
            </a:r>
            <a:endParaRPr b="1"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Enghreifftiau: Ymgyrchoedd cyfryngau, mentrau diwylliannol</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t/>
            </a:r>
            <a:endParaRPr sz="992">
              <a:solidFill>
                <a:srgbClr val="242424"/>
              </a:solidFill>
              <a:highlight>
                <a:srgbClr val="FFFFFF"/>
              </a:highlight>
            </a:endParaRPr>
          </a:p>
          <a:p>
            <a:pPr indent="0" lvl="0" marL="0" rtl="0" algn="l">
              <a:lnSpc>
                <a:spcPct val="95000"/>
              </a:lnSpc>
              <a:spcBef>
                <a:spcPts val="1200"/>
              </a:spcBef>
              <a:spcAft>
                <a:spcPts val="0"/>
              </a:spcAft>
              <a:buClr>
                <a:schemeClr val="dk1"/>
              </a:buClr>
              <a:buSzPts val="935"/>
              <a:buFont typeface="Arial"/>
              <a:buNone/>
            </a:pPr>
            <a:r>
              <a:rPr lang="en" sz="992">
                <a:solidFill>
                  <a:srgbClr val="242424"/>
                </a:solidFill>
                <a:highlight>
                  <a:srgbClr val="FFFFFF"/>
                </a:highlight>
              </a:rPr>
              <a:t>(Cooper 1989)</a:t>
            </a:r>
            <a:endParaRPr sz="992">
              <a:solidFill>
                <a:srgbClr val="242424"/>
              </a:solidFill>
              <a:highlight>
                <a:srgbClr val="FFFFFF"/>
              </a:highlight>
            </a:endParaRPr>
          </a:p>
          <a:p>
            <a:pPr indent="0" lvl="0" marL="0" rtl="0" algn="l">
              <a:lnSpc>
                <a:spcPct val="95000"/>
              </a:lnSpc>
              <a:spcBef>
                <a:spcPts val="1200"/>
              </a:spcBef>
              <a:spcAft>
                <a:spcPts val="1200"/>
              </a:spcAft>
              <a:buSzPts val="935"/>
              <a:buNone/>
            </a:pPr>
            <a:r>
              <a:t/>
            </a:r>
            <a:endParaRPr sz="692">
              <a:solidFill>
                <a:srgbClr val="242424"/>
              </a:solidFill>
              <a:highlight>
                <a:srgbClr val="FFFFFF"/>
              </a:highlight>
            </a:endParaRPr>
          </a:p>
        </p:txBody>
      </p:sp>
      <p:pic>
        <p:nvPicPr>
          <p:cNvPr id="81" name="Google Shape;81;p17"/>
          <p:cNvPicPr preferRelativeResize="0"/>
          <p:nvPr/>
        </p:nvPicPr>
        <p:blipFill>
          <a:blip r:embed="rId3">
            <a:alphaModFix/>
          </a:blip>
          <a:stretch>
            <a:fillRect/>
          </a:stretch>
        </p:blipFill>
        <p:spPr>
          <a:xfrm>
            <a:off x="4990475" y="1079820"/>
            <a:ext cx="3886876" cy="2609225"/>
          </a:xfrm>
          <a:prstGeom prst="rect">
            <a:avLst/>
          </a:prstGeom>
          <a:noFill/>
          <a:ln>
            <a:noFill/>
          </a:ln>
        </p:spPr>
      </p:pic>
      <p:pic>
        <p:nvPicPr>
          <p:cNvPr id="82" name="Google Shape;82;p17"/>
          <p:cNvPicPr preferRelativeResize="0"/>
          <p:nvPr/>
        </p:nvPicPr>
        <p:blipFill>
          <a:blip r:embed="rId4">
            <a:alphaModFix/>
          </a:blip>
          <a:stretch>
            <a:fillRect/>
          </a:stretch>
        </p:blipFill>
        <p:spPr>
          <a:xfrm>
            <a:off x="5550574" y="447788"/>
            <a:ext cx="2766700" cy="4247925"/>
          </a:xfrm>
          <a:prstGeom prst="rect">
            <a:avLst/>
          </a:prstGeom>
          <a:noFill/>
          <a:ln>
            <a:noFill/>
          </a:ln>
        </p:spPr>
      </p:pic>
      <p:pic>
        <p:nvPicPr>
          <p:cNvPr id="83" name="Google Shape;83;p17"/>
          <p:cNvPicPr preferRelativeResize="0"/>
          <p:nvPr/>
        </p:nvPicPr>
        <p:blipFill rotWithShape="1">
          <a:blip r:embed="rId5">
            <a:alphaModFix/>
          </a:blip>
          <a:srcRect b="0" l="0" r="0" t="0"/>
          <a:stretch/>
        </p:blipFill>
        <p:spPr>
          <a:xfrm>
            <a:off x="5849150" y="1012425"/>
            <a:ext cx="2169500" cy="3118650"/>
          </a:xfrm>
          <a:prstGeom prst="rect">
            <a:avLst/>
          </a:prstGeom>
          <a:noFill/>
          <a:ln>
            <a:noFill/>
          </a:ln>
        </p:spPr>
      </p:pic>
      <p:pic>
        <p:nvPicPr>
          <p:cNvPr id="84" name="Google Shape;84;p17"/>
          <p:cNvPicPr preferRelativeResize="0"/>
          <p:nvPr/>
        </p:nvPicPr>
        <p:blipFill>
          <a:blip r:embed="rId6">
            <a:alphaModFix/>
          </a:blip>
          <a:stretch>
            <a:fillRect/>
          </a:stretch>
        </p:blipFill>
        <p:spPr>
          <a:xfrm>
            <a:off x="5219986" y="286527"/>
            <a:ext cx="3427849" cy="4570450"/>
          </a:xfrm>
          <a:prstGeom prst="rect">
            <a:avLst/>
          </a:prstGeom>
          <a:noFill/>
          <a:ln>
            <a:noFill/>
          </a:ln>
        </p:spPr>
      </p:pic>
      <p:pic>
        <p:nvPicPr>
          <p:cNvPr id="85" name="Google Shape;85;p17"/>
          <p:cNvPicPr preferRelativeResize="0"/>
          <p:nvPr/>
        </p:nvPicPr>
        <p:blipFill>
          <a:blip r:embed="rId7">
            <a:alphaModFix/>
          </a:blip>
          <a:stretch>
            <a:fillRect/>
          </a:stretch>
        </p:blipFill>
        <p:spPr>
          <a:xfrm>
            <a:off x="4760538" y="1122125"/>
            <a:ext cx="4346724" cy="2899226"/>
          </a:xfrm>
          <a:prstGeom prst="rect">
            <a:avLst/>
          </a:prstGeom>
          <a:noFill/>
          <a:ln>
            <a:noFill/>
          </a:ln>
        </p:spPr>
      </p:pic>
      <p:pic>
        <p:nvPicPr>
          <p:cNvPr id="86" name="Google Shape;86;p17"/>
          <p:cNvPicPr preferRelativeResize="0"/>
          <p:nvPr/>
        </p:nvPicPr>
        <p:blipFill>
          <a:blip r:embed="rId8">
            <a:alphaModFix/>
          </a:blip>
          <a:stretch>
            <a:fillRect/>
          </a:stretch>
        </p:blipFill>
        <p:spPr>
          <a:xfrm>
            <a:off x="4691575" y="541950"/>
            <a:ext cx="4484650" cy="3685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8"/>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Awduron Allweddol</a:t>
            </a:r>
            <a:endParaRPr/>
          </a:p>
        </p:txBody>
      </p:sp>
      <p:sp>
        <p:nvSpPr>
          <p:cNvPr id="92" name="Google Shape;92;p18"/>
          <p:cNvSpPr txBox="1"/>
          <p:nvPr>
            <p:ph idx="1" type="body"/>
          </p:nvPr>
        </p:nvSpPr>
        <p:spPr>
          <a:xfrm>
            <a:off x="311700" y="1093850"/>
            <a:ext cx="8520600" cy="3759000"/>
          </a:xfrm>
          <a:prstGeom prst="rect">
            <a:avLst/>
          </a:prstGeom>
        </p:spPr>
        <p:txBody>
          <a:bodyPr anchorCtr="0" anchor="t" bIns="91425" lIns="91425" spcFirstLastPara="1" rIns="91425" wrap="square" tIns="91425">
            <a:normAutofit fontScale="25000" lnSpcReduction="20000"/>
          </a:bodyPr>
          <a:lstStyle/>
          <a:p>
            <a:pPr indent="0" lvl="0" marL="0" rtl="0" algn="l">
              <a:spcBef>
                <a:spcPts val="800"/>
              </a:spcBef>
              <a:spcAft>
                <a:spcPts val="0"/>
              </a:spcAft>
              <a:buClr>
                <a:schemeClr val="dk1"/>
              </a:buClr>
              <a:buSzPts val="275"/>
              <a:buFont typeface="Arial"/>
              <a:buNone/>
            </a:pPr>
            <a:r>
              <a:rPr b="1" lang="en" sz="5594">
                <a:solidFill>
                  <a:srgbClr val="242424"/>
                </a:solidFill>
                <a:highlight>
                  <a:srgbClr val="FFFFFF"/>
                </a:highlight>
              </a:rPr>
              <a:t>Fishman</a:t>
            </a:r>
            <a:endParaRPr b="1" sz="5594">
              <a:solidFill>
                <a:srgbClr val="242424"/>
              </a:solidFill>
              <a:highlight>
                <a:srgbClr val="FFFFFF"/>
              </a:highlight>
            </a:endParaRPr>
          </a:p>
          <a:p>
            <a:pPr indent="0" lvl="0" marL="0" rtl="0" algn="l">
              <a:spcBef>
                <a:spcPts val="800"/>
              </a:spcBef>
              <a:spcAft>
                <a:spcPts val="0"/>
              </a:spcAft>
              <a:buNone/>
            </a:pPr>
            <a:r>
              <a:rPr lang="en" sz="5594">
                <a:solidFill>
                  <a:srgbClr val="242424"/>
                </a:solidFill>
                <a:highlight>
                  <a:srgbClr val="FFFFFF"/>
                </a:highlight>
              </a:rPr>
              <a:t>Canolbwyntio ar agweddau sosioieithyddol ac effaith gymunedol. Mae rhai beirniaid yn dadlau y gall modelau Fishman fod yn rhy ragnodol ac efallai nad ydynt yn rhoi cyfrif llawn am natur ddeinamig a ‘fluid’ defnydd iaith mewn cymdeithasau amlieithog. Yn ogystal, mae ei ffocws ar ieithoedd lleiafrifol weithiau'n anwybyddu cymhlethdodau cynllunio ieithyddol mewn tirweddau ieithyddol mwy amrywiol (Hornberger 2017,t.17-28)</a:t>
            </a:r>
            <a:endParaRPr sz="5594">
              <a:solidFill>
                <a:srgbClr val="242424"/>
              </a:solidFill>
              <a:highlight>
                <a:srgbClr val="FFFFFF"/>
              </a:highlight>
            </a:endParaRPr>
          </a:p>
          <a:p>
            <a:pPr indent="0" lvl="0" marL="0" rtl="0" algn="l">
              <a:spcBef>
                <a:spcPts val="800"/>
              </a:spcBef>
              <a:spcAft>
                <a:spcPts val="0"/>
              </a:spcAft>
              <a:buClr>
                <a:schemeClr val="dk1"/>
              </a:buClr>
              <a:buSzPts val="275"/>
              <a:buFont typeface="Arial"/>
              <a:buNone/>
            </a:pPr>
            <a:r>
              <a:t/>
            </a:r>
            <a:endParaRPr sz="5594">
              <a:solidFill>
                <a:srgbClr val="242424"/>
              </a:solidFill>
              <a:highlight>
                <a:srgbClr val="FFFFFF"/>
              </a:highlight>
            </a:endParaRPr>
          </a:p>
          <a:p>
            <a:pPr indent="0" lvl="0" marL="0" rtl="0" algn="l">
              <a:spcBef>
                <a:spcPts val="800"/>
              </a:spcBef>
              <a:spcAft>
                <a:spcPts val="0"/>
              </a:spcAft>
              <a:buClr>
                <a:schemeClr val="dk1"/>
              </a:buClr>
              <a:buSzPts val="275"/>
              <a:buFont typeface="Arial"/>
              <a:buNone/>
            </a:pPr>
            <a:r>
              <a:rPr b="1" lang="en" sz="5594">
                <a:solidFill>
                  <a:srgbClr val="242424"/>
                </a:solidFill>
                <a:highlight>
                  <a:srgbClr val="FFFFFF"/>
                </a:highlight>
              </a:rPr>
              <a:t>Kaplan a Baldauf</a:t>
            </a:r>
            <a:endParaRPr b="1" sz="5594">
              <a:solidFill>
                <a:srgbClr val="242424"/>
              </a:solidFill>
              <a:highlight>
                <a:srgbClr val="FFFFFF"/>
              </a:highlight>
            </a:endParaRPr>
          </a:p>
          <a:p>
            <a:pPr indent="0" lvl="0" marL="0" rtl="0" algn="l">
              <a:spcBef>
                <a:spcPts val="800"/>
              </a:spcBef>
              <a:spcAft>
                <a:spcPts val="0"/>
              </a:spcAft>
              <a:buNone/>
            </a:pPr>
            <a:r>
              <a:rPr lang="en" sz="5594">
                <a:solidFill>
                  <a:srgbClr val="242424"/>
                </a:solidFill>
                <a:highlight>
                  <a:srgbClr val="FFFFFF"/>
                </a:highlight>
              </a:rPr>
              <a:t>Fframwaith cynhwysfawr gan gynnwys cynllunio corpws, statws a chaffael. Mae beirniaid wedi nodi y gall eu fframwaith fod braidd yn anhyblyg ac efallai na fydd bob amser yn cynnwys naws gymdeithasol-ddiwylliannol unigryw sydd i wahanol gymunedau ieithyddol. Yn ogystal, gallai eu ffocws ar brosesau cynllunio ffurfiol anwybyddu ymdrechion cynllunio iaith anffurfiol (Taylor-Leech, K. 2016, t.1-10)</a:t>
            </a:r>
            <a:endParaRPr sz="4058">
              <a:solidFill>
                <a:srgbClr val="242424"/>
              </a:solidFill>
              <a:highlight>
                <a:srgbClr val="FFFFFF"/>
              </a:highlight>
            </a:endParaRPr>
          </a:p>
          <a:p>
            <a:pPr indent="0" lvl="0" marL="0" rtl="0" algn="l">
              <a:spcBef>
                <a:spcPts val="800"/>
              </a:spcBef>
              <a:spcAft>
                <a:spcPts val="800"/>
              </a:spcAft>
              <a:buNone/>
            </a:pPr>
            <a:r>
              <a:t/>
            </a:r>
            <a:endParaRPr sz="1050">
              <a:solidFill>
                <a:srgbClr val="242424"/>
              </a:solidFill>
              <a:highlight>
                <a:srgbClr val="FFFFFF"/>
              </a:highlight>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9"/>
          <p:cNvSpPr txBox="1"/>
          <p:nvPr>
            <p:ph type="title"/>
          </p:nvPr>
        </p:nvSpPr>
        <p:spPr>
          <a:xfrm>
            <a:off x="311700" y="292850"/>
            <a:ext cx="8520600" cy="8010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990"/>
              <a:buFont typeface="Arial"/>
              <a:buNone/>
            </a:pPr>
            <a:r>
              <a:rPr b="1" lang="en" sz="3370">
                <a:solidFill>
                  <a:srgbClr val="1F1F1F"/>
                </a:solidFill>
                <a:highlight>
                  <a:srgbClr val="FFFFFF"/>
                </a:highlight>
              </a:rPr>
              <a:t>Yr Athro Emeritws Colin H. Williams</a:t>
            </a:r>
            <a:endParaRPr b="1" sz="3370">
              <a:solidFill>
                <a:srgbClr val="1F1F1F"/>
              </a:solidFill>
              <a:highlight>
                <a:srgbClr val="FFFFFF"/>
              </a:highlight>
            </a:endParaRPr>
          </a:p>
          <a:p>
            <a:pPr indent="0" lvl="0" marL="0" rtl="0" algn="l">
              <a:spcBef>
                <a:spcPts val="1900"/>
              </a:spcBef>
              <a:spcAft>
                <a:spcPts val="0"/>
              </a:spcAft>
              <a:buSzPts val="990"/>
              <a:buNone/>
            </a:pPr>
            <a:r>
              <a:t/>
            </a:r>
            <a:endParaRPr sz="3780"/>
          </a:p>
        </p:txBody>
      </p:sp>
      <p:sp>
        <p:nvSpPr>
          <p:cNvPr id="98" name="Google Shape;98;p19"/>
          <p:cNvSpPr txBox="1"/>
          <p:nvPr>
            <p:ph idx="1" type="body"/>
          </p:nvPr>
        </p:nvSpPr>
        <p:spPr>
          <a:xfrm>
            <a:off x="279500" y="1377100"/>
            <a:ext cx="8520600" cy="3340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a:t>Y</a:t>
            </a:r>
            <a:r>
              <a:rPr lang="en"/>
              <a:t>mhlith rhai o’r ddisgyblion cyntaf i fynychu Ysgol Gyfun Rhydfelen. </a:t>
            </a:r>
            <a:endParaRPr/>
          </a:p>
          <a:p>
            <a:pPr indent="0" lvl="0" marL="0" rtl="0" algn="l">
              <a:spcBef>
                <a:spcPts val="1200"/>
              </a:spcBef>
              <a:spcAft>
                <a:spcPts val="0"/>
              </a:spcAft>
              <a:buNone/>
            </a:pPr>
            <a:r>
              <a:rPr lang="en"/>
              <a:t>Yn dilyn gyrfa fel darlithydd ac Athro ym Mhrifysgol Swydd Stafford, ac wedi hynny yn gweithio fel ymchwilydd ar brosiect Gwyddoniadur Pobl Canada, ‘Cymdeithas Hanes Amlddiwylliannol’ gyda Prifysgol Toronto, Canada, Yn 1994 </a:t>
            </a:r>
            <a:r>
              <a:rPr lang="en"/>
              <a:t>fe’i </a:t>
            </a:r>
            <a:r>
              <a:rPr lang="en"/>
              <a:t>penodwyd yn Athro yn Ysgol y Gymraeg, Prifysgol Caerdydd.</a:t>
            </a:r>
            <a:endParaRPr/>
          </a:p>
          <a:p>
            <a:pPr indent="0" lvl="0" marL="0" rtl="0" algn="l">
              <a:spcBef>
                <a:spcPts val="1200"/>
              </a:spcBef>
              <a:spcAft>
                <a:spcPts val="0"/>
              </a:spcAft>
              <a:buNone/>
            </a:pPr>
            <a:r>
              <a:rPr lang="en"/>
              <a:t>Fe'i hanrhydeddwyd yn ddiweddar fel Athro Emeritws Prifysgol Caerdydd. Mae hefyd yn gymrawd o Sefydliad Von Hügel, Prifysgol Caergrawnt. Ac yntau wedi ei ethol yn Gymrawd o Gymdeithas Ddysgedig Cymru.</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sz="1100">
                <a:solidFill>
                  <a:srgbClr val="000000"/>
                </a:solidFill>
                <a:latin typeface="Arial"/>
                <a:ea typeface="Arial"/>
                <a:cs typeface="Arial"/>
                <a:sym typeface="Arial"/>
              </a:rPr>
              <a:t>(</a:t>
            </a:r>
            <a:r>
              <a:rPr i="1" lang="en" sz="1100">
                <a:solidFill>
                  <a:srgbClr val="000000"/>
                </a:solidFill>
                <a:latin typeface="Arial"/>
                <a:ea typeface="Arial"/>
                <a:cs typeface="Arial"/>
                <a:sym typeface="Arial"/>
              </a:rPr>
              <a:t>Celebrating professor emeritus Colin H. Williams' contribution to language policy</a:t>
            </a:r>
            <a:r>
              <a:rPr lang="en" sz="1100">
                <a:solidFill>
                  <a:srgbClr val="000000"/>
                </a:solidFill>
                <a:latin typeface="Arial"/>
                <a:ea typeface="Arial"/>
                <a:cs typeface="Arial"/>
                <a:sym typeface="Arial"/>
              </a:rPr>
              <a:t> 2024)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20"/>
          <p:cNvSpPr txBox="1"/>
          <p:nvPr>
            <p:ph idx="1" type="body"/>
          </p:nvPr>
        </p:nvSpPr>
        <p:spPr>
          <a:xfrm>
            <a:off x="311700" y="173725"/>
            <a:ext cx="8520600" cy="45900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p>
            <a:pPr indent="0" lvl="0" marL="457200" rtl="0" algn="l">
              <a:lnSpc>
                <a:spcPct val="95000"/>
              </a:lnSpc>
              <a:spcBef>
                <a:spcPts val="0"/>
              </a:spcBef>
              <a:spcAft>
                <a:spcPts val="0"/>
              </a:spcAft>
              <a:buNone/>
            </a:pPr>
            <a:r>
              <a:t/>
            </a:r>
            <a:endParaRPr b="1" sz="1895"/>
          </a:p>
          <a:p>
            <a:pPr indent="-348932" lvl="0" marL="457200" rtl="0" algn="l">
              <a:lnSpc>
                <a:spcPct val="95000"/>
              </a:lnSpc>
              <a:spcBef>
                <a:spcPts val="1200"/>
              </a:spcBef>
              <a:spcAft>
                <a:spcPts val="0"/>
              </a:spcAft>
              <a:buSzPts val="1895"/>
              <a:buChar char="●"/>
            </a:pPr>
            <a:r>
              <a:rPr b="1" lang="en" sz="1895"/>
              <a:t>Adfywiad Iaith</a:t>
            </a:r>
            <a:br>
              <a:rPr b="1" lang="en" sz="1895"/>
            </a:br>
            <a:endParaRPr sz="1895">
              <a:solidFill>
                <a:schemeClr val="accent6"/>
              </a:solidFill>
            </a:endParaRPr>
          </a:p>
          <a:p>
            <a:pPr indent="-348932" lvl="0" marL="457200" rtl="0" algn="l">
              <a:lnSpc>
                <a:spcPct val="95000"/>
              </a:lnSpc>
              <a:spcBef>
                <a:spcPts val="0"/>
              </a:spcBef>
              <a:spcAft>
                <a:spcPts val="0"/>
              </a:spcAft>
              <a:buSzPts val="1895"/>
              <a:buChar char="●"/>
            </a:pPr>
            <a:r>
              <a:rPr b="1" lang="en" sz="1895"/>
              <a:t>Cyfraniadau Academaidd</a:t>
            </a:r>
            <a:br>
              <a:rPr b="1" lang="en" sz="1895"/>
            </a:br>
            <a:endParaRPr sz="1895">
              <a:solidFill>
                <a:schemeClr val="accent6"/>
              </a:solidFill>
            </a:endParaRPr>
          </a:p>
          <a:p>
            <a:pPr indent="-342900" lvl="0" marL="457200" rtl="0" algn="l">
              <a:spcBef>
                <a:spcPts val="0"/>
              </a:spcBef>
              <a:spcAft>
                <a:spcPts val="0"/>
              </a:spcAft>
              <a:buSzPts val="1800"/>
              <a:buChar char="●"/>
            </a:pPr>
            <a:r>
              <a:rPr b="1" lang="en"/>
              <a:t>Dylanwad Rhyngwladol</a:t>
            </a:r>
            <a:br>
              <a:rPr b="1" lang="en"/>
            </a:br>
            <a:r>
              <a:rPr lang="en"/>
              <a:t> </a:t>
            </a:r>
            <a:endParaRPr>
              <a:solidFill>
                <a:schemeClr val="accent6"/>
              </a:solidFill>
            </a:endParaRPr>
          </a:p>
          <a:p>
            <a:pPr indent="-342900" lvl="0" marL="457200" rtl="0" algn="l">
              <a:spcBef>
                <a:spcPts val="0"/>
              </a:spcBef>
              <a:spcAft>
                <a:spcPts val="0"/>
              </a:spcAft>
              <a:buSzPts val="1800"/>
              <a:buChar char="●"/>
            </a:pPr>
            <a:r>
              <a:rPr b="1" lang="en"/>
              <a:t>Cyngor Polisi:</a:t>
            </a:r>
            <a:r>
              <a:rPr lang="en"/>
              <a:t> </a:t>
            </a:r>
            <a:endParaRPr sz="1895">
              <a:solidFill>
                <a:schemeClr val="accent6"/>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1"/>
          <p:cNvSpPr txBox="1"/>
          <p:nvPr>
            <p:ph idx="1" type="body"/>
          </p:nvPr>
        </p:nvSpPr>
        <p:spPr>
          <a:xfrm>
            <a:off x="311700" y="1228675"/>
            <a:ext cx="8520600" cy="3340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a:t>Wake me up in 2050 </a:t>
            </a:r>
            <a:endParaRPr b="1"/>
          </a:p>
          <a:p>
            <a:pPr indent="0" lvl="0" marL="0" rtl="0" algn="l">
              <a:spcBef>
                <a:spcPts val="1200"/>
              </a:spcBef>
              <a:spcAft>
                <a:spcPts val="0"/>
              </a:spcAft>
              <a:buNone/>
            </a:pPr>
            <a:r>
              <a:rPr b="1" lang="en"/>
              <a:t>When a million will commune with me </a:t>
            </a:r>
            <a:endParaRPr b="1"/>
          </a:p>
          <a:p>
            <a:pPr indent="0" lvl="0" marL="0" rtl="0" algn="l">
              <a:spcBef>
                <a:spcPts val="1200"/>
              </a:spcBef>
              <a:spcAft>
                <a:spcPts val="0"/>
              </a:spcAft>
              <a:buNone/>
            </a:pPr>
            <a:r>
              <a:rPr b="1" lang="en"/>
              <a:t>And should this vision prove a dream </a:t>
            </a:r>
            <a:endParaRPr b="1"/>
          </a:p>
          <a:p>
            <a:pPr indent="0" lvl="0" marL="0" rtl="0" algn="l">
              <a:spcBef>
                <a:spcPts val="1200"/>
              </a:spcBef>
              <a:spcAft>
                <a:spcPts val="0"/>
              </a:spcAft>
              <a:buNone/>
            </a:pPr>
            <a:r>
              <a:rPr b="1" lang="en"/>
              <a:t>Let me sleep till 3050.</a:t>
            </a:r>
            <a:endParaRPr b="1"/>
          </a:p>
          <a:p>
            <a:pPr indent="0" lvl="0" marL="0" rtl="0" algn="l">
              <a:spcBef>
                <a:spcPts val="1200"/>
              </a:spcBef>
              <a:spcAft>
                <a:spcPts val="0"/>
              </a:spcAft>
              <a:buNone/>
            </a:pPr>
            <a:r>
              <a:t/>
            </a:r>
            <a:endParaRPr/>
          </a:p>
          <a:p>
            <a:pPr indent="0" lvl="0" marL="0" rtl="0" algn="l">
              <a:spcBef>
                <a:spcPts val="1200"/>
              </a:spcBef>
              <a:spcAft>
                <a:spcPts val="1200"/>
              </a:spcAft>
              <a:buNone/>
            </a:pPr>
            <a:r>
              <a:rPr lang="en"/>
              <a:t>Williams, C.H. (2017)</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2"/>
          <p:cNvSpPr txBox="1"/>
          <p:nvPr>
            <p:ph type="title"/>
          </p:nvPr>
        </p:nvSpPr>
        <p:spPr>
          <a:xfrm>
            <a:off x="311700" y="239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Llinell Amser cymru 1950-2017</a:t>
            </a:r>
            <a:endParaRPr/>
          </a:p>
        </p:txBody>
      </p:sp>
      <p:sp>
        <p:nvSpPr>
          <p:cNvPr id="114" name="Google Shape;114;p22"/>
          <p:cNvSpPr txBox="1"/>
          <p:nvPr>
            <p:ph idx="1" type="body"/>
          </p:nvPr>
        </p:nvSpPr>
        <p:spPr>
          <a:xfrm>
            <a:off x="311700" y="1228675"/>
            <a:ext cx="8520600" cy="3340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15" name="Google Shape;115;p22"/>
          <p:cNvPicPr preferRelativeResize="0"/>
          <p:nvPr/>
        </p:nvPicPr>
        <p:blipFill>
          <a:blip r:embed="rId3">
            <a:alphaModFix/>
          </a:blip>
          <a:stretch>
            <a:fillRect/>
          </a:stretch>
        </p:blipFill>
        <p:spPr>
          <a:xfrm>
            <a:off x="6022413" y="1270000"/>
            <a:ext cx="2809875" cy="3181350"/>
          </a:xfrm>
          <a:prstGeom prst="rect">
            <a:avLst/>
          </a:prstGeom>
          <a:noFill/>
          <a:ln>
            <a:noFill/>
          </a:ln>
        </p:spPr>
      </p:pic>
      <p:pic>
        <p:nvPicPr>
          <p:cNvPr id="116" name="Google Shape;116;p22"/>
          <p:cNvPicPr preferRelativeResize="0"/>
          <p:nvPr/>
        </p:nvPicPr>
        <p:blipFill>
          <a:blip r:embed="rId4">
            <a:alphaModFix/>
          </a:blip>
          <a:stretch>
            <a:fillRect/>
          </a:stretch>
        </p:blipFill>
        <p:spPr>
          <a:xfrm>
            <a:off x="3183975" y="1289050"/>
            <a:ext cx="2838450" cy="3143250"/>
          </a:xfrm>
          <a:prstGeom prst="rect">
            <a:avLst/>
          </a:prstGeom>
          <a:noFill/>
          <a:ln>
            <a:noFill/>
          </a:ln>
        </p:spPr>
      </p:pic>
      <p:pic>
        <p:nvPicPr>
          <p:cNvPr id="117" name="Google Shape;117;p22"/>
          <p:cNvPicPr preferRelativeResize="0"/>
          <p:nvPr/>
        </p:nvPicPr>
        <p:blipFill>
          <a:blip r:embed="rId5">
            <a:alphaModFix/>
          </a:blip>
          <a:stretch>
            <a:fillRect/>
          </a:stretch>
        </p:blipFill>
        <p:spPr>
          <a:xfrm>
            <a:off x="656413" y="971550"/>
            <a:ext cx="2191962" cy="3778250"/>
          </a:xfrm>
          <a:prstGeom prst="rect">
            <a:avLst/>
          </a:prstGeom>
          <a:noFill/>
          <a:ln>
            <a:noFill/>
          </a:ln>
        </p:spPr>
      </p:pic>
      <p:sp>
        <p:nvSpPr>
          <p:cNvPr id="118" name="Google Shape;118;p22"/>
          <p:cNvSpPr txBox="1"/>
          <p:nvPr/>
        </p:nvSpPr>
        <p:spPr>
          <a:xfrm>
            <a:off x="5908800" y="4749800"/>
            <a:ext cx="2923500" cy="292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700"/>
              <a:t>(</a:t>
            </a:r>
            <a:r>
              <a:rPr i="1" lang="en" sz="700"/>
              <a:t>Llinell Amser</a:t>
            </a:r>
            <a:r>
              <a:rPr lang="en" sz="700"/>
              <a:t> 2017 https://www.llinellamser.cymru/web#llinell-amser)</a:t>
            </a:r>
            <a:endParaRPr sz="10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xit" presetID="1" presetSubtype="0">
                                  <p:stCondLst>
                                    <p:cond delay="0"/>
                                  </p:stCondLst>
                                  <p:childTnLst>
                                    <p:set>
                                      <p:cBhvr>
                                        <p:cTn dur="1" fill="hold">
                                          <p:stCondLst>
                                            <p:cond delay="0"/>
                                          </p:stCondLst>
                                        </p:cTn>
                                        <p:tgtEl>
                                          <p:spTgt spid="117"/>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xit" presetID="1" presetSubtype="0">
                                  <p:stCondLst>
                                    <p:cond delay="0"/>
                                  </p:stCondLst>
                                  <p:childTnLst>
                                    <p:set>
                                      <p:cBhvr>
                                        <p:cTn dur="1" fill="hold">
                                          <p:stCondLst>
                                            <p:cond delay="0"/>
                                          </p:stCondLst>
                                        </p:cTn>
                                        <p:tgtEl>
                                          <p:spTgt spid="116"/>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23"/>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Cynllunio Ieithyddol yng Nghymru</a:t>
            </a:r>
            <a:endParaRPr/>
          </a:p>
        </p:txBody>
      </p:sp>
      <p:sp>
        <p:nvSpPr>
          <p:cNvPr id="124" name="Google Shape;124;p23"/>
          <p:cNvSpPr txBox="1"/>
          <p:nvPr>
            <p:ph idx="1" type="body"/>
          </p:nvPr>
        </p:nvSpPr>
        <p:spPr>
          <a:xfrm>
            <a:off x="311700" y="1152475"/>
            <a:ext cx="8520600" cy="3753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Adroddiad ar y cynnydd a wnaed o ran </a:t>
            </a:r>
            <a:br>
              <a:rPr lang="en"/>
            </a:br>
            <a:r>
              <a:rPr lang="en"/>
              <a:t>strategaeth Cymraeg 2050 </a:t>
            </a:r>
            <a:br>
              <a:rPr lang="en"/>
            </a:br>
            <a:endParaRPr b="1" sz="1500"/>
          </a:p>
          <a:p>
            <a:pPr indent="-323850" lvl="0" marL="457200" rtl="0" algn="l">
              <a:spcBef>
                <a:spcPts val="1200"/>
              </a:spcBef>
              <a:spcAft>
                <a:spcPts val="0"/>
              </a:spcAft>
              <a:buSzPts val="1500"/>
              <a:buAutoNum type="arabicPeriod"/>
            </a:pPr>
            <a:r>
              <a:rPr b="1" lang="en" sz="1500"/>
              <a:t>Y Gweithlu</a:t>
            </a:r>
            <a:endParaRPr b="1" sz="1500"/>
          </a:p>
          <a:p>
            <a:pPr indent="-323850" lvl="0" marL="457200" rtl="0" algn="l">
              <a:spcBef>
                <a:spcPts val="0"/>
              </a:spcBef>
              <a:spcAft>
                <a:spcPts val="0"/>
              </a:spcAft>
              <a:buSzPts val="1500"/>
              <a:buAutoNum type="arabicPeriod"/>
            </a:pPr>
            <a:r>
              <a:rPr b="1" lang="en" sz="1500"/>
              <a:t>Gwahaniaethau Rhanbarthol</a:t>
            </a:r>
            <a:endParaRPr b="1" sz="1500"/>
          </a:p>
          <a:p>
            <a:pPr indent="-323850" lvl="0" marL="457200" rtl="0" algn="l">
              <a:spcBef>
                <a:spcPts val="0"/>
              </a:spcBef>
              <a:spcAft>
                <a:spcPts val="0"/>
              </a:spcAft>
              <a:buSzPts val="1500"/>
              <a:buAutoNum type="arabicPeriod"/>
            </a:pPr>
            <a:r>
              <a:rPr b="1" lang="en" sz="1500"/>
              <a:t>Ystadegau a Mesur Llwyddiant</a:t>
            </a:r>
            <a:endParaRPr b="1" sz="1500"/>
          </a:p>
          <a:p>
            <a:pPr indent="-323850" lvl="0" marL="457200" rtl="0" algn="l">
              <a:spcBef>
                <a:spcPts val="0"/>
              </a:spcBef>
              <a:spcAft>
                <a:spcPts val="0"/>
              </a:spcAft>
              <a:buSzPts val="1500"/>
              <a:buAutoNum type="arabicPeriod"/>
            </a:pPr>
            <a:r>
              <a:rPr b="1" lang="en" sz="1500"/>
              <a:t>Integreiddio</a:t>
            </a:r>
            <a:endParaRPr b="1" sz="1500"/>
          </a:p>
        </p:txBody>
      </p:sp>
      <p:pic>
        <p:nvPicPr>
          <p:cNvPr id="125" name="Google Shape;125;p23"/>
          <p:cNvPicPr preferRelativeResize="0"/>
          <p:nvPr/>
        </p:nvPicPr>
        <p:blipFill>
          <a:blip r:embed="rId3">
            <a:alphaModFix/>
          </a:blip>
          <a:stretch>
            <a:fillRect/>
          </a:stretch>
        </p:blipFill>
        <p:spPr>
          <a:xfrm>
            <a:off x="6643697" y="1303550"/>
            <a:ext cx="2188600" cy="311424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24"/>
          <p:cNvSpPr txBox="1"/>
          <p:nvPr>
            <p:ph type="title"/>
          </p:nvPr>
        </p:nvSpPr>
        <p:spPr>
          <a:xfrm>
            <a:off x="360125" y="168725"/>
            <a:ext cx="2298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Be nesaf? </a:t>
            </a:r>
            <a:endParaRPr/>
          </a:p>
        </p:txBody>
      </p:sp>
      <p:grpSp>
        <p:nvGrpSpPr>
          <p:cNvPr id="131" name="Google Shape;131;p24"/>
          <p:cNvGrpSpPr/>
          <p:nvPr/>
        </p:nvGrpSpPr>
        <p:grpSpPr>
          <a:xfrm>
            <a:off x="2928000" y="1112950"/>
            <a:ext cx="3175200" cy="3175200"/>
            <a:chOff x="2820225" y="891450"/>
            <a:chExt cx="3175200" cy="3175200"/>
          </a:xfrm>
        </p:grpSpPr>
        <p:sp>
          <p:nvSpPr>
            <p:cNvPr id="132" name="Google Shape;132;p24"/>
            <p:cNvSpPr/>
            <p:nvPr/>
          </p:nvSpPr>
          <p:spPr>
            <a:xfrm rot="10800000">
              <a:off x="2820225" y="891450"/>
              <a:ext cx="3175200" cy="3175200"/>
            </a:xfrm>
            <a:prstGeom prst="blockArc">
              <a:avLst>
                <a:gd fmla="val 5399801" name="adj1"/>
                <a:gd fmla="val 3012680" name="adj2"/>
                <a:gd fmla="val 6939" name="adj3"/>
              </a:avLst>
            </a:prstGeom>
            <a:solidFill>
              <a:srgbClr val="F4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b="1" sz="1600">
                <a:solidFill>
                  <a:srgbClr val="FF0000"/>
                </a:solidFill>
              </a:endParaRPr>
            </a:p>
          </p:txBody>
        </p:sp>
        <p:sp>
          <p:nvSpPr>
            <p:cNvPr id="133" name="Google Shape;133;p24"/>
            <p:cNvSpPr/>
            <p:nvPr/>
          </p:nvSpPr>
          <p:spPr>
            <a:xfrm rot="10800000">
              <a:off x="3175023" y="1179900"/>
              <a:ext cx="450600" cy="450600"/>
            </a:xfrm>
            <a:prstGeom prst="rtTriangle">
              <a:avLst/>
            </a:prstGeom>
            <a:solidFill>
              <a:srgbClr val="F4CCC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b="1" sz="1600"/>
            </a:p>
          </p:txBody>
        </p:sp>
      </p:grpSp>
      <p:grpSp>
        <p:nvGrpSpPr>
          <p:cNvPr id="134" name="Google Shape;134;p24"/>
          <p:cNvGrpSpPr/>
          <p:nvPr/>
        </p:nvGrpSpPr>
        <p:grpSpPr>
          <a:xfrm>
            <a:off x="5238150" y="2644175"/>
            <a:ext cx="1332300" cy="914900"/>
            <a:chOff x="5130375" y="2422675"/>
            <a:chExt cx="1332300" cy="914900"/>
          </a:xfrm>
        </p:grpSpPr>
        <p:sp>
          <p:nvSpPr>
            <p:cNvPr id="135" name="Google Shape;135;p24"/>
            <p:cNvSpPr/>
            <p:nvPr/>
          </p:nvSpPr>
          <p:spPr>
            <a:xfrm>
              <a:off x="5130375" y="2796675"/>
              <a:ext cx="1332300" cy="540900"/>
            </a:xfrm>
            <a:prstGeom prst="rect">
              <a:avLst/>
            </a:prstGeom>
            <a:solidFill>
              <a:schemeClr val="accent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1600">
                <a:solidFill>
                  <a:srgbClr val="FFFFFF"/>
                </a:solidFill>
              </a:endParaRPr>
            </a:p>
          </p:txBody>
        </p:sp>
        <p:sp>
          <p:nvSpPr>
            <p:cNvPr id="136" name="Google Shape;136;p24"/>
            <p:cNvSpPr/>
            <p:nvPr/>
          </p:nvSpPr>
          <p:spPr>
            <a:xfrm>
              <a:off x="5130375" y="2422675"/>
              <a:ext cx="1332300" cy="750900"/>
            </a:xfrm>
            <a:prstGeom prst="round1Rect">
              <a:avLst>
                <a:gd fmla="val 50000" name="adj"/>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ADDYSG</a:t>
              </a:r>
              <a:endParaRPr b="1" sz="1000">
                <a:solidFill>
                  <a:srgbClr val="FFFFFF"/>
                </a:solidFill>
              </a:endParaRPr>
            </a:p>
          </p:txBody>
        </p:sp>
      </p:grpSp>
      <p:grpSp>
        <p:nvGrpSpPr>
          <p:cNvPr id="137" name="Google Shape;137;p24"/>
          <p:cNvGrpSpPr/>
          <p:nvPr/>
        </p:nvGrpSpPr>
        <p:grpSpPr>
          <a:xfrm>
            <a:off x="2573550" y="2644175"/>
            <a:ext cx="1332300" cy="914850"/>
            <a:chOff x="2465775" y="2422675"/>
            <a:chExt cx="1332300" cy="914850"/>
          </a:xfrm>
        </p:grpSpPr>
        <p:sp>
          <p:nvSpPr>
            <p:cNvPr id="138" name="Google Shape;138;p24"/>
            <p:cNvSpPr/>
            <p:nvPr/>
          </p:nvSpPr>
          <p:spPr>
            <a:xfrm>
              <a:off x="2465775" y="3166825"/>
              <a:ext cx="1332300" cy="170700"/>
            </a:xfrm>
            <a:prstGeom prst="rect">
              <a:avLst/>
            </a:prstGeom>
            <a:solidFill>
              <a:schemeClr val="accent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1600">
                <a:solidFill>
                  <a:srgbClr val="FFFFFF"/>
                </a:solidFill>
              </a:endParaRPr>
            </a:p>
          </p:txBody>
        </p:sp>
        <p:sp>
          <p:nvSpPr>
            <p:cNvPr id="139" name="Google Shape;139;p24"/>
            <p:cNvSpPr/>
            <p:nvPr/>
          </p:nvSpPr>
          <p:spPr>
            <a:xfrm>
              <a:off x="2465775" y="2422675"/>
              <a:ext cx="1332300" cy="801000"/>
            </a:xfrm>
            <a:prstGeom prst="round1Rect">
              <a:avLst>
                <a:gd fmla="val 50000" name="adj"/>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NORMALEIDDIO</a:t>
              </a:r>
              <a:endParaRPr b="1" sz="1000">
                <a:solidFill>
                  <a:srgbClr val="FFFFFF"/>
                </a:solidFill>
              </a:endParaRPr>
            </a:p>
          </p:txBody>
        </p:sp>
      </p:grpSp>
      <p:grpSp>
        <p:nvGrpSpPr>
          <p:cNvPr id="140" name="Google Shape;140;p24"/>
          <p:cNvGrpSpPr/>
          <p:nvPr/>
        </p:nvGrpSpPr>
        <p:grpSpPr>
          <a:xfrm>
            <a:off x="3905850" y="855350"/>
            <a:ext cx="1332300" cy="914700"/>
            <a:chOff x="3798075" y="709250"/>
            <a:chExt cx="1332300" cy="914700"/>
          </a:xfrm>
        </p:grpSpPr>
        <p:sp>
          <p:nvSpPr>
            <p:cNvPr id="141" name="Google Shape;141;p24"/>
            <p:cNvSpPr/>
            <p:nvPr/>
          </p:nvSpPr>
          <p:spPr>
            <a:xfrm>
              <a:off x="3798075" y="994250"/>
              <a:ext cx="1332300" cy="629700"/>
            </a:xfrm>
            <a:prstGeom prst="rect">
              <a:avLst/>
            </a:prstGeom>
            <a:solidFill>
              <a:schemeClr val="accent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Vestibulum congue tempus</a:t>
              </a:r>
              <a:endParaRPr b="1" sz="1600">
                <a:solidFill>
                  <a:srgbClr val="FFFFFF"/>
                </a:solidFill>
              </a:endParaRPr>
            </a:p>
          </p:txBody>
        </p:sp>
        <p:sp>
          <p:nvSpPr>
            <p:cNvPr id="142" name="Google Shape;142;p24"/>
            <p:cNvSpPr/>
            <p:nvPr/>
          </p:nvSpPr>
          <p:spPr>
            <a:xfrm>
              <a:off x="3798075" y="709250"/>
              <a:ext cx="1332300" cy="801000"/>
            </a:xfrm>
            <a:prstGeom prst="round1Rect">
              <a:avLst>
                <a:gd fmla="val 50000" name="adj"/>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b="1" lang="en" sz="1000">
                  <a:solidFill>
                    <a:srgbClr val="FFFFFF"/>
                  </a:solidFill>
                  <a:latin typeface="Roboto"/>
                  <a:ea typeface="Roboto"/>
                  <a:cs typeface="Roboto"/>
                  <a:sym typeface="Roboto"/>
                </a:rPr>
                <a:t>GWELL </a:t>
              </a:r>
              <a:r>
                <a:rPr b="1" lang="en" sz="1000">
                  <a:solidFill>
                    <a:srgbClr val="FFFFFF"/>
                  </a:solidFill>
                  <a:latin typeface="Roboto"/>
                  <a:ea typeface="Roboto"/>
                  <a:cs typeface="Roboto"/>
                  <a:sym typeface="Roboto"/>
                </a:rPr>
                <a:t>DEDDFWRIAETH</a:t>
              </a:r>
              <a:r>
                <a:rPr b="1" lang="en" sz="1000">
                  <a:solidFill>
                    <a:srgbClr val="FFFFFF"/>
                  </a:solidFill>
                  <a:latin typeface="Roboto"/>
                  <a:ea typeface="Roboto"/>
                  <a:cs typeface="Roboto"/>
                  <a:sym typeface="Roboto"/>
                </a:rPr>
                <a:t> A HAWLIAU IAITH</a:t>
              </a:r>
              <a:endParaRPr b="1" sz="1000">
                <a:solidFill>
                  <a:srgbClr val="FFFFFF"/>
                </a:solidFill>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4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5"/>
          <p:cNvSpPr txBox="1"/>
          <p:nvPr>
            <p:ph type="title"/>
          </p:nvPr>
        </p:nvSpPr>
        <p:spPr>
          <a:xfrm>
            <a:off x="311700" y="52925"/>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Llenyddiaeth</a:t>
            </a:r>
            <a:endParaRPr/>
          </a:p>
        </p:txBody>
      </p:sp>
      <p:sp>
        <p:nvSpPr>
          <p:cNvPr id="148" name="Google Shape;148;p25"/>
          <p:cNvSpPr txBox="1"/>
          <p:nvPr>
            <p:ph idx="1" type="body"/>
          </p:nvPr>
        </p:nvSpPr>
        <p:spPr>
          <a:xfrm>
            <a:off x="311700" y="700875"/>
            <a:ext cx="8520600" cy="4350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985">
              <a:solidFill>
                <a:srgbClr val="1F1F1F"/>
              </a:solidFill>
              <a:highlight>
                <a:schemeClr val="lt1"/>
              </a:highlight>
            </a:endParaRPr>
          </a:p>
          <a:p>
            <a:pPr indent="-291160" lvl="0" marL="457200" rtl="0" algn="l">
              <a:spcBef>
                <a:spcPts val="1200"/>
              </a:spcBef>
              <a:spcAft>
                <a:spcPts val="0"/>
              </a:spcAft>
              <a:buClr>
                <a:srgbClr val="1F1F1F"/>
              </a:buClr>
              <a:buSzPts val="985"/>
              <a:buChar char="●"/>
            </a:pPr>
            <a:r>
              <a:rPr lang="en" sz="985">
                <a:solidFill>
                  <a:srgbClr val="1F1F1F"/>
                </a:solidFill>
                <a:highlight>
                  <a:schemeClr val="lt1"/>
                </a:highlight>
              </a:rPr>
              <a:t>Cooper, R. L. (1989). Language planning and social change. Cambridge, England: Cambridge University Press.</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Spolsky, B. (2012) ‘What is language policy?’, in B. Spolsky (ed.) </a:t>
            </a:r>
            <a:r>
              <a:rPr i="1" lang="en" sz="985">
                <a:solidFill>
                  <a:srgbClr val="1F1F1F"/>
                </a:solidFill>
                <a:highlight>
                  <a:schemeClr val="lt1"/>
                </a:highlight>
              </a:rPr>
              <a:t>The Cambridge Handbook of Language Policy</a:t>
            </a:r>
            <a:r>
              <a:rPr lang="en" sz="985">
                <a:solidFill>
                  <a:srgbClr val="1F1F1F"/>
                </a:solidFill>
                <a:highlight>
                  <a:schemeClr val="lt1"/>
                </a:highlight>
              </a:rPr>
              <a:t>. Cambridge: Cambridge University Press (Cambridge Handbooks in Language and Linguistics)</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Spolsky, Bernard (2009). Language Management. Cambridge: Cambridge University Press.</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Why do we language plan (no date) Google search. Available at: https://shorturl.at/xnJoR (Accessed: 28 November 2024).</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(2014) Please visit our excetional village…. Available at: https://engrish.com/2014/12/please-visit-our-excetional-village/ (Accessed: 28 November 2024).</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The ‘civilizing’ Mission of the european man! (2023) AUSACO. Available at: https://ausaco.org/opinion/381 (Accessed: 01 December 2024).</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Kaplan, R.B. and Baldauf, R.B. Jr., 1997. Language Planning: From Practice to Theory. Clevedon: Multilingual Matters.</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Mesthrie, R., Swann, J., Deumert, A. and Leap, W., 2009. Introducing Sociolinguistics. 2nd ed. Edinburgh: Edinburgh University Press.</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Hornberger, N. (2017) Joshua A. Fishman: a scholar of unfathomable influence . International Journal of the Sociology of Language, Vol. 2017 (Issue 243), pp. 17-28.</a:t>
            </a:r>
            <a:endParaRPr sz="985">
              <a:solidFill>
                <a:srgbClr val="1F1F1F"/>
              </a:solidFill>
              <a:highlight>
                <a:schemeClr val="lt1"/>
              </a:highlight>
            </a:endParaRPr>
          </a:p>
          <a:p>
            <a:pPr indent="-291160" lvl="0" marL="457200" rtl="0" algn="l">
              <a:spcBef>
                <a:spcPts val="0"/>
              </a:spcBef>
              <a:spcAft>
                <a:spcPts val="0"/>
              </a:spcAft>
              <a:buClr>
                <a:srgbClr val="1F1F1F"/>
              </a:buClr>
              <a:buSzPts val="985"/>
              <a:buChar char="●"/>
            </a:pPr>
            <a:r>
              <a:rPr lang="en" sz="985">
                <a:solidFill>
                  <a:srgbClr val="1F1F1F"/>
                </a:solidFill>
                <a:highlight>
                  <a:schemeClr val="lt1"/>
                </a:highlight>
              </a:rPr>
              <a:t>Taylor-Leech, K. (2016) ‘From practice to theory: the contributions of Richard B. Baldauf Jr. to the field of language policy and planning’, Current Issues in Language Planning, 17(1), pp. 1–10.</a:t>
            </a:r>
            <a:endParaRPr sz="500">
              <a:solidFill>
                <a:srgbClr val="1F1F1F"/>
              </a:solidFill>
              <a:highlight>
                <a:schemeClr val="lt1"/>
              </a:high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6"/>
          <p:cNvSpPr txBox="1"/>
          <p:nvPr>
            <p:ph idx="1" type="body"/>
          </p:nvPr>
        </p:nvSpPr>
        <p:spPr>
          <a:xfrm>
            <a:off x="311700" y="237325"/>
            <a:ext cx="8520600" cy="4790400"/>
          </a:xfrm>
          <a:prstGeom prst="rect">
            <a:avLst/>
          </a:prstGeom>
        </p:spPr>
        <p:txBody>
          <a:bodyPr anchorCtr="0" anchor="t" bIns="91425" lIns="91425" spcFirstLastPara="1" rIns="91425" wrap="square" tIns="91425">
            <a:normAutofit fontScale="62500" lnSpcReduction="20000"/>
          </a:bodyPr>
          <a:lstStyle/>
          <a:p>
            <a:pPr indent="-300037" lvl="0" marL="457200" rtl="0" algn="l">
              <a:spcBef>
                <a:spcPts val="0"/>
              </a:spcBef>
              <a:spcAft>
                <a:spcPts val="0"/>
              </a:spcAft>
              <a:buClr>
                <a:srgbClr val="1F1F1F"/>
              </a:buClr>
              <a:buSzPct val="100000"/>
              <a:buChar char="●"/>
            </a:pPr>
            <a:r>
              <a:rPr lang="en">
                <a:solidFill>
                  <a:srgbClr val="1F1F1F"/>
                </a:solidFill>
              </a:rPr>
              <a:t>Celebrating professor emeritus Colin H. Williams’ contribution to language policy (2024) Welsh Government News. Available at: https://media.service.gov.wales/news/celebrating-professor-emeritus-colin-h-williams-contribution-to-language-policy (Accessed: 01 December 2024).</a:t>
            </a:r>
            <a:endParaRPr>
              <a:solidFill>
                <a:srgbClr val="1F1F1F"/>
              </a:solidFill>
            </a:endParaRPr>
          </a:p>
          <a:p>
            <a:pPr indent="-300037" lvl="0" marL="457200" rtl="0" algn="l">
              <a:spcBef>
                <a:spcPts val="0"/>
              </a:spcBef>
              <a:spcAft>
                <a:spcPts val="0"/>
              </a:spcAft>
              <a:buClr>
                <a:srgbClr val="1F1F1F"/>
              </a:buClr>
              <a:buSzPct val="100000"/>
              <a:buChar char="●"/>
            </a:pPr>
            <a:r>
              <a:rPr lang="en">
                <a:solidFill>
                  <a:srgbClr val="1F1F1F"/>
                </a:solidFill>
              </a:rPr>
              <a:t>Rottet, K.J. (2004) ‘Colin H. Williams (ed.). Language revitalization: Policy and planning in Wales. Cardiff: University of Wales Press, 2000. Language in Society, 33(1), pp. 133–136. </a:t>
            </a:r>
            <a:endParaRPr>
              <a:solidFill>
                <a:srgbClr val="1F1F1F"/>
              </a:solidFill>
            </a:endParaRPr>
          </a:p>
          <a:p>
            <a:pPr indent="-300037" lvl="0" marL="457200" rtl="0" algn="l">
              <a:spcBef>
                <a:spcPts val="0"/>
              </a:spcBef>
              <a:spcAft>
                <a:spcPts val="0"/>
              </a:spcAft>
              <a:buClr>
                <a:srgbClr val="1F1F1F"/>
              </a:buClr>
              <a:buSzPct val="100000"/>
              <a:buChar char="●"/>
            </a:pPr>
            <a:r>
              <a:rPr lang="en">
                <a:solidFill>
                  <a:srgbClr val="1F1F1F"/>
                </a:solidFill>
              </a:rPr>
              <a:t>Williams, C.H. (2017) Policy review: Wake me up in 2050! Formulating Language Policy in Wales;. doi:10.17863/CAM.9802.</a:t>
            </a:r>
            <a:endParaRPr>
              <a:solidFill>
                <a:srgbClr val="1F1F1F"/>
              </a:solidFill>
            </a:endParaRPr>
          </a:p>
          <a:p>
            <a:pPr indent="-300037" lvl="0" marL="457200" rtl="0" algn="l">
              <a:spcBef>
                <a:spcPts val="0"/>
              </a:spcBef>
              <a:spcAft>
                <a:spcPts val="0"/>
              </a:spcAft>
              <a:buClr>
                <a:srgbClr val="1F1F1F"/>
              </a:buClr>
              <a:buSzPct val="100000"/>
              <a:buChar char="●"/>
            </a:pPr>
            <a:r>
              <a:rPr lang="en">
                <a:solidFill>
                  <a:srgbClr val="1F1F1F"/>
                </a:solidFill>
              </a:rPr>
              <a:t>Llinell Amser (2017) Byw Yn Gymraeg. Available at: https://www.llinellamser.cymru/web#llinell-amser/y-beasleys (Accessed: 01 December 2024).</a:t>
            </a:r>
            <a:endParaRPr>
              <a:solidFill>
                <a:srgbClr val="1F1F1F"/>
              </a:solidFill>
            </a:endParaRPr>
          </a:p>
          <a:p>
            <a:pPr indent="-300037" lvl="0" marL="457200" rtl="0" algn="l">
              <a:spcBef>
                <a:spcPts val="0"/>
              </a:spcBef>
              <a:spcAft>
                <a:spcPts val="0"/>
              </a:spcAft>
              <a:buClr>
                <a:srgbClr val="1F1F1F"/>
              </a:buClr>
              <a:buSzPct val="100000"/>
              <a:buChar char="●"/>
            </a:pPr>
            <a:r>
              <a:rPr lang="en">
                <a:solidFill>
                  <a:srgbClr val="1F1F1F"/>
                </a:solidFill>
              </a:rPr>
              <a:t>Strategaeth y Gymraeg: Adroddiad Blynyddol 2023 I 2024 (2024) LLYW.CYMRU. Available at: https://www.llyw.cymru/strategaeth-y-gymraeg-adroddiad-blynyddol-2023-i-2024 (Accessed: 01 December 2024).</a:t>
            </a:r>
            <a:endParaRPr>
              <a:solidFill>
                <a:srgbClr val="1F1F1F"/>
              </a:solidFill>
            </a:endParaRPr>
          </a:p>
          <a:p>
            <a:pPr indent="-300037" lvl="0" marL="457200" rtl="0" algn="l">
              <a:spcBef>
                <a:spcPts val="0"/>
              </a:spcBef>
              <a:spcAft>
                <a:spcPts val="0"/>
              </a:spcAft>
              <a:buClr>
                <a:srgbClr val="1F1F1F"/>
              </a:buClr>
              <a:buSzPct val="100000"/>
              <a:buChar char="●"/>
            </a:pPr>
            <a:r>
              <a:rPr lang="en">
                <a:solidFill>
                  <a:srgbClr val="1F1F1F"/>
                </a:solidFill>
              </a:rPr>
              <a:t>Williams, C. H. et al. (2008) Linguistic minorities in democratic context. Basingstoke, England: Palgrave Macmillan.</a:t>
            </a:r>
            <a:endParaRPr>
              <a:solidFill>
                <a:srgbClr val="1F1F1F"/>
              </a:solidFill>
            </a:endParaRPr>
          </a:p>
          <a:p>
            <a:pPr indent="0" lvl="0" marL="0" rtl="0" algn="l">
              <a:spcBef>
                <a:spcPts val="1200"/>
              </a:spcBef>
              <a:spcAft>
                <a:spcPts val="0"/>
              </a:spcAft>
              <a:buNone/>
            </a:pPr>
            <a:r>
              <a:t/>
            </a:r>
            <a:endParaRPr sz="1436">
              <a:solidFill>
                <a:srgbClr val="1F1F1F"/>
              </a:solidFill>
            </a:endParaRPr>
          </a:p>
          <a:p>
            <a:pPr indent="0" lvl="0" marL="0" rtl="0" algn="l">
              <a:spcBef>
                <a:spcPts val="1200"/>
              </a:spcBef>
              <a:spcAft>
                <a:spcPts val="0"/>
              </a:spcAft>
              <a:buNone/>
            </a:pPr>
            <a:r>
              <a:rPr lang="en" sz="1436">
                <a:solidFill>
                  <a:srgbClr val="1F1F1F"/>
                </a:solidFill>
              </a:rPr>
              <a:t>Sleid 1: Rwy’n cydnabod y defnydd o Google Generative AI (https://tinyurl.com/cfer6u8e) ar 28/11/2024. Wrth ddefnyddio Google mae’r teclyn yn awtomatig ac oedd yr hyn a roddwyd yn cynning pwyntiau siarad i plethu mewn i’r sleid. Defnyddiais yr anogwr(wyr):</a:t>
            </a:r>
            <a:endParaRPr sz="1436">
              <a:solidFill>
                <a:srgbClr val="1F1F1F"/>
              </a:solidFill>
            </a:endParaRPr>
          </a:p>
          <a:p>
            <a:pPr indent="0" lvl="0" marL="0" rtl="0" algn="l">
              <a:spcBef>
                <a:spcPts val="1200"/>
              </a:spcBef>
              <a:spcAft>
                <a:spcPts val="0"/>
              </a:spcAft>
              <a:buNone/>
            </a:pPr>
            <a:r>
              <a:rPr lang="en" sz="1436">
                <a:solidFill>
                  <a:srgbClr val="1F1F1F"/>
                </a:solidFill>
              </a:rPr>
              <a:t>1. Google Generative AI</a:t>
            </a:r>
            <a:endParaRPr sz="1436">
              <a:solidFill>
                <a:srgbClr val="1F1F1F"/>
              </a:solidFill>
            </a:endParaRPr>
          </a:p>
          <a:p>
            <a:pPr indent="0" lvl="0" marL="0" rtl="0" algn="l">
              <a:spcBef>
                <a:spcPts val="1200"/>
              </a:spcBef>
              <a:spcAft>
                <a:spcPts val="1200"/>
              </a:spcAft>
              <a:buNone/>
            </a:pPr>
            <a:r>
              <a:rPr lang="en" sz="1436">
                <a:solidFill>
                  <a:srgbClr val="1F1F1F"/>
                </a:solidFill>
              </a:rPr>
              <a:t>Rwy’n cadarnhau nad ydw i wedi cyflwyno unrhyw destun deallusrwydd artiffisial cynhyrchiol fel fy ngwaith fy hun. Rwy’n cadarnhau bod gennyf gopïau o’m drafftiau, fy nodiadau, ac unrhyw adnoddau eraill y defnyddiais cyn ac ar ôl defnyddio offer deallusrwydd artiffisial y gellir gofyn i mi eu darparu fel tystiolaeth.</a:t>
            </a:r>
            <a:endParaRPr sz="1436"/>
          </a:p>
        </p:txBody>
      </p:sp>
    </p:spTree>
  </p:cSld>
  <p:clrMapOvr>
    <a:masterClrMapping/>
  </p:clrMapOvr>
</p:sld>
</file>

<file path=ppt/theme/theme1.xml><?xml version="1.0" encoding="utf-8"?>
<a:theme xmlns:a="http://schemas.openxmlformats.org/drawingml/2006/main" xmlns:r="http://schemas.openxmlformats.org/officeDocument/2006/relationships"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