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76" r:id="rId2"/>
    <p:sldId id="258" r:id="rId3"/>
    <p:sldId id="266" r:id="rId4"/>
    <p:sldId id="267" r:id="rId5"/>
    <p:sldId id="268" r:id="rId6"/>
    <p:sldId id="274" r:id="rId7"/>
    <p:sldId id="269" r:id="rId8"/>
    <p:sldId id="270" r:id="rId9"/>
    <p:sldId id="271" r:id="rId10"/>
    <p:sldId id="272" r:id="rId11"/>
    <p:sldId id="273" r:id="rId12"/>
    <p:sldId id="262" r:id="rId13"/>
    <p:sldId id="263" r:id="rId14"/>
    <p:sldId id="264" r:id="rId15"/>
    <p:sldId id="275" r:id="rId16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72470525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24821462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E5E6207-CE8E-4F30-8AA8-690E56862704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5F959C8-4189-4C17-B67A-288583EE0653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03D7814-A90B-4211-B836-1155E52D49A2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F5F3CCD-6816-46A5-BC59-76CE776DF539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F37BA65-E6DE-4074-A41A-24C09D0F3584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68D39B-BAAB-45FF-A2DF-A0B05E0B115E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96F3A79-B385-44ED-9644-1FC36064DFC6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F4E17F0-727B-4AD3-BB00-171D7619255E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47C38A-D66F-496B-BD07-17E35D2B358B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F5C4675-96DA-40CB-9FA3-652347B428DB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41955A4-0C10-4D04-90D0-E2EF7876F354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D378C9B2-41F9-4346-8205-B32DDF051E65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 smtClean="0"/>
              <a:t>© 2012 John Wiley &amp; Sons, Ltd,  Accounting for Managers, 4th edition,  9781119979678</a:t>
            </a:r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3</a:t>
            </a:r>
          </a:p>
          <a:p>
            <a:r>
              <a:rPr lang="en-GB" dirty="0" smtClean="0"/>
              <a:t>Recording Financial Transactions and </a:t>
            </a:r>
          </a:p>
          <a:p>
            <a:r>
              <a:rPr lang="en-GB" dirty="0" smtClean="0"/>
              <a:t>the Principles of Accounting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905119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Overview</a:t>
            </a:r>
            <a:endParaRPr lang="en-GB" dirty="0"/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</a:t>
            </a:r>
            <a:r>
              <a:rPr lang="en-US" dirty="0" smtClean="0"/>
              <a:t>ow </a:t>
            </a:r>
            <a:r>
              <a:rPr lang="en-US" dirty="0"/>
              <a:t>accounting captures </a:t>
            </a:r>
            <a:r>
              <a:rPr lang="en-US" dirty="0" smtClean="0"/>
              <a:t>information</a:t>
            </a:r>
          </a:p>
          <a:p>
            <a:r>
              <a:rPr lang="en-US" dirty="0" smtClean="0"/>
              <a:t>Elements of the </a:t>
            </a:r>
            <a:r>
              <a:rPr lang="en-US" dirty="0"/>
              <a:t>accounting </a:t>
            </a:r>
            <a:r>
              <a:rPr lang="en-US" dirty="0" smtClean="0"/>
              <a:t>system</a:t>
            </a:r>
          </a:p>
          <a:p>
            <a:pPr lvl="1"/>
            <a:r>
              <a:rPr lang="en-US" dirty="0" smtClean="0"/>
              <a:t>Assets</a:t>
            </a:r>
            <a:r>
              <a:rPr lang="en-US" dirty="0"/>
              <a:t>,</a:t>
            </a:r>
            <a:r>
              <a:rPr lang="en-US" dirty="0" smtClean="0"/>
              <a:t> liabilities, income</a:t>
            </a:r>
            <a:r>
              <a:rPr lang="en-US" dirty="0"/>
              <a:t>,</a:t>
            </a:r>
            <a:r>
              <a:rPr lang="en-US" dirty="0" smtClean="0"/>
              <a:t> expenses, </a:t>
            </a:r>
            <a:r>
              <a:rPr lang="en-US" dirty="0"/>
              <a:t>and </a:t>
            </a:r>
            <a:r>
              <a:rPr lang="en-US" dirty="0" smtClean="0"/>
              <a:t>equity</a:t>
            </a:r>
          </a:p>
          <a:p>
            <a:r>
              <a:rPr lang="en-GB" dirty="0" smtClean="0"/>
              <a:t>Simplified </a:t>
            </a:r>
            <a:r>
              <a:rPr lang="en-GB" dirty="0"/>
              <a:t>financial reports</a:t>
            </a:r>
          </a:p>
          <a:p>
            <a:r>
              <a:rPr lang="en-GB" dirty="0" smtClean="0"/>
              <a:t>Principles </a:t>
            </a:r>
            <a:r>
              <a:rPr lang="en-GB" dirty="0"/>
              <a:t>of accounting</a:t>
            </a:r>
          </a:p>
          <a:p>
            <a:r>
              <a:rPr lang="en-GB" dirty="0"/>
              <a:t>Different meanings of ‘cost’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465608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0"/>
            <a:ext cx="5781451" cy="6032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66512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accounts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Assets: things the business owns.</a:t>
            </a:r>
          </a:p>
          <a:p>
            <a:r>
              <a:rPr lang="en-US" dirty="0" smtClean="0"/>
              <a:t>Liabilities</a:t>
            </a:r>
            <a:r>
              <a:rPr lang="en-US" dirty="0"/>
              <a:t>: debts the business owes.</a:t>
            </a:r>
          </a:p>
          <a:p>
            <a:r>
              <a:rPr lang="en-US" dirty="0" smtClean="0"/>
              <a:t>Income</a:t>
            </a:r>
            <a:r>
              <a:rPr lang="en-US" dirty="0"/>
              <a:t>: the revenue generated from the sale of goods or services.</a:t>
            </a:r>
          </a:p>
          <a:p>
            <a:r>
              <a:rPr lang="en-US" dirty="0" smtClean="0"/>
              <a:t>Expenses</a:t>
            </a:r>
            <a:r>
              <a:rPr lang="en-US" dirty="0"/>
              <a:t>: the costs incurred in producing the goods and services</a:t>
            </a:r>
          </a:p>
          <a:p>
            <a:r>
              <a:rPr lang="en-US" dirty="0" smtClean="0"/>
              <a:t>Equity </a:t>
            </a:r>
            <a:r>
              <a:rPr lang="en-US" dirty="0"/>
              <a:t>(or capital): the investment made by shareholders into the business.</a:t>
            </a:r>
          </a:p>
          <a:p>
            <a:endParaRPr lang="en-US" dirty="0" smtClean="0"/>
          </a:p>
          <a:p>
            <a:r>
              <a:rPr lang="en-US" dirty="0" smtClean="0"/>
              <a:t>Profit</a:t>
            </a:r>
            <a:r>
              <a:rPr lang="en-US" b="1" dirty="0" smtClean="0"/>
              <a:t> = </a:t>
            </a:r>
            <a:r>
              <a:rPr lang="en-US" dirty="0"/>
              <a:t>i</a:t>
            </a:r>
            <a:r>
              <a:rPr lang="en-US" dirty="0" smtClean="0"/>
              <a:t>ncome</a:t>
            </a:r>
            <a:r>
              <a:rPr lang="en-US" b="1" dirty="0" smtClean="0"/>
              <a:t> – </a:t>
            </a:r>
            <a:r>
              <a:rPr lang="en-US" dirty="0" smtClean="0"/>
              <a:t>expenses</a:t>
            </a:r>
            <a:endParaRPr lang="en-US" dirty="0"/>
          </a:p>
          <a:p>
            <a:r>
              <a:rPr lang="en-US" dirty="0" smtClean="0"/>
              <a:t>Equity</a:t>
            </a:r>
            <a:r>
              <a:rPr lang="en-US" b="1" dirty="0" smtClean="0"/>
              <a:t> = </a:t>
            </a:r>
            <a:r>
              <a:rPr lang="en-US" dirty="0" smtClean="0"/>
              <a:t>assets</a:t>
            </a:r>
            <a:r>
              <a:rPr lang="en-US" b="1" dirty="0" smtClean="0"/>
              <a:t> - </a:t>
            </a:r>
            <a:r>
              <a:rPr lang="en-US" dirty="0" smtClean="0"/>
              <a:t>liabilities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239463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2-step process for recording transactions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identify what type of account is affected (assets, liability, income, expense or equity); and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determine </a:t>
            </a:r>
            <a:r>
              <a:rPr lang="en-US" dirty="0"/>
              <a:t>whether the transaction increases or decreases that account</a:t>
            </a:r>
            <a:r>
              <a:rPr lang="en-US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r>
              <a:rPr lang="en-US" dirty="0" smtClean="0"/>
              <a:t>Remember the double entry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423618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Cash or credit 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Transactions may be cash or credit</a:t>
            </a:r>
          </a:p>
          <a:p>
            <a:r>
              <a:rPr lang="en-US" dirty="0" smtClean="0"/>
              <a:t>Selling goods on credit: Receivables (debtors)</a:t>
            </a:r>
          </a:p>
          <a:p>
            <a:r>
              <a:rPr lang="en-US" dirty="0" smtClean="0"/>
              <a:t>Buying goods on credit: Payables (creditors)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828770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Inventory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When goods are bought, they become an asset called Inventory </a:t>
            </a:r>
            <a:r>
              <a:rPr lang="en-US" dirty="0" smtClean="0"/>
              <a:t>(or Stock</a:t>
            </a:r>
            <a:r>
              <a:rPr lang="en-US" dirty="0"/>
              <a:t>). </a:t>
            </a:r>
            <a:endParaRPr lang="en-US" dirty="0" smtClean="0"/>
          </a:p>
          <a:p>
            <a:r>
              <a:rPr lang="en-US" dirty="0" smtClean="0"/>
              <a:t>When the same </a:t>
            </a:r>
            <a:r>
              <a:rPr lang="en-US" dirty="0"/>
              <a:t>goods are sold, there are two transactions: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sale, either by cash or </a:t>
            </a:r>
            <a:r>
              <a:rPr lang="en-US" dirty="0" smtClean="0"/>
              <a:t>credit; </a:t>
            </a:r>
            <a:r>
              <a:rPr lang="en-US" dirty="0"/>
              <a:t>and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transfer of the cost of those goods, now sold, from inventory to an expense, called </a:t>
            </a:r>
            <a:r>
              <a:rPr lang="en-US" dirty="0" smtClean="0"/>
              <a:t>cost </a:t>
            </a:r>
            <a:r>
              <a:rPr lang="en-US" dirty="0"/>
              <a:t>of sales</a:t>
            </a:r>
            <a:r>
              <a:rPr lang="en-US" dirty="0" smtClean="0"/>
              <a:t>, or </a:t>
            </a:r>
            <a:r>
              <a:rPr lang="en-US" dirty="0"/>
              <a:t>cost of goods sold.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951936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284"/>
            <a:ext cx="7102538" cy="6084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644772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Income Statement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4560453" cy="2739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935059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Statement of Financial Position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00200"/>
            <a:ext cx="7548703" cy="262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5499059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Statement of Financial Position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96752"/>
            <a:ext cx="4608512" cy="4294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10662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Points to remember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Sales are based on the selling price</a:t>
            </a:r>
          </a:p>
          <a:p>
            <a:r>
              <a:rPr lang="en-GB" dirty="0"/>
              <a:t>Cost of goods sold are based on the purchase cost</a:t>
            </a:r>
          </a:p>
          <a:p>
            <a:r>
              <a:rPr lang="en-GB" dirty="0"/>
              <a:t>Profit is not equal to cash flow</a:t>
            </a:r>
          </a:p>
          <a:p>
            <a:pPr lvl="1"/>
            <a:r>
              <a:rPr lang="en-GB" dirty="0"/>
              <a:t>Capitalizing assets</a:t>
            </a:r>
          </a:p>
          <a:p>
            <a:pPr lvl="1"/>
            <a:r>
              <a:rPr lang="en-GB" dirty="0"/>
              <a:t>Working capital </a:t>
            </a:r>
            <a:r>
              <a:rPr lang="en-GB" dirty="0" smtClean="0"/>
              <a:t>(receivables, payables, </a:t>
            </a:r>
            <a:r>
              <a:rPr lang="en-GB" dirty="0"/>
              <a:t>inventory &amp; bank)</a:t>
            </a:r>
          </a:p>
          <a:p>
            <a:r>
              <a:rPr lang="en-GB" dirty="0"/>
              <a:t>Profit is an addition to the owner’s </a:t>
            </a:r>
            <a:r>
              <a:rPr lang="en-GB" dirty="0" smtClean="0"/>
              <a:t>equity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56841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Principles of accounting</a:t>
            </a:r>
          </a:p>
        </p:txBody>
      </p:sp>
      <p:sp>
        <p:nvSpPr>
          <p:cNvPr id="1638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Accounting entity</a:t>
            </a:r>
          </a:p>
          <a:p>
            <a:r>
              <a:rPr lang="en-GB" dirty="0"/>
              <a:t>Accounting period</a:t>
            </a:r>
          </a:p>
          <a:p>
            <a:r>
              <a:rPr lang="en-GB" dirty="0"/>
              <a:t>Matching (or accruals) </a:t>
            </a:r>
          </a:p>
          <a:p>
            <a:r>
              <a:rPr lang="en-GB" dirty="0"/>
              <a:t>Monetary </a:t>
            </a:r>
            <a:r>
              <a:rPr lang="en-GB" dirty="0" smtClean="0"/>
              <a:t>measurement</a:t>
            </a:r>
            <a:endParaRPr lang="en-GB" dirty="0"/>
          </a:p>
        </p:txBody>
      </p:sp>
      <p:sp>
        <p:nvSpPr>
          <p:cNvPr id="1639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Historic cost</a:t>
            </a:r>
          </a:p>
          <a:p>
            <a:r>
              <a:rPr lang="en-GB" dirty="0" smtClean="0"/>
              <a:t>Going </a:t>
            </a:r>
            <a:r>
              <a:rPr lang="en-GB" dirty="0"/>
              <a:t>concern</a:t>
            </a:r>
          </a:p>
          <a:p>
            <a:r>
              <a:rPr lang="en-GB" dirty="0"/>
              <a:t>Conservatism</a:t>
            </a:r>
          </a:p>
          <a:p>
            <a:r>
              <a:rPr lang="en-GB" dirty="0" smtClean="0"/>
              <a:t>Consistency</a:t>
            </a:r>
            <a:endParaRPr lang="en-GB" dirty="0"/>
          </a:p>
          <a:p>
            <a:pPr>
              <a:buFont typeface="Wingdings" pitchFamily="2" charset="2"/>
              <a:buNone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151824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Cost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Cost is</a:t>
            </a:r>
            <a:r>
              <a:rPr lang="en-GB" sz="28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‘a resource sacrificed or foregone to achieve a specific objective’</a:t>
            </a:r>
            <a:r>
              <a:rPr lang="en-GB" sz="2800" dirty="0"/>
              <a:t> </a:t>
            </a:r>
          </a:p>
          <a:p>
            <a:pPr lvl="1"/>
            <a:r>
              <a:rPr lang="en-GB" sz="2400" dirty="0" err="1"/>
              <a:t>Horngren</a:t>
            </a:r>
            <a:r>
              <a:rPr lang="en-GB" sz="2400" dirty="0"/>
              <a:t> et al.</a:t>
            </a:r>
          </a:p>
          <a:p>
            <a:r>
              <a:rPr lang="en-GB" sz="2800" dirty="0" smtClean="0"/>
              <a:t>Cost </a:t>
            </a:r>
            <a:r>
              <a:rPr lang="en-GB" sz="2800" dirty="0"/>
              <a:t>object</a:t>
            </a:r>
          </a:p>
          <a:p>
            <a:pPr lvl="1"/>
            <a:r>
              <a:rPr lang="en-GB" sz="2400" dirty="0"/>
              <a:t>Input (resource, e.g. materials, labour)</a:t>
            </a:r>
          </a:p>
          <a:p>
            <a:pPr lvl="1"/>
            <a:r>
              <a:rPr lang="en-GB" sz="2400" dirty="0"/>
              <a:t>Output (Product/Service)</a:t>
            </a:r>
          </a:p>
          <a:p>
            <a:pPr lvl="1"/>
            <a:r>
              <a:rPr lang="en-GB" sz="2400" dirty="0"/>
              <a:t>Process (e.g. customer order processing)</a:t>
            </a:r>
          </a:p>
          <a:p>
            <a:pPr lvl="1"/>
            <a:r>
              <a:rPr lang="en-GB" sz="2400" dirty="0"/>
              <a:t>Area of responsibility (department or cost centre</a:t>
            </a:r>
            <a:r>
              <a:rPr lang="en-GB" sz="2400" dirty="0" smtClean="0"/>
              <a:t>)</a:t>
            </a:r>
          </a:p>
          <a:p>
            <a:r>
              <a:rPr lang="en-GB" dirty="0"/>
              <a:t>Cash costs and opportunity </a:t>
            </a:r>
            <a:r>
              <a:rPr lang="en-GB" dirty="0" smtClean="0"/>
              <a:t>costs; past or future costs; social costs</a:t>
            </a:r>
          </a:p>
          <a:p>
            <a:pPr lvl="1">
              <a:lnSpc>
                <a:spcPct val="90000"/>
              </a:lnSpc>
            </a:pPr>
            <a:r>
              <a:rPr lang="en-GB" sz="24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‘different costs for different </a:t>
            </a:r>
            <a:r>
              <a:rPr lang="en-GB" sz="2400" i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purposes’ </a:t>
            </a:r>
            <a:r>
              <a:rPr lang="en-GB" sz="1500" i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(</a:t>
            </a:r>
            <a:r>
              <a:rPr lang="en-GB" sz="1500" dirty="0" smtClean="0"/>
              <a:t>Clark, 1923)</a:t>
            </a:r>
            <a:endParaRPr lang="en-GB" sz="1500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1711646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accounting captures </a:t>
            </a:r>
            <a:r>
              <a:rPr lang="en-US" dirty="0" smtClean="0"/>
              <a:t>information</a:t>
            </a:r>
          </a:p>
          <a:p>
            <a:pPr lvl="1"/>
            <a:r>
              <a:rPr lang="en-US" dirty="0" smtClean="0"/>
              <a:t>The </a:t>
            </a:r>
            <a:r>
              <a:rPr lang="en-US" smtClean="0"/>
              <a:t>double entry</a:t>
            </a:r>
            <a:endParaRPr lang="en-US" dirty="0"/>
          </a:p>
          <a:p>
            <a:r>
              <a:rPr lang="en-US" dirty="0"/>
              <a:t>Elements of the accounting system</a:t>
            </a:r>
          </a:p>
          <a:p>
            <a:pPr lvl="1"/>
            <a:r>
              <a:rPr lang="en-US" dirty="0"/>
              <a:t>Assets, liabilities, income, expenses, and equity</a:t>
            </a:r>
          </a:p>
          <a:p>
            <a:r>
              <a:rPr lang="en-GB" dirty="0"/>
              <a:t>Simplified financial reports</a:t>
            </a:r>
          </a:p>
          <a:p>
            <a:r>
              <a:rPr lang="en-GB" dirty="0"/>
              <a:t>Principles of accounting</a:t>
            </a:r>
          </a:p>
          <a:p>
            <a:r>
              <a:rPr lang="en-GB" dirty="0" smtClean="0"/>
              <a:t>Different meanings of ‘cost’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3096784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128</TotalTime>
  <Words>447</Words>
  <Application>Microsoft Office PowerPoint</Application>
  <PresentationFormat>On-screen Show (4:3)</PresentationFormat>
  <Paragraphs>86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Theme2</vt:lpstr>
      <vt:lpstr>Slide 1</vt:lpstr>
      <vt:lpstr>Overview</vt:lpstr>
      <vt:lpstr>Slide 3</vt:lpstr>
      <vt:lpstr>Types of accounts</vt:lpstr>
      <vt:lpstr>2-step process for recording transactions</vt:lpstr>
      <vt:lpstr>Cash or credit ?</vt:lpstr>
      <vt:lpstr>Inventory</vt:lpstr>
      <vt:lpstr>Slide 8</vt:lpstr>
      <vt:lpstr>Income Statement</vt:lpstr>
      <vt:lpstr>Statement of Financial Position </vt:lpstr>
      <vt:lpstr>Statement of Financial Position </vt:lpstr>
      <vt:lpstr>Points to remember</vt:lpstr>
      <vt:lpstr>Principles of accounting</vt:lpstr>
      <vt:lpstr>Cost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17</cp:revision>
  <dcterms:created xsi:type="dcterms:W3CDTF">2011-03-17T09:17:02Z</dcterms:created>
  <dcterms:modified xsi:type="dcterms:W3CDTF">2012-09-27T15:57:02Z</dcterms:modified>
</cp:coreProperties>
</file>