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3"/>
  </p:handoutMasterIdLst>
  <p:sldIdLst>
    <p:sldId id="256" r:id="rId5"/>
    <p:sldId id="263" r:id="rId6"/>
    <p:sldId id="264" r:id="rId7"/>
    <p:sldId id="265" r:id="rId8"/>
    <p:sldId id="266" r:id="rId9"/>
    <p:sldId id="268" r:id="rId10"/>
    <p:sldId id="267" r:id="rId11"/>
    <p:sldId id="272" r:id="rId12"/>
    <p:sldId id="269" r:id="rId13"/>
    <p:sldId id="282" r:id="rId14"/>
    <p:sldId id="270" r:id="rId15"/>
    <p:sldId id="283" r:id="rId16"/>
    <p:sldId id="281" r:id="rId17"/>
    <p:sldId id="284" r:id="rId18"/>
    <p:sldId id="285" r:id="rId19"/>
    <p:sldId id="274" r:id="rId20"/>
    <p:sldId id="275" r:id="rId21"/>
    <p:sldId id="286" r:id="rId22"/>
    <p:sldId id="295" r:id="rId23"/>
    <p:sldId id="287" r:id="rId24"/>
    <p:sldId id="288" r:id="rId25"/>
    <p:sldId id="290" r:id="rId26"/>
    <p:sldId id="289" r:id="rId27"/>
    <p:sldId id="291" r:id="rId28"/>
    <p:sldId id="292" r:id="rId29"/>
    <p:sldId id="293" r:id="rId30"/>
    <p:sldId id="296" r:id="rId31"/>
    <p:sldId id="276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18/10/2016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media/uwtsd-website/content-assets/documents/strategies-policies/Research-Data-Management-Policy-27.01.16.pdf" TargetMode="External"/><Relationship Id="rId2" Type="http://schemas.openxmlformats.org/officeDocument/2006/relationships/hyperlink" Target="http://www.uwtsd.ac.uk/media/uwtsd-website/content-assets/documents/strategies-policies/Open-Access-Publications-Policy-27.01.16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repository.uwtsd.ac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researchdata.uwtsd.ac.uk/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wtsd.ac.uk/library/research-data-management/" TargetMode="External"/><Relationship Id="rId2" Type="http://schemas.openxmlformats.org/officeDocument/2006/relationships/hyperlink" Target="http://uwtsd.ac.uk/library/open-acces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erpa.ac.uk/romeo/index.php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ef.sherpa.ac.uk/" TargetMode="Externa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library/research-data-management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dmponline.dcc.ac.uk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research-data-management/working-with-data/ethical-issues-and-data-protection/" TargetMode="External"/><Relationship Id="rId2" Type="http://schemas.openxmlformats.org/officeDocument/2006/relationships/hyperlink" Target="http://www.uwtsd.ac.uk/library/research-data-management/sharing-dat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wtsd.ac.uk/library/research-data-management/sharing-data/rights--licensing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research-data-management/working-with-data/backup-storage--security/" TargetMode="External"/><Relationship Id="rId2" Type="http://schemas.openxmlformats.org/officeDocument/2006/relationships/hyperlink" Target="http://www.uwtsd.ac.uk/library/research-data-management/preserving-data-and-workflow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e3data.org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research-data-management/sharing-data/citing-your-data/" TargetMode="External"/><Relationship Id="rId2" Type="http://schemas.openxmlformats.org/officeDocument/2006/relationships/hyperlink" Target="http://www.uwtsd.ac.uk/library/research-data-management/sharing-data/how-to-shar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wtsd.ac.uk/library/research-data-management/working-with-data/organising-your-data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uwtsd.ac.uk/library/open-access/" TargetMode="External"/><Relationship Id="rId2" Type="http://schemas.openxmlformats.org/officeDocument/2006/relationships/hyperlink" Target="mailto:repository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b="1" dirty="0" smtClean="0">
                <a:solidFill>
                  <a:schemeClr val="bg1"/>
                </a:solidFill>
              </a:rPr>
              <a:t>Open Access: </a:t>
            </a:r>
            <a:br>
              <a:rPr lang="en-GB" sz="5400" b="1" dirty="0" smtClean="0">
                <a:solidFill>
                  <a:schemeClr val="bg1"/>
                </a:solidFill>
              </a:rPr>
            </a:br>
            <a:r>
              <a:rPr lang="en-GB" sz="3600" b="1" dirty="0" smtClean="0">
                <a:solidFill>
                  <a:schemeClr val="bg1"/>
                </a:solidFill>
              </a:rPr>
              <a:t>Publishing &amp; Research Data 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4437112"/>
            <a:ext cx="3600400" cy="1294716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>
                <a:solidFill>
                  <a:schemeClr val="bg1">
                    <a:lumMod val="75000"/>
                  </a:schemeClr>
                </a:solidFill>
              </a:rPr>
              <a:t>Dr Matt Briggs.    RIES</a:t>
            </a:r>
          </a:p>
          <a:p>
            <a:pPr algn="l"/>
            <a:endParaRPr lang="en-GB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104" y="260648"/>
            <a:ext cx="3110508" cy="153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 fontScale="90000"/>
          </a:bodyPr>
          <a:lstStyle/>
          <a:p>
            <a:r>
              <a:rPr lang="en-GB" b="1" dirty="0" smtClean="0"/>
              <a:t>Launch of Open Access @ UWTSD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248472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 smtClean="0"/>
              <a:t>Open Access covers </a:t>
            </a:r>
          </a:p>
          <a:p>
            <a:endParaRPr lang="en-GB" b="1" dirty="0" smtClean="0"/>
          </a:p>
          <a:p>
            <a:pPr lvl="1"/>
            <a:r>
              <a:rPr lang="en-GB" b="1" dirty="0" smtClean="0"/>
              <a:t>All Research Publications </a:t>
            </a:r>
          </a:p>
          <a:p>
            <a:pPr lvl="2"/>
            <a:r>
              <a:rPr lang="en-GB" dirty="0" smtClean="0"/>
              <a:t>REF 2020 implications </a:t>
            </a:r>
          </a:p>
          <a:p>
            <a:pPr lvl="2"/>
            <a:r>
              <a:rPr lang="en-GB" dirty="0" smtClean="0"/>
              <a:t>Most research funders </a:t>
            </a:r>
          </a:p>
          <a:p>
            <a:pPr lvl="1"/>
            <a:r>
              <a:rPr lang="en-GB" b="1" dirty="0" smtClean="0"/>
              <a:t>Research Data</a:t>
            </a:r>
          </a:p>
          <a:p>
            <a:pPr lvl="2"/>
            <a:r>
              <a:rPr lang="en-GB" dirty="0" smtClean="0"/>
              <a:t>New funding requirement</a:t>
            </a:r>
          </a:p>
          <a:p>
            <a:pPr lvl="2"/>
            <a:r>
              <a:rPr lang="en-GB" dirty="0" smtClean="0"/>
              <a:t>All research councils</a:t>
            </a:r>
          </a:p>
          <a:p>
            <a:pPr lvl="2"/>
            <a:r>
              <a:rPr lang="en-GB" dirty="0" smtClean="0"/>
              <a:t>European Union </a:t>
            </a:r>
          </a:p>
          <a:p>
            <a:pPr lvl="2"/>
            <a:r>
              <a:rPr lang="en-GB" dirty="0" smtClean="0"/>
              <a:t>Major funders</a:t>
            </a:r>
          </a:p>
          <a:p>
            <a:pPr lvl="2"/>
            <a:endParaRPr lang="en-GB" dirty="0" smtClean="0"/>
          </a:p>
          <a:p>
            <a:pPr lvl="0"/>
            <a:r>
              <a:rPr lang="en-GB" b="1" dirty="0" smtClean="0">
                <a:solidFill>
                  <a:prstClr val="black"/>
                </a:solidFill>
              </a:rPr>
              <a:t>Supported by 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Two new policies 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Two new repositories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Web resources 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Staff development programme 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5985850"/>
            <a:ext cx="1194575" cy="5879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13891"/>
          <a:stretch/>
        </p:blipFill>
        <p:spPr>
          <a:xfrm>
            <a:off x="6080923" y="1417638"/>
            <a:ext cx="2044760" cy="165618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923" y="3429000"/>
            <a:ext cx="1988857" cy="196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41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GB" b="1" dirty="0" smtClean="0"/>
              <a:t>Open Access Policies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215" y="1417638"/>
            <a:ext cx="4690864" cy="3917032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Open Access Publications Policy    </a:t>
            </a:r>
          </a:p>
          <a:p>
            <a:r>
              <a:rPr lang="en-GB" sz="2400" dirty="0" smtClean="0">
                <a:hlinkClick r:id="rId2"/>
              </a:rPr>
              <a:t>Available here:</a:t>
            </a:r>
            <a:r>
              <a:rPr lang="en-GB" sz="2400" dirty="0">
                <a:hlinkClick r:id="rId2"/>
              </a:rPr>
              <a:t> </a:t>
            </a:r>
            <a:endParaRPr lang="en-GB" sz="2400" dirty="0" smtClean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Research Data Management Policy     </a:t>
            </a:r>
          </a:p>
          <a:p>
            <a:r>
              <a:rPr lang="en-GB" sz="2400" dirty="0" smtClean="0">
                <a:hlinkClick r:id="rId3"/>
              </a:rPr>
              <a:t>Available here</a:t>
            </a:r>
            <a:r>
              <a:rPr lang="en-GB" sz="2400" dirty="0" smtClean="0"/>
              <a:t>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4208" y="2569312"/>
            <a:ext cx="1954560" cy="280036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1455681"/>
            <a:ext cx="2114422" cy="30097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07704" y="6021288"/>
            <a:ext cx="1194920" cy="5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66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 fontScale="90000"/>
          </a:bodyPr>
          <a:lstStyle/>
          <a:p>
            <a:r>
              <a:rPr lang="en-GB" b="1" dirty="0" smtClean="0"/>
              <a:t>2 New Open Access Repositories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101" y="1497360"/>
            <a:ext cx="4568998" cy="1540767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Research </a:t>
            </a:r>
            <a:endParaRPr lang="en-GB" dirty="0" smtClean="0"/>
          </a:p>
          <a:p>
            <a:pPr marL="0" lvl="0" indent="0">
              <a:buNone/>
            </a:pPr>
            <a:r>
              <a:rPr lang="en-GB" dirty="0" smtClean="0"/>
              <a:t>Publications</a:t>
            </a:r>
            <a:r>
              <a:rPr lang="en-GB" dirty="0"/>
              <a:t>   </a:t>
            </a:r>
          </a:p>
          <a:p>
            <a:pPr marL="0" lvl="0" indent="0">
              <a:buNone/>
            </a:pPr>
            <a:r>
              <a:rPr lang="en-GB" sz="2000" u="sng" dirty="0" smtClean="0">
                <a:hlinkClick r:id="rId2"/>
              </a:rPr>
              <a:t>http</a:t>
            </a:r>
            <a:r>
              <a:rPr lang="en-GB" sz="2000" u="sng" dirty="0">
                <a:hlinkClick r:id="rId2"/>
              </a:rPr>
              <a:t>://repository.uwtsd.ac.uk/</a:t>
            </a:r>
            <a:r>
              <a:rPr lang="en-GB" sz="2000" dirty="0"/>
              <a:t> </a:t>
            </a:r>
            <a:endParaRPr lang="en-GB" sz="2000" dirty="0" smtClean="0"/>
          </a:p>
          <a:p>
            <a:pPr lvl="0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7228" t="19577" b="9981"/>
          <a:stretch/>
        </p:blipFill>
        <p:spPr>
          <a:xfrm>
            <a:off x="3419872" y="1409092"/>
            <a:ext cx="5477922" cy="30117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7140" y="6021288"/>
            <a:ext cx="1194920" cy="58526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30101" y="3649046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GB" sz="3200" dirty="0"/>
              <a:t>Research </a:t>
            </a:r>
            <a:endParaRPr lang="en-GB" sz="3200" dirty="0" smtClean="0"/>
          </a:p>
          <a:p>
            <a:pPr lvl="0"/>
            <a:r>
              <a:rPr lang="en-GB" sz="3200" dirty="0" smtClean="0"/>
              <a:t>Data</a:t>
            </a:r>
            <a:r>
              <a:rPr lang="en-GB" sz="3200" dirty="0"/>
              <a:t>              </a:t>
            </a:r>
          </a:p>
          <a:p>
            <a:pPr lvl="0"/>
            <a:r>
              <a:rPr lang="en-GB" sz="2000" u="sng" dirty="0">
                <a:hlinkClick r:id="rId5"/>
              </a:rPr>
              <a:t>http://researchdata.uwtsd.ac.uk/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423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Web Resources and Support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148" y="1554980"/>
            <a:ext cx="548295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Open </a:t>
            </a:r>
            <a:r>
              <a:rPr lang="en-GB" b="1" dirty="0"/>
              <a:t>Access Publishing </a:t>
            </a:r>
          </a:p>
          <a:p>
            <a:pPr marL="0" indent="0">
              <a:buNone/>
            </a:pPr>
            <a:r>
              <a:rPr lang="en-GB" sz="2400" u="sng" dirty="0" smtClean="0">
                <a:hlinkClick r:id="rId2"/>
              </a:rPr>
              <a:t>http</a:t>
            </a:r>
            <a:r>
              <a:rPr lang="en-GB" sz="2400" u="sng" dirty="0">
                <a:hlinkClick r:id="rId2"/>
              </a:rPr>
              <a:t>://uwtsd.ac.uk/library/open-access</a:t>
            </a:r>
            <a:r>
              <a:rPr lang="en-GB" sz="2400" u="sng" dirty="0" smtClean="0">
                <a:hlinkClick r:id="rId2"/>
              </a:rPr>
              <a:t>/</a:t>
            </a:r>
            <a:endParaRPr lang="en-GB" sz="2400" u="sng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b="1" dirty="0" smtClean="0"/>
              <a:t>Open </a:t>
            </a:r>
            <a:r>
              <a:rPr lang="en-GB" b="1" dirty="0"/>
              <a:t>Access Research Data</a:t>
            </a:r>
          </a:p>
          <a:p>
            <a:pPr marL="0" indent="0">
              <a:buNone/>
            </a:pPr>
            <a:r>
              <a:rPr lang="en-GB" sz="2400" u="sng" dirty="0">
                <a:hlinkClick r:id="rId3"/>
              </a:rPr>
              <a:t>http://uwtsd.ac.uk/library/research-data-management/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7704" y="6021288"/>
            <a:ext cx="1194920" cy="5852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419" y="2780928"/>
            <a:ext cx="2856690" cy="269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16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Why Open Access?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 fontAlgn="base"/>
            <a:r>
              <a:rPr lang="en-GB" dirty="0" smtClean="0"/>
              <a:t>Enables </a:t>
            </a:r>
            <a:r>
              <a:rPr lang="en-GB" dirty="0"/>
              <a:t>the prompt and widespread dissemination of research </a:t>
            </a:r>
            <a:r>
              <a:rPr lang="en-GB" dirty="0" smtClean="0"/>
              <a:t>findings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dirty="0" smtClean="0"/>
              <a:t>Benefits </a:t>
            </a:r>
            <a:r>
              <a:rPr lang="en-GB" dirty="0"/>
              <a:t>both the efficiency of the research process and economic growth driven by publicly funded </a:t>
            </a:r>
            <a:r>
              <a:rPr lang="en-GB" dirty="0" smtClean="0"/>
              <a:t>research</a:t>
            </a:r>
          </a:p>
          <a:p>
            <a:pPr lvl="0" fontAlgn="base"/>
            <a:endParaRPr lang="en-GB" dirty="0"/>
          </a:p>
          <a:p>
            <a:r>
              <a:rPr lang="en-GB" dirty="0" smtClean="0"/>
              <a:t>Increases </a:t>
            </a:r>
            <a:r>
              <a:rPr lang="en-GB" dirty="0"/>
              <a:t>public understanding of </a:t>
            </a:r>
            <a:r>
              <a:rPr lang="en-GB" dirty="0" smtClean="0"/>
              <a:t>research</a:t>
            </a:r>
          </a:p>
          <a:p>
            <a:endParaRPr lang="en-GB" dirty="0"/>
          </a:p>
          <a:p>
            <a:r>
              <a:rPr lang="en-GB" dirty="0" smtClean="0"/>
              <a:t>Increased Citation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5949280"/>
            <a:ext cx="1201016" cy="5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51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204" y="254769"/>
            <a:ext cx="5698976" cy="1143000"/>
          </a:xfrm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REF 2020 </a:t>
            </a:r>
            <a:br>
              <a:rPr lang="en-GB" b="1" dirty="0" smtClean="0"/>
            </a:br>
            <a:r>
              <a:rPr lang="en-GB" b="1" dirty="0" smtClean="0"/>
              <a:t>Requirements: </a:t>
            </a:r>
            <a:r>
              <a:rPr lang="en-GB" b="1" u="sng" dirty="0" smtClean="0"/>
              <a:t>Publications</a:t>
            </a:r>
            <a:r>
              <a:rPr lang="en-GB" b="1" dirty="0" smtClean="0"/>
              <a:t> 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To fulfil its aim of increasing substantially the proportion of research that is made available by open access (OA) in the UK, the four UK higher education funding bodies have introduced a requirement that outputs submitted to the post-2014 REF be made available in an open-access </a:t>
            </a:r>
            <a:r>
              <a:rPr lang="en-GB" dirty="0" smtClean="0"/>
              <a:t>form</a:t>
            </a:r>
            <a:r>
              <a:rPr lang="en-GB" dirty="0"/>
              <a:t> </a:t>
            </a:r>
            <a:r>
              <a:rPr lang="en-GB" dirty="0" smtClean="0"/>
              <a:t>from </a:t>
            </a:r>
            <a:r>
              <a:rPr lang="en-GB" b="1" dirty="0" smtClean="0"/>
              <a:t>April 2016</a:t>
            </a:r>
            <a:endParaRPr lang="en-GB" b="1" dirty="0"/>
          </a:p>
          <a:p>
            <a:endParaRPr lang="en-GB" dirty="0"/>
          </a:p>
          <a:p>
            <a:r>
              <a:rPr lang="en-GB" b="1" dirty="0"/>
              <a:t>Open access refers </a:t>
            </a:r>
            <a:r>
              <a:rPr lang="en-GB" b="1" dirty="0" smtClean="0"/>
              <a:t>to:</a:t>
            </a:r>
          </a:p>
          <a:p>
            <a:r>
              <a:rPr lang="en-GB" dirty="0"/>
              <a:t>U</a:t>
            </a:r>
            <a:r>
              <a:rPr lang="en-GB" dirty="0" smtClean="0"/>
              <a:t>nrestricted</a:t>
            </a:r>
            <a:r>
              <a:rPr lang="en-GB" dirty="0"/>
              <a:t>, online access to the published findings of research.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968" y="134494"/>
            <a:ext cx="4710268" cy="112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81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785" y="1849684"/>
            <a:ext cx="8229600" cy="4246316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b="1" dirty="0" smtClean="0"/>
              <a:t>When </a:t>
            </a:r>
            <a:r>
              <a:rPr lang="en-GB" b="1" dirty="0"/>
              <a:t>you’ve had a journal article or conference paper accepted for publication, you need to Act on </a:t>
            </a:r>
            <a:r>
              <a:rPr lang="en-GB" b="1" dirty="0" smtClean="0"/>
              <a:t>Acceptance:</a:t>
            </a:r>
          </a:p>
          <a:p>
            <a:r>
              <a:rPr lang="en-GB" dirty="0"/>
              <a:t>D</a:t>
            </a:r>
            <a:r>
              <a:rPr lang="en-GB" dirty="0" smtClean="0"/>
              <a:t>eposit </a:t>
            </a:r>
            <a:r>
              <a:rPr lang="en-GB" dirty="0"/>
              <a:t>the accepted manuscript into the UWTSD Open Access Research Repository within 3 months of acceptance</a:t>
            </a:r>
            <a:r>
              <a:rPr lang="en-GB" dirty="0" smtClean="0"/>
              <a:t>. </a:t>
            </a:r>
          </a:p>
          <a:p>
            <a:r>
              <a:rPr lang="en-GB" dirty="0" smtClean="0"/>
              <a:t>Without this the work will not be eligible for REF2020.</a:t>
            </a:r>
          </a:p>
          <a:p>
            <a:r>
              <a:rPr lang="en-GB" dirty="0" smtClean="0"/>
              <a:t>Policy in force now.</a:t>
            </a:r>
          </a:p>
          <a:p>
            <a:endParaRPr lang="en-GB" dirty="0" smtClean="0"/>
          </a:p>
          <a:p>
            <a:r>
              <a:rPr lang="en-GB" b="1" dirty="0" smtClean="0"/>
              <a:t>All other outputs (Type B)</a:t>
            </a:r>
          </a:p>
          <a:p>
            <a:r>
              <a:rPr lang="en-GB" dirty="0" smtClean="0"/>
              <a:t>A record of the output must be deposited</a:t>
            </a:r>
          </a:p>
          <a:p>
            <a:r>
              <a:rPr lang="en-GB" dirty="0"/>
              <a:t>T</a:t>
            </a:r>
            <a:r>
              <a:rPr lang="en-GB" dirty="0" smtClean="0"/>
              <a:t>he text itself should also be deposited for preservation purposes, even if copyright restrictions apply. </a:t>
            </a:r>
          </a:p>
          <a:p>
            <a:r>
              <a:rPr lang="en-GB" dirty="0" smtClean="0"/>
              <a:t>If copyright allows it will be publically available.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5949280"/>
            <a:ext cx="1201016" cy="5852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96" y="364013"/>
            <a:ext cx="4956494" cy="11034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689" y="358653"/>
            <a:ext cx="526692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What do I </a:t>
            </a:r>
            <a:br>
              <a:rPr lang="en-GB" b="1" dirty="0" smtClean="0"/>
            </a:br>
            <a:r>
              <a:rPr lang="en-GB" b="1" dirty="0" smtClean="0"/>
              <a:t>have to do?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75594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Routes to Open Access 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2052" y="1988840"/>
            <a:ext cx="3254232" cy="37085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887" y="2039313"/>
            <a:ext cx="3066549" cy="36643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6236" y="3933056"/>
            <a:ext cx="1591156" cy="17642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7904" y="4293096"/>
            <a:ext cx="1245064" cy="124841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46984" y="1596847"/>
            <a:ext cx="2870685" cy="64633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3600" dirty="0"/>
              <a:t>Green Route </a:t>
            </a:r>
          </a:p>
        </p:txBody>
      </p:sp>
      <p:sp>
        <p:nvSpPr>
          <p:cNvPr id="9" name="Rectangle 8"/>
          <p:cNvSpPr/>
          <p:nvPr/>
        </p:nvSpPr>
        <p:spPr>
          <a:xfrm>
            <a:off x="4755135" y="1596847"/>
            <a:ext cx="2736304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3600" dirty="0" smtClean="0"/>
              <a:t>Gold </a:t>
            </a:r>
            <a:r>
              <a:rPr lang="en-GB" sz="3600" dirty="0"/>
              <a:t>Route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9712" y="5975911"/>
            <a:ext cx="1201016" cy="5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72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113" y="404664"/>
            <a:ext cx="6192688" cy="2160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smtClean="0"/>
              <a:t>Final </a:t>
            </a:r>
            <a:r>
              <a:rPr lang="en-GB" sz="2800" b="1" dirty="0"/>
              <a:t>peer-reviewed </a:t>
            </a:r>
            <a:r>
              <a:rPr lang="en-GB" sz="2800" b="1" dirty="0" smtClean="0"/>
              <a:t>text</a:t>
            </a:r>
          </a:p>
          <a:p>
            <a:r>
              <a:rPr lang="en-GB" sz="2800" dirty="0" smtClean="0"/>
              <a:t>Accepted for publication</a:t>
            </a:r>
          </a:p>
          <a:p>
            <a:r>
              <a:rPr lang="en-GB" sz="2800" dirty="0" smtClean="0"/>
              <a:t>Author’s own Word or PDF copy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88640"/>
            <a:ext cx="2499577" cy="260321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95113" y="2564904"/>
            <a:ext cx="66247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May otherwise be known as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‘accepted author manuscript’ 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‘</a:t>
            </a:r>
            <a:r>
              <a:rPr lang="en-GB" sz="2800" dirty="0"/>
              <a:t>final author version’ 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‘</a:t>
            </a:r>
            <a:r>
              <a:rPr lang="en-GB" sz="2800" dirty="0"/>
              <a:t>post-print’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9552" y="4952098"/>
            <a:ext cx="8317020" cy="5040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/>
              <a:t>Green route is sometimes referred to as ‘self-archiving’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3522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16" y="476672"/>
            <a:ext cx="5698976" cy="3456384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Free of charge.</a:t>
            </a:r>
          </a:p>
          <a:p>
            <a:r>
              <a:rPr lang="en-GB" sz="2800" dirty="0" smtClean="0"/>
              <a:t>Cannot usually deposit publisher’s formatted version.</a:t>
            </a:r>
          </a:p>
          <a:p>
            <a:r>
              <a:rPr lang="en-GB" sz="2800" dirty="0" smtClean="0"/>
              <a:t>Embargo periods may apply. </a:t>
            </a:r>
          </a:p>
          <a:p>
            <a:r>
              <a:rPr lang="en-GB" sz="2800" dirty="0" smtClean="0"/>
              <a:t>‘Closed deposits’ will be opened once embargo periods expire. </a:t>
            </a:r>
            <a:endParaRPr lang="en-GB" sz="28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99282"/>
            <a:ext cx="2499134" cy="26018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712" y="5949280"/>
            <a:ext cx="1201016" cy="585267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31223" y="3762103"/>
            <a:ext cx="8249097" cy="1611113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Most </a:t>
            </a:r>
            <a:r>
              <a:rPr lang="en-GB" sz="2000" b="1" u="sng" dirty="0" smtClean="0"/>
              <a:t>but not all</a:t>
            </a:r>
            <a:r>
              <a:rPr lang="en-GB" sz="2000" b="1" dirty="0" smtClean="0"/>
              <a:t> </a:t>
            </a:r>
            <a:r>
              <a:rPr lang="en-GB" sz="2000" dirty="0" smtClean="0"/>
              <a:t>journals are Green OA compliant.  </a:t>
            </a:r>
          </a:p>
          <a:p>
            <a:r>
              <a:rPr lang="en-GB" sz="2000" dirty="0" smtClean="0"/>
              <a:t>You need to consider this in your choice of where to publish.</a:t>
            </a:r>
          </a:p>
          <a:p>
            <a:r>
              <a:rPr lang="en-GB" sz="2000" dirty="0" smtClean="0"/>
              <a:t>Exceptions can apply.  </a:t>
            </a:r>
          </a:p>
          <a:p>
            <a:r>
              <a:rPr lang="en-GB" sz="2000" dirty="0" smtClean="0"/>
              <a:t>Exceptions </a:t>
            </a:r>
            <a:r>
              <a:rPr lang="en-GB" sz="2000" dirty="0"/>
              <a:t>m</a:t>
            </a:r>
            <a:r>
              <a:rPr lang="en-GB" sz="2000" dirty="0" smtClean="0"/>
              <a:t>ust be referred to the Research Committee in advance if the journal you wish to publish in is not compliant. 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3999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0846" y="338120"/>
            <a:ext cx="5319626" cy="2936303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 smtClean="0"/>
              <a:t>Publisher’s final version</a:t>
            </a:r>
          </a:p>
          <a:p>
            <a:r>
              <a:rPr lang="en-GB" sz="2400" dirty="0" smtClean="0"/>
              <a:t>APC (Article Processing Charge) must be paid (£2k).</a:t>
            </a:r>
          </a:p>
          <a:p>
            <a:r>
              <a:rPr lang="en-GB" sz="2400" dirty="0" smtClean="0"/>
              <a:t>Cannot usually be included in a grant’s budget.</a:t>
            </a:r>
          </a:p>
          <a:p>
            <a:r>
              <a:rPr lang="en-GB" sz="2400" dirty="0" smtClean="0"/>
              <a:t>Funds not centrally available. </a:t>
            </a:r>
          </a:p>
          <a:p>
            <a:r>
              <a:rPr lang="en-GB" sz="2400" dirty="0" smtClean="0"/>
              <a:t>Some journal subscriptions will cover APCs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404664"/>
            <a:ext cx="2609314" cy="260321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1520" y="3573016"/>
            <a:ext cx="8712968" cy="1631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dirty="0" smtClean="0"/>
              <a:t>Journal </a:t>
            </a:r>
            <a:r>
              <a:rPr lang="en-GB" sz="2000" dirty="0"/>
              <a:t>provides, via its own website, </a:t>
            </a:r>
            <a:r>
              <a:rPr lang="en-GB" sz="2000" b="1" dirty="0"/>
              <a:t>immediate and unrestricted access to the final published version of the paper</a:t>
            </a:r>
            <a:r>
              <a:rPr lang="en-GB" sz="2000" dirty="0"/>
              <a:t>, which should be made available using the Creative Commons Attribution (CC BY) licence, and allows immediate deposit of the final published version in other repositories </a:t>
            </a:r>
            <a:r>
              <a:rPr lang="en-GB" sz="2000" dirty="0" smtClean="0"/>
              <a:t>without restriction </a:t>
            </a:r>
            <a:r>
              <a:rPr lang="en-GB" sz="2000" dirty="0"/>
              <a:t>on re‐use. </a:t>
            </a:r>
          </a:p>
        </p:txBody>
      </p:sp>
    </p:spTree>
    <p:extLst>
      <p:ext uri="{BB962C8B-B14F-4D97-AF65-F5344CB8AC3E}">
        <p14:creationId xmlns:p14="http://schemas.microsoft.com/office/powerpoint/2010/main" val="216607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732" y="2420888"/>
            <a:ext cx="4140456" cy="21443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323528" y="344834"/>
            <a:ext cx="66247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/>
              <a:t>How do I check if the journal </a:t>
            </a:r>
            <a:r>
              <a:rPr lang="en-GB" sz="4000" b="1" dirty="0" smtClean="0"/>
              <a:t>is REF compliant</a:t>
            </a:r>
            <a:r>
              <a:rPr lang="en-GB" sz="4000" b="1" dirty="0"/>
              <a:t>?</a:t>
            </a:r>
          </a:p>
        </p:txBody>
      </p:sp>
      <p:sp>
        <p:nvSpPr>
          <p:cNvPr id="7" name="Rectangle 6"/>
          <p:cNvSpPr/>
          <p:nvPr/>
        </p:nvSpPr>
        <p:spPr>
          <a:xfrm>
            <a:off x="179512" y="4726518"/>
            <a:ext cx="53588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http://www.sherpa.ac.uk/romeo/index.php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16154" r="17022" b="19941"/>
          <a:stretch/>
        </p:blipFill>
        <p:spPr>
          <a:xfrm>
            <a:off x="4752232" y="2489027"/>
            <a:ext cx="3989013" cy="208546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Rectangle 9"/>
          <p:cNvSpPr/>
          <p:nvPr/>
        </p:nvSpPr>
        <p:spPr>
          <a:xfrm>
            <a:off x="4752232" y="4726150"/>
            <a:ext cx="2516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https://ref.sherpa.ac.uk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56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496855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 smtClean="0"/>
              <a:t>Eligible Embargo Periods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284954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/>
              <a:t>REF </a:t>
            </a:r>
            <a:r>
              <a:rPr lang="en-GB" b="1" dirty="0"/>
              <a:t>main panels A and </a:t>
            </a:r>
            <a:r>
              <a:rPr lang="en-GB" b="1" dirty="0" smtClean="0"/>
              <a:t>B</a:t>
            </a:r>
          </a:p>
          <a:p>
            <a:r>
              <a:rPr lang="en-GB" b="1" dirty="0"/>
              <a:t>12 </a:t>
            </a:r>
            <a:r>
              <a:rPr lang="en-GB" b="1" dirty="0" smtClean="0"/>
              <a:t>months</a:t>
            </a:r>
          </a:p>
          <a:p>
            <a:r>
              <a:rPr lang="en-GB" dirty="0" smtClean="0"/>
              <a:t>Health &amp; Life Sciences, Science</a:t>
            </a:r>
            <a:r>
              <a:rPr lang="en-GB" dirty="0"/>
              <a:t>, Technology, </a:t>
            </a:r>
            <a:r>
              <a:rPr lang="en-GB" dirty="0" smtClean="0"/>
              <a:t>Engineering &amp; Mathematics </a:t>
            </a:r>
          </a:p>
          <a:p>
            <a:endParaRPr lang="en-GB" dirty="0"/>
          </a:p>
          <a:p>
            <a:r>
              <a:rPr lang="en-GB" b="1" dirty="0" smtClean="0"/>
              <a:t>REF </a:t>
            </a:r>
            <a:r>
              <a:rPr lang="en-GB" b="1" dirty="0"/>
              <a:t>main panels C and D </a:t>
            </a:r>
            <a:endParaRPr lang="en-GB" b="1" dirty="0" smtClean="0"/>
          </a:p>
          <a:p>
            <a:r>
              <a:rPr lang="en-GB" b="1" dirty="0"/>
              <a:t>24 </a:t>
            </a:r>
            <a:r>
              <a:rPr lang="en-GB" b="1" dirty="0" smtClean="0"/>
              <a:t>months</a:t>
            </a:r>
          </a:p>
          <a:p>
            <a:r>
              <a:rPr lang="en-GB" dirty="0" smtClean="0"/>
              <a:t>Social </a:t>
            </a:r>
            <a:r>
              <a:rPr lang="en-GB" dirty="0"/>
              <a:t>Science, Arts and Humanities 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381" y="150892"/>
            <a:ext cx="4526073" cy="1029395"/>
          </a:xfrm>
          <a:prstGeom prst="rect">
            <a:avLst/>
          </a:prstGeom>
        </p:spPr>
      </p:pic>
      <p:sp>
        <p:nvSpPr>
          <p:cNvPr id="8" name="Content Placeholder 6"/>
          <p:cNvSpPr txBox="1">
            <a:spLocks/>
          </p:cNvSpPr>
          <p:nvPr/>
        </p:nvSpPr>
        <p:spPr>
          <a:xfrm>
            <a:off x="449040" y="4505958"/>
            <a:ext cx="8363272" cy="892695"/>
          </a:xfrm>
          <a:prstGeom prst="rect">
            <a:avLst/>
          </a:prstGeom>
          <a:solidFill>
            <a:srgbClr val="FF6600"/>
          </a:solidFill>
          <a:ln w="9525" cap="flat" cmpd="sng" algn="ctr">
            <a:solidFill>
              <a:schemeClr val="tx1"/>
            </a:solidFill>
            <a:prstDash val="solid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sz="1800" dirty="0" smtClean="0"/>
              <a:t>Must however be made as a ‘closed deposit’ within 3 months of acceptance </a:t>
            </a:r>
          </a:p>
          <a:p>
            <a:pPr marL="0" indent="0" algn="ctr">
              <a:buFont typeface="Arial" pitchFamily="34" charset="0"/>
              <a:buNone/>
            </a:pPr>
            <a:r>
              <a:rPr lang="en-GB" sz="1800" dirty="0" smtClean="0"/>
              <a:t>Abstract and bibliographic details will be public and discoverable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16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392" y="486495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Or, for research funded through any of the seven UK research councils: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6264696" cy="3917032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 smtClean="0"/>
              <a:t>RCUK </a:t>
            </a:r>
            <a:r>
              <a:rPr lang="en-GB" dirty="0"/>
              <a:t>will accept a delay of no more </a:t>
            </a:r>
            <a:r>
              <a:rPr lang="en-GB" dirty="0" smtClean="0"/>
              <a:t>than </a:t>
            </a:r>
            <a:r>
              <a:rPr lang="en-GB" b="1" dirty="0" smtClean="0"/>
              <a:t>6 </a:t>
            </a:r>
            <a:r>
              <a:rPr lang="en-GB" b="1" dirty="0"/>
              <a:t>months</a:t>
            </a:r>
            <a:r>
              <a:rPr lang="en-GB" dirty="0"/>
              <a:t> between on‐line publication and the final Accepted Manuscript becoming Open Access.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</a:t>
            </a:r>
            <a:r>
              <a:rPr lang="en-GB" dirty="0"/>
              <a:t>the case of papers in the arts, humanities and social sciences (which will mainly be funded by the AHRC and the ESRC), the maximum embargo period will be </a:t>
            </a:r>
            <a:r>
              <a:rPr lang="en-GB" b="1" dirty="0"/>
              <a:t>12 months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Other funders have similar policies.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256" y="1594174"/>
            <a:ext cx="1634811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9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Licencing: Funded Research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30756"/>
            <a:ext cx="5400600" cy="403049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Creative </a:t>
            </a:r>
            <a:r>
              <a:rPr lang="en-GB" dirty="0"/>
              <a:t>Commons Attribution </a:t>
            </a:r>
            <a:r>
              <a:rPr lang="en-GB" b="1" dirty="0"/>
              <a:t>(CC BY) </a:t>
            </a:r>
            <a:r>
              <a:rPr lang="en-GB" dirty="0"/>
              <a:t>licence must be used for research published under the Gold </a:t>
            </a:r>
            <a:r>
              <a:rPr lang="en-GB" dirty="0" smtClean="0"/>
              <a:t>route</a:t>
            </a:r>
          </a:p>
          <a:p>
            <a:endParaRPr lang="en-GB" dirty="0"/>
          </a:p>
          <a:p>
            <a:r>
              <a:rPr lang="en-GB" dirty="0" smtClean="0"/>
              <a:t>Green Route</a:t>
            </a:r>
            <a:r>
              <a:rPr lang="en-GB" dirty="0"/>
              <a:t>, </a:t>
            </a:r>
            <a:r>
              <a:rPr lang="en-GB" dirty="0" smtClean="0"/>
              <a:t>a </a:t>
            </a:r>
            <a:r>
              <a:rPr lang="en-GB" b="1" dirty="0"/>
              <a:t>CC BY </a:t>
            </a:r>
            <a:r>
              <a:rPr lang="en-GB" dirty="0"/>
              <a:t>licence should be sought as a matter of preference, although the open access requirement can also be met by use of the minimum of a Creative Commons Attribution-non-commercial licence (</a:t>
            </a:r>
            <a:r>
              <a:rPr lang="en-GB" b="1" dirty="0"/>
              <a:t>CC BY NC</a:t>
            </a:r>
            <a:r>
              <a:rPr lang="en-GB" dirty="0"/>
              <a:t>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152" y="1660984"/>
            <a:ext cx="2923034" cy="10167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3573016"/>
            <a:ext cx="2923034" cy="951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32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Licencing: Unfunded </a:t>
            </a:r>
            <a:r>
              <a:rPr lang="en-GB" b="1" dirty="0"/>
              <a:t>R</a:t>
            </a:r>
            <a:r>
              <a:rPr lang="en-GB" b="1" dirty="0" smtClean="0"/>
              <a:t>esearch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410944" cy="3556991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A minimum </a:t>
            </a:r>
            <a:r>
              <a:rPr lang="en-GB" sz="2400" dirty="0"/>
              <a:t>of Creative Commons Attribution Non-Commercial Non-Derivative </a:t>
            </a:r>
            <a:r>
              <a:rPr lang="en-GB" sz="2400" b="1" dirty="0"/>
              <a:t>(CC BY-NC-ND) </a:t>
            </a:r>
            <a:r>
              <a:rPr lang="en-GB" sz="2400" dirty="0"/>
              <a:t>licence should be used. </a:t>
            </a: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/>
              <a:t>If any researcher requires that anything other than a CC BY-NC-ND license be used this must be made known at the point of submission to the repository.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144" y="1700808"/>
            <a:ext cx="2880320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81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Open Access to Research Data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49996" y="980728"/>
            <a:ext cx="6264696" cy="4701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7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0"/>
            <a:ext cx="90010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research data management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67000" y="1772816"/>
            <a:ext cx="3810000" cy="386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27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Research </a:t>
            </a:r>
            <a:r>
              <a:rPr lang="en-GB" b="1" dirty="0"/>
              <a:t>data </a:t>
            </a:r>
            <a:r>
              <a:rPr lang="en-GB" b="1" dirty="0" smtClean="0"/>
              <a:t>management?</a:t>
            </a:r>
            <a:r>
              <a:rPr lang="en-GB" b="1" dirty="0"/>
              <a:t/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5407"/>
            <a:ext cx="8229600" cy="5328592"/>
          </a:xfrm>
        </p:spPr>
        <p:txBody>
          <a:bodyPr>
            <a:normAutofit fontScale="25000" lnSpcReduction="20000"/>
          </a:bodyPr>
          <a:lstStyle/>
          <a:p>
            <a:endParaRPr lang="en-GB" sz="4300" b="1" dirty="0"/>
          </a:p>
          <a:p>
            <a:r>
              <a:rPr lang="en-GB" sz="6400" b="1" dirty="0" smtClean="0"/>
              <a:t>Data </a:t>
            </a:r>
            <a:r>
              <a:rPr lang="en-GB" sz="6400" b="1" dirty="0"/>
              <a:t>management planning: </a:t>
            </a:r>
            <a:endParaRPr lang="en-GB" sz="6400" b="1" dirty="0" smtClean="0"/>
          </a:p>
          <a:p>
            <a:r>
              <a:rPr lang="en-GB" sz="4800" dirty="0" smtClean="0"/>
              <a:t>Writing </a:t>
            </a:r>
            <a:r>
              <a:rPr lang="en-GB" sz="4800" dirty="0"/>
              <a:t>a brief plan at the start of your project. Most funding applications now require a ‘data management plan</a:t>
            </a:r>
            <a:r>
              <a:rPr lang="en-GB" sz="4800" dirty="0" smtClean="0"/>
              <a:t>’</a:t>
            </a:r>
          </a:p>
          <a:p>
            <a:endParaRPr lang="en-GB" sz="4800" b="1" dirty="0"/>
          </a:p>
          <a:p>
            <a:r>
              <a:rPr lang="en-GB" sz="6400" b="1" dirty="0"/>
              <a:t>Creating data</a:t>
            </a:r>
            <a:r>
              <a:rPr lang="en-GB" sz="6400" b="1" dirty="0" smtClean="0"/>
              <a:t>:</a:t>
            </a:r>
          </a:p>
          <a:p>
            <a:r>
              <a:rPr lang="en-GB" sz="4800" dirty="0" smtClean="0"/>
              <a:t>What </a:t>
            </a:r>
            <a:r>
              <a:rPr lang="en-GB" sz="4800" dirty="0"/>
              <a:t>type and format of data you will create and how you will create your data</a:t>
            </a:r>
            <a:r>
              <a:rPr lang="en-GB" sz="4800" b="1" dirty="0"/>
              <a:t>.</a:t>
            </a:r>
          </a:p>
          <a:p>
            <a:endParaRPr lang="en-GB" sz="4800" b="1" dirty="0" smtClean="0"/>
          </a:p>
          <a:p>
            <a:r>
              <a:rPr lang="en-GB" sz="6400" b="1" dirty="0" smtClean="0"/>
              <a:t>Documenting </a:t>
            </a:r>
            <a:r>
              <a:rPr lang="en-GB" sz="6400" b="1" dirty="0"/>
              <a:t>data: </a:t>
            </a:r>
            <a:endParaRPr lang="en-GB" sz="6400" b="1" dirty="0" smtClean="0"/>
          </a:p>
          <a:p>
            <a:r>
              <a:rPr lang="en-GB" sz="4800" dirty="0" smtClean="0"/>
              <a:t>Providing </a:t>
            </a:r>
            <a:r>
              <a:rPr lang="en-GB" sz="4800" dirty="0"/>
              <a:t>information to users (and yourself later) to understand your data. Is the file structure/naming understandable to others? Which data will be kept? Which data can be discarded?</a:t>
            </a:r>
          </a:p>
          <a:p>
            <a:endParaRPr lang="en-GB" sz="4800" b="1" dirty="0" smtClean="0"/>
          </a:p>
          <a:p>
            <a:r>
              <a:rPr lang="en-GB" sz="6400" b="1" dirty="0" smtClean="0"/>
              <a:t>Accessing </a:t>
            </a:r>
            <a:r>
              <a:rPr lang="en-GB" sz="6400" b="1" dirty="0"/>
              <a:t>/ using data: </a:t>
            </a:r>
            <a:endParaRPr lang="en-GB" sz="6400" b="1" dirty="0" smtClean="0"/>
          </a:p>
          <a:p>
            <a:r>
              <a:rPr lang="en-GB" sz="4800" dirty="0" smtClean="0"/>
              <a:t>How </a:t>
            </a:r>
            <a:r>
              <a:rPr lang="en-GB" sz="4800" dirty="0"/>
              <a:t>will you organise your data? At least two people should have access to your data.</a:t>
            </a:r>
          </a:p>
          <a:p>
            <a:endParaRPr lang="en-GB" sz="4800" b="1" dirty="0" smtClean="0"/>
          </a:p>
          <a:p>
            <a:r>
              <a:rPr lang="en-GB" sz="6400" b="1" dirty="0" smtClean="0"/>
              <a:t>Storage </a:t>
            </a:r>
            <a:r>
              <a:rPr lang="en-GB" sz="6400" b="1" dirty="0"/>
              <a:t>and backup: </a:t>
            </a:r>
            <a:endParaRPr lang="en-GB" sz="6400" b="1" dirty="0" smtClean="0"/>
          </a:p>
          <a:p>
            <a:r>
              <a:rPr lang="en-GB" sz="4800" dirty="0" smtClean="0"/>
              <a:t>Storing </a:t>
            </a:r>
            <a:r>
              <a:rPr lang="en-GB" sz="4800" dirty="0"/>
              <a:t>and saving your data safely and securely during your project.</a:t>
            </a:r>
          </a:p>
          <a:p>
            <a:endParaRPr lang="en-GB" sz="4800" b="1" dirty="0" smtClean="0"/>
          </a:p>
          <a:p>
            <a:r>
              <a:rPr lang="en-GB" sz="6400" b="1" dirty="0" smtClean="0"/>
              <a:t>Sharing </a:t>
            </a:r>
            <a:r>
              <a:rPr lang="en-GB" sz="6400" b="1" dirty="0"/>
              <a:t>data: </a:t>
            </a:r>
            <a:endParaRPr lang="en-GB" sz="6400" b="1" dirty="0" smtClean="0"/>
          </a:p>
          <a:p>
            <a:r>
              <a:rPr lang="en-GB" sz="4800" dirty="0" smtClean="0"/>
              <a:t>Making </a:t>
            </a:r>
            <a:r>
              <a:rPr lang="en-GB" sz="4800" dirty="0"/>
              <a:t>your data publicly available (where possible) at the end of your project. Are you expected / allowed to share your </a:t>
            </a:r>
            <a:r>
              <a:rPr lang="en-GB" sz="4800" dirty="0" smtClean="0"/>
              <a:t>data</a:t>
            </a:r>
            <a:endParaRPr lang="en-GB" sz="4800" dirty="0"/>
          </a:p>
          <a:p>
            <a:endParaRPr lang="en-GB" sz="4800" b="1" dirty="0" smtClean="0"/>
          </a:p>
          <a:p>
            <a:r>
              <a:rPr lang="en-GB" sz="6400" b="1" dirty="0" smtClean="0"/>
              <a:t>Preserving </a:t>
            </a:r>
            <a:r>
              <a:rPr lang="en-GB" sz="6400" b="1" dirty="0"/>
              <a:t>data: </a:t>
            </a:r>
            <a:endParaRPr lang="en-GB" sz="6400" b="1" dirty="0" smtClean="0"/>
          </a:p>
          <a:p>
            <a:r>
              <a:rPr lang="en-GB" sz="4800" dirty="0" smtClean="0"/>
              <a:t>How </a:t>
            </a:r>
            <a:r>
              <a:rPr lang="en-GB" sz="4800" dirty="0"/>
              <a:t>will you preserve your data after the end of your project</a:t>
            </a:r>
            <a:r>
              <a:rPr lang="en-GB" sz="4800" dirty="0" smtClean="0"/>
              <a:t>?</a:t>
            </a:r>
          </a:p>
          <a:p>
            <a:endParaRPr lang="en-GB" sz="4800" b="1" dirty="0" smtClean="0"/>
          </a:p>
          <a:p>
            <a:r>
              <a:rPr lang="en-GB" sz="6400" b="1" dirty="0" smtClean="0"/>
              <a:t>UWTSD Resources</a:t>
            </a:r>
            <a:r>
              <a:rPr lang="en-GB" sz="4800" dirty="0" smtClean="0"/>
              <a:t>: </a:t>
            </a:r>
            <a:r>
              <a:rPr lang="en-GB" sz="4800" dirty="0">
                <a:hlinkClick r:id="rId2"/>
              </a:rPr>
              <a:t>http://www.uwtsd.ac.uk/library/research-data-management</a:t>
            </a:r>
            <a:r>
              <a:rPr lang="en-GB" sz="4800" dirty="0" smtClean="0">
                <a:hlinkClick r:id="rId2"/>
              </a:rPr>
              <a:t>/</a:t>
            </a:r>
            <a:r>
              <a:rPr lang="en-GB" sz="4800" dirty="0" smtClean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49211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 smtClean="0"/>
              <a:t>What’s Included?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464496"/>
          </a:xfrm>
        </p:spPr>
        <p:txBody>
          <a:bodyPr>
            <a:normAutofit fontScale="62500" lnSpcReduction="20000"/>
          </a:bodyPr>
          <a:lstStyle/>
          <a:p>
            <a:r>
              <a:rPr lang="en-GB" sz="2400" b="1" dirty="0"/>
              <a:t>Research data is defined as that which is collected, observed, or created for purposes </a:t>
            </a:r>
            <a:r>
              <a:rPr lang="en-GB" sz="2400" b="1" dirty="0" smtClean="0"/>
              <a:t>of analysing </a:t>
            </a:r>
            <a:r>
              <a:rPr lang="en-GB" sz="2400" b="1" dirty="0"/>
              <a:t>to </a:t>
            </a:r>
            <a:r>
              <a:rPr lang="en-GB" sz="2400" b="1" dirty="0" smtClean="0"/>
              <a:t>produce </a:t>
            </a:r>
            <a:r>
              <a:rPr lang="en-GB" sz="2400" b="1" dirty="0"/>
              <a:t>original research </a:t>
            </a:r>
            <a:r>
              <a:rPr lang="en-GB" sz="2400" b="1" dirty="0" smtClean="0"/>
              <a:t>results</a:t>
            </a:r>
          </a:p>
          <a:p>
            <a:endParaRPr lang="en-GB" sz="2400" dirty="0"/>
          </a:p>
          <a:p>
            <a:r>
              <a:rPr lang="en-GB" sz="2400" b="1" dirty="0"/>
              <a:t>Research data comes in very many formats, including: </a:t>
            </a:r>
            <a:endParaRPr lang="en-GB" sz="2400" b="1" dirty="0" smtClean="0"/>
          </a:p>
          <a:p>
            <a:r>
              <a:rPr lang="en-GB" sz="2400" dirty="0" smtClean="0"/>
              <a:t>Word documents</a:t>
            </a:r>
            <a:r>
              <a:rPr lang="en-GB" sz="2400" dirty="0"/>
              <a:t>, PDFs, spread sheets, CDs, DVDs, scanned lab books, online </a:t>
            </a:r>
            <a:r>
              <a:rPr lang="en-GB" sz="2400" dirty="0" smtClean="0"/>
              <a:t>surveys digital </a:t>
            </a:r>
            <a:r>
              <a:rPr lang="en-GB" sz="2400" dirty="0"/>
              <a:t>recordings, databases or computer software.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b="1" dirty="0" smtClean="0"/>
              <a:t>It </a:t>
            </a:r>
            <a:r>
              <a:rPr lang="en-GB" sz="2400" b="1" dirty="0"/>
              <a:t>may include, but is not limited </a:t>
            </a:r>
            <a:r>
              <a:rPr lang="en-GB" sz="2400" b="1" dirty="0" smtClean="0"/>
              <a:t>to:</a:t>
            </a:r>
          </a:p>
          <a:p>
            <a:endParaRPr lang="en-GB" sz="2400" dirty="0" smtClean="0"/>
          </a:p>
          <a:p>
            <a:pPr lvl="1"/>
            <a:r>
              <a:rPr lang="en-GB" sz="2600" dirty="0" smtClean="0"/>
              <a:t>Instrument measurements</a:t>
            </a:r>
          </a:p>
          <a:p>
            <a:pPr lvl="1"/>
            <a:r>
              <a:rPr lang="en-GB" sz="2600" dirty="0" smtClean="0"/>
              <a:t>Experimental observations</a:t>
            </a:r>
          </a:p>
          <a:p>
            <a:pPr lvl="1"/>
            <a:r>
              <a:rPr lang="en-GB" sz="2600" dirty="0" smtClean="0"/>
              <a:t>Still </a:t>
            </a:r>
            <a:r>
              <a:rPr lang="en-GB" sz="2600" dirty="0"/>
              <a:t>images, video and </a:t>
            </a:r>
            <a:r>
              <a:rPr lang="en-GB" sz="2600" dirty="0" smtClean="0"/>
              <a:t>audio</a:t>
            </a:r>
          </a:p>
          <a:p>
            <a:pPr lvl="1"/>
            <a:r>
              <a:rPr lang="en-GB" sz="2600" dirty="0" smtClean="0"/>
              <a:t>Text </a:t>
            </a:r>
            <a:r>
              <a:rPr lang="en-GB" sz="2600" dirty="0"/>
              <a:t>documents, spreadsheets, </a:t>
            </a:r>
            <a:r>
              <a:rPr lang="en-GB" sz="2600" dirty="0" smtClean="0"/>
              <a:t>databases</a:t>
            </a:r>
          </a:p>
          <a:p>
            <a:pPr lvl="1"/>
            <a:r>
              <a:rPr lang="en-GB" sz="2600" dirty="0" smtClean="0"/>
              <a:t>Manuscripts</a:t>
            </a:r>
            <a:r>
              <a:rPr lang="en-GB" sz="2600" dirty="0"/>
              <a:t>, historical records and archive </a:t>
            </a:r>
            <a:r>
              <a:rPr lang="en-GB" sz="2600" dirty="0" smtClean="0"/>
              <a:t>materials</a:t>
            </a:r>
          </a:p>
          <a:p>
            <a:pPr lvl="1"/>
            <a:r>
              <a:rPr lang="en-GB" sz="2600" dirty="0" smtClean="0"/>
              <a:t>Quantitative </a:t>
            </a:r>
            <a:r>
              <a:rPr lang="en-GB" sz="2600" dirty="0"/>
              <a:t>data (e.g. household survey </a:t>
            </a:r>
            <a:r>
              <a:rPr lang="en-GB" sz="2600" dirty="0" smtClean="0"/>
              <a:t>data)</a:t>
            </a:r>
          </a:p>
          <a:p>
            <a:pPr lvl="1"/>
            <a:r>
              <a:rPr lang="en-GB" sz="2600" dirty="0" smtClean="0"/>
              <a:t>Survey </a:t>
            </a:r>
            <a:r>
              <a:rPr lang="en-GB" sz="2600" dirty="0"/>
              <a:t>results &amp; interview </a:t>
            </a:r>
            <a:r>
              <a:rPr lang="en-GB" sz="2600" dirty="0" smtClean="0"/>
              <a:t>transcripts</a:t>
            </a:r>
          </a:p>
          <a:p>
            <a:pPr lvl="1"/>
            <a:r>
              <a:rPr lang="en-GB" sz="2600" dirty="0" smtClean="0"/>
              <a:t>Simulation </a:t>
            </a:r>
            <a:r>
              <a:rPr lang="en-GB" sz="2600" dirty="0"/>
              <a:t>data, models &amp; </a:t>
            </a:r>
            <a:r>
              <a:rPr lang="en-GB" sz="2600" dirty="0" smtClean="0"/>
              <a:t>software</a:t>
            </a:r>
          </a:p>
          <a:p>
            <a:pPr lvl="1"/>
            <a:r>
              <a:rPr lang="en-GB" sz="2600" dirty="0" smtClean="0"/>
              <a:t>Slides</a:t>
            </a:r>
            <a:r>
              <a:rPr lang="en-GB" sz="2600" dirty="0"/>
              <a:t>, artefacts, specimens, samples</a:t>
            </a:r>
          </a:p>
        </p:txBody>
      </p:sp>
    </p:spTree>
    <p:extLst>
      <p:ext uri="{BB962C8B-B14F-4D97-AF65-F5344CB8AC3E}">
        <p14:creationId xmlns:p14="http://schemas.microsoft.com/office/powerpoint/2010/main" val="375929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Research Data Management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All new research proposals for </a:t>
            </a:r>
            <a:r>
              <a:rPr lang="en-GB" b="1" u="sng" dirty="0"/>
              <a:t>funded research </a:t>
            </a:r>
            <a:r>
              <a:rPr lang="en-GB" b="1" dirty="0"/>
              <a:t>must include research data </a:t>
            </a:r>
            <a:r>
              <a:rPr lang="en-GB" b="1" dirty="0" smtClean="0"/>
              <a:t>management plans </a:t>
            </a:r>
            <a:r>
              <a:rPr lang="en-GB" b="1" dirty="0"/>
              <a:t>that explicitly address data capture, management, integrity, </a:t>
            </a:r>
            <a:r>
              <a:rPr lang="en-GB" b="1" dirty="0" smtClean="0"/>
              <a:t>confidentiality, retention</a:t>
            </a:r>
            <a:r>
              <a:rPr lang="en-GB" b="1" dirty="0"/>
              <a:t>, sharing and publication. </a:t>
            </a:r>
            <a:endParaRPr lang="en-GB" b="1" dirty="0" smtClean="0"/>
          </a:p>
          <a:p>
            <a:endParaRPr lang="en-GB" b="1" dirty="0" smtClean="0"/>
          </a:p>
          <a:p>
            <a:r>
              <a:rPr lang="en-GB" sz="2600" dirty="0" smtClean="0"/>
              <a:t>Research </a:t>
            </a:r>
            <a:r>
              <a:rPr lang="en-GB" sz="2600" dirty="0"/>
              <a:t>data management plans will, </a:t>
            </a:r>
            <a:r>
              <a:rPr lang="en-GB" sz="2600" dirty="0" smtClean="0"/>
              <a:t>where appropriate</a:t>
            </a:r>
            <a:r>
              <a:rPr lang="en-GB" sz="2600" dirty="0"/>
              <a:t>, use research funder templates or the Digital Curation Centre’s </a:t>
            </a:r>
            <a:r>
              <a:rPr lang="en-GB" sz="2600" b="1" dirty="0" err="1" smtClean="0"/>
              <a:t>DMPonline</a:t>
            </a:r>
            <a:r>
              <a:rPr lang="en-GB" sz="2600" dirty="0" smtClean="0"/>
              <a:t> tool </a:t>
            </a:r>
            <a:r>
              <a:rPr lang="en-GB" sz="2600" dirty="0"/>
              <a:t>(</a:t>
            </a:r>
            <a:r>
              <a:rPr lang="en-GB" sz="2600" dirty="0">
                <a:hlinkClick r:id="rId2"/>
              </a:rPr>
              <a:t>https://dmponline.dcc.ac.uk</a:t>
            </a:r>
            <a:r>
              <a:rPr lang="en-GB" sz="2600" dirty="0" smtClean="0">
                <a:hlinkClick r:id="rId2"/>
              </a:rPr>
              <a:t>/</a:t>
            </a:r>
            <a:r>
              <a:rPr lang="en-GB" sz="2600" dirty="0" smtClean="0"/>
              <a:t> ) </a:t>
            </a:r>
            <a:r>
              <a:rPr lang="en-GB" sz="2600" dirty="0"/>
              <a:t>to ensure that research data are available for </a:t>
            </a:r>
            <a:r>
              <a:rPr lang="en-GB" sz="2600" dirty="0" smtClean="0"/>
              <a:t>access and </a:t>
            </a:r>
            <a:r>
              <a:rPr lang="en-GB" sz="2600" dirty="0"/>
              <a:t>re-use where appropriate and under the requisite safeguards. </a:t>
            </a:r>
            <a:endParaRPr lang="en-GB" sz="2600" dirty="0" smtClean="0"/>
          </a:p>
          <a:p>
            <a:endParaRPr lang="en-GB" sz="2600" dirty="0"/>
          </a:p>
          <a:p>
            <a:r>
              <a:rPr lang="en-GB" sz="2600" dirty="0" smtClean="0"/>
              <a:t>Research data management </a:t>
            </a:r>
            <a:r>
              <a:rPr lang="en-GB" sz="2600" dirty="0"/>
              <a:t>plans must be signed-off by Research, Innovation and Enterprise </a:t>
            </a:r>
            <a:r>
              <a:rPr lang="en-GB" sz="2600" dirty="0" smtClean="0"/>
              <a:t>Services before </a:t>
            </a:r>
            <a:r>
              <a:rPr lang="en-GB" sz="2600" dirty="0"/>
              <a:t>a grant-funding application is made.</a:t>
            </a:r>
          </a:p>
        </p:txBody>
      </p:sp>
    </p:spTree>
    <p:extLst>
      <p:ext uri="{BB962C8B-B14F-4D97-AF65-F5344CB8AC3E}">
        <p14:creationId xmlns:p14="http://schemas.microsoft.com/office/powerpoint/2010/main" val="2066358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During research…..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15618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Research data must be stored in a managed environment that protects against data </a:t>
            </a:r>
            <a:r>
              <a:rPr lang="en-GB" b="1" dirty="0" smtClean="0"/>
              <a:t>loss and </a:t>
            </a:r>
            <a:r>
              <a:rPr lang="en-GB" b="1" dirty="0"/>
              <a:t>corruption, unauthorised access and modification, and complies with relevant </a:t>
            </a:r>
            <a:r>
              <a:rPr lang="en-GB" b="1" dirty="0" smtClean="0"/>
              <a:t>legal, regulatory</a:t>
            </a:r>
            <a:r>
              <a:rPr lang="en-GB" b="1" dirty="0"/>
              <a:t>, contractual, and other obligations for the period that it needs to be kept. </a:t>
            </a:r>
            <a:endParaRPr lang="en-GB" b="1" dirty="0" smtClean="0"/>
          </a:p>
          <a:p>
            <a:endParaRPr lang="en-GB" dirty="0"/>
          </a:p>
          <a:p>
            <a:r>
              <a:rPr lang="en-GB" dirty="0" smtClean="0"/>
              <a:t>In circumstances </a:t>
            </a:r>
            <a:r>
              <a:rPr lang="en-GB" dirty="0"/>
              <a:t>where institutional storage is not available (such as remote working </a:t>
            </a:r>
            <a:r>
              <a:rPr lang="en-GB" dirty="0" smtClean="0"/>
              <a:t>or during </a:t>
            </a:r>
            <a:r>
              <a:rPr lang="en-GB" dirty="0"/>
              <a:t>fieldwork), the researcher should take steps to maintain the integrity of the </a:t>
            </a:r>
            <a:r>
              <a:rPr lang="en-GB" dirty="0" smtClean="0"/>
              <a:t>data, and </a:t>
            </a:r>
            <a:r>
              <a:rPr lang="en-GB" dirty="0"/>
              <a:t>ensure that appropriate security measures are in place to prevent unauthorised</a:t>
            </a:r>
          </a:p>
          <a:p>
            <a:r>
              <a:rPr lang="en-GB" dirty="0"/>
              <a:t>access.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research data must be transferred into a managed storage environment </a:t>
            </a:r>
            <a:r>
              <a:rPr lang="en-GB" dirty="0" smtClean="0"/>
              <a:t>at the </a:t>
            </a:r>
            <a:r>
              <a:rPr lang="en-GB" dirty="0"/>
              <a:t>earliest opportunity.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Costs involved identified in the Data Management Plan.  Information </a:t>
            </a:r>
            <a:r>
              <a:rPr lang="en-GB" dirty="0"/>
              <a:t>Technology and Systems </a:t>
            </a:r>
            <a:r>
              <a:rPr lang="en-GB" dirty="0" smtClean="0"/>
              <a:t>will provide </a:t>
            </a:r>
            <a:r>
              <a:rPr lang="en-GB" dirty="0"/>
              <a:t>a schedule of associated </a:t>
            </a:r>
            <a:r>
              <a:rPr lang="en-GB" dirty="0" smtClean="0"/>
              <a:t>costs and supplying </a:t>
            </a:r>
            <a:r>
              <a:rPr lang="en-GB" dirty="0"/>
              <a:t>bespoke ‘plug-in’ server storage </a:t>
            </a:r>
          </a:p>
        </p:txBody>
      </p:sp>
    </p:spTree>
    <p:extLst>
      <p:ext uri="{BB962C8B-B14F-4D97-AF65-F5344CB8AC3E}">
        <p14:creationId xmlns:p14="http://schemas.microsoft.com/office/powerpoint/2010/main" val="36095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At the end of the research…..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133055"/>
          </a:xfrm>
        </p:spPr>
        <p:txBody>
          <a:bodyPr>
            <a:normAutofit fontScale="55000" lnSpcReduction="20000"/>
          </a:bodyPr>
          <a:lstStyle/>
          <a:p>
            <a:r>
              <a:rPr lang="en-GB" sz="3600" b="1" dirty="0" smtClean="0"/>
              <a:t>Research </a:t>
            </a:r>
            <a:r>
              <a:rPr lang="en-GB" sz="3600" b="1" dirty="0"/>
              <a:t>data created or captured by University researchers through funded </a:t>
            </a:r>
            <a:r>
              <a:rPr lang="en-GB" sz="3600" b="1" dirty="0" smtClean="0"/>
              <a:t>projects should </a:t>
            </a:r>
            <a:r>
              <a:rPr lang="en-GB" sz="3600" b="1" dirty="0"/>
              <a:t>be offered to an appropriate data repository, or one designated by the </a:t>
            </a:r>
            <a:r>
              <a:rPr lang="en-GB" sz="3600" b="1" dirty="0" smtClean="0"/>
              <a:t>Funder</a:t>
            </a:r>
          </a:p>
          <a:p>
            <a:endParaRPr lang="en-GB" dirty="0"/>
          </a:p>
          <a:p>
            <a:r>
              <a:rPr lang="en-GB" dirty="0" smtClean="0"/>
              <a:t>Exceptions apply  </a:t>
            </a:r>
            <a:r>
              <a:rPr lang="en-GB" dirty="0"/>
              <a:t>in circumstances that would breach Intellectual Property Rights (IPR), </a:t>
            </a:r>
            <a:r>
              <a:rPr lang="en-GB" dirty="0" smtClean="0"/>
              <a:t>ethical, confidentiality</a:t>
            </a:r>
            <a:r>
              <a:rPr lang="en-GB" dirty="0"/>
              <a:t>, or other obligations.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deposit should take place upon completion of </a:t>
            </a:r>
            <a:r>
              <a:rPr lang="en-GB" dirty="0" smtClean="0"/>
              <a:t>the research</a:t>
            </a:r>
            <a:r>
              <a:rPr lang="en-GB" dirty="0"/>
              <a:t>, or upon the publication of results, whichever maybe sooner.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data </a:t>
            </a:r>
            <a:r>
              <a:rPr lang="en-GB" dirty="0" smtClean="0"/>
              <a:t>should be </a:t>
            </a:r>
            <a:r>
              <a:rPr lang="en-GB" dirty="0"/>
              <a:t>held for a period that meets relevant funder </a:t>
            </a:r>
            <a:r>
              <a:rPr lang="en-GB" dirty="0" smtClean="0"/>
              <a:t>requirements. </a:t>
            </a:r>
          </a:p>
          <a:p>
            <a:endParaRPr lang="en-GB" dirty="0"/>
          </a:p>
          <a:p>
            <a:r>
              <a:rPr lang="en-GB" dirty="0" smtClean="0"/>
              <a:t>The University will </a:t>
            </a:r>
            <a:r>
              <a:rPr lang="en-GB" dirty="0"/>
              <a:t>also provide a Data Repository that may be used to manage funded research </a:t>
            </a:r>
            <a:r>
              <a:rPr lang="en-GB" dirty="0" smtClean="0"/>
              <a:t>data over </a:t>
            </a:r>
            <a:r>
              <a:rPr lang="en-GB" dirty="0"/>
              <a:t>time, in such cases that deposit in an external repository is not possible. </a:t>
            </a:r>
          </a:p>
        </p:txBody>
      </p:sp>
    </p:spTree>
    <p:extLst>
      <p:ext uri="{BB962C8B-B14F-4D97-AF65-F5344CB8AC3E}">
        <p14:creationId xmlns:p14="http://schemas.microsoft.com/office/powerpoint/2010/main" val="2222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Data Protection, Ethics &amp; 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b="1" dirty="0"/>
              <a:t>To share or not to share?</a:t>
            </a:r>
          </a:p>
          <a:p>
            <a:r>
              <a:rPr lang="en-GB" sz="2000" dirty="0">
                <a:hlinkClick r:id="rId2"/>
              </a:rPr>
              <a:t>http://www.uwtsd.ac.uk/library/research-data-management/sharing-data/</a:t>
            </a:r>
            <a:r>
              <a:rPr lang="en-GB" sz="2000" dirty="0"/>
              <a:t>  </a:t>
            </a:r>
            <a:endParaRPr lang="en-GB" sz="2000" dirty="0" smtClean="0"/>
          </a:p>
          <a:p>
            <a:endParaRPr lang="en-GB" sz="2000" dirty="0"/>
          </a:p>
          <a:p>
            <a:r>
              <a:rPr lang="en-GB" sz="2000" b="1" dirty="0" smtClean="0"/>
              <a:t>Ethical </a:t>
            </a:r>
            <a:r>
              <a:rPr lang="en-GB" sz="2000" b="1" dirty="0"/>
              <a:t>issues and data protection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>
                <a:hlinkClick r:id="rId3"/>
              </a:rPr>
              <a:t>http://www.uwtsd.ac.uk/library/research-data-management/working-with-data/ethical-issues-and-data-protection</a:t>
            </a:r>
            <a:r>
              <a:rPr lang="en-GB" sz="2000" dirty="0" smtClean="0">
                <a:hlinkClick r:id="rId3"/>
              </a:rPr>
              <a:t>/</a:t>
            </a:r>
            <a:r>
              <a:rPr lang="en-GB" sz="2000" dirty="0" smtClean="0"/>
              <a:t> 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 </a:t>
            </a:r>
            <a:endParaRPr lang="en-GB" sz="2000" dirty="0"/>
          </a:p>
          <a:p>
            <a:r>
              <a:rPr lang="en-GB" sz="2000" b="1" dirty="0"/>
              <a:t>Rights &amp; Licensing</a:t>
            </a:r>
          </a:p>
          <a:p>
            <a:r>
              <a:rPr lang="en-GB" sz="2000" dirty="0">
                <a:hlinkClick r:id="rId4"/>
              </a:rPr>
              <a:t>http://www.uwtsd.ac.uk/library/research-data-management/sharing-data/rights--licensing</a:t>
            </a:r>
            <a:r>
              <a:rPr lang="en-GB" sz="2000" dirty="0" smtClean="0">
                <a:hlinkClick r:id="rId4"/>
              </a:rPr>
              <a:t>/</a:t>
            </a:r>
            <a:r>
              <a:rPr lang="en-GB" sz="2000" dirty="0" smtClean="0"/>
              <a:t>  </a:t>
            </a:r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7523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200" b="1" dirty="0" smtClean="0"/>
              <a:t>Preserving </a:t>
            </a:r>
            <a:r>
              <a:rPr lang="en-GB" sz="2200" b="1" dirty="0"/>
              <a:t>Data and </a:t>
            </a:r>
            <a:r>
              <a:rPr lang="en-GB" sz="2200" b="1" dirty="0" smtClean="0"/>
              <a:t>Workflows</a:t>
            </a:r>
          </a:p>
          <a:p>
            <a:r>
              <a:rPr lang="en-GB" sz="2200" dirty="0">
                <a:hlinkClick r:id="rId2"/>
              </a:rPr>
              <a:t>http://www.uwtsd.ac.uk/library/research-data-management/preserving-data-and-workflows</a:t>
            </a:r>
            <a:r>
              <a:rPr lang="en-GB" sz="2200" dirty="0" smtClean="0">
                <a:hlinkClick r:id="rId2"/>
              </a:rPr>
              <a:t>/</a:t>
            </a:r>
            <a:r>
              <a:rPr lang="en-GB" sz="2200" dirty="0" smtClean="0"/>
              <a:t> </a:t>
            </a:r>
          </a:p>
          <a:p>
            <a:endParaRPr lang="en-GB" sz="2200" b="1" dirty="0" smtClean="0"/>
          </a:p>
          <a:p>
            <a:r>
              <a:rPr lang="en-GB" sz="2200" b="1" dirty="0" smtClean="0"/>
              <a:t>Backup</a:t>
            </a:r>
            <a:r>
              <a:rPr lang="en-GB" sz="2200" b="1" dirty="0"/>
              <a:t>, storage &amp; security</a:t>
            </a:r>
          </a:p>
          <a:p>
            <a:r>
              <a:rPr lang="en-GB" sz="2200" dirty="0">
                <a:hlinkClick r:id="rId3"/>
              </a:rPr>
              <a:t>http://www.uwtsd.ac.uk/library/research-data-management/working-with-data/backup-storage--security</a:t>
            </a:r>
            <a:r>
              <a:rPr lang="en-GB" sz="2200" dirty="0" smtClean="0">
                <a:hlinkClick r:id="rId3"/>
              </a:rPr>
              <a:t>/</a:t>
            </a:r>
            <a:endParaRPr lang="en-GB" sz="2200" dirty="0" smtClean="0"/>
          </a:p>
          <a:p>
            <a:endParaRPr lang="en-GB" sz="2200" b="1" dirty="0" smtClean="0"/>
          </a:p>
          <a:p>
            <a:r>
              <a:rPr lang="en-GB" sz="2200" b="1" dirty="0" smtClean="0"/>
              <a:t>Where to Share</a:t>
            </a:r>
          </a:p>
          <a:p>
            <a:r>
              <a:rPr lang="en-GB" sz="2200" dirty="0">
                <a:hlinkClick r:id="rId4"/>
              </a:rPr>
              <a:t>http://www.re3data.org</a:t>
            </a:r>
            <a:r>
              <a:rPr lang="en-GB" sz="2200" dirty="0" smtClean="0">
                <a:hlinkClick r:id="rId4"/>
              </a:rPr>
              <a:t>/</a:t>
            </a:r>
            <a:r>
              <a:rPr lang="en-GB" sz="2200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 smtClean="0"/>
              <a:t>Infrastructure and Decisions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1414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Curation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253" y="1417638"/>
            <a:ext cx="8229600" cy="3917032"/>
          </a:xfrm>
        </p:spPr>
        <p:txBody>
          <a:bodyPr>
            <a:normAutofit/>
          </a:bodyPr>
          <a:lstStyle/>
          <a:p>
            <a:r>
              <a:rPr lang="en-GB" sz="2000" b="1" dirty="0"/>
              <a:t>How to share</a:t>
            </a:r>
          </a:p>
          <a:p>
            <a:r>
              <a:rPr lang="en-GB" sz="2000" dirty="0">
                <a:hlinkClick r:id="rId2"/>
              </a:rPr>
              <a:t>http://www.uwtsd.ac.uk/library/research-data-management/sharing-data/how-to-share</a:t>
            </a:r>
            <a:r>
              <a:rPr lang="en-GB" sz="2000" dirty="0" smtClean="0">
                <a:hlinkClick r:id="rId2"/>
              </a:rPr>
              <a:t>/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Citing your data</a:t>
            </a:r>
          </a:p>
          <a:p>
            <a:r>
              <a:rPr lang="en-GB" sz="2000" dirty="0">
                <a:hlinkClick r:id="rId3"/>
              </a:rPr>
              <a:t>http://www.uwtsd.ac.uk/library/research-data-management/sharing-data/citing-your-data</a:t>
            </a:r>
            <a:r>
              <a:rPr lang="en-GB" sz="2000" dirty="0" smtClean="0">
                <a:hlinkClick r:id="rId3"/>
              </a:rPr>
              <a:t>/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b="1" dirty="0"/>
              <a:t>Organising your data</a:t>
            </a:r>
          </a:p>
          <a:p>
            <a:r>
              <a:rPr lang="en-GB" sz="2000" dirty="0">
                <a:hlinkClick r:id="rId4"/>
              </a:rPr>
              <a:t>http://</a:t>
            </a:r>
            <a:r>
              <a:rPr lang="en-GB" sz="2000" dirty="0" smtClean="0">
                <a:hlinkClick r:id="rId4"/>
              </a:rPr>
              <a:t>www.uwtsd.ac.uk/library/research-data-management/working-with-data/organising-your-data</a:t>
            </a:r>
            <a:endParaRPr lang="en-GB" sz="2000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09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Contact Us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89470"/>
            <a:ext cx="8229600" cy="3917032"/>
          </a:xfrm>
        </p:spPr>
        <p:txBody>
          <a:bodyPr/>
          <a:lstStyle/>
          <a:p>
            <a:pPr marL="457200" lvl="1" indent="0" algn="ctr">
              <a:buNone/>
            </a:pPr>
            <a:r>
              <a:rPr lang="en-GB" dirty="0" smtClean="0">
                <a:hlinkClick r:id="rId2"/>
              </a:rPr>
              <a:t>repository@uwtsd.ac.uk</a:t>
            </a:r>
            <a:r>
              <a:rPr lang="en-GB" dirty="0" smtClean="0"/>
              <a:t>  </a:t>
            </a:r>
            <a:endParaRPr lang="en-GB" dirty="0"/>
          </a:p>
          <a:p>
            <a:pPr marL="457200" lvl="1" indent="0" algn="ctr">
              <a:buNone/>
            </a:pPr>
            <a:endParaRPr lang="en-GB" sz="4400" b="1" dirty="0" smtClean="0"/>
          </a:p>
          <a:p>
            <a:pPr marL="457200" lvl="1" indent="0" algn="ctr">
              <a:buNone/>
            </a:pPr>
            <a:r>
              <a:rPr lang="en-GB" sz="4400" b="1" dirty="0" smtClean="0"/>
              <a:t>Learn more</a:t>
            </a:r>
            <a:endParaRPr lang="en-GB" sz="4400" b="1" dirty="0"/>
          </a:p>
          <a:p>
            <a:pPr marL="457200" lvl="1" indent="0" algn="ctr">
              <a:buNone/>
            </a:pPr>
            <a:r>
              <a:rPr lang="en-GB" dirty="0">
                <a:hlinkClick r:id="rId3"/>
              </a:rPr>
              <a:t>http://uwtsd.ac.uk/library/open-access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457200" lvl="1" indent="0" algn="ctr">
              <a:buNone/>
            </a:pPr>
            <a:endParaRPr lang="en-GB" dirty="0" smtClean="0"/>
          </a:p>
          <a:p>
            <a:pPr marL="457200" lvl="1" indent="0" algn="ctr">
              <a:buNone/>
            </a:pPr>
            <a:endParaRPr lang="en-GB" dirty="0"/>
          </a:p>
          <a:p>
            <a:pPr marL="457200" lvl="1" indent="0" algn="ctr">
              <a:buNone/>
            </a:pP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357086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openxmlformats.org/package/2006/metadata/core-properties"/>
    <ds:schemaRef ds:uri="303dbf9b-b85b-46a0-94f1-894078c07ec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82</TotalTime>
  <Words>1524</Words>
  <Application>Microsoft Office PowerPoint</Application>
  <PresentationFormat>On-screen Show (4:3)</PresentationFormat>
  <Paragraphs>223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Myriad Pro</vt:lpstr>
      <vt:lpstr>20140311PresentationUWTSDTemplate</vt:lpstr>
      <vt:lpstr>Open Access:  Publishing &amp; Research Data </vt:lpstr>
      <vt:lpstr>Launch of Open Access @ UWTSD</vt:lpstr>
      <vt:lpstr>Open Access Policies </vt:lpstr>
      <vt:lpstr>2 New Open Access Repositories </vt:lpstr>
      <vt:lpstr>Web Resources and Support </vt:lpstr>
      <vt:lpstr>Why Open Access?</vt:lpstr>
      <vt:lpstr>REF 2020  Requirements: Publications  </vt:lpstr>
      <vt:lpstr>What do I  have to do?</vt:lpstr>
      <vt:lpstr>Routes to Open Access </vt:lpstr>
      <vt:lpstr>PowerPoint Presentation</vt:lpstr>
      <vt:lpstr>PowerPoint Presentation</vt:lpstr>
      <vt:lpstr>PowerPoint Presentation</vt:lpstr>
      <vt:lpstr>PowerPoint Presentation</vt:lpstr>
      <vt:lpstr>Eligible Embargo Periods </vt:lpstr>
      <vt:lpstr>Or, for research funded through any of the seven UK research councils: </vt:lpstr>
      <vt:lpstr>Licencing: Funded Research </vt:lpstr>
      <vt:lpstr>Licencing: Unfunded Research </vt:lpstr>
      <vt:lpstr>Open Access to Research Data</vt:lpstr>
      <vt:lpstr>The research data management cycle</vt:lpstr>
      <vt:lpstr>Research data management? </vt:lpstr>
      <vt:lpstr>What’s Included?</vt:lpstr>
      <vt:lpstr>Research Data Management </vt:lpstr>
      <vt:lpstr>During research…..</vt:lpstr>
      <vt:lpstr>At the end of the research…..</vt:lpstr>
      <vt:lpstr>Data Protection, Ethics &amp; IP</vt:lpstr>
      <vt:lpstr>Infrastructure and Decisions </vt:lpstr>
      <vt:lpstr>Curation </vt:lpstr>
      <vt:lpstr>Contact Us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Matthew Briggs</cp:lastModifiedBy>
  <cp:revision>44</cp:revision>
  <cp:lastPrinted>2016-03-15T07:18:35Z</cp:lastPrinted>
  <dcterms:created xsi:type="dcterms:W3CDTF">2015-04-14T15:21:28Z</dcterms:created>
  <dcterms:modified xsi:type="dcterms:W3CDTF">2016-10-18T08:57:54Z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