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4"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55367" autoAdjust="0"/>
  </p:normalViewPr>
  <p:slideViewPr>
    <p:cSldViewPr snapToGrid="0">
      <p:cViewPr varScale="1">
        <p:scale>
          <a:sx n="49" d="100"/>
          <a:sy n="49" d="100"/>
        </p:scale>
        <p:origin x="19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 Chamberlain" userId="d6ce6a5a02e8c939" providerId="LiveId" clId="{E3713E90-BBF7-4A1D-80EB-9A687160FF68}"/>
    <pc:docChg chg="modSld">
      <pc:chgData name="Sam Chamberlain" userId="d6ce6a5a02e8c939" providerId="LiveId" clId="{E3713E90-BBF7-4A1D-80EB-9A687160FF68}" dt="2026-04-27T10:45:54.274" v="16"/>
      <pc:docMkLst>
        <pc:docMk/>
      </pc:docMkLst>
      <pc:sldChg chg="modNotesTx">
        <pc:chgData name="Sam Chamberlain" userId="d6ce6a5a02e8c939" providerId="LiveId" clId="{E3713E90-BBF7-4A1D-80EB-9A687160FF68}" dt="2026-04-27T10:42:00.852" v="0"/>
        <pc:sldMkLst>
          <pc:docMk/>
          <pc:sldMk cId="0" sldId="256"/>
        </pc:sldMkLst>
      </pc:sldChg>
      <pc:sldChg chg="modNotesTx">
        <pc:chgData name="Sam Chamberlain" userId="d6ce6a5a02e8c939" providerId="LiveId" clId="{E3713E90-BBF7-4A1D-80EB-9A687160FF68}" dt="2026-04-27T10:42:14.795" v="1"/>
        <pc:sldMkLst>
          <pc:docMk/>
          <pc:sldMk cId="0" sldId="257"/>
        </pc:sldMkLst>
      </pc:sldChg>
      <pc:sldChg chg="modNotesTx">
        <pc:chgData name="Sam Chamberlain" userId="d6ce6a5a02e8c939" providerId="LiveId" clId="{E3713E90-BBF7-4A1D-80EB-9A687160FF68}" dt="2026-04-27T10:42:31.176" v="2"/>
        <pc:sldMkLst>
          <pc:docMk/>
          <pc:sldMk cId="0" sldId="258"/>
        </pc:sldMkLst>
      </pc:sldChg>
      <pc:sldChg chg="modNotesTx">
        <pc:chgData name="Sam Chamberlain" userId="d6ce6a5a02e8c939" providerId="LiveId" clId="{E3713E90-BBF7-4A1D-80EB-9A687160FF68}" dt="2026-04-27T10:42:47.479" v="3"/>
        <pc:sldMkLst>
          <pc:docMk/>
          <pc:sldMk cId="0" sldId="259"/>
        </pc:sldMkLst>
      </pc:sldChg>
      <pc:sldChg chg="modNotesTx">
        <pc:chgData name="Sam Chamberlain" userId="d6ce6a5a02e8c939" providerId="LiveId" clId="{E3713E90-BBF7-4A1D-80EB-9A687160FF68}" dt="2026-04-27T10:43:03.352" v="4"/>
        <pc:sldMkLst>
          <pc:docMk/>
          <pc:sldMk cId="0" sldId="260"/>
        </pc:sldMkLst>
      </pc:sldChg>
      <pc:sldChg chg="modNotesTx">
        <pc:chgData name="Sam Chamberlain" userId="d6ce6a5a02e8c939" providerId="LiveId" clId="{E3713E90-BBF7-4A1D-80EB-9A687160FF68}" dt="2026-04-27T10:43:20.863" v="5"/>
        <pc:sldMkLst>
          <pc:docMk/>
          <pc:sldMk cId="0" sldId="261"/>
        </pc:sldMkLst>
      </pc:sldChg>
      <pc:sldChg chg="modNotesTx">
        <pc:chgData name="Sam Chamberlain" userId="d6ce6a5a02e8c939" providerId="LiveId" clId="{E3713E90-BBF7-4A1D-80EB-9A687160FF68}" dt="2026-04-27T10:43:51.888" v="7"/>
        <pc:sldMkLst>
          <pc:docMk/>
          <pc:sldMk cId="0" sldId="262"/>
        </pc:sldMkLst>
      </pc:sldChg>
      <pc:sldChg chg="modNotesTx">
        <pc:chgData name="Sam Chamberlain" userId="d6ce6a5a02e8c939" providerId="LiveId" clId="{E3713E90-BBF7-4A1D-80EB-9A687160FF68}" dt="2026-04-27T10:43:40.036" v="6"/>
        <pc:sldMkLst>
          <pc:docMk/>
          <pc:sldMk cId="0" sldId="263"/>
        </pc:sldMkLst>
      </pc:sldChg>
      <pc:sldChg chg="modNotesTx">
        <pc:chgData name="Sam Chamberlain" userId="d6ce6a5a02e8c939" providerId="LiveId" clId="{E3713E90-BBF7-4A1D-80EB-9A687160FF68}" dt="2026-04-27T10:44:06.744" v="8"/>
        <pc:sldMkLst>
          <pc:docMk/>
          <pc:sldMk cId="0" sldId="264"/>
        </pc:sldMkLst>
      </pc:sldChg>
      <pc:sldChg chg="modNotesTx">
        <pc:chgData name="Sam Chamberlain" userId="d6ce6a5a02e8c939" providerId="LiveId" clId="{E3713E90-BBF7-4A1D-80EB-9A687160FF68}" dt="2026-04-27T10:44:21.407" v="9"/>
        <pc:sldMkLst>
          <pc:docMk/>
          <pc:sldMk cId="0" sldId="265"/>
        </pc:sldMkLst>
      </pc:sldChg>
      <pc:sldChg chg="modNotesTx">
        <pc:chgData name="Sam Chamberlain" userId="d6ce6a5a02e8c939" providerId="LiveId" clId="{E3713E90-BBF7-4A1D-80EB-9A687160FF68}" dt="2026-04-27T10:44:33.734" v="10"/>
        <pc:sldMkLst>
          <pc:docMk/>
          <pc:sldMk cId="0" sldId="266"/>
        </pc:sldMkLst>
      </pc:sldChg>
      <pc:sldChg chg="modNotesTx">
        <pc:chgData name="Sam Chamberlain" userId="d6ce6a5a02e8c939" providerId="LiveId" clId="{E3713E90-BBF7-4A1D-80EB-9A687160FF68}" dt="2026-04-27T10:44:46.787" v="11"/>
        <pc:sldMkLst>
          <pc:docMk/>
          <pc:sldMk cId="0" sldId="267"/>
        </pc:sldMkLst>
      </pc:sldChg>
      <pc:sldChg chg="modNotesTx">
        <pc:chgData name="Sam Chamberlain" userId="d6ce6a5a02e8c939" providerId="LiveId" clId="{E3713E90-BBF7-4A1D-80EB-9A687160FF68}" dt="2026-04-27T10:45:01.990" v="12"/>
        <pc:sldMkLst>
          <pc:docMk/>
          <pc:sldMk cId="0" sldId="268"/>
        </pc:sldMkLst>
      </pc:sldChg>
      <pc:sldChg chg="modNotesTx">
        <pc:chgData name="Sam Chamberlain" userId="d6ce6a5a02e8c939" providerId="LiveId" clId="{E3713E90-BBF7-4A1D-80EB-9A687160FF68}" dt="2026-04-27T10:45:14.719" v="13"/>
        <pc:sldMkLst>
          <pc:docMk/>
          <pc:sldMk cId="0" sldId="269"/>
        </pc:sldMkLst>
      </pc:sldChg>
      <pc:sldChg chg="modNotesTx">
        <pc:chgData name="Sam Chamberlain" userId="d6ce6a5a02e8c939" providerId="LiveId" clId="{E3713E90-BBF7-4A1D-80EB-9A687160FF68}" dt="2026-04-27T10:45:26.313" v="14"/>
        <pc:sldMkLst>
          <pc:docMk/>
          <pc:sldMk cId="0" sldId="270"/>
        </pc:sldMkLst>
      </pc:sldChg>
      <pc:sldChg chg="modNotesTx">
        <pc:chgData name="Sam Chamberlain" userId="d6ce6a5a02e8c939" providerId="LiveId" clId="{E3713E90-BBF7-4A1D-80EB-9A687160FF68}" dt="2026-04-27T10:45:54.274" v="16"/>
        <pc:sldMkLst>
          <pc:docMk/>
          <pc:sldMk cId="0" sldId="271"/>
        </pc:sldMkLst>
      </pc:sldChg>
      <pc:sldChg chg="modNotesTx">
        <pc:chgData name="Sam Chamberlain" userId="d6ce6a5a02e8c939" providerId="LiveId" clId="{E3713E90-BBF7-4A1D-80EB-9A687160FF68}" dt="2026-04-27T10:45:40.236" v="15"/>
        <pc:sldMkLst>
          <pc:docMk/>
          <pc:sldMk cId="361136074" sldId="27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2BC0B2-977A-4DE8-B8F0-8CDF943D01E2}"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26239B-E067-483D-BDD7-1A91F1C3F006}" type="slidenum">
              <a:rPr lang="en-GB" smtClean="0"/>
              <a:t>‹#›</a:t>
            </a:fld>
            <a:endParaRPr lang="en-GB"/>
          </a:p>
        </p:txBody>
      </p:sp>
    </p:spTree>
    <p:extLst>
      <p:ext uri="{BB962C8B-B14F-4D97-AF65-F5344CB8AC3E}">
        <p14:creationId xmlns:p14="http://schemas.microsoft.com/office/powerpoint/2010/main" val="1563133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 Title &amp; Overview</a:t>
            </a:r>
          </a:p>
          <a:p>
            <a:r>
              <a:rPr lang="en-GB" dirty="0"/>
              <a:t>Hello, everyone. Today I’ll be presenting a case study exploring motives for participation in caving, focusing on an anonymised participant.</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a:t>
            </a:fld>
            <a:endParaRPr lang="en-GB"/>
          </a:p>
        </p:txBody>
      </p:sp>
    </p:spTree>
    <p:extLst>
      <p:ext uri="{BB962C8B-B14F-4D97-AF65-F5344CB8AC3E}">
        <p14:creationId xmlns:p14="http://schemas.microsoft.com/office/powerpoint/2010/main" val="806468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2</a:t>
            </a:r>
          </a:p>
          <a:p>
            <a:r>
              <a:rPr lang="en-GB" dirty="0"/>
              <a:t>The participant is an adult female who has been caving for essentially her entire life. She also participates in canoeing and climbing, but caving is her primary activity and the one she feels most connected to.</a:t>
            </a:r>
          </a:p>
          <a:p>
            <a:r>
              <a:rPr lang="en-GB" dirty="0"/>
              <a:t>The aim of this presentation is to explore why the participant participates in caving, identify the key motivational themes that emerged from her interview, and evaluate these themes using relevant research and theoretical frameworks from adventure psychology, motivation theory, and environmental behaviour.</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2</a:t>
            </a:fld>
            <a:endParaRPr lang="en-GB"/>
          </a:p>
        </p:txBody>
      </p:sp>
    </p:spTree>
    <p:extLst>
      <p:ext uri="{BB962C8B-B14F-4D97-AF65-F5344CB8AC3E}">
        <p14:creationId xmlns:p14="http://schemas.microsoft.com/office/powerpoint/2010/main" val="23880776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3 — Methodology Summary</a:t>
            </a:r>
          </a:p>
          <a:p>
            <a:r>
              <a:rPr lang="en-GB" dirty="0"/>
              <a:t>To gather the data, I conducted a </a:t>
            </a:r>
            <a:r>
              <a:rPr lang="en-GB" dirty="0" err="1"/>
              <a:t>semistructured</a:t>
            </a:r>
            <a:r>
              <a:rPr lang="en-GB" dirty="0"/>
              <a:t> interview lasting around 10–15 minutes. This format allowed me to explore specific areas of interest while still giving her the freedom to elaborate on her experiences.</a:t>
            </a:r>
          </a:p>
          <a:p>
            <a:r>
              <a:rPr lang="en-GB" dirty="0"/>
              <a:t>The interview was conducted either online or face‑to‑face depending on availability. The participant was recruited individually, and all ethical procedures were followed, including informed consent, anonymity, and data protection.</a:t>
            </a:r>
          </a:p>
          <a:p>
            <a:r>
              <a:rPr lang="en-GB" dirty="0"/>
              <a:t>The interview guide was created collaboratively by the class, which ensured consistency across participants while still allowing for depth and personalisation. This approach supports reliability while maintaining the richness of qualitative data.</a:t>
            </a:r>
          </a:p>
          <a:p>
            <a:r>
              <a:rPr lang="en-GB" dirty="0"/>
              <a:t>To analyse the interview, I used a thematic approach, identifying repeated patterns in the participant’s descriptions. This allowed themes to emerge naturally from her words.</a:t>
            </a:r>
          </a:p>
          <a:p>
            <a:r>
              <a:rPr lang="en-GB" dirty="0"/>
              <a:t>While the study focuses on a single participant, the depth of qualitative data provides rich insight into individual motivations. A limitation of this approach is that findings cannot be generalised, but the strength lies in capturing the complexity and personal meaning behind her experiences.</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3</a:t>
            </a:fld>
            <a:endParaRPr lang="en-GB"/>
          </a:p>
        </p:txBody>
      </p:sp>
    </p:spTree>
    <p:extLst>
      <p:ext uri="{BB962C8B-B14F-4D97-AF65-F5344CB8AC3E}">
        <p14:creationId xmlns:p14="http://schemas.microsoft.com/office/powerpoint/2010/main" val="3913745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4 — Participant Profile</a:t>
            </a:r>
          </a:p>
          <a:p>
            <a:r>
              <a:rPr lang="en-GB" dirty="0"/>
              <a:t>The participant describes herself as a lifelong caver. In her words, “I’ve done it since basically I was a baby.”</a:t>
            </a:r>
          </a:p>
          <a:p>
            <a:r>
              <a:rPr lang="en-GB" dirty="0"/>
              <a:t>She was introduced to caving through her family, which is a common pathway into adventure sports — early exposure often shapes long‑term participation. She participates recreationally rather than competitively, and most of her caving takes place in South Wales, particularly in caves like Porth yr </a:t>
            </a:r>
            <a:r>
              <a:rPr lang="en-GB" dirty="0" err="1"/>
              <a:t>Ogof</a:t>
            </a:r>
            <a:r>
              <a:rPr lang="en-GB" dirty="0"/>
              <a:t>.</a:t>
            </a:r>
          </a:p>
          <a:p>
            <a:r>
              <a:rPr lang="en-GB" dirty="0"/>
              <a:t>She usually caves with one or two close others or in small groups. This reflects both her comfort level and her awareness of safety, which becomes important later in the analysis.</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4</a:t>
            </a:fld>
            <a:endParaRPr lang="en-GB"/>
          </a:p>
        </p:txBody>
      </p:sp>
    </p:spTree>
    <p:extLst>
      <p:ext uri="{BB962C8B-B14F-4D97-AF65-F5344CB8AC3E}">
        <p14:creationId xmlns:p14="http://schemas.microsoft.com/office/powerpoint/2010/main" val="1292575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5 — Overview of Main Themes</a:t>
            </a:r>
          </a:p>
          <a:p>
            <a:r>
              <a:rPr lang="en-GB" dirty="0"/>
              <a:t>From the interview, ten clear motivational themes emerged. These were:</a:t>
            </a:r>
          </a:p>
          <a:p>
            <a:r>
              <a:rPr lang="en-GB" dirty="0"/>
              <a:t>intrinsic enjoyment and thrill</a:t>
            </a:r>
          </a:p>
          <a:p>
            <a:r>
              <a:rPr lang="en-GB" dirty="0"/>
              <a:t>physical challenge and competence</a:t>
            </a:r>
          </a:p>
          <a:p>
            <a:r>
              <a:rPr lang="en-GB" dirty="0"/>
              <a:t>reward, achievement, and enrichment</a:t>
            </a:r>
          </a:p>
          <a:p>
            <a:r>
              <a:rPr lang="en-GB" dirty="0"/>
              <a:t>stable motivation over time</a:t>
            </a:r>
          </a:p>
          <a:p>
            <a:r>
              <a:rPr lang="en-GB" dirty="0"/>
              <a:t>environmental fascination</a:t>
            </a:r>
          </a:p>
          <a:p>
            <a:r>
              <a:rPr lang="en-GB" dirty="0"/>
              <a:t>social participation</a:t>
            </a:r>
          </a:p>
          <a:p>
            <a:r>
              <a:rPr lang="en-GB" dirty="0"/>
              <a:t>risk awareness without avoidance</a:t>
            </a:r>
          </a:p>
          <a:p>
            <a:r>
              <a:rPr lang="en-GB" dirty="0"/>
              <a:t>place attachment</a:t>
            </a:r>
          </a:p>
          <a:p>
            <a:r>
              <a:rPr lang="en-GB" dirty="0"/>
              <a:t>identity and lifelong continuity</a:t>
            </a:r>
          </a:p>
          <a:p>
            <a:r>
              <a:rPr lang="en-GB" dirty="0"/>
              <a:t>and a desire to share the activity with others</a:t>
            </a:r>
          </a:p>
          <a:p>
            <a:r>
              <a:rPr lang="en-GB" dirty="0"/>
              <a:t>I’ll now go through each theme in detail, using the participant's own words as evidence and linking them to relevant theory.</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5</a:t>
            </a:fld>
            <a:endParaRPr lang="en-GB"/>
          </a:p>
        </p:txBody>
      </p:sp>
    </p:spTree>
    <p:extLst>
      <p:ext uri="{BB962C8B-B14F-4D97-AF65-F5344CB8AC3E}">
        <p14:creationId xmlns:p14="http://schemas.microsoft.com/office/powerpoint/2010/main" val="2979452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6 — Theme 1: Intrinsic Enjoyment &amp; Thrill</a:t>
            </a:r>
          </a:p>
          <a:p>
            <a:r>
              <a:rPr lang="en-GB" dirty="0"/>
              <a:t>One of the strongest themes was intrinsic enjoyment. She repeatedly described caving as “fun” and “thrilling”. With her saying, “It’s really thrilling and a lot of fun.”</a:t>
            </a:r>
          </a:p>
          <a:p>
            <a:r>
              <a:rPr lang="en-GB" dirty="0"/>
              <a:t>This aligns closely with Self‑Determination Theory, which identifies intrinsic motivation as participation driven by enjoyment, interest, and inherent satisfaction. The participant's descriptions show that she caves because she genuinely loves the experience — not for external rewards or social approval.</a:t>
            </a:r>
          </a:p>
          <a:p>
            <a:r>
              <a:rPr lang="en-GB" dirty="0"/>
              <a:t>This intrinsic enjoyment forms the foundation of her long‑term engagement.</a:t>
            </a:r>
          </a:p>
          <a:p>
            <a:r>
              <a:rPr lang="en-GB" dirty="0"/>
              <a:t>This emphasis on enjoyment supports research showing that intrinsic motivation is the strongest predictor of long‑term participation in adventure activities. Her lack of reference to external rewards reinforces that her motivation is internally driven.</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6</a:t>
            </a:fld>
            <a:endParaRPr lang="en-GB"/>
          </a:p>
        </p:txBody>
      </p:sp>
    </p:spTree>
    <p:extLst>
      <p:ext uri="{BB962C8B-B14F-4D97-AF65-F5344CB8AC3E}">
        <p14:creationId xmlns:p14="http://schemas.microsoft.com/office/powerpoint/2010/main" val="1466899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7 — Theme 2: Physical Challenge &amp; Competence</a:t>
            </a:r>
          </a:p>
          <a:p>
            <a:r>
              <a:rPr lang="en-GB" dirty="0"/>
              <a:t>She also emphasised the physical challenge of caving. She described it as “so physically demanding… a full body workout,” and “physically intensive but really rewarding.”</a:t>
            </a:r>
          </a:p>
          <a:p>
            <a:r>
              <a:rPr lang="en-GB" dirty="0"/>
              <a:t>This reflects the competence component of Self‑Determination Theory — the desire to feel capable, skilled, and effective. It also aligns with achievement motivation, where individuals seek activities that allow them to test their abilities and experience mastery.</a:t>
            </a:r>
          </a:p>
          <a:p>
            <a:r>
              <a:rPr lang="en-GB" dirty="0"/>
              <a:t>For the participant, the physical intensity is not a barrier; it is part of the appeal.</a:t>
            </a:r>
          </a:p>
          <a:p>
            <a:r>
              <a:rPr lang="en-GB" dirty="0"/>
              <a:t>This aligns with self-efficacy motivation, where individuals seek activities that allow them to test and extend their abilities. Her framing of the challenge as “really rewarding” suggests she experiences mastery rather than threat.</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7</a:t>
            </a:fld>
            <a:endParaRPr lang="en-GB"/>
          </a:p>
        </p:txBody>
      </p:sp>
    </p:spTree>
    <p:extLst>
      <p:ext uri="{BB962C8B-B14F-4D97-AF65-F5344CB8AC3E}">
        <p14:creationId xmlns:p14="http://schemas.microsoft.com/office/powerpoint/2010/main" val="32854143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8 — Theme 3: Reward, Achievement &amp; Enrichment</a:t>
            </a:r>
          </a:p>
          <a:p>
            <a:r>
              <a:rPr lang="en-GB" dirty="0"/>
              <a:t>She experiences caving as deeply rewarding. She said it feels “enriched… a really rewarding experience,” and that “You’ve really achieved what you set out to do.”</a:t>
            </a:r>
          </a:p>
          <a:p>
            <a:r>
              <a:rPr lang="en-GB" dirty="0"/>
              <a:t>This reflects eudaimonic wellbeing, which focuses on personal growth, challenge, and fulfilment rather than simple pleasure.</a:t>
            </a:r>
          </a:p>
          <a:p>
            <a:r>
              <a:rPr lang="en-GB" dirty="0"/>
              <a:t>Caving gives her a sense of purpose and accomplishment — a feeling that she has overcome something meaningful. This contributes to her long‑term commitment to the activity.</a:t>
            </a:r>
          </a:p>
          <a:p>
            <a:r>
              <a:rPr lang="en-GB" dirty="0"/>
              <a:t>This reflects eudaimonic wellbeing, where fulfilment comes from growth and challenge rather than pleasure alone. Her sense of achievement demonstrates how caving contributes to her personal development.</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8</a:t>
            </a:fld>
            <a:endParaRPr lang="en-GB"/>
          </a:p>
        </p:txBody>
      </p:sp>
    </p:spTree>
    <p:extLst>
      <p:ext uri="{BB962C8B-B14F-4D97-AF65-F5344CB8AC3E}">
        <p14:creationId xmlns:p14="http://schemas.microsoft.com/office/powerpoint/2010/main" val="1824738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9 — Theme 4: Stable Motivation Over Time</a:t>
            </a:r>
          </a:p>
          <a:p>
            <a:r>
              <a:rPr lang="en-GB" dirty="0"/>
              <a:t>One of the most interesting aspects of her participation is how stable her motivation has been. She said, “I don’t think my reasons have changed much,” and “My motivation has always been the feelings that you get from it.”</a:t>
            </a:r>
          </a:p>
          <a:p>
            <a:r>
              <a:rPr lang="en-GB" dirty="0"/>
              <a:t>This suggests that her motives are deeply internalised. According to motivational internalisation, when an activity becomes part of someone’s identity and emotional landscape, their reasons for participating remain consistent across life stages.</a:t>
            </a:r>
          </a:p>
          <a:p>
            <a:r>
              <a:rPr lang="en-GB" dirty="0"/>
              <a:t>For the participant, caving is not a temporary interest — it is a longstanding part of her life.</a:t>
            </a:r>
          </a:p>
          <a:p>
            <a:r>
              <a:rPr lang="en-GB" dirty="0"/>
              <a:t>This stability suggests her motivation has become integrated into her identity. When motives become self‑endorsed, they remain consistent across life stages, which explains her lifelong engagement.</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9</a:t>
            </a:fld>
            <a:endParaRPr lang="en-GB"/>
          </a:p>
        </p:txBody>
      </p:sp>
    </p:spTree>
    <p:extLst>
      <p:ext uri="{BB962C8B-B14F-4D97-AF65-F5344CB8AC3E}">
        <p14:creationId xmlns:p14="http://schemas.microsoft.com/office/powerpoint/2010/main" val="609224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10 — Theme 5: Environmental Fascination</a:t>
            </a:r>
          </a:p>
          <a:p>
            <a:r>
              <a:rPr lang="en-GB" dirty="0"/>
              <a:t>The participant is also motivated by the cave environment itself. She said, “The environment of caves is so interesting,” and “There’s some really interesting stuff you can learn.”</a:t>
            </a:r>
          </a:p>
          <a:p>
            <a:r>
              <a:rPr lang="en-GB" dirty="0"/>
              <a:t>This reflects environmental fascination, curiosity, and nature‑based motivation. It also aligns with Attention Restoration Theory, which suggests that unique natural environments capture attention in a way that is mentally stimulating and restorative.</a:t>
            </a:r>
          </a:p>
          <a:p>
            <a:r>
              <a:rPr lang="en-GB" dirty="0"/>
              <a:t>For her, caves are not just physical spaces — they are places of learning, discovery, and fascination.</a:t>
            </a:r>
          </a:p>
          <a:p>
            <a:r>
              <a:rPr lang="en-GB" dirty="0"/>
              <a:t>This supports research showing that unique natural environments can stimulate curiosity and learning. Her comments indicate that the environment itself acts as a motivational driver.</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10</a:t>
            </a:fld>
            <a:endParaRPr lang="en-GB"/>
          </a:p>
        </p:txBody>
      </p:sp>
    </p:spTree>
    <p:extLst>
      <p:ext uri="{BB962C8B-B14F-4D97-AF65-F5344CB8AC3E}">
        <p14:creationId xmlns:p14="http://schemas.microsoft.com/office/powerpoint/2010/main" val="7081637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11 — Theme 6: Social Participation (Safety‑Driven)</a:t>
            </a:r>
          </a:p>
          <a:p>
            <a:r>
              <a:rPr lang="en-GB" dirty="0"/>
              <a:t>Social factors do play a role in the participant's participation, but not in the traditional sense of seeking belonging or social identity. Instead, her social involvement is primarily driven by safety. She said, “It’s safer to be with people,” and “I usually do it with one or two people.”</a:t>
            </a:r>
          </a:p>
          <a:p>
            <a:r>
              <a:rPr lang="en-GB" dirty="0"/>
              <a:t>This reflects the functional side of social motivation — participation with others to reduce risk, share responsibility, and enhance safety.</a:t>
            </a:r>
          </a:p>
          <a:p>
            <a:r>
              <a:rPr lang="en-GB" dirty="0"/>
              <a:t>While social interaction is present, it is not a core motive; it is a practical and supportive factor.</a:t>
            </a:r>
          </a:p>
          <a:p>
            <a:r>
              <a:rPr lang="en-GB" dirty="0"/>
              <a:t>This differs from typical social motivations such as belonging or group identity. Instead, her social involvement is functional, reflecting the risk‑management strategies common in adventure sports.</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11</a:t>
            </a:fld>
            <a:endParaRPr lang="en-GB"/>
          </a:p>
        </p:txBody>
      </p:sp>
    </p:spTree>
    <p:extLst>
      <p:ext uri="{BB962C8B-B14F-4D97-AF65-F5344CB8AC3E}">
        <p14:creationId xmlns:p14="http://schemas.microsoft.com/office/powerpoint/2010/main" val="4101065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12 — Theme 7: Risk Awareness (But Not Avoidance)</a:t>
            </a:r>
          </a:p>
          <a:p>
            <a:r>
              <a:rPr lang="en-GB" dirty="0"/>
              <a:t>She is highly aware of the risks associated with caving. She said, “Caving is probably the worst place to have an accident,” and acknowledged that risk “can definitely affect the desire to keep going.”</a:t>
            </a:r>
          </a:p>
          <a:p>
            <a:r>
              <a:rPr lang="en-GB" dirty="0"/>
              <a:t>However, she does not avoid risk — she manages it. This aligns with research on adventure sports, which shows that participants often balance risk with competence, experience, and preparation.</a:t>
            </a:r>
          </a:p>
          <a:p>
            <a:r>
              <a:rPr lang="en-GB" dirty="0"/>
              <a:t>Her awareness influences moment‑to‑moment decisions, but it does not reduce her overall motivation.</a:t>
            </a:r>
          </a:p>
          <a:p>
            <a:r>
              <a:rPr lang="en-GB" dirty="0"/>
              <a:t>Her approach reflects the risk‑benefit model, where experienced participants balance perceived danger with confidence in their skills. Her awareness shapes behaviour but not motivation.</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12</a:t>
            </a:fld>
            <a:endParaRPr lang="en-GB"/>
          </a:p>
        </p:txBody>
      </p:sp>
    </p:spTree>
    <p:extLst>
      <p:ext uri="{BB962C8B-B14F-4D97-AF65-F5344CB8AC3E}">
        <p14:creationId xmlns:p14="http://schemas.microsoft.com/office/powerpoint/2010/main" val="17747736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13 — Theme 8: Place Attachment</a:t>
            </a:r>
          </a:p>
          <a:p>
            <a:r>
              <a:rPr lang="en-GB" dirty="0"/>
              <a:t>She has a strong emotional connection to specific caves, especially in South Wales. She said, “</a:t>
            </a:r>
            <a:r>
              <a:rPr lang="en-GB" dirty="0" err="1"/>
              <a:t>Porthorogov</a:t>
            </a:r>
            <a:r>
              <a:rPr lang="en-GB" dirty="0"/>
              <a:t> is a really great cave,” and “I’ve done </a:t>
            </a:r>
            <a:r>
              <a:rPr lang="en-GB" dirty="0" err="1"/>
              <a:t>Porthorogov</a:t>
            </a:r>
            <a:r>
              <a:rPr lang="en-GB" dirty="0"/>
              <a:t> a lot over the years.”</a:t>
            </a:r>
          </a:p>
          <a:p>
            <a:r>
              <a:rPr lang="en-GB" dirty="0"/>
              <a:t>This reflects place attachment theory — the emotional bond formed through repeated, meaningful experiences in a particular environment.</a:t>
            </a:r>
          </a:p>
          <a:p>
            <a:r>
              <a:rPr lang="en-GB" dirty="0"/>
              <a:t>Place attachment is known to strengthen motivation, identity, and long‑term participation in outdoor activities.</a:t>
            </a:r>
          </a:p>
          <a:p>
            <a:r>
              <a:rPr lang="en-GB" dirty="0"/>
              <a:t>Repeated experiences in the same environment strengthen emotional bonds. Her attachment to caves like Porth yr </a:t>
            </a:r>
            <a:r>
              <a:rPr lang="en-GB" dirty="0" err="1"/>
              <a:t>Ogof</a:t>
            </a:r>
            <a:r>
              <a:rPr lang="en-GB" dirty="0"/>
              <a:t> illustrates how place familiarity can reinforce motivation and identity.</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13</a:t>
            </a:fld>
            <a:endParaRPr lang="en-GB"/>
          </a:p>
        </p:txBody>
      </p:sp>
    </p:spTree>
    <p:extLst>
      <p:ext uri="{BB962C8B-B14F-4D97-AF65-F5344CB8AC3E}">
        <p14:creationId xmlns:p14="http://schemas.microsoft.com/office/powerpoint/2010/main" val="1681114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14 — Theme 9: Identity &amp; Lifelong Continuity</a:t>
            </a:r>
          </a:p>
          <a:p>
            <a:r>
              <a:rPr lang="en-GB" dirty="0"/>
              <a:t>For the participant, caving is part of who she is. She said, “I’ve always done it,” and “It’s just always been a thing that I’ve done.”</a:t>
            </a:r>
          </a:p>
          <a:p>
            <a:r>
              <a:rPr lang="en-GB" dirty="0"/>
              <a:t>This shows identity‑based motivation. When an activity becomes part of someone’s identity, it becomes self‑reinforcing — participation feels natural, expected, and aligned with who they are.</a:t>
            </a:r>
          </a:p>
          <a:p>
            <a:r>
              <a:rPr lang="en-GB" dirty="0"/>
              <a:t>This identity connection helps explain why her motivation has remained so stable over time.</a:t>
            </a:r>
          </a:p>
          <a:p>
            <a:r>
              <a:rPr lang="en-GB" dirty="0"/>
              <a:t>Identity‑based motivation explains why she continues to cave even when circumstances change. Statements like “I’ve always done it” show that caving is not just an activity but part of her self‑concept.</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14</a:t>
            </a:fld>
            <a:endParaRPr lang="en-GB"/>
          </a:p>
        </p:txBody>
      </p:sp>
    </p:spTree>
    <p:extLst>
      <p:ext uri="{BB962C8B-B14F-4D97-AF65-F5344CB8AC3E}">
        <p14:creationId xmlns:p14="http://schemas.microsoft.com/office/powerpoint/2010/main" val="12580391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15 — Theme 10: Desire to Share the Activity</a:t>
            </a:r>
          </a:p>
          <a:p>
            <a:r>
              <a:rPr lang="en-GB" dirty="0"/>
              <a:t>Finally, she expressed a strong desire to help others experience caving. She said, “I would love to do caving all the time… with people who are new to the sport.” This reflects prosocial motivation and the desire to pass on knowledge, support others, and contribute to a community. For her, sharing the activity is not just about teaching skills — it is about giving others access to the same joy and fulfilment she experiences. This reflects prosocial motivation, where individuals gain satisfaction from supporting others. Her desire to introduce newcomers suggests she sees value in contributing to the caving community.</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15</a:t>
            </a:fld>
            <a:endParaRPr lang="en-GB"/>
          </a:p>
        </p:txBody>
      </p:sp>
    </p:spTree>
    <p:extLst>
      <p:ext uri="{BB962C8B-B14F-4D97-AF65-F5344CB8AC3E}">
        <p14:creationId xmlns:p14="http://schemas.microsoft.com/office/powerpoint/2010/main" val="3636051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16 — What further research could be conducted in this area?</a:t>
            </a:r>
          </a:p>
          <a:p>
            <a:r>
              <a:rPr lang="en-GB" dirty="0"/>
              <a:t>Further research could be conducted on a larger scale using mixed‑methods approaches, such as structured interviews and Likert‑scale questionnaires, to explore how participants feel before and after taking part in caving. This would allow researchers to compare caving with other outdoor activities in terms of perceived stress, confidence, and overall enjoyment.</a:t>
            </a:r>
          </a:p>
          <a:p>
            <a:r>
              <a:rPr lang="en-GB" dirty="0"/>
              <a:t> It could also help identify the reasons why some individuals are drawn to caving while others avoid it, providing insight into barriers such as fear, accessibility, or lack of familiarity. These findings could then inform strategies to make caving more appealing and inclusive for a wider range of people.</a:t>
            </a:r>
          </a:p>
          <a:p>
            <a:r>
              <a:rPr lang="en-GB" dirty="0"/>
              <a:t>Further research could also compare lifelong cavers with individuals who take up the activity later in life, helping to identify whether early exposure leads to different motivational profiles. Additionally, exploring how risk perception changes with experience could provide insight into how participants balance fear, competence, and enjoyment. Comparative studies between caving and other adventure sports may also reveal whether certain motives — such as identity or place attachment — are uniquely strong in caving.</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16</a:t>
            </a:fld>
            <a:endParaRPr lang="en-GB"/>
          </a:p>
        </p:txBody>
      </p:sp>
    </p:spTree>
    <p:extLst>
      <p:ext uri="{BB962C8B-B14F-4D97-AF65-F5344CB8AC3E}">
        <p14:creationId xmlns:p14="http://schemas.microsoft.com/office/powerpoint/2010/main" val="301986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17 — Conclusion</a:t>
            </a:r>
          </a:p>
          <a:p>
            <a:r>
              <a:rPr lang="en-GB" dirty="0"/>
              <a:t>To conclude, the participant's motives for caving are strongly intrinsic, challenge‑based, and identity‑driven. Her motivations are stable over time and deeply connected to the environment and specific places.</a:t>
            </a:r>
          </a:p>
          <a:p>
            <a:r>
              <a:rPr lang="en-GB" dirty="0"/>
              <a:t>Social and risk factors influence how she participates, but not why.</a:t>
            </a:r>
          </a:p>
          <a:p>
            <a:r>
              <a:rPr lang="en-GB" dirty="0"/>
              <a:t>Overall, the participant's case illustrates how adventure participation can be shaped by enjoyment, challenge, identity, and meaningful connection to place. It also highlights the importance of early exposure, environmental fascination, and the desire to share experiences with others. This can positively influence participants, as it shows that early exposure to outdoor activities can boost their connection to nature and, in the long term, improve well‑being.</a:t>
            </a:r>
          </a:p>
          <a:p>
            <a:r>
              <a:rPr lang="en-GB" dirty="0"/>
              <a:t>These findings highlight the value of understanding participant motives within outdoor education. By recognising the importance of intrinsic motivation, challenge, identity, and place connection, practitioners can design experiences that foster long‑term engagement and wellbeing. Her case demonstrates how early exposure and meaningful experiences in nature can shape a lifelong relationship with the outdoors.</a:t>
            </a:r>
          </a:p>
          <a:p>
            <a:endParaRPr lang="en-GB" dirty="0"/>
          </a:p>
        </p:txBody>
      </p:sp>
      <p:sp>
        <p:nvSpPr>
          <p:cNvPr id="4" name="Slide Number Placeholder 3"/>
          <p:cNvSpPr>
            <a:spLocks noGrp="1"/>
          </p:cNvSpPr>
          <p:nvPr>
            <p:ph type="sldNum" sz="quarter" idx="5"/>
          </p:nvPr>
        </p:nvSpPr>
        <p:spPr/>
        <p:txBody>
          <a:bodyPr/>
          <a:lstStyle/>
          <a:p>
            <a:fld id="{3226239B-E067-483D-BDD7-1A91F1C3F006}" type="slidenum">
              <a:rPr lang="en-GB" smtClean="0"/>
              <a:t>17</a:t>
            </a:fld>
            <a:endParaRPr lang="en-GB"/>
          </a:p>
        </p:txBody>
      </p:sp>
    </p:spTree>
    <p:extLst>
      <p:ext uri="{BB962C8B-B14F-4D97-AF65-F5344CB8AC3E}">
        <p14:creationId xmlns:p14="http://schemas.microsoft.com/office/powerpoint/2010/main" val="1624353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18717796-D4F6-1430-A9F8-F2F127653112}"/>
              </a:ext>
            </a:extLst>
          </p:cNvPr>
          <p:cNvGrpSpPr/>
          <p:nvPr/>
        </p:nvGrpSpPr>
        <p:grpSpPr>
          <a:xfrm>
            <a:off x="8" y="-8467"/>
            <a:ext cx="12191997" cy="6866467"/>
            <a:chOff x="8" y="-8467"/>
            <a:chExt cx="12191997" cy="6866467"/>
          </a:xfrm>
        </p:grpSpPr>
        <p:cxnSp>
          <p:nvCxnSpPr>
            <p:cNvPr id="3" name="Straight Connector 31">
              <a:extLst>
                <a:ext uri="{FF2B5EF4-FFF2-40B4-BE49-F238E27FC236}">
                  <a16:creationId xmlns:a16="http://schemas.microsoft.com/office/drawing/2014/main" id="{21D9469D-B11F-2872-0109-32FD3029ABCC}"/>
                </a:ext>
              </a:extLst>
            </p:cNvPr>
            <p:cNvCxnSpPr/>
            <p:nvPr/>
          </p:nvCxnSpPr>
          <p:spPr>
            <a:xfrm>
              <a:off x="9371008" y="0"/>
              <a:ext cx="1219207" cy="6858000"/>
            </a:xfrm>
            <a:prstGeom prst="straightConnector1">
              <a:avLst/>
            </a:prstGeom>
            <a:noFill/>
            <a:ln w="9528" cap="rnd">
              <a:solidFill>
                <a:srgbClr val="262626"/>
              </a:solidFill>
              <a:prstDash val="solid"/>
            </a:ln>
          </p:spPr>
        </p:cxnSp>
        <p:cxnSp>
          <p:nvCxnSpPr>
            <p:cNvPr id="4" name="Straight Connector 20">
              <a:extLst>
                <a:ext uri="{FF2B5EF4-FFF2-40B4-BE49-F238E27FC236}">
                  <a16:creationId xmlns:a16="http://schemas.microsoft.com/office/drawing/2014/main" id="{3BAFC966-3C22-FAA2-B58A-69D8F177A34B}"/>
                </a:ext>
              </a:extLst>
            </p:cNvPr>
            <p:cNvCxnSpPr/>
            <p:nvPr/>
          </p:nvCxnSpPr>
          <p:spPr>
            <a:xfrm flipH="1">
              <a:off x="7425266" y="3681410"/>
              <a:ext cx="4763557" cy="3176590"/>
            </a:xfrm>
            <a:prstGeom prst="straightConnector1">
              <a:avLst/>
            </a:prstGeom>
            <a:noFill/>
            <a:ln w="9528" cap="rnd">
              <a:solidFill>
                <a:srgbClr val="262626"/>
              </a:solidFill>
              <a:prstDash val="solid"/>
            </a:ln>
          </p:spPr>
        </p:cxnSp>
        <p:sp>
          <p:nvSpPr>
            <p:cNvPr id="5" name="Rectangle 23">
              <a:extLst>
                <a:ext uri="{FF2B5EF4-FFF2-40B4-BE49-F238E27FC236}">
                  <a16:creationId xmlns:a16="http://schemas.microsoft.com/office/drawing/2014/main" id="{31A327AB-3638-9DAA-8CBD-70E21E814827}"/>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71B9C830-DCFD-7EF9-B599-A583E69C8785}"/>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6">
              <a:extLst>
                <a:ext uri="{FF2B5EF4-FFF2-40B4-BE49-F238E27FC236}">
                  <a16:creationId xmlns:a16="http://schemas.microsoft.com/office/drawing/2014/main" id="{A183B1F0-B8D2-3DD2-8C8E-AF1E69586442}"/>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F7B6FF9F-F6CA-CDFB-5533-ED9A60795908}"/>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FE57EC9C-FDED-3A41-6DA5-F98ED2C94A46}"/>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2633705A-1FCB-70AC-5440-A904269D3BF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30">
              <a:extLst>
                <a:ext uri="{FF2B5EF4-FFF2-40B4-BE49-F238E27FC236}">
                  <a16:creationId xmlns:a16="http://schemas.microsoft.com/office/drawing/2014/main" id="{2F7DE34B-748B-3C41-FF37-2A64F927349D}"/>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18">
              <a:extLst>
                <a:ext uri="{FF2B5EF4-FFF2-40B4-BE49-F238E27FC236}">
                  <a16:creationId xmlns:a16="http://schemas.microsoft.com/office/drawing/2014/main" id="{8C69F564-DA0C-CF3D-6282-1517399F32D3}"/>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27C982E0-073A-FBB7-3BE4-573593BE0664}"/>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D553E1BF-986E-5758-4942-168D609398D4}"/>
              </a:ext>
            </a:extLst>
          </p:cNvPr>
          <p:cNvSpPr txBox="1">
            <a:spLocks noGrp="1"/>
          </p:cNvSpPr>
          <p:nvPr>
            <p:ph type="subTitle" idx="1"/>
          </p:nvPr>
        </p:nvSpPr>
        <p:spPr>
          <a:xfrm>
            <a:off x="1507068" y="4050828"/>
            <a:ext cx="7766931" cy="1096895"/>
          </a:xfrm>
        </p:spPr>
        <p:txBody>
          <a:bodyPr/>
          <a:lstStyle>
            <a:lvl1pPr marL="0" indent="0" algn="r">
              <a:buNone/>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FC4B00CD-5CE2-4931-096B-F61C4CB0F6EC}"/>
              </a:ext>
            </a:extLst>
          </p:cNvPr>
          <p:cNvSpPr txBox="1">
            <a:spLocks noGrp="1"/>
          </p:cNvSpPr>
          <p:nvPr>
            <p:ph type="dt" sz="half" idx="7"/>
          </p:nvPr>
        </p:nvSpPr>
        <p:spPr/>
        <p:txBody>
          <a:bodyPr/>
          <a:lstStyle>
            <a:lvl1pPr>
              <a:defRPr/>
            </a:lvl1pPr>
          </a:lstStyle>
          <a:p>
            <a:pPr lvl="0"/>
            <a:fld id="{6CA75CD6-753C-4CB6-B49C-C8CD1AD396D6}" type="datetime1">
              <a:rPr lang="en-GB"/>
              <a:pPr lvl="0"/>
              <a:t>27/04/2026</a:t>
            </a:fld>
            <a:endParaRPr lang="en-GB"/>
          </a:p>
        </p:txBody>
      </p:sp>
      <p:sp>
        <p:nvSpPr>
          <p:cNvPr id="16" name="Footer Placeholder 4">
            <a:extLst>
              <a:ext uri="{FF2B5EF4-FFF2-40B4-BE49-F238E27FC236}">
                <a16:creationId xmlns:a16="http://schemas.microsoft.com/office/drawing/2014/main" id="{E1DEF298-A07B-5E93-5448-9E5B52E98644}"/>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C4C0D050-5747-CE1A-596B-C120A1E10E90}"/>
              </a:ext>
            </a:extLst>
          </p:cNvPr>
          <p:cNvSpPr txBox="1">
            <a:spLocks noGrp="1"/>
          </p:cNvSpPr>
          <p:nvPr>
            <p:ph type="sldNum" sz="quarter" idx="8"/>
          </p:nvPr>
        </p:nvSpPr>
        <p:spPr/>
        <p:txBody>
          <a:bodyPr/>
          <a:lstStyle>
            <a:lvl1pPr>
              <a:defRPr/>
            </a:lvl1pPr>
          </a:lstStyle>
          <a:p>
            <a:pPr lvl="0"/>
            <a:fld id="{23C3C99D-928D-4F55-9D21-DC91A448ABA6}" type="slidenum">
              <a:t>‹#›</a:t>
            </a:fld>
            <a:endParaRPr lang="en-GB"/>
          </a:p>
        </p:txBody>
      </p:sp>
    </p:spTree>
    <p:extLst>
      <p:ext uri="{BB962C8B-B14F-4D97-AF65-F5344CB8AC3E}">
        <p14:creationId xmlns:p14="http://schemas.microsoft.com/office/powerpoint/2010/main" val="24923954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2A8C3-92F6-3712-B6C7-B2E19417033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2C5AE6AA-04F1-2961-3B3B-BDBD3FA9C05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063EF-EC5E-A775-E6A6-786FB3DF63A9}"/>
              </a:ext>
            </a:extLst>
          </p:cNvPr>
          <p:cNvSpPr txBox="1">
            <a:spLocks noGrp="1"/>
          </p:cNvSpPr>
          <p:nvPr>
            <p:ph type="dt" sz="half" idx="7"/>
          </p:nvPr>
        </p:nvSpPr>
        <p:spPr/>
        <p:txBody>
          <a:bodyPr/>
          <a:lstStyle>
            <a:lvl1pPr>
              <a:defRPr/>
            </a:lvl1pPr>
          </a:lstStyle>
          <a:p>
            <a:pPr lvl="0"/>
            <a:fld id="{1D9E93F3-1410-4C88-9723-9DD66ADA533E}" type="datetime1">
              <a:rPr lang="en-GB"/>
              <a:pPr lvl="0"/>
              <a:t>27/04/2026</a:t>
            </a:fld>
            <a:endParaRPr lang="en-GB"/>
          </a:p>
        </p:txBody>
      </p:sp>
      <p:sp>
        <p:nvSpPr>
          <p:cNvPr id="5" name="Footer Placeholder 4">
            <a:extLst>
              <a:ext uri="{FF2B5EF4-FFF2-40B4-BE49-F238E27FC236}">
                <a16:creationId xmlns:a16="http://schemas.microsoft.com/office/drawing/2014/main" id="{7F32763B-C2F2-F89B-B2E5-FE606A8BB44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8F16A34-D9DF-3F80-C51B-35C0A46F5B5A}"/>
              </a:ext>
            </a:extLst>
          </p:cNvPr>
          <p:cNvSpPr txBox="1">
            <a:spLocks noGrp="1"/>
          </p:cNvSpPr>
          <p:nvPr>
            <p:ph type="sldNum" sz="quarter" idx="8"/>
          </p:nvPr>
        </p:nvSpPr>
        <p:spPr/>
        <p:txBody>
          <a:bodyPr/>
          <a:lstStyle>
            <a:lvl1pPr>
              <a:defRPr/>
            </a:lvl1pPr>
          </a:lstStyle>
          <a:p>
            <a:pPr lvl="0"/>
            <a:fld id="{AF68E77B-BC46-4095-A153-C4231C81402A}" type="slidenum">
              <a:t>‹#›</a:t>
            </a:fld>
            <a:endParaRPr lang="en-GB"/>
          </a:p>
        </p:txBody>
      </p:sp>
    </p:spTree>
    <p:extLst>
      <p:ext uri="{BB962C8B-B14F-4D97-AF65-F5344CB8AC3E}">
        <p14:creationId xmlns:p14="http://schemas.microsoft.com/office/powerpoint/2010/main" val="296065429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3BB0-961D-CA44-910C-FDF278BB1577}"/>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A2270CA-8020-0318-CD54-9BC9DAC6746E}"/>
              </a:ext>
            </a:extLst>
          </p:cNvPr>
          <p:cNvSpPr txBox="1">
            <a:spLocks noGrp="1"/>
          </p:cNvSpPr>
          <p:nvPr>
            <p:ph type="body" idx="1"/>
          </p:nvPr>
        </p:nvSpPr>
        <p:spPr>
          <a:xfrm>
            <a:off x="677332" y="4527450"/>
            <a:ext cx="8596667" cy="860395"/>
          </a:xfrm>
        </p:spPr>
        <p:txBody>
          <a:bodyPr/>
          <a:lstStyle>
            <a:lvl1pPr marL="0" indent="0">
              <a:buNone/>
              <a:defRPr sz="2000"/>
            </a:lvl1pPr>
          </a:lstStyle>
          <a:p>
            <a:pPr lvl="0"/>
            <a:r>
              <a:rPr lang="en-GB"/>
              <a:t>Click to edit Master text styles</a:t>
            </a:r>
          </a:p>
        </p:txBody>
      </p:sp>
      <p:sp>
        <p:nvSpPr>
          <p:cNvPr id="4" name="Date Placeholder 3">
            <a:extLst>
              <a:ext uri="{FF2B5EF4-FFF2-40B4-BE49-F238E27FC236}">
                <a16:creationId xmlns:a16="http://schemas.microsoft.com/office/drawing/2014/main" id="{155894E4-CB1F-7313-29C9-90DF26C39B56}"/>
              </a:ext>
            </a:extLst>
          </p:cNvPr>
          <p:cNvSpPr txBox="1">
            <a:spLocks noGrp="1"/>
          </p:cNvSpPr>
          <p:nvPr>
            <p:ph type="dt" sz="half" idx="7"/>
          </p:nvPr>
        </p:nvSpPr>
        <p:spPr/>
        <p:txBody>
          <a:bodyPr/>
          <a:lstStyle>
            <a:lvl1pPr>
              <a:defRPr/>
            </a:lvl1pPr>
          </a:lstStyle>
          <a:p>
            <a:pPr lvl="0"/>
            <a:fld id="{327335B7-CA11-4567-BB42-99977771DF57}" type="datetime1">
              <a:rPr lang="en-GB"/>
              <a:pPr lvl="0"/>
              <a:t>27/04/2026</a:t>
            </a:fld>
            <a:endParaRPr lang="en-GB"/>
          </a:p>
        </p:txBody>
      </p:sp>
      <p:sp>
        <p:nvSpPr>
          <p:cNvPr id="5" name="Footer Placeholder 4">
            <a:extLst>
              <a:ext uri="{FF2B5EF4-FFF2-40B4-BE49-F238E27FC236}">
                <a16:creationId xmlns:a16="http://schemas.microsoft.com/office/drawing/2014/main" id="{2D628992-B7CC-E23E-7AC8-47405C3171B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9160C4F-70C1-441E-CABB-7A0572393888}"/>
              </a:ext>
            </a:extLst>
          </p:cNvPr>
          <p:cNvSpPr txBox="1">
            <a:spLocks noGrp="1"/>
          </p:cNvSpPr>
          <p:nvPr>
            <p:ph type="sldNum" sz="quarter" idx="8"/>
          </p:nvPr>
        </p:nvSpPr>
        <p:spPr/>
        <p:txBody>
          <a:bodyPr/>
          <a:lstStyle>
            <a:lvl1pPr>
              <a:defRPr/>
            </a:lvl1pPr>
          </a:lstStyle>
          <a:p>
            <a:pPr lvl="0"/>
            <a:fld id="{469BE1A0-D1EE-45CA-BBDA-41E410896D03}" type="slidenum">
              <a:t>‹#›</a:t>
            </a:fld>
            <a:endParaRPr lang="en-GB"/>
          </a:p>
        </p:txBody>
      </p:sp>
    </p:spTree>
    <p:extLst>
      <p:ext uri="{BB962C8B-B14F-4D97-AF65-F5344CB8AC3E}">
        <p14:creationId xmlns:p14="http://schemas.microsoft.com/office/powerpoint/2010/main" val="1819894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06ECE-4DE7-9958-DB64-6A93E79FF84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5763F62-B230-25EB-FD51-D73AF18FFF8C}"/>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7282D5B-6603-B02A-AA77-945F89ACB8DE}"/>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824B7B1-724D-6C6F-6C20-2785FF59B968}"/>
              </a:ext>
            </a:extLst>
          </p:cNvPr>
          <p:cNvSpPr txBox="1">
            <a:spLocks noGrp="1"/>
          </p:cNvSpPr>
          <p:nvPr>
            <p:ph type="dt" sz="half" idx="7"/>
          </p:nvPr>
        </p:nvSpPr>
        <p:spPr/>
        <p:txBody>
          <a:bodyPr/>
          <a:lstStyle>
            <a:lvl1pPr>
              <a:defRPr/>
            </a:lvl1pPr>
          </a:lstStyle>
          <a:p>
            <a:pPr lvl="0"/>
            <a:fld id="{8CE280D7-4DB5-480F-BDFA-32F99316F47D}" type="datetime1">
              <a:rPr lang="en-GB"/>
              <a:pPr lvl="0"/>
              <a:t>27/04/2026</a:t>
            </a:fld>
            <a:endParaRPr lang="en-GB"/>
          </a:p>
        </p:txBody>
      </p:sp>
      <p:sp>
        <p:nvSpPr>
          <p:cNvPr id="6" name="Footer Placeholder 5">
            <a:extLst>
              <a:ext uri="{FF2B5EF4-FFF2-40B4-BE49-F238E27FC236}">
                <a16:creationId xmlns:a16="http://schemas.microsoft.com/office/drawing/2014/main" id="{75851620-D891-9EAC-DD68-87E26D608F5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B558404-3DB4-A9B1-141F-F413959AFADC}"/>
              </a:ext>
            </a:extLst>
          </p:cNvPr>
          <p:cNvSpPr txBox="1">
            <a:spLocks noGrp="1"/>
          </p:cNvSpPr>
          <p:nvPr>
            <p:ph type="sldNum" sz="quarter" idx="8"/>
          </p:nvPr>
        </p:nvSpPr>
        <p:spPr/>
        <p:txBody>
          <a:bodyPr/>
          <a:lstStyle>
            <a:lvl1pPr>
              <a:defRPr/>
            </a:lvl1pPr>
          </a:lstStyle>
          <a:p>
            <a:pPr lvl="0"/>
            <a:fld id="{58305CEF-23C8-4177-8D8E-D310C2A8D056}" type="slidenum">
              <a:t>‹#›</a:t>
            </a:fld>
            <a:endParaRPr lang="en-GB"/>
          </a:p>
        </p:txBody>
      </p:sp>
    </p:spTree>
    <p:extLst>
      <p:ext uri="{BB962C8B-B14F-4D97-AF65-F5344CB8AC3E}">
        <p14:creationId xmlns:p14="http://schemas.microsoft.com/office/powerpoint/2010/main" val="2751646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C442E-8BB1-7846-1079-C2DAD4DECCA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BD5C349-8159-A791-885A-9D9B20A3607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2A793526-6328-E34E-8C8B-7A0E9128497F}"/>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4D45F21-3939-9E7C-37E2-F2584C6C038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CE2B608C-B049-6A30-F005-2F9C2A842B12}"/>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B70D84A-2E67-9C68-C91C-A7A67872982C}"/>
              </a:ext>
            </a:extLst>
          </p:cNvPr>
          <p:cNvSpPr txBox="1">
            <a:spLocks noGrp="1"/>
          </p:cNvSpPr>
          <p:nvPr>
            <p:ph type="dt" sz="half" idx="7"/>
          </p:nvPr>
        </p:nvSpPr>
        <p:spPr/>
        <p:txBody>
          <a:bodyPr/>
          <a:lstStyle>
            <a:lvl1pPr>
              <a:defRPr/>
            </a:lvl1pPr>
          </a:lstStyle>
          <a:p>
            <a:pPr lvl="0"/>
            <a:fld id="{F6BE1314-293F-4D5D-80A0-2181E1C68CFC}" type="datetime1">
              <a:rPr lang="en-GB"/>
              <a:pPr lvl="0"/>
              <a:t>27/04/2026</a:t>
            </a:fld>
            <a:endParaRPr lang="en-GB"/>
          </a:p>
        </p:txBody>
      </p:sp>
      <p:sp>
        <p:nvSpPr>
          <p:cNvPr id="8" name="Footer Placeholder 7">
            <a:extLst>
              <a:ext uri="{FF2B5EF4-FFF2-40B4-BE49-F238E27FC236}">
                <a16:creationId xmlns:a16="http://schemas.microsoft.com/office/drawing/2014/main" id="{4821ECE9-CF84-3BD4-E223-F09C98B00CE1}"/>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F6962BB-A812-1EE4-0103-2C6148B8730C}"/>
              </a:ext>
            </a:extLst>
          </p:cNvPr>
          <p:cNvSpPr txBox="1">
            <a:spLocks noGrp="1"/>
          </p:cNvSpPr>
          <p:nvPr>
            <p:ph type="sldNum" sz="quarter" idx="8"/>
          </p:nvPr>
        </p:nvSpPr>
        <p:spPr/>
        <p:txBody>
          <a:bodyPr/>
          <a:lstStyle>
            <a:lvl1pPr>
              <a:defRPr/>
            </a:lvl1pPr>
          </a:lstStyle>
          <a:p>
            <a:pPr lvl="0"/>
            <a:fld id="{AE83AD39-59CA-4F06-8784-81ABB28E0DE5}" type="slidenum">
              <a:t>‹#›</a:t>
            </a:fld>
            <a:endParaRPr lang="en-GB"/>
          </a:p>
        </p:txBody>
      </p:sp>
    </p:spTree>
    <p:extLst>
      <p:ext uri="{BB962C8B-B14F-4D97-AF65-F5344CB8AC3E}">
        <p14:creationId xmlns:p14="http://schemas.microsoft.com/office/powerpoint/2010/main" val="66382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19948-94DE-593C-B121-7F7842D860E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CF0846C2-0CF8-C2DA-7CD2-20670899A7FE}"/>
              </a:ext>
            </a:extLst>
          </p:cNvPr>
          <p:cNvSpPr txBox="1">
            <a:spLocks noGrp="1"/>
          </p:cNvSpPr>
          <p:nvPr>
            <p:ph type="dt" sz="half" idx="7"/>
          </p:nvPr>
        </p:nvSpPr>
        <p:spPr/>
        <p:txBody>
          <a:bodyPr/>
          <a:lstStyle>
            <a:lvl1pPr>
              <a:defRPr/>
            </a:lvl1pPr>
          </a:lstStyle>
          <a:p>
            <a:pPr lvl="0"/>
            <a:fld id="{4B489169-2D37-4922-96B1-9F48CAE9AF80}" type="datetime1">
              <a:rPr lang="en-GB"/>
              <a:pPr lvl="0"/>
              <a:t>27/04/2026</a:t>
            </a:fld>
            <a:endParaRPr lang="en-GB"/>
          </a:p>
        </p:txBody>
      </p:sp>
      <p:sp>
        <p:nvSpPr>
          <p:cNvPr id="4" name="Footer Placeholder 3">
            <a:extLst>
              <a:ext uri="{FF2B5EF4-FFF2-40B4-BE49-F238E27FC236}">
                <a16:creationId xmlns:a16="http://schemas.microsoft.com/office/drawing/2014/main" id="{893F90C0-C42C-0451-EF32-15A57DE26AD9}"/>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6B802FB-2D88-C5FE-93BB-D08C6115E367}"/>
              </a:ext>
            </a:extLst>
          </p:cNvPr>
          <p:cNvSpPr txBox="1">
            <a:spLocks noGrp="1"/>
          </p:cNvSpPr>
          <p:nvPr>
            <p:ph type="sldNum" sz="quarter" idx="8"/>
          </p:nvPr>
        </p:nvSpPr>
        <p:spPr/>
        <p:txBody>
          <a:bodyPr/>
          <a:lstStyle>
            <a:lvl1pPr>
              <a:defRPr/>
            </a:lvl1pPr>
          </a:lstStyle>
          <a:p>
            <a:pPr lvl="0"/>
            <a:fld id="{73527EBB-10AB-4FB3-BF48-1BD88B3D5A06}" type="slidenum">
              <a:t>‹#›</a:t>
            </a:fld>
            <a:endParaRPr lang="en-GB"/>
          </a:p>
        </p:txBody>
      </p:sp>
    </p:spTree>
    <p:extLst>
      <p:ext uri="{BB962C8B-B14F-4D97-AF65-F5344CB8AC3E}">
        <p14:creationId xmlns:p14="http://schemas.microsoft.com/office/powerpoint/2010/main" val="3768406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550AD2-B3AA-FB6F-9E42-37945D597635}"/>
              </a:ext>
            </a:extLst>
          </p:cNvPr>
          <p:cNvSpPr txBox="1">
            <a:spLocks noGrp="1"/>
          </p:cNvSpPr>
          <p:nvPr>
            <p:ph type="dt" sz="half" idx="7"/>
          </p:nvPr>
        </p:nvSpPr>
        <p:spPr/>
        <p:txBody>
          <a:bodyPr/>
          <a:lstStyle>
            <a:lvl1pPr>
              <a:defRPr/>
            </a:lvl1pPr>
          </a:lstStyle>
          <a:p>
            <a:pPr lvl="0"/>
            <a:fld id="{D0D342FE-338C-46F6-AC75-1ED52F6A8B73}" type="datetime1">
              <a:rPr lang="en-GB"/>
              <a:pPr lvl="0"/>
              <a:t>27/04/2026</a:t>
            </a:fld>
            <a:endParaRPr lang="en-GB"/>
          </a:p>
        </p:txBody>
      </p:sp>
      <p:sp>
        <p:nvSpPr>
          <p:cNvPr id="3" name="Footer Placeholder 2">
            <a:extLst>
              <a:ext uri="{FF2B5EF4-FFF2-40B4-BE49-F238E27FC236}">
                <a16:creationId xmlns:a16="http://schemas.microsoft.com/office/drawing/2014/main" id="{33B6E7A5-3386-A5D9-4E80-CE8A69B5E07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6B511E54-D21D-B3E0-40CC-5B98C1CDAFC5}"/>
              </a:ext>
            </a:extLst>
          </p:cNvPr>
          <p:cNvSpPr txBox="1">
            <a:spLocks noGrp="1"/>
          </p:cNvSpPr>
          <p:nvPr>
            <p:ph type="sldNum" sz="quarter" idx="8"/>
          </p:nvPr>
        </p:nvSpPr>
        <p:spPr/>
        <p:txBody>
          <a:bodyPr/>
          <a:lstStyle>
            <a:lvl1pPr>
              <a:defRPr/>
            </a:lvl1pPr>
          </a:lstStyle>
          <a:p>
            <a:pPr lvl="0"/>
            <a:fld id="{6E42A661-2590-49B6-B80F-C1743C084453}" type="slidenum">
              <a:t>‹#›</a:t>
            </a:fld>
            <a:endParaRPr lang="en-GB"/>
          </a:p>
        </p:txBody>
      </p:sp>
    </p:spTree>
    <p:extLst>
      <p:ext uri="{BB962C8B-B14F-4D97-AF65-F5344CB8AC3E}">
        <p14:creationId xmlns:p14="http://schemas.microsoft.com/office/powerpoint/2010/main" val="2029419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C1A3C-5B76-BAC9-91EF-87F50A98162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01577FDD-BFE5-DC70-1641-421357FE88B9}"/>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15CB92C-0598-6375-0A38-5B629BE98D51}"/>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F5AA06F-6294-2F0F-9FCE-B88723850ABE}"/>
              </a:ext>
            </a:extLst>
          </p:cNvPr>
          <p:cNvSpPr txBox="1">
            <a:spLocks noGrp="1"/>
          </p:cNvSpPr>
          <p:nvPr>
            <p:ph type="dt" sz="half" idx="7"/>
          </p:nvPr>
        </p:nvSpPr>
        <p:spPr/>
        <p:txBody>
          <a:bodyPr/>
          <a:lstStyle>
            <a:lvl1pPr>
              <a:defRPr/>
            </a:lvl1pPr>
          </a:lstStyle>
          <a:p>
            <a:pPr lvl="0"/>
            <a:fld id="{24A96C4C-7148-4950-872F-B6B2AF8EE880}" type="datetime1">
              <a:rPr lang="en-GB"/>
              <a:pPr lvl="0"/>
              <a:t>27/04/2026</a:t>
            </a:fld>
            <a:endParaRPr lang="en-GB"/>
          </a:p>
        </p:txBody>
      </p:sp>
      <p:sp>
        <p:nvSpPr>
          <p:cNvPr id="6" name="Footer Placeholder 5">
            <a:extLst>
              <a:ext uri="{FF2B5EF4-FFF2-40B4-BE49-F238E27FC236}">
                <a16:creationId xmlns:a16="http://schemas.microsoft.com/office/drawing/2014/main" id="{32317E17-7BDC-34DF-30D4-E96F0077E8A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EB76051-6860-D662-D7F7-7AE827ABBB02}"/>
              </a:ext>
            </a:extLst>
          </p:cNvPr>
          <p:cNvSpPr txBox="1">
            <a:spLocks noGrp="1"/>
          </p:cNvSpPr>
          <p:nvPr>
            <p:ph type="sldNum" sz="quarter" idx="8"/>
          </p:nvPr>
        </p:nvSpPr>
        <p:spPr/>
        <p:txBody>
          <a:bodyPr/>
          <a:lstStyle>
            <a:lvl1pPr>
              <a:defRPr/>
            </a:lvl1pPr>
          </a:lstStyle>
          <a:p>
            <a:pPr lvl="0"/>
            <a:fld id="{D60941A4-43DE-4D6C-A402-4CF3C7D56663}" type="slidenum">
              <a:t>‹#›</a:t>
            </a:fld>
            <a:endParaRPr lang="en-GB"/>
          </a:p>
        </p:txBody>
      </p:sp>
    </p:spTree>
    <p:extLst>
      <p:ext uri="{BB962C8B-B14F-4D97-AF65-F5344CB8AC3E}">
        <p14:creationId xmlns:p14="http://schemas.microsoft.com/office/powerpoint/2010/main" val="2058908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50F72-B545-F23F-A7E1-7444F75D5250}"/>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92C46243-4955-D84B-587E-D80B8D6C5270}"/>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AB52DBF6-DF52-2E00-B531-A56F8AD7DC4B}"/>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09E0E1EC-C89F-0255-816F-20ADCD6233A8}"/>
              </a:ext>
            </a:extLst>
          </p:cNvPr>
          <p:cNvSpPr txBox="1">
            <a:spLocks noGrp="1"/>
          </p:cNvSpPr>
          <p:nvPr>
            <p:ph type="dt" sz="half" idx="7"/>
          </p:nvPr>
        </p:nvSpPr>
        <p:spPr/>
        <p:txBody>
          <a:bodyPr/>
          <a:lstStyle>
            <a:lvl1pPr>
              <a:defRPr/>
            </a:lvl1pPr>
          </a:lstStyle>
          <a:p>
            <a:pPr lvl="0"/>
            <a:fld id="{C99DF530-EA13-4BEC-B2C5-0550C480EB23}" type="datetime1">
              <a:rPr lang="en-GB"/>
              <a:pPr lvl="0"/>
              <a:t>27/04/2026</a:t>
            </a:fld>
            <a:endParaRPr lang="en-GB"/>
          </a:p>
        </p:txBody>
      </p:sp>
      <p:sp>
        <p:nvSpPr>
          <p:cNvPr id="6" name="Footer Placeholder 5">
            <a:extLst>
              <a:ext uri="{FF2B5EF4-FFF2-40B4-BE49-F238E27FC236}">
                <a16:creationId xmlns:a16="http://schemas.microsoft.com/office/drawing/2014/main" id="{038AD6EA-A9BE-EFD5-791F-898797E5EE5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7072F78-DEEC-FA86-5465-AF34CF94C532}"/>
              </a:ext>
            </a:extLst>
          </p:cNvPr>
          <p:cNvSpPr txBox="1">
            <a:spLocks noGrp="1"/>
          </p:cNvSpPr>
          <p:nvPr>
            <p:ph type="sldNum" sz="quarter" idx="8"/>
          </p:nvPr>
        </p:nvSpPr>
        <p:spPr/>
        <p:txBody>
          <a:bodyPr/>
          <a:lstStyle>
            <a:lvl1pPr>
              <a:defRPr/>
            </a:lvl1pPr>
          </a:lstStyle>
          <a:p>
            <a:pPr lvl="0"/>
            <a:fld id="{0C3E7D29-855A-434C-9BD2-3D91E5AF4E1E}" type="slidenum">
              <a:t>‹#›</a:t>
            </a:fld>
            <a:endParaRPr lang="en-GB"/>
          </a:p>
        </p:txBody>
      </p:sp>
    </p:spTree>
    <p:extLst>
      <p:ext uri="{BB962C8B-B14F-4D97-AF65-F5344CB8AC3E}">
        <p14:creationId xmlns:p14="http://schemas.microsoft.com/office/powerpoint/2010/main" val="187356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CB2B-BE16-072D-B3CC-04A47B38C246}"/>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7741272-CDBC-224D-C8D1-48D66E6627F2}"/>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E402B9BD-1E8E-42AC-EA1B-D4905B7A7C87}"/>
              </a:ext>
            </a:extLst>
          </p:cNvPr>
          <p:cNvSpPr txBox="1">
            <a:spLocks noGrp="1"/>
          </p:cNvSpPr>
          <p:nvPr>
            <p:ph type="dt" sz="half" idx="7"/>
          </p:nvPr>
        </p:nvSpPr>
        <p:spPr/>
        <p:txBody>
          <a:bodyPr/>
          <a:lstStyle>
            <a:lvl1pPr>
              <a:defRPr/>
            </a:lvl1pPr>
          </a:lstStyle>
          <a:p>
            <a:pPr lvl="0"/>
            <a:fld id="{88D050BD-B06D-4A64-8F4A-8D103B193C7A}" type="datetime1">
              <a:rPr lang="en-GB"/>
              <a:pPr lvl="0"/>
              <a:t>27/04/2026</a:t>
            </a:fld>
            <a:endParaRPr lang="en-GB"/>
          </a:p>
        </p:txBody>
      </p:sp>
      <p:sp>
        <p:nvSpPr>
          <p:cNvPr id="5" name="Footer Placeholder 4">
            <a:extLst>
              <a:ext uri="{FF2B5EF4-FFF2-40B4-BE49-F238E27FC236}">
                <a16:creationId xmlns:a16="http://schemas.microsoft.com/office/drawing/2014/main" id="{5C22B8BC-5BD4-E553-AEAD-5BF36791073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DF82599-35C1-FBB7-7D94-76072D0258DF}"/>
              </a:ext>
            </a:extLst>
          </p:cNvPr>
          <p:cNvSpPr txBox="1">
            <a:spLocks noGrp="1"/>
          </p:cNvSpPr>
          <p:nvPr>
            <p:ph type="sldNum" sz="quarter" idx="8"/>
          </p:nvPr>
        </p:nvSpPr>
        <p:spPr/>
        <p:txBody>
          <a:bodyPr/>
          <a:lstStyle>
            <a:lvl1pPr>
              <a:defRPr/>
            </a:lvl1pPr>
          </a:lstStyle>
          <a:p>
            <a:pPr lvl="0"/>
            <a:fld id="{8F512931-931E-41E9-AB2C-694804C7A642}" type="slidenum">
              <a:t>‹#›</a:t>
            </a:fld>
            <a:endParaRPr lang="en-GB"/>
          </a:p>
        </p:txBody>
      </p:sp>
    </p:spTree>
    <p:extLst>
      <p:ext uri="{BB962C8B-B14F-4D97-AF65-F5344CB8AC3E}">
        <p14:creationId xmlns:p14="http://schemas.microsoft.com/office/powerpoint/2010/main" val="2207279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D900-7615-3B78-820A-17EC97F35249}"/>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5C179AD0-E0FF-9A35-D641-E60097BE2CAD}"/>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lvl1pPr>
          </a:lstStyle>
          <a:p>
            <a:pPr lvl="0"/>
            <a:r>
              <a:rPr lang="en-GB"/>
              <a:t>Click to edit Master text styles</a:t>
            </a:r>
          </a:p>
        </p:txBody>
      </p:sp>
      <p:sp>
        <p:nvSpPr>
          <p:cNvPr id="4" name="Text Placeholder 2">
            <a:extLst>
              <a:ext uri="{FF2B5EF4-FFF2-40B4-BE49-F238E27FC236}">
                <a16:creationId xmlns:a16="http://schemas.microsoft.com/office/drawing/2014/main" id="{953EACAC-263A-92D4-813F-DB9015B79DE4}"/>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A734FB94-3E88-E72F-D115-2B146E1309D3}"/>
              </a:ext>
            </a:extLst>
          </p:cNvPr>
          <p:cNvSpPr txBox="1">
            <a:spLocks noGrp="1"/>
          </p:cNvSpPr>
          <p:nvPr>
            <p:ph type="dt" sz="half" idx="7"/>
          </p:nvPr>
        </p:nvSpPr>
        <p:spPr/>
        <p:txBody>
          <a:bodyPr/>
          <a:lstStyle>
            <a:lvl1pPr>
              <a:defRPr/>
            </a:lvl1pPr>
          </a:lstStyle>
          <a:p>
            <a:pPr lvl="0"/>
            <a:fld id="{95DE2DC1-0FAC-4C34-B08F-61B8BD716E90}" type="datetime1">
              <a:rPr lang="en-GB"/>
              <a:pPr lvl="0"/>
              <a:t>27/04/2026</a:t>
            </a:fld>
            <a:endParaRPr lang="en-GB"/>
          </a:p>
        </p:txBody>
      </p:sp>
      <p:sp>
        <p:nvSpPr>
          <p:cNvPr id="6" name="Footer Placeholder 4">
            <a:extLst>
              <a:ext uri="{FF2B5EF4-FFF2-40B4-BE49-F238E27FC236}">
                <a16:creationId xmlns:a16="http://schemas.microsoft.com/office/drawing/2014/main" id="{10E0F600-77FA-EC2C-88E9-478EB85B9EE3}"/>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D5950AD-96A0-71E2-B823-1A2B70DF8BE1}"/>
              </a:ext>
            </a:extLst>
          </p:cNvPr>
          <p:cNvSpPr txBox="1">
            <a:spLocks noGrp="1"/>
          </p:cNvSpPr>
          <p:nvPr>
            <p:ph type="sldNum" sz="quarter" idx="8"/>
          </p:nvPr>
        </p:nvSpPr>
        <p:spPr/>
        <p:txBody>
          <a:bodyPr/>
          <a:lstStyle>
            <a:lvl1pPr>
              <a:defRPr/>
            </a:lvl1pPr>
          </a:lstStyle>
          <a:p>
            <a:pPr lvl="0"/>
            <a:fld id="{929EF8FA-472A-41CC-9489-AD551DE52603}" type="slidenum">
              <a:t>‹#›</a:t>
            </a:fld>
            <a:endParaRPr lang="en-GB"/>
          </a:p>
        </p:txBody>
      </p:sp>
      <p:sp>
        <p:nvSpPr>
          <p:cNvPr id="8" name="TextBox 19">
            <a:extLst>
              <a:ext uri="{FF2B5EF4-FFF2-40B4-BE49-F238E27FC236}">
                <a16:creationId xmlns:a16="http://schemas.microsoft.com/office/drawing/2014/main" id="{7266B14D-593E-19AF-83DE-4F87E5D40260}"/>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C226"/>
                </a:solidFill>
                <a:uFillTx/>
                <a:latin typeface="Arial"/>
              </a:rPr>
              <a:t>“</a:t>
            </a:r>
          </a:p>
        </p:txBody>
      </p:sp>
      <p:sp>
        <p:nvSpPr>
          <p:cNvPr id="9" name="TextBox 21">
            <a:extLst>
              <a:ext uri="{FF2B5EF4-FFF2-40B4-BE49-F238E27FC236}">
                <a16:creationId xmlns:a16="http://schemas.microsoft.com/office/drawing/2014/main" id="{549D22D6-7843-DB76-D47F-362F81243F7A}"/>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C226"/>
                </a:solidFill>
                <a:uFillTx/>
                <a:latin typeface="Arial"/>
              </a:rPr>
              <a:t>”</a:t>
            </a:r>
          </a:p>
        </p:txBody>
      </p:sp>
    </p:spTree>
    <p:extLst>
      <p:ext uri="{BB962C8B-B14F-4D97-AF65-F5344CB8AC3E}">
        <p14:creationId xmlns:p14="http://schemas.microsoft.com/office/powerpoint/2010/main" val="2196070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EE00B-338B-09A4-7B84-6FCBB854AD05}"/>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A39CB41-4A2C-0F09-64BC-89D1DAAD3517}"/>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A77A88-E736-3564-3905-E4D74F40D3EF}"/>
              </a:ext>
            </a:extLst>
          </p:cNvPr>
          <p:cNvSpPr txBox="1">
            <a:spLocks noGrp="1"/>
          </p:cNvSpPr>
          <p:nvPr>
            <p:ph type="dt" sz="half" idx="7"/>
          </p:nvPr>
        </p:nvSpPr>
        <p:spPr/>
        <p:txBody>
          <a:bodyPr/>
          <a:lstStyle>
            <a:lvl1pPr>
              <a:defRPr/>
            </a:lvl1pPr>
          </a:lstStyle>
          <a:p>
            <a:pPr lvl="0"/>
            <a:fld id="{CA45304A-DA36-453A-8512-FD632B4A23A7}" type="datetime1">
              <a:rPr lang="en-GB"/>
              <a:pPr lvl="0"/>
              <a:t>27/04/2026</a:t>
            </a:fld>
            <a:endParaRPr lang="en-GB"/>
          </a:p>
        </p:txBody>
      </p:sp>
      <p:sp>
        <p:nvSpPr>
          <p:cNvPr id="5" name="Footer Placeholder 4">
            <a:extLst>
              <a:ext uri="{FF2B5EF4-FFF2-40B4-BE49-F238E27FC236}">
                <a16:creationId xmlns:a16="http://schemas.microsoft.com/office/drawing/2014/main" id="{77E3D096-331C-40F8-F84D-BF2D5A42B5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FD8E910-9C55-3525-2AC5-C0842E2C0276}"/>
              </a:ext>
            </a:extLst>
          </p:cNvPr>
          <p:cNvSpPr txBox="1">
            <a:spLocks noGrp="1"/>
          </p:cNvSpPr>
          <p:nvPr>
            <p:ph type="sldNum" sz="quarter" idx="8"/>
          </p:nvPr>
        </p:nvSpPr>
        <p:spPr/>
        <p:txBody>
          <a:bodyPr/>
          <a:lstStyle>
            <a:lvl1pPr>
              <a:defRPr/>
            </a:lvl1pPr>
          </a:lstStyle>
          <a:p>
            <a:pPr lvl="0"/>
            <a:fld id="{5C7443E0-4CE2-4F1F-B89A-2F8EB1B62D8D}" type="slidenum">
              <a:t>‹#›</a:t>
            </a:fld>
            <a:endParaRPr lang="en-GB"/>
          </a:p>
        </p:txBody>
      </p:sp>
    </p:spTree>
    <p:extLst>
      <p:ext uri="{BB962C8B-B14F-4D97-AF65-F5344CB8AC3E}">
        <p14:creationId xmlns:p14="http://schemas.microsoft.com/office/powerpoint/2010/main" val="2964472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CC5A4-50F1-86B1-2DF5-E9724A7D10A0}"/>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125595FA-A9C8-6213-8FFD-17152DCE6DDA}"/>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A1ED7135-42AB-7D1A-C8EC-EE28AFF7437D}"/>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BA25AA12-69FB-582F-8C24-D9967E8516DC}"/>
              </a:ext>
            </a:extLst>
          </p:cNvPr>
          <p:cNvSpPr txBox="1">
            <a:spLocks noGrp="1"/>
          </p:cNvSpPr>
          <p:nvPr>
            <p:ph type="dt" sz="half" idx="7"/>
          </p:nvPr>
        </p:nvSpPr>
        <p:spPr/>
        <p:txBody>
          <a:bodyPr/>
          <a:lstStyle>
            <a:lvl1pPr>
              <a:defRPr/>
            </a:lvl1pPr>
          </a:lstStyle>
          <a:p>
            <a:pPr lvl="0"/>
            <a:fld id="{D4697C35-0B31-442C-9D50-5D6E9C220C22}" type="datetime1">
              <a:rPr lang="en-GB"/>
              <a:pPr lvl="0"/>
              <a:t>27/04/2026</a:t>
            </a:fld>
            <a:endParaRPr lang="en-GB"/>
          </a:p>
        </p:txBody>
      </p:sp>
      <p:sp>
        <p:nvSpPr>
          <p:cNvPr id="6" name="Footer Placeholder 4">
            <a:extLst>
              <a:ext uri="{FF2B5EF4-FFF2-40B4-BE49-F238E27FC236}">
                <a16:creationId xmlns:a16="http://schemas.microsoft.com/office/drawing/2014/main" id="{F19662CA-9CD6-41BE-A5B8-C29F263793A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7CABD33E-9396-1666-D08C-6F9C6BAC7CAB}"/>
              </a:ext>
            </a:extLst>
          </p:cNvPr>
          <p:cNvSpPr txBox="1">
            <a:spLocks noGrp="1"/>
          </p:cNvSpPr>
          <p:nvPr>
            <p:ph type="sldNum" sz="quarter" idx="8"/>
          </p:nvPr>
        </p:nvSpPr>
        <p:spPr/>
        <p:txBody>
          <a:bodyPr/>
          <a:lstStyle>
            <a:lvl1pPr>
              <a:defRPr/>
            </a:lvl1pPr>
          </a:lstStyle>
          <a:p>
            <a:pPr lvl="0"/>
            <a:fld id="{CA33B99B-7C63-4A10-9E81-F05B6CFD1B38}" type="slidenum">
              <a:t>‹#›</a:t>
            </a:fld>
            <a:endParaRPr lang="en-GB"/>
          </a:p>
        </p:txBody>
      </p:sp>
      <p:sp>
        <p:nvSpPr>
          <p:cNvPr id="8" name="TextBox 23">
            <a:extLst>
              <a:ext uri="{FF2B5EF4-FFF2-40B4-BE49-F238E27FC236}">
                <a16:creationId xmlns:a16="http://schemas.microsoft.com/office/drawing/2014/main" id="{ED4B1359-9767-0A3C-CFF0-9A27BE855429}"/>
              </a:ext>
            </a:extLst>
          </p:cNvPr>
          <p:cNvSpPr txBox="1"/>
          <p:nvPr/>
        </p:nvSpPr>
        <p:spPr>
          <a:xfrm>
            <a:off x="541873" y="79037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C226"/>
                </a:solidFill>
                <a:uFillTx/>
                <a:latin typeface="Arial"/>
              </a:rPr>
              <a:t>“</a:t>
            </a:r>
          </a:p>
        </p:txBody>
      </p:sp>
      <p:sp>
        <p:nvSpPr>
          <p:cNvPr id="9" name="TextBox 24">
            <a:extLst>
              <a:ext uri="{FF2B5EF4-FFF2-40B4-BE49-F238E27FC236}">
                <a16:creationId xmlns:a16="http://schemas.microsoft.com/office/drawing/2014/main" id="{09A8DEBD-A080-1517-EFD9-D3324812E674}"/>
              </a:ext>
            </a:extLst>
          </p:cNvPr>
          <p:cNvSpPr txBox="1"/>
          <p:nvPr/>
        </p:nvSpPr>
        <p:spPr>
          <a:xfrm>
            <a:off x="8893015" y="2886559"/>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90C226"/>
                </a:solidFill>
                <a:uFillTx/>
                <a:latin typeface="Arial"/>
              </a:rPr>
              <a:t>”</a:t>
            </a:r>
          </a:p>
        </p:txBody>
      </p:sp>
    </p:spTree>
    <p:extLst>
      <p:ext uri="{BB962C8B-B14F-4D97-AF65-F5344CB8AC3E}">
        <p14:creationId xmlns:p14="http://schemas.microsoft.com/office/powerpoint/2010/main" val="25594399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BD6F4-BDB3-472D-8041-8B5378ADE2BA}"/>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6CD4FDAD-F337-4DF9-2E94-3F8A92609F83}"/>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55741F9-355D-3081-FE09-E0F09564DB7A}"/>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BE5BE854-9796-416E-D6D6-2FCAB99CB5E9}"/>
              </a:ext>
            </a:extLst>
          </p:cNvPr>
          <p:cNvSpPr txBox="1">
            <a:spLocks noGrp="1"/>
          </p:cNvSpPr>
          <p:nvPr>
            <p:ph type="dt" sz="half" idx="7"/>
          </p:nvPr>
        </p:nvSpPr>
        <p:spPr/>
        <p:txBody>
          <a:bodyPr/>
          <a:lstStyle>
            <a:lvl1pPr>
              <a:defRPr/>
            </a:lvl1pPr>
          </a:lstStyle>
          <a:p>
            <a:pPr lvl="0"/>
            <a:fld id="{9792C703-94AE-4FCF-8E33-FB2366E4D7CE}" type="datetime1">
              <a:rPr lang="en-GB"/>
              <a:pPr lvl="0"/>
              <a:t>27/04/2026</a:t>
            </a:fld>
            <a:endParaRPr lang="en-GB"/>
          </a:p>
        </p:txBody>
      </p:sp>
      <p:sp>
        <p:nvSpPr>
          <p:cNvPr id="6" name="Footer Placeholder 4">
            <a:extLst>
              <a:ext uri="{FF2B5EF4-FFF2-40B4-BE49-F238E27FC236}">
                <a16:creationId xmlns:a16="http://schemas.microsoft.com/office/drawing/2014/main" id="{6EE65328-B9B9-6F11-7C82-B52E30826A1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F1CF232D-8B5A-F40B-51B2-43118D00D8C5}"/>
              </a:ext>
            </a:extLst>
          </p:cNvPr>
          <p:cNvSpPr txBox="1">
            <a:spLocks noGrp="1"/>
          </p:cNvSpPr>
          <p:nvPr>
            <p:ph type="sldNum" sz="quarter" idx="8"/>
          </p:nvPr>
        </p:nvSpPr>
        <p:spPr/>
        <p:txBody>
          <a:bodyPr/>
          <a:lstStyle>
            <a:lvl1pPr>
              <a:defRPr/>
            </a:lvl1pPr>
          </a:lstStyle>
          <a:p>
            <a:pPr lvl="0"/>
            <a:fld id="{D96ADC2F-9D60-4872-91A9-AAD375C6BAF0}" type="slidenum">
              <a:t>‹#›</a:t>
            </a:fld>
            <a:endParaRPr lang="en-GB"/>
          </a:p>
        </p:txBody>
      </p:sp>
    </p:spTree>
    <p:extLst>
      <p:ext uri="{BB962C8B-B14F-4D97-AF65-F5344CB8AC3E}">
        <p14:creationId xmlns:p14="http://schemas.microsoft.com/office/powerpoint/2010/main" val="2612871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36F60-39E8-8DAB-41FF-AE0199B98BA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64469FFA-86DB-AE7F-08B0-F48A44A1FEDE}"/>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03CDC18-51C3-9CCE-A59D-EDE5F64EF89C}"/>
              </a:ext>
            </a:extLst>
          </p:cNvPr>
          <p:cNvSpPr txBox="1">
            <a:spLocks noGrp="1"/>
          </p:cNvSpPr>
          <p:nvPr>
            <p:ph type="dt" sz="half" idx="7"/>
          </p:nvPr>
        </p:nvSpPr>
        <p:spPr/>
        <p:txBody>
          <a:bodyPr/>
          <a:lstStyle>
            <a:lvl1pPr>
              <a:defRPr/>
            </a:lvl1pPr>
          </a:lstStyle>
          <a:p>
            <a:pPr lvl="0"/>
            <a:fld id="{1D64FEC3-01B4-4B77-8DA9-D45110D5DF50}" type="datetime1">
              <a:rPr lang="en-GB"/>
              <a:pPr lvl="0"/>
              <a:t>27/04/2026</a:t>
            </a:fld>
            <a:endParaRPr lang="en-GB"/>
          </a:p>
        </p:txBody>
      </p:sp>
      <p:sp>
        <p:nvSpPr>
          <p:cNvPr id="5" name="Footer Placeholder 4">
            <a:extLst>
              <a:ext uri="{FF2B5EF4-FFF2-40B4-BE49-F238E27FC236}">
                <a16:creationId xmlns:a16="http://schemas.microsoft.com/office/drawing/2014/main" id="{8766495A-4E5F-E673-4A34-9677EEF581B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0567AA-EF58-4B39-A072-B1B13B4EA66D}"/>
              </a:ext>
            </a:extLst>
          </p:cNvPr>
          <p:cNvSpPr txBox="1">
            <a:spLocks noGrp="1"/>
          </p:cNvSpPr>
          <p:nvPr>
            <p:ph type="sldNum" sz="quarter" idx="8"/>
          </p:nvPr>
        </p:nvSpPr>
        <p:spPr/>
        <p:txBody>
          <a:bodyPr/>
          <a:lstStyle>
            <a:lvl1pPr>
              <a:defRPr/>
            </a:lvl1pPr>
          </a:lstStyle>
          <a:p>
            <a:pPr lvl="0"/>
            <a:fld id="{34E4A098-D919-4E63-88EF-64C99FEEE1D9}" type="slidenum">
              <a:t>‹#›</a:t>
            </a:fld>
            <a:endParaRPr lang="en-GB"/>
          </a:p>
        </p:txBody>
      </p:sp>
    </p:spTree>
    <p:extLst>
      <p:ext uri="{BB962C8B-B14F-4D97-AF65-F5344CB8AC3E}">
        <p14:creationId xmlns:p14="http://schemas.microsoft.com/office/powerpoint/2010/main" val="17328520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4DE6E-4F9C-C363-AAC1-828A86F6F7CE}"/>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590C717-4D3B-BC19-58F4-B6B7005E0E7A}"/>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69BF25-2C02-0005-2994-66513DD499E0}"/>
              </a:ext>
            </a:extLst>
          </p:cNvPr>
          <p:cNvSpPr txBox="1">
            <a:spLocks noGrp="1"/>
          </p:cNvSpPr>
          <p:nvPr>
            <p:ph type="dt" sz="half" idx="7"/>
          </p:nvPr>
        </p:nvSpPr>
        <p:spPr/>
        <p:txBody>
          <a:bodyPr/>
          <a:lstStyle>
            <a:lvl1pPr>
              <a:defRPr/>
            </a:lvl1pPr>
          </a:lstStyle>
          <a:p>
            <a:pPr lvl="0"/>
            <a:fld id="{0F1ED2E5-1524-45B3-83C9-0E13ECB029D9}" type="datetime1">
              <a:rPr lang="en-GB"/>
              <a:pPr lvl="0"/>
              <a:t>27/04/2026</a:t>
            </a:fld>
            <a:endParaRPr lang="en-GB"/>
          </a:p>
        </p:txBody>
      </p:sp>
      <p:sp>
        <p:nvSpPr>
          <p:cNvPr id="5" name="Footer Placeholder 4">
            <a:extLst>
              <a:ext uri="{FF2B5EF4-FFF2-40B4-BE49-F238E27FC236}">
                <a16:creationId xmlns:a16="http://schemas.microsoft.com/office/drawing/2014/main" id="{3644D467-845A-C768-9679-71BA2D31AB8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FD27217-E0C6-151E-6F6A-D41355837354}"/>
              </a:ext>
            </a:extLst>
          </p:cNvPr>
          <p:cNvSpPr txBox="1">
            <a:spLocks noGrp="1"/>
          </p:cNvSpPr>
          <p:nvPr>
            <p:ph type="sldNum" sz="quarter" idx="8"/>
          </p:nvPr>
        </p:nvSpPr>
        <p:spPr/>
        <p:txBody>
          <a:bodyPr/>
          <a:lstStyle>
            <a:lvl1pPr>
              <a:defRPr/>
            </a:lvl1pPr>
          </a:lstStyle>
          <a:p>
            <a:pPr lvl="0"/>
            <a:fld id="{E2196F4D-C146-4ADC-B9AA-E4FE51EB134B}" type="slidenum">
              <a:t>‹#›</a:t>
            </a:fld>
            <a:endParaRPr lang="en-GB"/>
          </a:p>
        </p:txBody>
      </p:sp>
    </p:spTree>
    <p:extLst>
      <p:ext uri="{BB962C8B-B14F-4D97-AF65-F5344CB8AC3E}">
        <p14:creationId xmlns:p14="http://schemas.microsoft.com/office/powerpoint/2010/main" val="2303193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C3C43"/>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BE48BC77-38DA-A3BB-BAB9-244B9FDAAB5E}"/>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80855582-6072-B99F-36A0-646B14642ED5}"/>
                </a:ext>
              </a:extLst>
            </p:cNvPr>
            <p:cNvCxnSpPr/>
            <p:nvPr/>
          </p:nvCxnSpPr>
          <p:spPr>
            <a:xfrm>
              <a:off x="9371008" y="0"/>
              <a:ext cx="1219207" cy="6858000"/>
            </a:xfrm>
            <a:prstGeom prst="straightConnector1">
              <a:avLst/>
            </a:prstGeom>
            <a:noFill/>
            <a:ln w="9528" cap="rnd">
              <a:solidFill>
                <a:srgbClr val="262626"/>
              </a:solidFill>
              <a:prstDash val="solid"/>
            </a:ln>
          </p:spPr>
        </p:cxnSp>
        <p:cxnSp>
          <p:nvCxnSpPr>
            <p:cNvPr id="4" name="Straight Connector 20">
              <a:extLst>
                <a:ext uri="{FF2B5EF4-FFF2-40B4-BE49-F238E27FC236}">
                  <a16:creationId xmlns:a16="http://schemas.microsoft.com/office/drawing/2014/main" id="{DFB021F2-2EA6-EC27-AE5B-55578C3DE6AE}"/>
                </a:ext>
              </a:extLst>
            </p:cNvPr>
            <p:cNvCxnSpPr/>
            <p:nvPr/>
          </p:nvCxnSpPr>
          <p:spPr>
            <a:xfrm flipH="1">
              <a:off x="7425266" y="3681410"/>
              <a:ext cx="4763557" cy="3176590"/>
            </a:xfrm>
            <a:prstGeom prst="straightConnector1">
              <a:avLst/>
            </a:prstGeom>
            <a:noFill/>
            <a:ln w="9528" cap="rnd">
              <a:solidFill>
                <a:srgbClr val="262626"/>
              </a:solidFill>
              <a:prstDash val="solid"/>
            </a:ln>
          </p:spPr>
        </p:cxnSp>
        <p:sp>
          <p:nvSpPr>
            <p:cNvPr id="5" name="Rectangle 23">
              <a:extLst>
                <a:ext uri="{FF2B5EF4-FFF2-40B4-BE49-F238E27FC236}">
                  <a16:creationId xmlns:a16="http://schemas.microsoft.com/office/drawing/2014/main" id="{08BE4933-5DCB-AB02-D440-74F9314F571C}"/>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rnd">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6B14FD05-554B-C550-C3B2-1EDDC89CFDB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rnd">
              <a:noFill/>
              <a:prstDash val="solid"/>
            </a:ln>
          </p:spPr>
          <p:txBody>
            <a:bodyPr lIns="0" tIns="0" rIns="0" bIns="0"/>
            <a:lstStyle/>
            <a:p>
              <a:endParaRPr lang="en-GB"/>
            </a:p>
          </p:txBody>
        </p:sp>
        <p:sp>
          <p:nvSpPr>
            <p:cNvPr id="7" name="Isosceles Triangle 23">
              <a:extLst>
                <a:ext uri="{FF2B5EF4-FFF2-40B4-BE49-F238E27FC236}">
                  <a16:creationId xmlns:a16="http://schemas.microsoft.com/office/drawing/2014/main" id="{5F7014F9-4857-4A35-A8E5-A65F9005DE0F}"/>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rnd">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EF06BCE2-93B6-6C83-9474-EE8F7BD7AD09}"/>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rnd">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63A31355-A58D-A8FF-FA2E-3FD0F9CE2CCE}"/>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rnd">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C1393228-92A1-E4F3-2624-F30A976ED88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rnd">
              <a:noFill/>
              <a:prstDash val="solid"/>
            </a:ln>
          </p:spPr>
          <p:txBody>
            <a:bodyPr lIns="0" tIns="0" rIns="0" bIns="0"/>
            <a:lstStyle/>
            <a:p>
              <a:endParaRPr lang="en-GB"/>
            </a:p>
          </p:txBody>
        </p:sp>
        <p:sp>
          <p:nvSpPr>
            <p:cNvPr id="11" name="Isosceles Triangle 27">
              <a:extLst>
                <a:ext uri="{FF2B5EF4-FFF2-40B4-BE49-F238E27FC236}">
                  <a16:creationId xmlns:a16="http://schemas.microsoft.com/office/drawing/2014/main" id="{B8420266-99BF-A91D-E0E3-5DE00AABB72C}"/>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rnd">
              <a:noFill/>
              <a:prstDash val="solid"/>
            </a:ln>
          </p:spPr>
          <p:txBody>
            <a:bodyPr lIns="0" tIns="0" rIns="0" bIns="0"/>
            <a:lstStyle/>
            <a:p>
              <a:endParaRPr lang="en-GB"/>
            </a:p>
          </p:txBody>
        </p:sp>
        <p:sp>
          <p:nvSpPr>
            <p:cNvPr id="12" name="Isosceles Triangle 28">
              <a:extLst>
                <a:ext uri="{FF2B5EF4-FFF2-40B4-BE49-F238E27FC236}">
                  <a16:creationId xmlns:a16="http://schemas.microsoft.com/office/drawing/2014/main" id="{F83DFA52-6781-04B9-E691-24C668CB8B60}"/>
                </a:ext>
              </a:extLst>
            </p:cNvPr>
            <p:cNvSpPr/>
            <p:nvPr/>
          </p:nvSpPr>
          <p:spPr>
            <a:xfrm>
              <a:off x="0" y="4013201"/>
              <a:ext cx="448732" cy="2844798"/>
            </a:xfrm>
            <a:custGeom>
              <a:avLst>
                <a:gd name="f8" fmla="val 0"/>
              </a:avLst>
              <a:gdLst>
                <a:gd name="f1" fmla="val 10800000"/>
                <a:gd name="f2" fmla="val 5400000"/>
                <a:gd name="f3" fmla="val 180"/>
                <a:gd name="f4" fmla="val w"/>
                <a:gd name="f5" fmla="val h"/>
                <a:gd name="f6" fmla="val ss"/>
                <a:gd name="f7" fmla="val 0"/>
                <a:gd name="f8" fmla="val 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rnd">
              <a:noFill/>
              <a:prstDash val="solid"/>
            </a:ln>
          </p:spPr>
          <p:txBody>
            <a:bodyPr lIns="0" tIns="0" rIns="0" bIns="0"/>
            <a:lstStyle/>
            <a:p>
              <a:endParaRPr lang="en-GB"/>
            </a:p>
          </p:txBody>
        </p:sp>
      </p:grpSp>
      <p:sp>
        <p:nvSpPr>
          <p:cNvPr id="13" name="Title Placeholder 1">
            <a:extLst>
              <a:ext uri="{FF2B5EF4-FFF2-40B4-BE49-F238E27FC236}">
                <a16:creationId xmlns:a16="http://schemas.microsoft.com/office/drawing/2014/main" id="{7530EA8F-F5B8-B2A3-E451-AC758845FAE5}"/>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B75CC679-3C00-EA45-E333-D15B026B7AD4}"/>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4ED07B05-ACCA-4C66-FA5D-8672FEE82297}"/>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Trebuchet MS"/>
              </a:defRPr>
            </a:lvl1pPr>
          </a:lstStyle>
          <a:p>
            <a:pPr lvl="0"/>
            <a:fld id="{C90DFF8B-2691-436F-96D5-4A3AAB633FB6}" type="datetime1">
              <a:rPr lang="en-GB"/>
              <a:pPr lvl="0"/>
              <a:t>27/04/2026</a:t>
            </a:fld>
            <a:endParaRPr lang="en-GB"/>
          </a:p>
        </p:txBody>
      </p:sp>
      <p:sp>
        <p:nvSpPr>
          <p:cNvPr id="16" name="Footer Placeholder 4">
            <a:extLst>
              <a:ext uri="{FF2B5EF4-FFF2-40B4-BE49-F238E27FC236}">
                <a16:creationId xmlns:a16="http://schemas.microsoft.com/office/drawing/2014/main" id="{A8B23EA1-3CA5-330E-C912-69ECC804F363}"/>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B95EEC93-D5F7-4E93-A27C-E8A922676A97}"/>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6820CD1B-174C-45BE-BF5B-C34A414DBC00}"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FFFFFF"/>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FFFFFF"/>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FFFFFF"/>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FFFFFF"/>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FFFFFF"/>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pmc.ncbi.nlm.nih.gov/articles/PMC12465513/" TargetMode="External"/><Relationship Id="rId3" Type="http://schemas.openxmlformats.org/officeDocument/2006/relationships/hyperlink" Target="https://doi.org/10.1080/00336297.2012.727373" TargetMode="External"/><Relationship Id="rId7" Type="http://schemas.openxmlformats.org/officeDocument/2006/relationships/hyperlink" Target="https://doi.org/10.1007/978-3-319-42445-3" TargetMode="External"/><Relationship Id="rId2" Type="http://schemas.openxmlformats.org/officeDocument/2006/relationships/hyperlink" Target="https://doi.org/10.1146/annurev-economics-063016-103739" TargetMode="External"/><Relationship Id="rId1" Type="http://schemas.openxmlformats.org/officeDocument/2006/relationships/slideLayout" Target="../slideLayouts/slideLayout2.xml"/><Relationship Id="rId6" Type="http://schemas.openxmlformats.org/officeDocument/2006/relationships/hyperlink" Target="https://ebookcentral.proquest.com/lib/trinity/reader.action?docID=4773318&amp;c=UERG&amp;ppg=1" TargetMode="External"/><Relationship Id="rId11" Type="http://schemas.openxmlformats.org/officeDocument/2006/relationships/hyperlink" Target="https://doi.org/10.1080/1047840x.2017.1337406" TargetMode="External"/><Relationship Id="rId5" Type="http://schemas.openxmlformats.org/officeDocument/2006/relationships/hyperlink" Target="https://doi.org/10.3390/su16093639" TargetMode="External"/><Relationship Id="rId10" Type="http://schemas.openxmlformats.org/officeDocument/2006/relationships/hyperlink" Target="https://doi.org/10.1080/14729670585200671" TargetMode="External"/><Relationship Id="rId4" Type="http://schemas.openxmlformats.org/officeDocument/2006/relationships/hyperlink" Target="https://doi.org/10.1201/9781003128830-16" TargetMode="External"/><Relationship Id="rId9" Type="http://schemas.openxmlformats.org/officeDocument/2006/relationships/hyperlink" Target="https://happyheartfamilies.citymax.com/f/Self_Efficac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E6E3B-67D5-D720-6F36-45E7CA70988F}"/>
              </a:ext>
            </a:extLst>
          </p:cNvPr>
          <p:cNvSpPr txBox="1">
            <a:spLocks noGrp="1"/>
          </p:cNvSpPr>
          <p:nvPr>
            <p:ph type="ctrTitle"/>
          </p:nvPr>
        </p:nvSpPr>
        <p:spPr>
          <a:xfrm>
            <a:off x="1507068" y="2404533"/>
            <a:ext cx="7766931" cy="1646304"/>
          </a:xfrm>
        </p:spPr>
        <p:txBody>
          <a:bodyPr/>
          <a:lstStyle/>
          <a:p>
            <a:pPr lvl="0"/>
            <a:r>
              <a:rPr lang="en-GB" dirty="0"/>
              <a:t>Psychology of personal adventure </a:t>
            </a:r>
          </a:p>
        </p:txBody>
      </p:sp>
      <p:sp>
        <p:nvSpPr>
          <p:cNvPr id="3" name="Subtitle 2">
            <a:extLst>
              <a:ext uri="{FF2B5EF4-FFF2-40B4-BE49-F238E27FC236}">
                <a16:creationId xmlns:a16="http://schemas.microsoft.com/office/drawing/2014/main" id="{30A39DB8-86A9-299C-A8E9-037559A3D667}"/>
              </a:ext>
            </a:extLst>
          </p:cNvPr>
          <p:cNvSpPr txBox="1">
            <a:spLocks noGrp="1"/>
          </p:cNvSpPr>
          <p:nvPr>
            <p:ph type="subTitle" idx="1"/>
          </p:nvPr>
        </p:nvSpPr>
        <p:spPr>
          <a:xfrm>
            <a:off x="1507068" y="4059620"/>
            <a:ext cx="7766931" cy="1096895"/>
          </a:xfrm>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3B18-7B69-52B5-939C-5FF73D8A9E00}"/>
              </a:ext>
            </a:extLst>
          </p:cNvPr>
          <p:cNvSpPr txBox="1">
            <a:spLocks noGrp="1"/>
          </p:cNvSpPr>
          <p:nvPr>
            <p:ph type="title"/>
          </p:nvPr>
        </p:nvSpPr>
        <p:spPr/>
        <p:txBody>
          <a:bodyPr/>
          <a:lstStyle/>
          <a:p>
            <a:pPr lvl="0"/>
            <a:r>
              <a:rPr lang="en-GB" u="sng"/>
              <a:t>Motives for Participation in Caving</a:t>
            </a:r>
          </a:p>
        </p:txBody>
      </p:sp>
      <p:sp>
        <p:nvSpPr>
          <p:cNvPr id="3" name="Content Placeholder 2">
            <a:extLst>
              <a:ext uri="{FF2B5EF4-FFF2-40B4-BE49-F238E27FC236}">
                <a16:creationId xmlns:a16="http://schemas.microsoft.com/office/drawing/2014/main" id="{7BE22E74-20A1-CD58-7D80-1076F089394F}"/>
              </a:ext>
            </a:extLst>
          </p:cNvPr>
          <p:cNvSpPr txBox="1">
            <a:spLocks noGrp="1"/>
          </p:cNvSpPr>
          <p:nvPr>
            <p:ph idx="1"/>
          </p:nvPr>
        </p:nvSpPr>
        <p:spPr/>
        <p:txBody>
          <a:bodyPr/>
          <a:lstStyle/>
          <a:p>
            <a:pPr lvl="0"/>
            <a:r>
              <a:rPr lang="en-GB" dirty="0"/>
              <a:t>Participant:</a:t>
            </a:r>
          </a:p>
          <a:p>
            <a:pPr lvl="0"/>
            <a:r>
              <a:rPr lang="en-GB" dirty="0"/>
              <a:t>Female </a:t>
            </a:r>
          </a:p>
          <a:p>
            <a:pPr lvl="0"/>
            <a:r>
              <a:rPr lang="en-GB" dirty="0"/>
              <a:t>Adult</a:t>
            </a:r>
          </a:p>
          <a:p>
            <a:pPr lvl="0"/>
            <a:r>
              <a:rPr lang="en-GB" dirty="0"/>
              <a:t>Lifelong caver </a:t>
            </a:r>
          </a:p>
          <a:p>
            <a:pPr lvl="0"/>
            <a:r>
              <a:rPr lang="en-GB" dirty="0"/>
              <a:t>Has participated in numerous outdoor activities, for example, canoeing and climbing, but is primarily interested in caving. </a:t>
            </a:r>
          </a:p>
          <a:p>
            <a:pPr lvl="0"/>
            <a:endParaRPr lang="en-GB" dirty="0"/>
          </a:p>
          <a:p>
            <a:pPr lvl="0"/>
            <a:r>
              <a:rPr lang="en-GB" dirty="0"/>
              <a:t>Purpose:</a:t>
            </a:r>
          </a:p>
          <a:p>
            <a:pPr lvl="0"/>
            <a:r>
              <a:rPr lang="en-GB" dirty="0"/>
              <a:t>To explore the participants’ motives, evaluate them using research &amp; theory.</a:t>
            </a:r>
          </a:p>
        </p:txBody>
      </p:sp>
      <p:pic>
        <p:nvPicPr>
          <p:cNvPr id="5" name="Picture 4">
            <a:extLst>
              <a:ext uri="{FF2B5EF4-FFF2-40B4-BE49-F238E27FC236}">
                <a16:creationId xmlns:a16="http://schemas.microsoft.com/office/drawing/2014/main" id="{9934DDD4-321F-732A-CA28-A2E76A6E1885}"/>
              </a:ext>
            </a:extLst>
          </p:cNvPr>
          <p:cNvPicPr>
            <a:picLocks noChangeAspect="1"/>
          </p:cNvPicPr>
          <p:nvPr/>
        </p:nvPicPr>
        <p:blipFill>
          <a:blip r:embed="rId3"/>
          <a:stretch>
            <a:fillRect/>
          </a:stretch>
        </p:blipFill>
        <p:spPr>
          <a:xfrm>
            <a:off x="8405446" y="704131"/>
            <a:ext cx="3377810" cy="256370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BEEB-E308-E1AD-932A-221E7FC630A4}"/>
              </a:ext>
            </a:extLst>
          </p:cNvPr>
          <p:cNvSpPr txBox="1">
            <a:spLocks noGrp="1"/>
          </p:cNvSpPr>
          <p:nvPr>
            <p:ph type="title"/>
          </p:nvPr>
        </p:nvSpPr>
        <p:spPr/>
        <p:txBody>
          <a:bodyPr/>
          <a:lstStyle/>
          <a:p>
            <a:pPr lvl="0"/>
            <a:r>
              <a:rPr lang="en-GB"/>
              <a:t>Methodology Summary</a:t>
            </a:r>
          </a:p>
        </p:txBody>
      </p:sp>
      <p:sp>
        <p:nvSpPr>
          <p:cNvPr id="3" name="Content Placeholder 2">
            <a:extLst>
              <a:ext uri="{FF2B5EF4-FFF2-40B4-BE49-F238E27FC236}">
                <a16:creationId xmlns:a16="http://schemas.microsoft.com/office/drawing/2014/main" id="{527008C4-B6ED-02F5-08DD-29E92CD53331}"/>
              </a:ext>
            </a:extLst>
          </p:cNvPr>
          <p:cNvSpPr txBox="1">
            <a:spLocks noGrp="1"/>
          </p:cNvSpPr>
          <p:nvPr>
            <p:ph idx="1"/>
          </p:nvPr>
        </p:nvSpPr>
        <p:spPr/>
        <p:txBody>
          <a:bodyPr/>
          <a:lstStyle/>
          <a:p>
            <a:pPr lvl="0"/>
            <a:r>
              <a:rPr lang="en-GB"/>
              <a:t> Semi-structured interview (10–15 minutes)</a:t>
            </a:r>
          </a:p>
          <a:p>
            <a:pPr lvl="0"/>
            <a:r>
              <a:rPr lang="en-GB"/>
              <a:t>Conducted online/face-to-face</a:t>
            </a:r>
          </a:p>
          <a:p>
            <a:pPr lvl="0"/>
            <a:r>
              <a:rPr lang="en-GB"/>
              <a:t>Participant recruited individually</a:t>
            </a:r>
          </a:p>
          <a:p>
            <a:pPr lvl="0"/>
            <a:r>
              <a:rPr lang="en-GB"/>
              <a:t>Ethics followed: consent, anonymity, data protection</a:t>
            </a:r>
          </a:p>
          <a:p>
            <a:pPr lvl="0"/>
            <a:r>
              <a:rPr lang="en-GB"/>
              <a:t>Interview guide created collaboratively by the class</a:t>
            </a:r>
          </a:p>
          <a:p>
            <a:pPr lvl="0"/>
            <a:endParaRPr lang="en-GB"/>
          </a:p>
        </p:txBody>
      </p:sp>
      <p:pic>
        <p:nvPicPr>
          <p:cNvPr id="7" name="Picture 6">
            <a:extLst>
              <a:ext uri="{FF2B5EF4-FFF2-40B4-BE49-F238E27FC236}">
                <a16:creationId xmlns:a16="http://schemas.microsoft.com/office/drawing/2014/main" id="{96507AEF-23ED-D986-14EE-1861C832A261}"/>
              </a:ext>
            </a:extLst>
          </p:cNvPr>
          <p:cNvPicPr>
            <a:picLocks noChangeAspect="1"/>
          </p:cNvPicPr>
          <p:nvPr/>
        </p:nvPicPr>
        <p:blipFill>
          <a:blip r:embed="rId3"/>
          <a:stretch>
            <a:fillRect/>
          </a:stretch>
        </p:blipFill>
        <p:spPr>
          <a:xfrm>
            <a:off x="6954716" y="3836374"/>
            <a:ext cx="4824046" cy="24120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EC17-4F0E-EFF0-B7CB-5AFAD2E13A9F}"/>
              </a:ext>
            </a:extLst>
          </p:cNvPr>
          <p:cNvSpPr txBox="1">
            <a:spLocks noGrp="1"/>
          </p:cNvSpPr>
          <p:nvPr>
            <p:ph type="title"/>
          </p:nvPr>
        </p:nvSpPr>
        <p:spPr/>
        <p:txBody>
          <a:bodyPr/>
          <a:lstStyle/>
          <a:p>
            <a:pPr lvl="0"/>
            <a:r>
              <a:rPr lang="en-GB"/>
              <a:t>Participant Profile</a:t>
            </a:r>
          </a:p>
        </p:txBody>
      </p:sp>
      <p:sp>
        <p:nvSpPr>
          <p:cNvPr id="3" name="Content Placeholder 2">
            <a:extLst>
              <a:ext uri="{FF2B5EF4-FFF2-40B4-BE49-F238E27FC236}">
                <a16:creationId xmlns:a16="http://schemas.microsoft.com/office/drawing/2014/main" id="{B67DCA1A-D8D6-DD32-0863-E4B616616BEB}"/>
              </a:ext>
            </a:extLst>
          </p:cNvPr>
          <p:cNvSpPr txBox="1">
            <a:spLocks noGrp="1"/>
          </p:cNvSpPr>
          <p:nvPr>
            <p:ph idx="1"/>
          </p:nvPr>
        </p:nvSpPr>
        <p:spPr/>
        <p:txBody>
          <a:bodyPr/>
          <a:lstStyle/>
          <a:p>
            <a:pPr lvl="0"/>
            <a:r>
              <a:rPr lang="en-GB"/>
              <a:t>Lifelong involvement:</a:t>
            </a:r>
          </a:p>
          <a:p>
            <a:pPr lvl="0"/>
            <a:r>
              <a:rPr lang="en-GB"/>
              <a:t>“I’ve done it since basically I was a baby.”</a:t>
            </a:r>
          </a:p>
          <a:p>
            <a:pPr lvl="0"/>
            <a:r>
              <a:rPr lang="en-GB"/>
              <a:t>Early exposure through family</a:t>
            </a:r>
          </a:p>
          <a:p>
            <a:pPr lvl="0"/>
            <a:r>
              <a:rPr lang="en-GB"/>
              <a:t>Recreational participant (not competitive)</a:t>
            </a:r>
          </a:p>
          <a:p>
            <a:pPr lvl="0"/>
            <a:r>
              <a:rPr lang="en-GB"/>
              <a:t>Caves mainly in South Wales (e.g., Porth yr Ogof)</a:t>
            </a:r>
          </a:p>
          <a:p>
            <a:pPr lvl="0"/>
            <a:r>
              <a:rPr lang="en-GB"/>
              <a:t>Engages with 1–2 close others or small groups</a:t>
            </a:r>
          </a:p>
          <a:p>
            <a:pPr lvl="0"/>
            <a:endParaRPr lang="en-GB"/>
          </a:p>
        </p:txBody>
      </p:sp>
      <p:pic>
        <p:nvPicPr>
          <p:cNvPr id="5" name="Picture 4">
            <a:extLst>
              <a:ext uri="{FF2B5EF4-FFF2-40B4-BE49-F238E27FC236}">
                <a16:creationId xmlns:a16="http://schemas.microsoft.com/office/drawing/2014/main" id="{5B5F7436-E1BF-1402-F2D5-7321A29CC396}"/>
              </a:ext>
            </a:extLst>
          </p:cNvPr>
          <p:cNvPicPr>
            <a:picLocks noChangeAspect="1"/>
          </p:cNvPicPr>
          <p:nvPr/>
        </p:nvPicPr>
        <p:blipFill>
          <a:blip r:embed="rId3"/>
          <a:stretch>
            <a:fillRect/>
          </a:stretch>
        </p:blipFill>
        <p:spPr>
          <a:xfrm>
            <a:off x="7556341" y="535648"/>
            <a:ext cx="3609099" cy="2446847"/>
          </a:xfrm>
          <a:prstGeom prst="rect">
            <a:avLst/>
          </a:prstGeom>
        </p:spPr>
      </p:pic>
      <p:pic>
        <p:nvPicPr>
          <p:cNvPr id="7" name="Picture 6">
            <a:extLst>
              <a:ext uri="{FF2B5EF4-FFF2-40B4-BE49-F238E27FC236}">
                <a16:creationId xmlns:a16="http://schemas.microsoft.com/office/drawing/2014/main" id="{A2819AB1-33B7-AAF4-A85E-49998FBA76EA}"/>
              </a:ext>
            </a:extLst>
          </p:cNvPr>
          <p:cNvPicPr>
            <a:picLocks noChangeAspect="1"/>
          </p:cNvPicPr>
          <p:nvPr/>
        </p:nvPicPr>
        <p:blipFill>
          <a:blip r:embed="rId4"/>
          <a:stretch>
            <a:fillRect/>
          </a:stretch>
        </p:blipFill>
        <p:spPr>
          <a:xfrm>
            <a:off x="7618125" y="3787584"/>
            <a:ext cx="3547315" cy="266048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41D12-4B04-5BF8-629E-C186AA69F5C0}"/>
              </a:ext>
            </a:extLst>
          </p:cNvPr>
          <p:cNvSpPr txBox="1">
            <a:spLocks noGrp="1"/>
          </p:cNvSpPr>
          <p:nvPr>
            <p:ph type="title"/>
          </p:nvPr>
        </p:nvSpPr>
        <p:spPr>
          <a:xfrm>
            <a:off x="838203" y="365129"/>
            <a:ext cx="10515600" cy="857003"/>
          </a:xfrm>
        </p:spPr>
        <p:txBody>
          <a:bodyPr/>
          <a:lstStyle/>
          <a:p>
            <a:pPr lvl="0"/>
            <a:r>
              <a:rPr lang="en-GB"/>
              <a:t>Overview of Main Themes</a:t>
            </a:r>
          </a:p>
        </p:txBody>
      </p:sp>
      <p:sp>
        <p:nvSpPr>
          <p:cNvPr id="3" name="Content Placeholder 2">
            <a:extLst>
              <a:ext uri="{FF2B5EF4-FFF2-40B4-BE49-F238E27FC236}">
                <a16:creationId xmlns:a16="http://schemas.microsoft.com/office/drawing/2014/main" id="{4DCF9CA2-41F3-3A6E-AA25-D6C0E195FFFC}"/>
              </a:ext>
            </a:extLst>
          </p:cNvPr>
          <p:cNvSpPr txBox="1">
            <a:spLocks noGrp="1"/>
          </p:cNvSpPr>
          <p:nvPr>
            <p:ph idx="1"/>
          </p:nvPr>
        </p:nvSpPr>
        <p:spPr>
          <a:xfrm>
            <a:off x="175848" y="1336432"/>
            <a:ext cx="11561883" cy="5372100"/>
          </a:xfrm>
        </p:spPr>
        <p:txBody>
          <a:bodyPr/>
          <a:lstStyle/>
          <a:p>
            <a:pPr lvl="0"/>
            <a:r>
              <a:rPr lang="en-GB" dirty="0"/>
              <a:t>Based on repeated patterns in her answers:</a:t>
            </a:r>
          </a:p>
          <a:p>
            <a:pPr lvl="0"/>
            <a:r>
              <a:rPr lang="en-GB" dirty="0"/>
              <a:t>Intrinsic enjoyment &amp; thrill</a:t>
            </a:r>
          </a:p>
          <a:p>
            <a:pPr lvl="0"/>
            <a:r>
              <a:rPr lang="en-GB" dirty="0"/>
              <a:t>Physical challenge &amp; competence</a:t>
            </a:r>
          </a:p>
          <a:p>
            <a:pPr lvl="0"/>
            <a:r>
              <a:rPr lang="en-GB" dirty="0"/>
              <a:t>Reward, achievement &amp; enrichment</a:t>
            </a:r>
          </a:p>
          <a:p>
            <a:pPr lvl="0"/>
            <a:r>
              <a:rPr lang="en-GB" dirty="0"/>
              <a:t>Stable motivation over time</a:t>
            </a:r>
          </a:p>
          <a:p>
            <a:pPr lvl="0"/>
            <a:r>
              <a:rPr lang="en-GB" dirty="0"/>
              <a:t>Environmental fascination</a:t>
            </a:r>
          </a:p>
          <a:p>
            <a:pPr lvl="0"/>
            <a:r>
              <a:rPr lang="en-GB" dirty="0"/>
              <a:t>Safety based social participation</a:t>
            </a:r>
          </a:p>
          <a:p>
            <a:pPr lvl="0"/>
            <a:r>
              <a:rPr lang="en-GB" dirty="0"/>
              <a:t>Place attachment</a:t>
            </a:r>
          </a:p>
          <a:p>
            <a:pPr lvl="0"/>
            <a:r>
              <a:rPr lang="en-GB" dirty="0"/>
              <a:t>Risk awareness without avoidance</a:t>
            </a:r>
          </a:p>
          <a:p>
            <a:pPr lvl="0"/>
            <a:r>
              <a:rPr lang="en-GB" dirty="0"/>
              <a:t>Identity &amp; lifelong continuity</a:t>
            </a:r>
          </a:p>
          <a:p>
            <a:pPr lvl="0"/>
            <a:r>
              <a:rPr lang="en-GB" dirty="0"/>
              <a:t>Interest in helping others experience caving</a:t>
            </a:r>
          </a:p>
          <a:p>
            <a:pPr lvl="0"/>
            <a:endParaRPr lang="en-GB" dirty="0"/>
          </a:p>
        </p:txBody>
      </p:sp>
      <p:pic>
        <p:nvPicPr>
          <p:cNvPr id="5" name="Picture 4">
            <a:extLst>
              <a:ext uri="{FF2B5EF4-FFF2-40B4-BE49-F238E27FC236}">
                <a16:creationId xmlns:a16="http://schemas.microsoft.com/office/drawing/2014/main" id="{769D23FB-6760-8DA1-4CAF-66177005DD70}"/>
              </a:ext>
            </a:extLst>
          </p:cNvPr>
          <p:cNvPicPr>
            <a:picLocks noChangeAspect="1"/>
          </p:cNvPicPr>
          <p:nvPr/>
        </p:nvPicPr>
        <p:blipFill>
          <a:blip r:embed="rId3"/>
          <a:stretch>
            <a:fillRect/>
          </a:stretch>
        </p:blipFill>
        <p:spPr>
          <a:xfrm rot="490918">
            <a:off x="6139601" y="2193811"/>
            <a:ext cx="5995831" cy="299791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BD72E-F9C7-F9D0-6129-9A708E99995B}"/>
              </a:ext>
            </a:extLst>
          </p:cNvPr>
          <p:cNvSpPr txBox="1">
            <a:spLocks noGrp="1"/>
          </p:cNvSpPr>
          <p:nvPr>
            <p:ph type="title"/>
          </p:nvPr>
        </p:nvSpPr>
        <p:spPr/>
        <p:txBody>
          <a:bodyPr/>
          <a:lstStyle/>
          <a:p>
            <a:pPr lvl="0"/>
            <a:r>
              <a:rPr lang="en-GB"/>
              <a:t>Theme 1: Intrinsic Enjoyment &amp; Thrill</a:t>
            </a:r>
          </a:p>
        </p:txBody>
      </p:sp>
      <p:sp>
        <p:nvSpPr>
          <p:cNvPr id="3" name="Content Placeholder 2">
            <a:extLst>
              <a:ext uri="{FF2B5EF4-FFF2-40B4-BE49-F238E27FC236}">
                <a16:creationId xmlns:a16="http://schemas.microsoft.com/office/drawing/2014/main" id="{AA3A9219-3B6D-25BF-39BD-A93B598E163B}"/>
              </a:ext>
            </a:extLst>
          </p:cNvPr>
          <p:cNvSpPr txBox="1">
            <a:spLocks noGrp="1"/>
          </p:cNvSpPr>
          <p:nvPr>
            <p:ph idx="1"/>
          </p:nvPr>
        </p:nvSpPr>
        <p:spPr/>
        <p:txBody>
          <a:bodyPr/>
          <a:lstStyle/>
          <a:p>
            <a:pPr lvl="0"/>
            <a:r>
              <a:rPr lang="en-GB"/>
              <a:t>Evidence from interview:</a:t>
            </a:r>
          </a:p>
          <a:p>
            <a:pPr lvl="0"/>
            <a:r>
              <a:rPr lang="en-GB"/>
              <a:t>“The fun of it, the thrill.”</a:t>
            </a:r>
          </a:p>
          <a:p>
            <a:pPr lvl="0"/>
            <a:r>
              <a:rPr lang="en-GB"/>
              <a:t>“It’s really thrilling and a lot of fun.”</a:t>
            </a:r>
          </a:p>
          <a:p>
            <a:pPr lvl="0"/>
            <a:endParaRPr lang="en-GB"/>
          </a:p>
          <a:p>
            <a:pPr lvl="0"/>
            <a:r>
              <a:rPr lang="en-GB"/>
              <a:t>Key similarity:</a:t>
            </a:r>
          </a:p>
          <a:p>
            <a:pPr lvl="0"/>
            <a:r>
              <a:rPr lang="en-GB"/>
              <a:t>She repeatedly frames caving as exciting, fun, and emotionally rewarding.</a:t>
            </a:r>
          </a:p>
          <a:p>
            <a:pPr lvl="0"/>
            <a:endParaRPr lang="en-GB"/>
          </a:p>
        </p:txBody>
      </p:sp>
      <p:pic>
        <p:nvPicPr>
          <p:cNvPr id="5" name="Picture 4">
            <a:extLst>
              <a:ext uri="{FF2B5EF4-FFF2-40B4-BE49-F238E27FC236}">
                <a16:creationId xmlns:a16="http://schemas.microsoft.com/office/drawing/2014/main" id="{C0FB8302-7F75-39B7-5AE0-DA2F200A73C4}"/>
              </a:ext>
            </a:extLst>
          </p:cNvPr>
          <p:cNvPicPr>
            <a:picLocks noChangeAspect="1"/>
          </p:cNvPicPr>
          <p:nvPr/>
        </p:nvPicPr>
        <p:blipFill>
          <a:blip r:embed="rId3"/>
          <a:stretch>
            <a:fillRect/>
          </a:stretch>
        </p:blipFill>
        <p:spPr>
          <a:xfrm>
            <a:off x="5671039" y="1642513"/>
            <a:ext cx="3707422" cy="20854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EF53D-19A6-F9B5-C42F-44D9C7D41049}"/>
              </a:ext>
            </a:extLst>
          </p:cNvPr>
          <p:cNvSpPr txBox="1">
            <a:spLocks noGrp="1"/>
          </p:cNvSpPr>
          <p:nvPr>
            <p:ph type="title"/>
          </p:nvPr>
        </p:nvSpPr>
        <p:spPr/>
        <p:txBody>
          <a:bodyPr/>
          <a:lstStyle/>
          <a:p>
            <a:pPr lvl="0"/>
            <a:r>
              <a:rPr lang="en-GB"/>
              <a:t>Theme 2: Physical Challenge &amp; Competence</a:t>
            </a:r>
          </a:p>
        </p:txBody>
      </p:sp>
      <p:sp>
        <p:nvSpPr>
          <p:cNvPr id="3" name="Content Placeholder 2">
            <a:extLst>
              <a:ext uri="{FF2B5EF4-FFF2-40B4-BE49-F238E27FC236}">
                <a16:creationId xmlns:a16="http://schemas.microsoft.com/office/drawing/2014/main" id="{5F5BE085-E371-8CD1-0D23-6648C5EAC2BF}"/>
              </a:ext>
            </a:extLst>
          </p:cNvPr>
          <p:cNvSpPr txBox="1">
            <a:spLocks noGrp="1"/>
          </p:cNvSpPr>
          <p:nvPr>
            <p:ph idx="1"/>
          </p:nvPr>
        </p:nvSpPr>
        <p:spPr/>
        <p:txBody>
          <a:bodyPr/>
          <a:lstStyle/>
          <a:p>
            <a:pPr lvl="0"/>
            <a:r>
              <a:rPr lang="en-GB"/>
              <a:t>Evidence:</a:t>
            </a:r>
          </a:p>
          <a:p>
            <a:pPr lvl="0"/>
            <a:r>
              <a:rPr lang="en-GB"/>
              <a:t>“It is so physically demanding… a full body workout.”</a:t>
            </a:r>
          </a:p>
          <a:p>
            <a:pPr lvl="0"/>
            <a:r>
              <a:rPr lang="en-GB"/>
              <a:t>“Physically intensive but really rewarding.”</a:t>
            </a:r>
          </a:p>
          <a:p>
            <a:pPr lvl="0"/>
            <a:endParaRPr lang="en-GB"/>
          </a:p>
          <a:p>
            <a:pPr lvl="0"/>
            <a:r>
              <a:rPr lang="en-GB"/>
              <a:t>Key similarity:</a:t>
            </a:r>
          </a:p>
          <a:p>
            <a:pPr lvl="0"/>
            <a:r>
              <a:rPr lang="en-GB"/>
              <a:t>She enjoys the challenge, effort, and physical intensity</a:t>
            </a:r>
          </a:p>
          <a:p>
            <a:pPr lvl="0"/>
            <a:endParaRPr lang="en-GB"/>
          </a:p>
        </p:txBody>
      </p:sp>
      <p:pic>
        <p:nvPicPr>
          <p:cNvPr id="5" name="Picture 4">
            <a:extLst>
              <a:ext uri="{FF2B5EF4-FFF2-40B4-BE49-F238E27FC236}">
                <a16:creationId xmlns:a16="http://schemas.microsoft.com/office/drawing/2014/main" id="{3C8CAE35-C445-B98F-E6E1-A781BCEE1214}"/>
              </a:ext>
            </a:extLst>
          </p:cNvPr>
          <p:cNvPicPr>
            <a:picLocks noChangeAspect="1"/>
          </p:cNvPicPr>
          <p:nvPr/>
        </p:nvPicPr>
        <p:blipFill>
          <a:blip r:embed="rId3"/>
          <a:stretch>
            <a:fillRect/>
          </a:stretch>
        </p:blipFill>
        <p:spPr>
          <a:xfrm>
            <a:off x="7744511" y="1811215"/>
            <a:ext cx="3946004" cy="349933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C0EA-EA6D-BDBA-0DCF-CB8E485D0687}"/>
              </a:ext>
            </a:extLst>
          </p:cNvPr>
          <p:cNvSpPr txBox="1">
            <a:spLocks noGrp="1"/>
          </p:cNvSpPr>
          <p:nvPr>
            <p:ph type="title"/>
          </p:nvPr>
        </p:nvSpPr>
        <p:spPr/>
        <p:txBody>
          <a:bodyPr/>
          <a:lstStyle/>
          <a:p>
            <a:pPr lvl="0"/>
            <a:r>
              <a:rPr lang="en-GB"/>
              <a:t>Theme 3: Reward, Achievement &amp; Enrichment</a:t>
            </a:r>
          </a:p>
        </p:txBody>
      </p:sp>
      <p:sp>
        <p:nvSpPr>
          <p:cNvPr id="3" name="Content Placeholder 2">
            <a:extLst>
              <a:ext uri="{FF2B5EF4-FFF2-40B4-BE49-F238E27FC236}">
                <a16:creationId xmlns:a16="http://schemas.microsoft.com/office/drawing/2014/main" id="{A32C0B7F-5ABD-1F1B-1883-8969298C3C02}"/>
              </a:ext>
            </a:extLst>
          </p:cNvPr>
          <p:cNvSpPr txBox="1">
            <a:spLocks noGrp="1"/>
          </p:cNvSpPr>
          <p:nvPr>
            <p:ph idx="1"/>
          </p:nvPr>
        </p:nvSpPr>
        <p:spPr/>
        <p:txBody>
          <a:bodyPr/>
          <a:lstStyle/>
          <a:p>
            <a:pPr lvl="0"/>
            <a:r>
              <a:rPr lang="en-GB"/>
              <a:t>Evidence:</a:t>
            </a:r>
          </a:p>
          <a:p>
            <a:pPr lvl="0"/>
            <a:r>
              <a:rPr lang="en-GB"/>
              <a:t>“Enriched… a really rewarding experience.”</a:t>
            </a:r>
          </a:p>
          <a:p>
            <a:pPr lvl="0"/>
            <a:r>
              <a:rPr lang="en-GB"/>
              <a:t>“You’ve really achieved what you set out to do.”</a:t>
            </a:r>
          </a:p>
          <a:p>
            <a:pPr lvl="0"/>
            <a:endParaRPr lang="en-GB"/>
          </a:p>
          <a:p>
            <a:pPr lvl="0"/>
            <a:r>
              <a:rPr lang="en-GB"/>
              <a:t>Key similarity:</a:t>
            </a:r>
          </a:p>
          <a:p>
            <a:pPr lvl="0"/>
            <a:r>
              <a:rPr lang="en-GB"/>
              <a:t>Caving gives her a strong sense of achievement, growth, and personal fulfilment.</a:t>
            </a:r>
          </a:p>
          <a:p>
            <a:pPr lvl="0"/>
            <a:endParaRPr lang="en-GB"/>
          </a:p>
        </p:txBody>
      </p:sp>
      <p:pic>
        <p:nvPicPr>
          <p:cNvPr id="5" name="Picture 4">
            <a:extLst>
              <a:ext uri="{FF2B5EF4-FFF2-40B4-BE49-F238E27FC236}">
                <a16:creationId xmlns:a16="http://schemas.microsoft.com/office/drawing/2014/main" id="{69B9782C-635C-8DB1-31DF-0653799D44A4}"/>
              </a:ext>
            </a:extLst>
          </p:cNvPr>
          <p:cNvPicPr>
            <a:picLocks noChangeAspect="1"/>
          </p:cNvPicPr>
          <p:nvPr/>
        </p:nvPicPr>
        <p:blipFill>
          <a:blip r:embed="rId3"/>
          <a:stretch>
            <a:fillRect/>
          </a:stretch>
        </p:blipFill>
        <p:spPr>
          <a:xfrm>
            <a:off x="8566370" y="325316"/>
            <a:ext cx="3310758" cy="295421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75A5D-B272-5AA9-CD08-696F3E1BB53E}"/>
              </a:ext>
            </a:extLst>
          </p:cNvPr>
          <p:cNvSpPr txBox="1">
            <a:spLocks noGrp="1"/>
          </p:cNvSpPr>
          <p:nvPr>
            <p:ph type="title"/>
          </p:nvPr>
        </p:nvSpPr>
        <p:spPr/>
        <p:txBody>
          <a:bodyPr/>
          <a:lstStyle/>
          <a:p>
            <a:pPr lvl="0"/>
            <a:r>
              <a:rPr lang="en-GB"/>
              <a:t>Theme 4: Stable Motivation Over Time</a:t>
            </a:r>
          </a:p>
        </p:txBody>
      </p:sp>
      <p:sp>
        <p:nvSpPr>
          <p:cNvPr id="3" name="Content Placeholder 2">
            <a:extLst>
              <a:ext uri="{FF2B5EF4-FFF2-40B4-BE49-F238E27FC236}">
                <a16:creationId xmlns:a16="http://schemas.microsoft.com/office/drawing/2014/main" id="{F008ED93-4042-31C0-C0A9-F14C497AA158}"/>
              </a:ext>
            </a:extLst>
          </p:cNvPr>
          <p:cNvSpPr txBox="1">
            <a:spLocks noGrp="1"/>
          </p:cNvSpPr>
          <p:nvPr>
            <p:ph idx="1"/>
          </p:nvPr>
        </p:nvSpPr>
        <p:spPr/>
        <p:txBody>
          <a:bodyPr/>
          <a:lstStyle/>
          <a:p>
            <a:pPr lvl="0"/>
            <a:r>
              <a:rPr lang="en-GB"/>
              <a:t>Evidence:</a:t>
            </a:r>
          </a:p>
          <a:p>
            <a:pPr lvl="0"/>
            <a:r>
              <a:rPr lang="en-GB"/>
              <a:t>“I don’t think my reasons have changed much.”</a:t>
            </a:r>
          </a:p>
          <a:p>
            <a:pPr lvl="0"/>
            <a:r>
              <a:rPr lang="en-GB"/>
              <a:t>“My motivation has always been the feelings that you get from it.”</a:t>
            </a:r>
          </a:p>
          <a:p>
            <a:pPr lvl="0"/>
            <a:endParaRPr lang="en-GB"/>
          </a:p>
          <a:p>
            <a:pPr lvl="0"/>
            <a:r>
              <a:rPr lang="en-GB"/>
              <a:t>Key similarity:</a:t>
            </a:r>
          </a:p>
          <a:p>
            <a:pPr lvl="0"/>
            <a:r>
              <a:rPr lang="en-GB"/>
              <a:t>Her motives are consistent, long term, and emotion driven.</a:t>
            </a:r>
          </a:p>
          <a:p>
            <a:pPr lvl="0"/>
            <a:endParaRPr lang="en-GB"/>
          </a:p>
        </p:txBody>
      </p:sp>
      <p:pic>
        <p:nvPicPr>
          <p:cNvPr id="5" name="Picture 4">
            <a:extLst>
              <a:ext uri="{FF2B5EF4-FFF2-40B4-BE49-F238E27FC236}">
                <a16:creationId xmlns:a16="http://schemas.microsoft.com/office/drawing/2014/main" id="{85FD2DA7-F2F9-B760-1E6D-B3A8D7782509}"/>
              </a:ext>
            </a:extLst>
          </p:cNvPr>
          <p:cNvPicPr>
            <a:picLocks noChangeAspect="1"/>
          </p:cNvPicPr>
          <p:nvPr/>
        </p:nvPicPr>
        <p:blipFill>
          <a:blip r:embed="rId3"/>
          <a:stretch>
            <a:fillRect/>
          </a:stretch>
        </p:blipFill>
        <p:spPr>
          <a:xfrm>
            <a:off x="7772400" y="3924593"/>
            <a:ext cx="4182847" cy="232380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4655B-1A74-4360-5674-6EAE3438FE6F}"/>
              </a:ext>
            </a:extLst>
          </p:cNvPr>
          <p:cNvSpPr txBox="1">
            <a:spLocks noGrp="1"/>
          </p:cNvSpPr>
          <p:nvPr>
            <p:ph type="title"/>
          </p:nvPr>
        </p:nvSpPr>
        <p:spPr/>
        <p:txBody>
          <a:bodyPr/>
          <a:lstStyle/>
          <a:p>
            <a:pPr lvl="0"/>
            <a:r>
              <a:rPr lang="en-GB" dirty="0"/>
              <a:t>Theme 5: Environmental Fascination</a:t>
            </a:r>
          </a:p>
        </p:txBody>
      </p:sp>
      <p:sp>
        <p:nvSpPr>
          <p:cNvPr id="3" name="Content Placeholder 2">
            <a:extLst>
              <a:ext uri="{FF2B5EF4-FFF2-40B4-BE49-F238E27FC236}">
                <a16:creationId xmlns:a16="http://schemas.microsoft.com/office/drawing/2014/main" id="{AA9C89F0-5AE3-3665-1CBD-14769635C2F5}"/>
              </a:ext>
            </a:extLst>
          </p:cNvPr>
          <p:cNvSpPr txBox="1">
            <a:spLocks noGrp="1"/>
          </p:cNvSpPr>
          <p:nvPr>
            <p:ph idx="1"/>
          </p:nvPr>
        </p:nvSpPr>
        <p:spPr/>
        <p:txBody>
          <a:bodyPr/>
          <a:lstStyle/>
          <a:p>
            <a:pPr lvl="0"/>
            <a:r>
              <a:rPr lang="en-GB" dirty="0"/>
              <a:t>Evidence:</a:t>
            </a:r>
          </a:p>
          <a:p>
            <a:pPr lvl="0"/>
            <a:r>
              <a:rPr lang="en-GB" dirty="0"/>
              <a:t>“The environment of caves is so interesting.”</a:t>
            </a:r>
          </a:p>
          <a:p>
            <a:pPr lvl="0"/>
            <a:r>
              <a:rPr lang="en-GB" dirty="0"/>
              <a:t>“There’s some really interesting stuff you can learn.”</a:t>
            </a:r>
          </a:p>
          <a:p>
            <a:pPr lvl="0"/>
            <a:endParaRPr lang="en-GB" dirty="0"/>
          </a:p>
          <a:p>
            <a:pPr lvl="0"/>
            <a:r>
              <a:rPr lang="en-GB" dirty="0"/>
              <a:t>Key similarity:</a:t>
            </a:r>
          </a:p>
          <a:p>
            <a:pPr lvl="0"/>
            <a:r>
              <a:rPr lang="en-GB" dirty="0"/>
              <a:t>She is motivated by curiosity, geology, wildlife, and the uniqueness of cave environments.</a:t>
            </a:r>
          </a:p>
          <a:p>
            <a:pPr lvl="0"/>
            <a:endParaRPr lang="en-GB" dirty="0"/>
          </a:p>
        </p:txBody>
      </p:sp>
      <p:pic>
        <p:nvPicPr>
          <p:cNvPr id="5" name="Picture 4">
            <a:extLst>
              <a:ext uri="{FF2B5EF4-FFF2-40B4-BE49-F238E27FC236}">
                <a16:creationId xmlns:a16="http://schemas.microsoft.com/office/drawing/2014/main" id="{BC4C02DC-D68D-3790-38FE-29CB1286C27B}"/>
              </a:ext>
            </a:extLst>
          </p:cNvPr>
          <p:cNvPicPr>
            <a:picLocks noChangeAspect="1"/>
          </p:cNvPicPr>
          <p:nvPr/>
        </p:nvPicPr>
        <p:blipFill>
          <a:blip r:embed="rId3"/>
          <a:stretch>
            <a:fillRect/>
          </a:stretch>
        </p:blipFill>
        <p:spPr>
          <a:xfrm>
            <a:off x="9067059" y="1385275"/>
            <a:ext cx="2992982" cy="431799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80C63-F563-7BA9-8D23-D8F3F881D9D9}"/>
              </a:ext>
            </a:extLst>
          </p:cNvPr>
          <p:cNvSpPr txBox="1">
            <a:spLocks noGrp="1"/>
          </p:cNvSpPr>
          <p:nvPr>
            <p:ph type="title"/>
          </p:nvPr>
        </p:nvSpPr>
        <p:spPr/>
        <p:txBody>
          <a:bodyPr/>
          <a:lstStyle/>
          <a:p>
            <a:pPr lvl="0"/>
            <a:r>
              <a:rPr lang="en-GB" dirty="0"/>
              <a:t>Theme 6: Social Participation </a:t>
            </a:r>
          </a:p>
        </p:txBody>
      </p:sp>
      <p:sp>
        <p:nvSpPr>
          <p:cNvPr id="3" name="Content Placeholder 2">
            <a:extLst>
              <a:ext uri="{FF2B5EF4-FFF2-40B4-BE49-F238E27FC236}">
                <a16:creationId xmlns:a16="http://schemas.microsoft.com/office/drawing/2014/main" id="{733C89F7-5871-27C2-0079-EABF39A6304C}"/>
              </a:ext>
            </a:extLst>
          </p:cNvPr>
          <p:cNvSpPr txBox="1">
            <a:spLocks noGrp="1"/>
          </p:cNvSpPr>
          <p:nvPr>
            <p:ph idx="1"/>
          </p:nvPr>
        </p:nvSpPr>
        <p:spPr/>
        <p:txBody>
          <a:bodyPr/>
          <a:lstStyle/>
          <a:p>
            <a:pPr lvl="0"/>
            <a:r>
              <a:rPr lang="en-GB"/>
              <a:t>Evidence:</a:t>
            </a:r>
          </a:p>
          <a:p>
            <a:pPr lvl="0"/>
            <a:r>
              <a:rPr lang="en-GB"/>
              <a:t>“It’s safer to be with people.”</a:t>
            </a:r>
          </a:p>
          <a:p>
            <a:pPr lvl="0"/>
            <a:r>
              <a:rPr lang="en-GB"/>
              <a:t>“I usually do it with one or two people.”</a:t>
            </a:r>
          </a:p>
          <a:p>
            <a:pPr lvl="0"/>
            <a:endParaRPr lang="en-GB"/>
          </a:p>
          <a:p>
            <a:pPr lvl="0"/>
            <a:r>
              <a:rPr lang="en-GB"/>
              <a:t>Key similarity:</a:t>
            </a:r>
          </a:p>
          <a:p>
            <a:pPr lvl="0"/>
            <a:r>
              <a:rPr lang="en-GB"/>
              <a:t>Social interaction is not a primary motive, but it is a consistent participation factor for safety and shared experience.</a:t>
            </a:r>
          </a:p>
          <a:p>
            <a:pPr lvl="0"/>
            <a:endParaRPr lang="en-GB"/>
          </a:p>
        </p:txBody>
      </p:sp>
      <p:pic>
        <p:nvPicPr>
          <p:cNvPr id="5" name="Picture 4">
            <a:extLst>
              <a:ext uri="{FF2B5EF4-FFF2-40B4-BE49-F238E27FC236}">
                <a16:creationId xmlns:a16="http://schemas.microsoft.com/office/drawing/2014/main" id="{8E8A0AC4-54E3-3E66-82BE-AA9585EE6479}"/>
              </a:ext>
            </a:extLst>
          </p:cNvPr>
          <p:cNvPicPr>
            <a:picLocks noChangeAspect="1"/>
          </p:cNvPicPr>
          <p:nvPr/>
        </p:nvPicPr>
        <p:blipFill>
          <a:blip r:embed="rId3"/>
          <a:stretch>
            <a:fillRect/>
          </a:stretch>
        </p:blipFill>
        <p:spPr>
          <a:xfrm>
            <a:off x="7675685" y="453841"/>
            <a:ext cx="3649226" cy="319307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53253-FE2C-559E-3FD7-6FD254EA0E51}"/>
              </a:ext>
            </a:extLst>
          </p:cNvPr>
          <p:cNvSpPr txBox="1">
            <a:spLocks noGrp="1"/>
          </p:cNvSpPr>
          <p:nvPr>
            <p:ph type="title"/>
          </p:nvPr>
        </p:nvSpPr>
        <p:spPr/>
        <p:txBody>
          <a:bodyPr/>
          <a:lstStyle/>
          <a:p>
            <a:pPr lvl="0"/>
            <a:r>
              <a:rPr lang="en-GB"/>
              <a:t>Risk Awareness (But Not Avoidance)</a:t>
            </a:r>
          </a:p>
        </p:txBody>
      </p:sp>
      <p:sp>
        <p:nvSpPr>
          <p:cNvPr id="3" name="Content Placeholder 2">
            <a:extLst>
              <a:ext uri="{FF2B5EF4-FFF2-40B4-BE49-F238E27FC236}">
                <a16:creationId xmlns:a16="http://schemas.microsoft.com/office/drawing/2014/main" id="{EC2F19DB-430A-17F6-BFDC-8F4938DEDB65}"/>
              </a:ext>
            </a:extLst>
          </p:cNvPr>
          <p:cNvSpPr txBox="1">
            <a:spLocks noGrp="1"/>
          </p:cNvSpPr>
          <p:nvPr>
            <p:ph idx="1"/>
          </p:nvPr>
        </p:nvSpPr>
        <p:spPr/>
        <p:txBody>
          <a:bodyPr/>
          <a:lstStyle/>
          <a:p>
            <a:pPr lvl="0"/>
            <a:r>
              <a:rPr lang="en-GB" dirty="0"/>
              <a:t>Evidence:</a:t>
            </a:r>
          </a:p>
          <a:p>
            <a:pPr lvl="0"/>
            <a:r>
              <a:rPr lang="en-GB" dirty="0"/>
              <a:t>“Caving is probably the worst place to have an accident.”</a:t>
            </a:r>
          </a:p>
          <a:p>
            <a:pPr lvl="0"/>
            <a:r>
              <a:rPr lang="en-GB" dirty="0"/>
              <a:t>“It can definitely affect the desire to keep going.”</a:t>
            </a:r>
          </a:p>
          <a:p>
            <a:pPr lvl="0"/>
            <a:endParaRPr lang="en-GB" dirty="0"/>
          </a:p>
          <a:p>
            <a:pPr lvl="0"/>
            <a:r>
              <a:rPr lang="en-GB" dirty="0"/>
              <a:t>Key similarity:</a:t>
            </a:r>
          </a:p>
          <a:p>
            <a:pPr lvl="0"/>
            <a:r>
              <a:rPr lang="en-GB" dirty="0"/>
              <a:t>She is highly aware of risk, but it does not reduce her overall motivation — only influences moment to moment decisions.</a:t>
            </a:r>
          </a:p>
          <a:p>
            <a:pPr lvl="0"/>
            <a:endParaRPr lang="en-GB" dirty="0"/>
          </a:p>
        </p:txBody>
      </p:sp>
      <p:pic>
        <p:nvPicPr>
          <p:cNvPr id="5" name="Picture 4">
            <a:extLst>
              <a:ext uri="{FF2B5EF4-FFF2-40B4-BE49-F238E27FC236}">
                <a16:creationId xmlns:a16="http://schemas.microsoft.com/office/drawing/2014/main" id="{054D493A-4424-985F-0EAC-13712ECBD88E}"/>
              </a:ext>
            </a:extLst>
          </p:cNvPr>
          <p:cNvPicPr>
            <a:picLocks noChangeAspect="1"/>
          </p:cNvPicPr>
          <p:nvPr/>
        </p:nvPicPr>
        <p:blipFill>
          <a:blip r:embed="rId3"/>
          <a:stretch>
            <a:fillRect/>
          </a:stretch>
        </p:blipFill>
        <p:spPr>
          <a:xfrm>
            <a:off x="8809796" y="584092"/>
            <a:ext cx="2922805" cy="292280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269BA-D28C-2E68-914B-02EB4637E20E}"/>
              </a:ext>
            </a:extLst>
          </p:cNvPr>
          <p:cNvSpPr txBox="1">
            <a:spLocks noGrp="1"/>
          </p:cNvSpPr>
          <p:nvPr>
            <p:ph type="title"/>
          </p:nvPr>
        </p:nvSpPr>
        <p:spPr/>
        <p:txBody>
          <a:bodyPr/>
          <a:lstStyle/>
          <a:p>
            <a:pPr lvl="0"/>
            <a:r>
              <a:rPr lang="en-GB" dirty="0"/>
              <a:t>Theme 8: Place Attachment</a:t>
            </a:r>
          </a:p>
        </p:txBody>
      </p:sp>
      <p:sp>
        <p:nvSpPr>
          <p:cNvPr id="3" name="Content Placeholder 2">
            <a:extLst>
              <a:ext uri="{FF2B5EF4-FFF2-40B4-BE49-F238E27FC236}">
                <a16:creationId xmlns:a16="http://schemas.microsoft.com/office/drawing/2014/main" id="{098BF6CC-0238-9AC3-05E9-42D0F7C52501}"/>
              </a:ext>
            </a:extLst>
          </p:cNvPr>
          <p:cNvSpPr txBox="1">
            <a:spLocks noGrp="1"/>
          </p:cNvSpPr>
          <p:nvPr>
            <p:ph idx="1"/>
          </p:nvPr>
        </p:nvSpPr>
        <p:spPr/>
        <p:txBody>
          <a:bodyPr/>
          <a:lstStyle/>
          <a:p>
            <a:pPr lvl="0"/>
            <a:r>
              <a:rPr lang="en-GB" dirty="0"/>
              <a:t>Evidence:</a:t>
            </a:r>
          </a:p>
          <a:p>
            <a:pPr lvl="0"/>
            <a:r>
              <a:rPr lang="en-GB" dirty="0"/>
              <a:t>“Porth yr </a:t>
            </a:r>
            <a:r>
              <a:rPr lang="en-GB" dirty="0" err="1"/>
              <a:t>Ogof</a:t>
            </a:r>
            <a:r>
              <a:rPr lang="en-GB" dirty="0"/>
              <a:t> is a really great cave.”</a:t>
            </a:r>
          </a:p>
          <a:p>
            <a:pPr lvl="0"/>
            <a:r>
              <a:rPr lang="en-GB" dirty="0"/>
              <a:t>“I’ve done Porth yr </a:t>
            </a:r>
            <a:r>
              <a:rPr lang="en-GB" dirty="0" err="1"/>
              <a:t>Ogof</a:t>
            </a:r>
            <a:r>
              <a:rPr lang="en-GB" dirty="0"/>
              <a:t> a lot over the years.”</a:t>
            </a:r>
          </a:p>
          <a:p>
            <a:pPr lvl="0"/>
            <a:endParaRPr lang="en-GB" dirty="0"/>
          </a:p>
          <a:p>
            <a:pPr lvl="0"/>
            <a:r>
              <a:rPr lang="en-GB" dirty="0"/>
              <a:t>Key similarity:</a:t>
            </a:r>
          </a:p>
          <a:p>
            <a:pPr lvl="0"/>
            <a:r>
              <a:rPr lang="en-GB" dirty="0"/>
              <a:t>Strong emotional and experiential connection to specific caves in South Wales.</a:t>
            </a:r>
          </a:p>
          <a:p>
            <a:pPr lvl="0"/>
            <a:endParaRPr lang="en-GB" dirty="0"/>
          </a:p>
        </p:txBody>
      </p:sp>
      <p:pic>
        <p:nvPicPr>
          <p:cNvPr id="5" name="Picture 4">
            <a:extLst>
              <a:ext uri="{FF2B5EF4-FFF2-40B4-BE49-F238E27FC236}">
                <a16:creationId xmlns:a16="http://schemas.microsoft.com/office/drawing/2014/main" id="{FB3CAB27-B1E3-5817-5F07-3294032E2283}"/>
              </a:ext>
            </a:extLst>
          </p:cNvPr>
          <p:cNvPicPr>
            <a:picLocks noChangeAspect="1"/>
          </p:cNvPicPr>
          <p:nvPr/>
        </p:nvPicPr>
        <p:blipFill>
          <a:blip r:embed="rId3"/>
          <a:stretch>
            <a:fillRect/>
          </a:stretch>
        </p:blipFill>
        <p:spPr>
          <a:xfrm>
            <a:off x="7292640" y="525894"/>
            <a:ext cx="4359188" cy="3269391"/>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6B2C4-A5FE-0FA7-984A-DB6E34BA39C6}"/>
              </a:ext>
            </a:extLst>
          </p:cNvPr>
          <p:cNvSpPr txBox="1">
            <a:spLocks noGrp="1"/>
          </p:cNvSpPr>
          <p:nvPr>
            <p:ph type="title"/>
          </p:nvPr>
        </p:nvSpPr>
        <p:spPr/>
        <p:txBody>
          <a:bodyPr/>
          <a:lstStyle/>
          <a:p>
            <a:pPr lvl="0"/>
            <a:r>
              <a:rPr lang="en-GB" dirty="0"/>
              <a:t>Theme 9: Identity &amp; Lifelong Continuity</a:t>
            </a:r>
          </a:p>
        </p:txBody>
      </p:sp>
      <p:sp>
        <p:nvSpPr>
          <p:cNvPr id="3" name="Content Placeholder 2">
            <a:extLst>
              <a:ext uri="{FF2B5EF4-FFF2-40B4-BE49-F238E27FC236}">
                <a16:creationId xmlns:a16="http://schemas.microsoft.com/office/drawing/2014/main" id="{21AE9DBB-AD8B-CC42-E9C7-D859587F3B12}"/>
              </a:ext>
            </a:extLst>
          </p:cNvPr>
          <p:cNvSpPr txBox="1">
            <a:spLocks noGrp="1"/>
          </p:cNvSpPr>
          <p:nvPr>
            <p:ph idx="1"/>
          </p:nvPr>
        </p:nvSpPr>
        <p:spPr/>
        <p:txBody>
          <a:bodyPr/>
          <a:lstStyle/>
          <a:p>
            <a:pPr lvl="0"/>
            <a:r>
              <a:rPr lang="en-GB"/>
              <a:t>Evidence:</a:t>
            </a:r>
          </a:p>
          <a:p>
            <a:pPr lvl="0"/>
            <a:r>
              <a:rPr lang="en-GB"/>
              <a:t>“I’ve always done it.”</a:t>
            </a:r>
          </a:p>
          <a:p>
            <a:pPr lvl="0"/>
            <a:r>
              <a:rPr lang="en-GB"/>
              <a:t>“It’s just always been a thing that I’ve done.”</a:t>
            </a:r>
          </a:p>
          <a:p>
            <a:pPr lvl="0"/>
            <a:endParaRPr lang="en-GB"/>
          </a:p>
          <a:p>
            <a:pPr lvl="0"/>
            <a:r>
              <a:rPr lang="en-GB"/>
              <a:t>Key similarity:</a:t>
            </a:r>
          </a:p>
          <a:p>
            <a:pPr lvl="0"/>
            <a:r>
              <a:rPr lang="en-GB"/>
              <a:t>Caving is part of her identity, not just an activity.</a:t>
            </a:r>
          </a:p>
          <a:p>
            <a:pPr lvl="0"/>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38601-7CBD-F93B-9417-95E42BF89A31}"/>
              </a:ext>
            </a:extLst>
          </p:cNvPr>
          <p:cNvSpPr txBox="1">
            <a:spLocks noGrp="1"/>
          </p:cNvSpPr>
          <p:nvPr>
            <p:ph type="title"/>
          </p:nvPr>
        </p:nvSpPr>
        <p:spPr/>
        <p:txBody>
          <a:bodyPr/>
          <a:lstStyle/>
          <a:p>
            <a:pPr lvl="0"/>
            <a:r>
              <a:rPr lang="en-GB" dirty="0"/>
              <a:t>Theme 10: Desire to Share the Activity</a:t>
            </a:r>
          </a:p>
        </p:txBody>
      </p:sp>
      <p:sp>
        <p:nvSpPr>
          <p:cNvPr id="3" name="Content Placeholder 2">
            <a:extLst>
              <a:ext uri="{FF2B5EF4-FFF2-40B4-BE49-F238E27FC236}">
                <a16:creationId xmlns:a16="http://schemas.microsoft.com/office/drawing/2014/main" id="{C5F0AAD6-D9C8-3FD3-534F-D56FD3CA50B4}"/>
              </a:ext>
            </a:extLst>
          </p:cNvPr>
          <p:cNvSpPr txBox="1">
            <a:spLocks noGrp="1"/>
          </p:cNvSpPr>
          <p:nvPr>
            <p:ph idx="1"/>
          </p:nvPr>
        </p:nvSpPr>
        <p:spPr/>
        <p:txBody>
          <a:bodyPr/>
          <a:lstStyle/>
          <a:p>
            <a:pPr lvl="0"/>
            <a:r>
              <a:rPr lang="en-GB"/>
              <a:t>Evidence:</a:t>
            </a:r>
          </a:p>
          <a:p>
            <a:pPr lvl="0"/>
            <a:r>
              <a:rPr lang="en-GB"/>
              <a:t>“I would love to do caving all the time… with people who are new to the sport.”</a:t>
            </a:r>
          </a:p>
          <a:p>
            <a:pPr lvl="0"/>
            <a:endParaRPr lang="en-GB"/>
          </a:p>
          <a:p>
            <a:pPr lvl="0"/>
            <a:r>
              <a:rPr lang="en-GB"/>
              <a:t>Key similarity:</a:t>
            </a:r>
          </a:p>
          <a:p>
            <a:pPr lvl="0"/>
            <a:r>
              <a:rPr lang="en-GB"/>
              <a:t>She is motivated by helping others, teaching, and sharing the experience.</a:t>
            </a:r>
          </a:p>
          <a:p>
            <a:pPr lvl="0"/>
            <a:endParaRPr lang="en-GB"/>
          </a:p>
        </p:txBody>
      </p:sp>
      <p:pic>
        <p:nvPicPr>
          <p:cNvPr id="5" name="Picture 4">
            <a:extLst>
              <a:ext uri="{FF2B5EF4-FFF2-40B4-BE49-F238E27FC236}">
                <a16:creationId xmlns:a16="http://schemas.microsoft.com/office/drawing/2014/main" id="{79455CA3-EF5F-1A86-D6FA-DC7D6FCBD7DE}"/>
              </a:ext>
            </a:extLst>
          </p:cNvPr>
          <p:cNvPicPr>
            <a:picLocks noChangeAspect="1"/>
          </p:cNvPicPr>
          <p:nvPr/>
        </p:nvPicPr>
        <p:blipFill>
          <a:blip r:embed="rId3"/>
          <a:stretch>
            <a:fillRect/>
          </a:stretch>
        </p:blipFill>
        <p:spPr>
          <a:xfrm>
            <a:off x="8748346" y="4726068"/>
            <a:ext cx="3205937" cy="191212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0180-CADE-3E53-289F-A111F093A1FC}"/>
              </a:ext>
            </a:extLst>
          </p:cNvPr>
          <p:cNvSpPr>
            <a:spLocks noGrp="1"/>
          </p:cNvSpPr>
          <p:nvPr>
            <p:ph type="title"/>
          </p:nvPr>
        </p:nvSpPr>
        <p:spPr/>
        <p:txBody>
          <a:bodyPr/>
          <a:lstStyle/>
          <a:p>
            <a:r>
              <a:rPr lang="en-GB" dirty="0"/>
              <a:t>What further research could be conducted in this area?</a:t>
            </a:r>
          </a:p>
        </p:txBody>
      </p:sp>
      <p:sp>
        <p:nvSpPr>
          <p:cNvPr id="3" name="Content Placeholder 2">
            <a:extLst>
              <a:ext uri="{FF2B5EF4-FFF2-40B4-BE49-F238E27FC236}">
                <a16:creationId xmlns:a16="http://schemas.microsoft.com/office/drawing/2014/main" id="{41ADED05-D2CC-0D50-C247-448018F5D8CB}"/>
              </a:ext>
            </a:extLst>
          </p:cNvPr>
          <p:cNvSpPr>
            <a:spLocks noGrp="1"/>
          </p:cNvSpPr>
          <p:nvPr>
            <p:ph idx="1"/>
          </p:nvPr>
        </p:nvSpPr>
        <p:spPr/>
        <p:txBody>
          <a:bodyPr/>
          <a:lstStyle/>
          <a:p>
            <a:r>
              <a:rPr lang="en-GB" dirty="0"/>
              <a:t>Larger scale </a:t>
            </a:r>
          </a:p>
          <a:p>
            <a:r>
              <a:rPr lang="en-GB" dirty="0"/>
              <a:t>Why people enjoy caving</a:t>
            </a:r>
          </a:p>
          <a:p>
            <a:r>
              <a:rPr lang="en-GB" dirty="0"/>
              <a:t>Why people don't enjoy caving?</a:t>
            </a:r>
          </a:p>
          <a:p>
            <a:r>
              <a:rPr lang="en-GB" dirty="0"/>
              <a:t>How popular is caving? </a:t>
            </a:r>
          </a:p>
          <a:p>
            <a:endParaRPr lang="en-GB" dirty="0"/>
          </a:p>
        </p:txBody>
      </p:sp>
    </p:spTree>
    <p:extLst>
      <p:ext uri="{BB962C8B-B14F-4D97-AF65-F5344CB8AC3E}">
        <p14:creationId xmlns:p14="http://schemas.microsoft.com/office/powerpoint/2010/main" val="361136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13E23-0682-8A91-FF64-5C49C44829C7}"/>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6285C3E1-2582-01FA-B842-B8986469CA81}"/>
              </a:ext>
            </a:extLst>
          </p:cNvPr>
          <p:cNvSpPr txBox="1">
            <a:spLocks noGrp="1"/>
          </p:cNvSpPr>
          <p:nvPr>
            <p:ph idx="1"/>
          </p:nvPr>
        </p:nvSpPr>
        <p:spPr/>
        <p:txBody>
          <a:bodyPr/>
          <a:lstStyle/>
          <a:p>
            <a:pPr lvl="0"/>
            <a:r>
              <a:rPr lang="en-GB"/>
              <a:t>The participants’ motives are strongly intrinsic, challenge based, and identity driven</a:t>
            </a:r>
          </a:p>
          <a:p>
            <a:pPr lvl="0"/>
            <a:r>
              <a:rPr lang="en-GB"/>
              <a:t>Her motivations are stable, emotionally meaningful, and linked to place and environment</a:t>
            </a:r>
          </a:p>
          <a:p>
            <a:pPr lvl="0"/>
            <a:r>
              <a:rPr lang="en-GB"/>
              <a:t>Social and risk factors shape how she participates, not why</a:t>
            </a:r>
          </a:p>
          <a:p>
            <a:pPr lvl="0"/>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DA2595-1177-FA09-0468-3EDC63D6AFFC}"/>
              </a:ext>
            </a:extLst>
          </p:cNvPr>
          <p:cNvPicPr>
            <a:picLocks noChangeAspect="1"/>
          </p:cNvPicPr>
          <p:nvPr/>
        </p:nvPicPr>
        <p:blipFill>
          <a:blip r:embed="rId2"/>
          <a:stretch>
            <a:fillRect/>
          </a:stretch>
        </p:blipFill>
        <p:spPr>
          <a:xfrm>
            <a:off x="677332" y="609603"/>
            <a:ext cx="8342238" cy="56935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Title 6">
            <a:extLst>
              <a:ext uri="{FF2B5EF4-FFF2-40B4-BE49-F238E27FC236}">
                <a16:creationId xmlns:a16="http://schemas.microsoft.com/office/drawing/2014/main" id="{970EBA37-7292-C29F-2A41-DE23085BAD1C}"/>
              </a:ext>
            </a:extLst>
          </p:cNvPr>
          <p:cNvSpPr>
            <a:spLocks noGrp="1"/>
          </p:cNvSpPr>
          <p:nvPr>
            <p:ph type="title"/>
          </p:nvPr>
        </p:nvSpPr>
        <p:spPr/>
        <p:txBody>
          <a:bodyPr/>
          <a:lstStyle/>
          <a:p>
            <a:endParaRPr lang="en-GB" dirty="0"/>
          </a:p>
        </p:txBody>
      </p:sp>
    </p:spTree>
    <p:extLst>
      <p:ext uri="{BB962C8B-B14F-4D97-AF65-F5344CB8AC3E}">
        <p14:creationId xmlns:p14="http://schemas.microsoft.com/office/powerpoint/2010/main" val="1437651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100AA-799E-3626-D409-5E68ED21B87C}"/>
              </a:ext>
            </a:extLst>
          </p:cNvPr>
          <p:cNvSpPr>
            <a:spLocks noGrp="1"/>
          </p:cNvSpPr>
          <p:nvPr>
            <p:ph type="title"/>
          </p:nvPr>
        </p:nvSpPr>
        <p:spPr>
          <a:xfrm>
            <a:off x="642944" y="152404"/>
            <a:ext cx="8596667" cy="718034"/>
          </a:xfrm>
        </p:spPr>
        <p:txBody>
          <a:bodyPr/>
          <a:lstStyle/>
          <a:p>
            <a:r>
              <a:rPr lang="en-GB" dirty="0"/>
              <a:t>References: </a:t>
            </a:r>
          </a:p>
        </p:txBody>
      </p:sp>
      <p:sp>
        <p:nvSpPr>
          <p:cNvPr id="3" name="Content Placeholder 2">
            <a:extLst>
              <a:ext uri="{FF2B5EF4-FFF2-40B4-BE49-F238E27FC236}">
                <a16:creationId xmlns:a16="http://schemas.microsoft.com/office/drawing/2014/main" id="{1B1E4112-07D6-580F-1C91-162A8B45489F}"/>
              </a:ext>
            </a:extLst>
          </p:cNvPr>
          <p:cNvSpPr>
            <a:spLocks noGrp="1"/>
          </p:cNvSpPr>
          <p:nvPr>
            <p:ph idx="1"/>
          </p:nvPr>
        </p:nvSpPr>
        <p:spPr>
          <a:xfrm>
            <a:off x="184638" y="756139"/>
            <a:ext cx="9205548" cy="5949458"/>
          </a:xfrm>
        </p:spPr>
        <p:txBody>
          <a:bodyPr>
            <a:normAutofit fontScale="77500" lnSpcReduction="20000"/>
          </a:bodyPr>
          <a:lstStyle/>
          <a:p>
            <a:r>
              <a:rPr lang="en-GB" dirty="0"/>
              <a:t>Besley, T. and Ghatak, M. (2018). Prosocial Motivation and Incentives. Annual Review of Economics, 10(1), pp.411–438. </a:t>
            </a:r>
            <a:r>
              <a:rPr lang="en-GB" dirty="0" err="1"/>
              <a:t>doi</a:t>
            </a:r>
            <a:r>
              <a:rPr lang="en-GB" dirty="0"/>
              <a:t>: </a:t>
            </a:r>
            <a:r>
              <a:rPr lang="en-GB" dirty="0">
                <a:hlinkClick r:id="rId2"/>
              </a:rPr>
              <a:t>https://doi.org/10.1146/annurev-economics-063016-103739</a:t>
            </a:r>
            <a:r>
              <a:rPr lang="en-GB" dirty="0"/>
              <a:t>. </a:t>
            </a:r>
          </a:p>
          <a:p>
            <a:r>
              <a:rPr lang="en-GB" dirty="0"/>
              <a:t>Collins, L. and Collins, D. (2013). Decision Making and Risk Management in Adventure Sports Coaching. Quest, 65(1), pp.72–82. </a:t>
            </a:r>
            <a:r>
              <a:rPr lang="en-GB" dirty="0" err="1"/>
              <a:t>doi</a:t>
            </a:r>
            <a:r>
              <a:rPr lang="en-GB" dirty="0"/>
              <a:t>: </a:t>
            </a:r>
            <a:r>
              <a:rPr lang="en-GB" dirty="0">
                <a:hlinkClick r:id="rId3"/>
              </a:rPr>
              <a:t>https://doi.org/10.1080/00336297.2012.727373</a:t>
            </a:r>
            <a:r>
              <a:rPr lang="en-GB" dirty="0"/>
              <a:t>. </a:t>
            </a:r>
          </a:p>
          <a:p>
            <a:r>
              <a:rPr lang="en-GB" dirty="0" err="1"/>
              <a:t>Inalhan</a:t>
            </a:r>
            <a:r>
              <a:rPr lang="en-GB" dirty="0"/>
              <a:t>, G., Yang, E. and Weber, C. (2021). Place Attachment Theory. A Handbook of Theories on Designing Alignment between People and the Office Environment, pp.181–194. </a:t>
            </a:r>
            <a:r>
              <a:rPr lang="en-GB" dirty="0" err="1"/>
              <a:t>doi</a:t>
            </a:r>
            <a:r>
              <a:rPr lang="en-GB" dirty="0"/>
              <a:t>: </a:t>
            </a:r>
            <a:r>
              <a:rPr lang="en-GB" dirty="0">
                <a:hlinkClick r:id="rId4"/>
              </a:rPr>
              <a:t>https://doi.org/10.1201/9781003128830-16</a:t>
            </a:r>
            <a:r>
              <a:rPr lang="en-GB" dirty="0"/>
              <a:t>. </a:t>
            </a:r>
          </a:p>
          <a:p>
            <a:r>
              <a:rPr lang="en-GB" dirty="0"/>
              <a:t>Liu, Y., Zhang, J., Liu, C. and Yang, Y. (2024). A Review of Attention Restoration Theory: Implications for Designing Restorative Environments. Sustainability, [online] 16(9), pp.3639–3639. </a:t>
            </a:r>
            <a:r>
              <a:rPr lang="en-GB" dirty="0" err="1"/>
              <a:t>doi</a:t>
            </a:r>
            <a:r>
              <a:rPr lang="en-GB" dirty="0"/>
              <a:t>: </a:t>
            </a:r>
            <a:r>
              <a:rPr lang="en-GB" dirty="0">
                <a:hlinkClick r:id="rId5"/>
              </a:rPr>
              <a:t>https://doi.org/10.3390/su16093639</a:t>
            </a:r>
            <a:r>
              <a:rPr lang="en-GB" dirty="0"/>
              <a:t>. </a:t>
            </a:r>
          </a:p>
          <a:p>
            <a:r>
              <a:rPr lang="en-GB" dirty="0"/>
              <a:t>Ryan, R. (2026). Self-determination theory : basic psychological needs in motivation, development, and wellness. [online] Proquest.com. Available at: </a:t>
            </a:r>
            <a:r>
              <a:rPr lang="en-GB" dirty="0">
                <a:hlinkClick r:id="rId6"/>
              </a:rPr>
              <a:t>https://ebookcentral.proquest.com/lib/trinity/reader.action?docID=4773318&amp;c=UERG&amp;ppg=1</a:t>
            </a:r>
            <a:r>
              <a:rPr lang="en-GB" dirty="0"/>
              <a:t>  [Accessed 26 Apr. 2026].</a:t>
            </a:r>
          </a:p>
          <a:p>
            <a:r>
              <a:rPr lang="en-GB" dirty="0" err="1"/>
              <a:t>Vittersø</a:t>
            </a:r>
            <a:r>
              <a:rPr lang="en-GB" dirty="0"/>
              <a:t>, J. ed., (2016). Handbook of Eudaimonic Well-Being. International Handbooks of Quality-of-Life. Cham: Springer International Publishing. </a:t>
            </a:r>
            <a:r>
              <a:rPr lang="en-GB" dirty="0" err="1"/>
              <a:t>doi</a:t>
            </a:r>
            <a:r>
              <a:rPr lang="en-GB" dirty="0"/>
              <a:t>: </a:t>
            </a:r>
            <a:r>
              <a:rPr lang="en-GB" dirty="0">
                <a:hlinkClick r:id="rId7"/>
              </a:rPr>
              <a:t>https://doi.org/10.1007/978-3-319-42445-3</a:t>
            </a:r>
            <a:r>
              <a:rPr lang="en-GB" dirty="0"/>
              <a:t>. </a:t>
            </a:r>
          </a:p>
          <a:p>
            <a:r>
              <a:rPr lang="en-GB" dirty="0"/>
              <a:t>Wu, L., Chen, Y. and Huang, X. (2024). Checking your browser - reCAPTCHA. [online] Nih.gov. Available at: </a:t>
            </a:r>
            <a:r>
              <a:rPr lang="en-GB" dirty="0">
                <a:hlinkClick r:id="rId8"/>
              </a:rPr>
              <a:t>https://pmc.ncbi.nlm.nih.gov/articles/PMC12465513/</a:t>
            </a:r>
            <a:r>
              <a:rPr lang="en-GB" dirty="0"/>
              <a:t> [Accessed 27 Apr. 2026].</a:t>
            </a:r>
          </a:p>
          <a:p>
            <a:r>
              <a:rPr lang="en-GB" dirty="0"/>
              <a:t>Bandura, A. (1997). </a:t>
            </a:r>
            <a:r>
              <a:rPr lang="en-GB" dirty="0" err="1"/>
              <a:t>Encyclopedia</a:t>
            </a:r>
            <a:r>
              <a:rPr lang="en-GB" dirty="0"/>
              <a:t> of mental health. Self-Efficacy, [online] 4(4), pp.71–81. Available at: </a:t>
            </a:r>
            <a:r>
              <a:rPr lang="en-GB" dirty="0">
                <a:hlinkClick r:id="rId9"/>
              </a:rPr>
              <a:t>https://happyheartfamilies.citymax.com/f/Self_Efficacy.pdf</a:t>
            </a:r>
            <a:r>
              <a:rPr lang="en-GB" dirty="0"/>
              <a:t>. </a:t>
            </a:r>
          </a:p>
          <a:p>
            <a:r>
              <a:rPr lang="en-GB" dirty="0"/>
              <a:t>Harper, N. and Robinson, D.W. (2005). Outdoor adventure risk management: Curriculum design principles from industry and educational experts. Journal of Adventure Education &amp; Outdoor Learning, 5(2), pp.145–158. </a:t>
            </a:r>
            <a:r>
              <a:rPr lang="en-GB" dirty="0" err="1"/>
              <a:t>doi</a:t>
            </a:r>
            <a:r>
              <a:rPr lang="en-GB" dirty="0"/>
              <a:t>: </a:t>
            </a:r>
            <a:r>
              <a:rPr lang="en-GB" dirty="0">
                <a:hlinkClick r:id="rId10"/>
              </a:rPr>
              <a:t>https://doi.org/10.1080/14729670585200671</a:t>
            </a:r>
            <a:r>
              <a:rPr lang="en-GB" dirty="0"/>
              <a:t>. </a:t>
            </a:r>
          </a:p>
          <a:p>
            <a:r>
              <a:rPr lang="en-GB" dirty="0" err="1"/>
              <a:t>Oyserman</a:t>
            </a:r>
            <a:r>
              <a:rPr lang="en-GB" dirty="0"/>
              <a:t>, D., Lewis, N.A., Yan, V.X., Fisher, O., O’Donnell, S.C. and Horowitz, E. (2017). An Identity-Based Motivation Framework for Self-Regulation. Psychological Inquiry, 28(2-3), pp.139–147. </a:t>
            </a:r>
            <a:r>
              <a:rPr lang="en-GB" dirty="0" err="1"/>
              <a:t>doi</a:t>
            </a:r>
            <a:r>
              <a:rPr lang="en-GB"/>
              <a:t>: </a:t>
            </a:r>
            <a:r>
              <a:rPr lang="en-GB">
                <a:hlinkClick r:id="rId11"/>
              </a:rPr>
              <a:t>https</a:t>
            </a:r>
            <a:r>
              <a:rPr lang="en-GB" dirty="0">
                <a:hlinkClick r:id="rId11"/>
              </a:rPr>
              <a:t>://doi.org/10.1080/1047840x.</a:t>
            </a:r>
            <a:r>
              <a:rPr lang="en-GB">
                <a:hlinkClick r:id="rId11"/>
              </a:rPr>
              <a:t>2017.1337406</a:t>
            </a:r>
            <a:r>
              <a:rPr lang="en-GB"/>
              <a:t>. </a:t>
            </a:r>
            <a:endParaRPr lang="en-GB" dirty="0"/>
          </a:p>
        </p:txBody>
      </p:sp>
    </p:spTree>
    <p:extLst>
      <p:ext uri="{BB962C8B-B14F-4D97-AF65-F5344CB8AC3E}">
        <p14:creationId xmlns:p14="http://schemas.microsoft.com/office/powerpoint/2010/main" val="3226802659"/>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1963</TotalTime>
  <Words>3481</Words>
  <Application>Microsoft Office PowerPoint</Application>
  <PresentationFormat>Widescreen</PresentationFormat>
  <Paragraphs>225</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Arial</vt:lpstr>
      <vt:lpstr>Trebuchet MS</vt:lpstr>
      <vt:lpstr>Wingdings 3</vt:lpstr>
      <vt:lpstr>Facet</vt:lpstr>
      <vt:lpstr>Psychology of personal adventure </vt:lpstr>
      <vt:lpstr>Motives for Participation in Caving</vt:lpstr>
      <vt:lpstr>Methodology Summary</vt:lpstr>
      <vt:lpstr>Participant Profile</vt:lpstr>
      <vt:lpstr>Overview of Main Themes</vt:lpstr>
      <vt:lpstr>Theme 1: Intrinsic Enjoyment &amp; Thrill</vt:lpstr>
      <vt:lpstr>Theme 2: Physical Challenge &amp; Competence</vt:lpstr>
      <vt:lpstr>Theme 3: Reward, Achievement &amp; Enrichment</vt:lpstr>
      <vt:lpstr>Theme 4: Stable Motivation Over Time</vt:lpstr>
      <vt:lpstr>Theme 5: Environmental Fascination</vt:lpstr>
      <vt:lpstr>Theme 6: Social Participation </vt:lpstr>
      <vt:lpstr>Risk Awareness (But Not Avoidance)</vt:lpstr>
      <vt:lpstr>Theme 8: Place Attachment</vt:lpstr>
      <vt:lpstr>Theme 9: Identity &amp; Lifelong Continuity</vt:lpstr>
      <vt:lpstr>Theme 10: Desire to Share the Activity</vt:lpstr>
      <vt:lpstr>What further research could be conducted in this area?</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 Chamberlain</dc:creator>
  <cp:lastModifiedBy>Sam Chamberlain</cp:lastModifiedBy>
  <cp:revision>4</cp:revision>
  <dcterms:created xsi:type="dcterms:W3CDTF">2026-04-25T14:56:30Z</dcterms:created>
  <dcterms:modified xsi:type="dcterms:W3CDTF">2026-04-27T13:03:59Z</dcterms:modified>
</cp:coreProperties>
</file>