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21"/>
  </p:notesMasterIdLst>
  <p:sldIdLst>
    <p:sldId id="256" r:id="rId2"/>
    <p:sldId id="257" r:id="rId3"/>
    <p:sldId id="260" r:id="rId4"/>
    <p:sldId id="311" r:id="rId5"/>
    <p:sldId id="312" r:id="rId6"/>
    <p:sldId id="313" r:id="rId7"/>
    <p:sldId id="261" r:id="rId8"/>
    <p:sldId id="262" r:id="rId9"/>
    <p:sldId id="258" r:id="rId10"/>
    <p:sldId id="263" r:id="rId11"/>
    <p:sldId id="310" r:id="rId12"/>
    <p:sldId id="307" r:id="rId13"/>
    <p:sldId id="308" r:id="rId14"/>
    <p:sldId id="309" r:id="rId15"/>
    <p:sldId id="314" r:id="rId16"/>
    <p:sldId id="317" r:id="rId17"/>
    <p:sldId id="316" r:id="rId18"/>
    <p:sldId id="319" r:id="rId19"/>
    <p:sldId id="31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2A8108-BF84-47C6-ADDA-C11FFBDC5652}" v="102" dt="2024-10-08T21:41:38.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94660"/>
  </p:normalViewPr>
  <p:slideViewPr>
    <p:cSldViewPr snapToGrid="0">
      <p:cViewPr varScale="1">
        <p:scale>
          <a:sx n="105" d="100"/>
          <a:sy n="105" d="100"/>
        </p:scale>
        <p:origin x="1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5DDA2F-3902-4D79-AB03-7B61B93C9D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3FF46D-366C-4D2F-9236-2BE980CCC157}">
      <dgm:prSet custT="1"/>
      <dgm:spPr/>
      <dgm:t>
        <a:bodyPr/>
        <a:lstStyle/>
        <a:p>
          <a:r>
            <a:rPr lang="en-GB" sz="2000" dirty="0"/>
            <a:t>Start to make notes as you gather and transcribe data – you may notice potential themes/sub-themes as you listen to participants talk</a:t>
          </a:r>
          <a:endParaRPr lang="en-US" sz="2000" dirty="0"/>
        </a:p>
      </dgm:t>
    </dgm:pt>
    <dgm:pt modelId="{A1418C58-1DAC-4030-91AC-76F5ADEDDB1D}" type="parTrans" cxnId="{1418565F-7050-47D6-A820-2FCE2EEBF147}">
      <dgm:prSet/>
      <dgm:spPr/>
      <dgm:t>
        <a:bodyPr/>
        <a:lstStyle/>
        <a:p>
          <a:endParaRPr lang="en-US" sz="2400"/>
        </a:p>
      </dgm:t>
    </dgm:pt>
    <dgm:pt modelId="{B81FFC66-0224-44BD-A4BE-EA96B1CA8C50}" type="sibTrans" cxnId="{1418565F-7050-47D6-A820-2FCE2EEBF147}">
      <dgm:prSet/>
      <dgm:spPr/>
      <dgm:t>
        <a:bodyPr/>
        <a:lstStyle/>
        <a:p>
          <a:endParaRPr lang="en-US" sz="2400"/>
        </a:p>
      </dgm:t>
    </dgm:pt>
    <dgm:pt modelId="{3A4C0FCF-89D7-4BB0-8705-F530ABE71854}">
      <dgm:prSet custT="1"/>
      <dgm:spPr/>
      <dgm:t>
        <a:bodyPr/>
        <a:lstStyle/>
        <a:p>
          <a:r>
            <a:rPr lang="en-GB" sz="2000"/>
            <a:t>Do not forget to include an </a:t>
          </a:r>
          <a:r>
            <a:rPr lang="en-GB" sz="2000" b="1"/>
            <a:t>introduction to your results section – do not begin with a table of themes!</a:t>
          </a:r>
          <a:endParaRPr lang="en-US" sz="2000"/>
        </a:p>
      </dgm:t>
    </dgm:pt>
    <dgm:pt modelId="{D8D36589-6B14-4B0D-9534-9A4A5C8411CA}" type="parTrans" cxnId="{AC41A3E4-BA0D-482B-9678-CCD9FD6BFC85}">
      <dgm:prSet/>
      <dgm:spPr/>
      <dgm:t>
        <a:bodyPr/>
        <a:lstStyle/>
        <a:p>
          <a:endParaRPr lang="en-US" sz="2400"/>
        </a:p>
      </dgm:t>
    </dgm:pt>
    <dgm:pt modelId="{53D3DF8B-1794-4257-83A6-160819C13D2F}" type="sibTrans" cxnId="{AC41A3E4-BA0D-482B-9678-CCD9FD6BFC85}">
      <dgm:prSet/>
      <dgm:spPr/>
      <dgm:t>
        <a:bodyPr/>
        <a:lstStyle/>
        <a:p>
          <a:endParaRPr lang="en-US" sz="2400"/>
        </a:p>
      </dgm:t>
    </dgm:pt>
    <dgm:pt modelId="{1790ADB1-804F-4498-B9BA-347055F95527}">
      <dgm:prSet custT="1"/>
      <dgm:spPr/>
      <dgm:t>
        <a:bodyPr/>
        <a:lstStyle/>
        <a:p>
          <a:r>
            <a:rPr lang="en-GB" sz="2000" dirty="0"/>
            <a:t>The quotes are your data! You </a:t>
          </a:r>
          <a:r>
            <a:rPr lang="en-GB" sz="2000" b="1" dirty="0"/>
            <a:t>must </a:t>
          </a:r>
          <a:r>
            <a:rPr lang="en-GB" sz="2000" dirty="0"/>
            <a:t> include quotes to support your interpretations (analysis)</a:t>
          </a:r>
          <a:endParaRPr lang="en-US" sz="2000" dirty="0"/>
        </a:p>
      </dgm:t>
    </dgm:pt>
    <dgm:pt modelId="{BD98AA38-CE75-482F-B7D2-12BBD0DB4AC8}" type="parTrans" cxnId="{3C03A21F-F955-4D70-BF48-867377EF2B28}">
      <dgm:prSet/>
      <dgm:spPr/>
      <dgm:t>
        <a:bodyPr/>
        <a:lstStyle/>
        <a:p>
          <a:endParaRPr lang="en-US" sz="2400"/>
        </a:p>
      </dgm:t>
    </dgm:pt>
    <dgm:pt modelId="{F0A5B758-BF9A-4C71-8FEB-0FFDE61E8F55}" type="sibTrans" cxnId="{3C03A21F-F955-4D70-BF48-867377EF2B28}">
      <dgm:prSet/>
      <dgm:spPr/>
      <dgm:t>
        <a:bodyPr/>
        <a:lstStyle/>
        <a:p>
          <a:endParaRPr lang="en-US" sz="2400"/>
        </a:p>
      </dgm:t>
    </dgm:pt>
    <dgm:pt modelId="{087457BC-FA21-428D-8034-12A8733F22DD}">
      <dgm:prSet custT="1"/>
      <dgm:spPr/>
      <dgm:t>
        <a:bodyPr/>
        <a:lstStyle/>
        <a:p>
          <a:r>
            <a:rPr lang="en-GB" sz="1600" i="1" dirty="0">
              <a:solidFill>
                <a:srgbClr val="00B0F0"/>
              </a:solidFill>
            </a:rPr>
            <a:t>Quotes should include participants name [pseudonym], age or gender [if appropriate] and an identifier from the transcript [page and/or line number is often used]</a:t>
          </a:r>
          <a:endParaRPr lang="en-US" sz="1600" i="1" dirty="0">
            <a:solidFill>
              <a:srgbClr val="00B0F0"/>
            </a:solidFill>
          </a:endParaRPr>
        </a:p>
      </dgm:t>
    </dgm:pt>
    <dgm:pt modelId="{5E1B0135-C8A4-42D4-9B64-21DD97D6D8E9}" type="parTrans" cxnId="{168CF10A-C41A-4F6A-B8BB-6A123C3223E1}">
      <dgm:prSet/>
      <dgm:spPr/>
      <dgm:t>
        <a:bodyPr/>
        <a:lstStyle/>
        <a:p>
          <a:endParaRPr lang="en-US" sz="2400"/>
        </a:p>
      </dgm:t>
    </dgm:pt>
    <dgm:pt modelId="{8BFCB64F-C00B-485E-AF2E-32DA39DEF2F9}" type="sibTrans" cxnId="{168CF10A-C41A-4F6A-B8BB-6A123C3223E1}">
      <dgm:prSet/>
      <dgm:spPr/>
      <dgm:t>
        <a:bodyPr/>
        <a:lstStyle/>
        <a:p>
          <a:endParaRPr lang="en-US" sz="2400"/>
        </a:p>
      </dgm:t>
    </dgm:pt>
    <dgm:pt modelId="{5509EF86-5554-425E-9BF6-28463A24E488}">
      <dgm:prSet custT="1"/>
      <dgm:spPr/>
      <dgm:t>
        <a:bodyPr/>
        <a:lstStyle/>
        <a:p>
          <a:r>
            <a:rPr lang="en-GB" sz="2000"/>
            <a:t>A table of themes must be in the report – preferably in the Results section for clarity and ease of reading. However, it could be in the appendices if very long</a:t>
          </a:r>
          <a:endParaRPr lang="en-US" sz="2000"/>
        </a:p>
      </dgm:t>
    </dgm:pt>
    <dgm:pt modelId="{03B6D77D-BB56-4287-9AA5-1874D7BF2894}" type="parTrans" cxnId="{5326A1B9-E875-48D1-9CC9-AB278D32938E}">
      <dgm:prSet/>
      <dgm:spPr/>
      <dgm:t>
        <a:bodyPr/>
        <a:lstStyle/>
        <a:p>
          <a:endParaRPr lang="en-US" sz="2400"/>
        </a:p>
      </dgm:t>
    </dgm:pt>
    <dgm:pt modelId="{61EE36B4-E749-416E-9AFB-20ABBF967BE7}" type="sibTrans" cxnId="{5326A1B9-E875-48D1-9CC9-AB278D32938E}">
      <dgm:prSet/>
      <dgm:spPr/>
      <dgm:t>
        <a:bodyPr/>
        <a:lstStyle/>
        <a:p>
          <a:endParaRPr lang="en-US" sz="2400"/>
        </a:p>
      </dgm:t>
    </dgm:pt>
    <dgm:pt modelId="{F32A8ED9-79D7-4DB2-B18C-ABCDDD528F18}" type="pres">
      <dgm:prSet presAssocID="{9E5DDA2F-3902-4D79-AB03-7B61B93C9DF3}" presName="root" presStyleCnt="0">
        <dgm:presLayoutVars>
          <dgm:dir/>
          <dgm:resizeHandles val="exact"/>
        </dgm:presLayoutVars>
      </dgm:prSet>
      <dgm:spPr/>
    </dgm:pt>
    <dgm:pt modelId="{55F7AFC8-50EB-4595-83A5-1908E044DFDF}" type="pres">
      <dgm:prSet presAssocID="{2E3FF46D-366C-4D2F-9236-2BE980CCC157}" presName="compNode" presStyleCnt="0"/>
      <dgm:spPr/>
    </dgm:pt>
    <dgm:pt modelId="{FB98E14E-1CAE-411A-A439-936F723C423B}" type="pres">
      <dgm:prSet presAssocID="{2E3FF46D-366C-4D2F-9236-2BE980CCC157}" presName="bgRect" presStyleLbl="bgShp" presStyleIdx="0" presStyleCnt="4"/>
      <dgm:spPr/>
    </dgm:pt>
    <dgm:pt modelId="{69C8A1B4-8FD3-421C-9171-0518B4E1C395}" type="pres">
      <dgm:prSet presAssocID="{2E3FF46D-366C-4D2F-9236-2BE980CCC157}"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en with solid fill"/>
        </a:ext>
      </dgm:extLst>
    </dgm:pt>
    <dgm:pt modelId="{06F7DBB8-C1D0-48CB-A2D2-1AD91BFBF4C1}" type="pres">
      <dgm:prSet presAssocID="{2E3FF46D-366C-4D2F-9236-2BE980CCC157}" presName="spaceRect" presStyleCnt="0"/>
      <dgm:spPr/>
    </dgm:pt>
    <dgm:pt modelId="{C3A9E206-0C20-4EF9-A578-DC81995D31EE}" type="pres">
      <dgm:prSet presAssocID="{2E3FF46D-366C-4D2F-9236-2BE980CCC157}" presName="parTx" presStyleLbl="revTx" presStyleIdx="0" presStyleCnt="5">
        <dgm:presLayoutVars>
          <dgm:chMax val="0"/>
          <dgm:chPref val="0"/>
        </dgm:presLayoutVars>
      </dgm:prSet>
      <dgm:spPr/>
    </dgm:pt>
    <dgm:pt modelId="{0B03AEA2-B38B-4686-90CC-100AF9ADC102}" type="pres">
      <dgm:prSet presAssocID="{B81FFC66-0224-44BD-A4BE-EA96B1CA8C50}" presName="sibTrans" presStyleCnt="0"/>
      <dgm:spPr/>
    </dgm:pt>
    <dgm:pt modelId="{93E6C071-F075-43DF-B0B4-908FE069AB97}" type="pres">
      <dgm:prSet presAssocID="{3A4C0FCF-89D7-4BB0-8705-F530ABE71854}" presName="compNode" presStyleCnt="0"/>
      <dgm:spPr/>
    </dgm:pt>
    <dgm:pt modelId="{732B48F8-5297-4C3C-A862-0EF2C8BA24D7}" type="pres">
      <dgm:prSet presAssocID="{3A4C0FCF-89D7-4BB0-8705-F530ABE71854}" presName="bgRect" presStyleLbl="bgShp" presStyleIdx="1" presStyleCnt="4"/>
      <dgm:spPr/>
    </dgm:pt>
    <dgm:pt modelId="{C6FABD60-47B8-4FC1-9D00-E34F0AD0D510}" type="pres">
      <dgm:prSet presAssocID="{3A4C0FCF-89D7-4BB0-8705-F530ABE718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Exclamation mark with solid fill"/>
        </a:ext>
      </dgm:extLst>
    </dgm:pt>
    <dgm:pt modelId="{29CDA5FC-6FC4-43E1-ACAC-464A26700AEF}" type="pres">
      <dgm:prSet presAssocID="{3A4C0FCF-89D7-4BB0-8705-F530ABE71854}" presName="spaceRect" presStyleCnt="0"/>
      <dgm:spPr/>
    </dgm:pt>
    <dgm:pt modelId="{C7A85896-1A18-4F40-A208-7828A9B8A74D}" type="pres">
      <dgm:prSet presAssocID="{3A4C0FCF-89D7-4BB0-8705-F530ABE71854}" presName="parTx" presStyleLbl="revTx" presStyleIdx="1" presStyleCnt="5">
        <dgm:presLayoutVars>
          <dgm:chMax val="0"/>
          <dgm:chPref val="0"/>
        </dgm:presLayoutVars>
      </dgm:prSet>
      <dgm:spPr/>
    </dgm:pt>
    <dgm:pt modelId="{798D0BA7-FA96-4312-8627-EAD1D6032431}" type="pres">
      <dgm:prSet presAssocID="{53D3DF8B-1794-4257-83A6-160819C13D2F}" presName="sibTrans" presStyleCnt="0"/>
      <dgm:spPr/>
    </dgm:pt>
    <dgm:pt modelId="{4CAEB21A-AF7A-4210-B034-E5F8E36512B8}" type="pres">
      <dgm:prSet presAssocID="{1790ADB1-804F-4498-B9BA-347055F95527}" presName="compNode" presStyleCnt="0"/>
      <dgm:spPr/>
    </dgm:pt>
    <dgm:pt modelId="{E11BE80D-177B-4504-8BC7-25C4C6FA94AE}" type="pres">
      <dgm:prSet presAssocID="{1790ADB1-804F-4498-B9BA-347055F95527}" presName="bgRect" presStyleLbl="bgShp" presStyleIdx="2" presStyleCnt="4"/>
      <dgm:spPr/>
    </dgm:pt>
    <dgm:pt modelId="{A37A7846-3F14-4D41-8996-91DACB5E790E}" type="pres">
      <dgm:prSet presAssocID="{1790ADB1-804F-4498-B9BA-347055F955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469F19FD-9CBE-4F00-A714-EE801191E04D}" type="pres">
      <dgm:prSet presAssocID="{1790ADB1-804F-4498-B9BA-347055F95527}" presName="spaceRect" presStyleCnt="0"/>
      <dgm:spPr/>
    </dgm:pt>
    <dgm:pt modelId="{BED73C11-DD8A-4599-BE3F-F6F2CA01E328}" type="pres">
      <dgm:prSet presAssocID="{1790ADB1-804F-4498-B9BA-347055F95527}" presName="parTx" presStyleLbl="revTx" presStyleIdx="2" presStyleCnt="5">
        <dgm:presLayoutVars>
          <dgm:chMax val="0"/>
          <dgm:chPref val="0"/>
        </dgm:presLayoutVars>
      </dgm:prSet>
      <dgm:spPr/>
    </dgm:pt>
    <dgm:pt modelId="{E623A920-0DAA-4597-A5A5-FEF1412A5CEA}" type="pres">
      <dgm:prSet presAssocID="{1790ADB1-804F-4498-B9BA-347055F95527}" presName="desTx" presStyleLbl="revTx" presStyleIdx="3" presStyleCnt="5">
        <dgm:presLayoutVars/>
      </dgm:prSet>
      <dgm:spPr/>
    </dgm:pt>
    <dgm:pt modelId="{CC428697-4CB1-43A3-879D-D33A99462240}" type="pres">
      <dgm:prSet presAssocID="{F0A5B758-BF9A-4C71-8FEB-0FFDE61E8F55}" presName="sibTrans" presStyleCnt="0"/>
      <dgm:spPr/>
    </dgm:pt>
    <dgm:pt modelId="{824284AC-6EB2-409F-96A1-080954032E2F}" type="pres">
      <dgm:prSet presAssocID="{5509EF86-5554-425E-9BF6-28463A24E488}" presName="compNode" presStyleCnt="0"/>
      <dgm:spPr/>
    </dgm:pt>
    <dgm:pt modelId="{0595DE7E-A948-4B35-B4A1-54198B5EBD44}" type="pres">
      <dgm:prSet presAssocID="{5509EF86-5554-425E-9BF6-28463A24E488}" presName="bgRect" presStyleLbl="bgShp" presStyleIdx="3" presStyleCnt="4"/>
      <dgm:spPr/>
    </dgm:pt>
    <dgm:pt modelId="{DAAE6BBE-14F5-45D5-809B-B15C4E0873BA}" type="pres">
      <dgm:prSet presAssocID="{5509EF86-5554-425E-9BF6-28463A24E4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Table with solid fill"/>
        </a:ext>
      </dgm:extLst>
    </dgm:pt>
    <dgm:pt modelId="{870B6802-C07D-49DA-8553-B7DF6E210310}" type="pres">
      <dgm:prSet presAssocID="{5509EF86-5554-425E-9BF6-28463A24E488}" presName="spaceRect" presStyleCnt="0"/>
      <dgm:spPr/>
    </dgm:pt>
    <dgm:pt modelId="{60BE65FF-5F3F-4E84-B8BA-8CD4F39D0A05}" type="pres">
      <dgm:prSet presAssocID="{5509EF86-5554-425E-9BF6-28463A24E488}" presName="parTx" presStyleLbl="revTx" presStyleIdx="4" presStyleCnt="5">
        <dgm:presLayoutVars>
          <dgm:chMax val="0"/>
          <dgm:chPref val="0"/>
        </dgm:presLayoutVars>
      </dgm:prSet>
      <dgm:spPr/>
    </dgm:pt>
  </dgm:ptLst>
  <dgm:cxnLst>
    <dgm:cxn modelId="{FF318F08-B075-47AF-924A-1ED0F348C92B}" type="presOf" srcId="{9E5DDA2F-3902-4D79-AB03-7B61B93C9DF3}" destId="{F32A8ED9-79D7-4DB2-B18C-ABCDDD528F18}" srcOrd="0" destOrd="0" presId="urn:microsoft.com/office/officeart/2018/2/layout/IconVerticalSolidList"/>
    <dgm:cxn modelId="{168CF10A-C41A-4F6A-B8BB-6A123C3223E1}" srcId="{1790ADB1-804F-4498-B9BA-347055F95527}" destId="{087457BC-FA21-428D-8034-12A8733F22DD}" srcOrd="0" destOrd="0" parTransId="{5E1B0135-C8A4-42D4-9B64-21DD97D6D8E9}" sibTransId="{8BFCB64F-C00B-485E-AF2E-32DA39DEF2F9}"/>
    <dgm:cxn modelId="{3C03A21F-F955-4D70-BF48-867377EF2B28}" srcId="{9E5DDA2F-3902-4D79-AB03-7B61B93C9DF3}" destId="{1790ADB1-804F-4498-B9BA-347055F95527}" srcOrd="2" destOrd="0" parTransId="{BD98AA38-CE75-482F-B7D2-12BBD0DB4AC8}" sibTransId="{F0A5B758-BF9A-4C71-8FEB-0FFDE61E8F55}"/>
    <dgm:cxn modelId="{1418565F-7050-47D6-A820-2FCE2EEBF147}" srcId="{9E5DDA2F-3902-4D79-AB03-7B61B93C9DF3}" destId="{2E3FF46D-366C-4D2F-9236-2BE980CCC157}" srcOrd="0" destOrd="0" parTransId="{A1418C58-1DAC-4030-91AC-76F5ADEDDB1D}" sibTransId="{B81FFC66-0224-44BD-A4BE-EA96B1CA8C50}"/>
    <dgm:cxn modelId="{0089F2A9-D4C3-46DB-B6F6-F3B0DDD4F7C6}" type="presOf" srcId="{2E3FF46D-366C-4D2F-9236-2BE980CCC157}" destId="{C3A9E206-0C20-4EF9-A578-DC81995D31EE}" srcOrd="0" destOrd="0" presId="urn:microsoft.com/office/officeart/2018/2/layout/IconVerticalSolidList"/>
    <dgm:cxn modelId="{43AE08B0-2ADB-47DE-A01A-C6611D15935C}" type="presOf" srcId="{5509EF86-5554-425E-9BF6-28463A24E488}" destId="{60BE65FF-5F3F-4E84-B8BA-8CD4F39D0A05}" srcOrd="0" destOrd="0" presId="urn:microsoft.com/office/officeart/2018/2/layout/IconVerticalSolidList"/>
    <dgm:cxn modelId="{630A83B0-ED4B-430E-8089-D88C16519543}" type="presOf" srcId="{087457BC-FA21-428D-8034-12A8733F22DD}" destId="{E623A920-0DAA-4597-A5A5-FEF1412A5CEA}" srcOrd="0" destOrd="0" presId="urn:microsoft.com/office/officeart/2018/2/layout/IconVerticalSolidList"/>
    <dgm:cxn modelId="{DB60FFB5-3C15-4AF6-B804-1F272CFBCD7C}" type="presOf" srcId="{1790ADB1-804F-4498-B9BA-347055F95527}" destId="{BED73C11-DD8A-4599-BE3F-F6F2CA01E328}" srcOrd="0" destOrd="0" presId="urn:microsoft.com/office/officeart/2018/2/layout/IconVerticalSolidList"/>
    <dgm:cxn modelId="{5326A1B9-E875-48D1-9CC9-AB278D32938E}" srcId="{9E5DDA2F-3902-4D79-AB03-7B61B93C9DF3}" destId="{5509EF86-5554-425E-9BF6-28463A24E488}" srcOrd="3" destOrd="0" parTransId="{03B6D77D-BB56-4287-9AA5-1874D7BF2894}" sibTransId="{61EE36B4-E749-416E-9AFB-20ABBF967BE7}"/>
    <dgm:cxn modelId="{581FFFBC-F412-4096-8230-7109B83AF3E0}" type="presOf" srcId="{3A4C0FCF-89D7-4BB0-8705-F530ABE71854}" destId="{C7A85896-1A18-4F40-A208-7828A9B8A74D}" srcOrd="0" destOrd="0" presId="urn:microsoft.com/office/officeart/2018/2/layout/IconVerticalSolidList"/>
    <dgm:cxn modelId="{AC41A3E4-BA0D-482B-9678-CCD9FD6BFC85}" srcId="{9E5DDA2F-3902-4D79-AB03-7B61B93C9DF3}" destId="{3A4C0FCF-89D7-4BB0-8705-F530ABE71854}" srcOrd="1" destOrd="0" parTransId="{D8D36589-6B14-4B0D-9534-9A4A5C8411CA}" sibTransId="{53D3DF8B-1794-4257-83A6-160819C13D2F}"/>
    <dgm:cxn modelId="{F63B6675-689D-402D-9805-AB5E589CF697}" type="presParOf" srcId="{F32A8ED9-79D7-4DB2-B18C-ABCDDD528F18}" destId="{55F7AFC8-50EB-4595-83A5-1908E044DFDF}" srcOrd="0" destOrd="0" presId="urn:microsoft.com/office/officeart/2018/2/layout/IconVerticalSolidList"/>
    <dgm:cxn modelId="{6BF5DA68-5E55-4CC4-8E43-DC01F9FBB3FF}" type="presParOf" srcId="{55F7AFC8-50EB-4595-83A5-1908E044DFDF}" destId="{FB98E14E-1CAE-411A-A439-936F723C423B}" srcOrd="0" destOrd="0" presId="urn:microsoft.com/office/officeart/2018/2/layout/IconVerticalSolidList"/>
    <dgm:cxn modelId="{E1943457-EE59-4CCA-BCC1-B0A390FF2E1E}" type="presParOf" srcId="{55F7AFC8-50EB-4595-83A5-1908E044DFDF}" destId="{69C8A1B4-8FD3-421C-9171-0518B4E1C395}" srcOrd="1" destOrd="0" presId="urn:microsoft.com/office/officeart/2018/2/layout/IconVerticalSolidList"/>
    <dgm:cxn modelId="{6F2EF3CA-E9E6-4156-ADE8-69105436416B}" type="presParOf" srcId="{55F7AFC8-50EB-4595-83A5-1908E044DFDF}" destId="{06F7DBB8-C1D0-48CB-A2D2-1AD91BFBF4C1}" srcOrd="2" destOrd="0" presId="urn:microsoft.com/office/officeart/2018/2/layout/IconVerticalSolidList"/>
    <dgm:cxn modelId="{E5777C8C-A39B-4B49-84AE-5B3BFE70D105}" type="presParOf" srcId="{55F7AFC8-50EB-4595-83A5-1908E044DFDF}" destId="{C3A9E206-0C20-4EF9-A578-DC81995D31EE}" srcOrd="3" destOrd="0" presId="urn:microsoft.com/office/officeart/2018/2/layout/IconVerticalSolidList"/>
    <dgm:cxn modelId="{29FE1BAD-78DB-4C92-BA32-BA7493FB2744}" type="presParOf" srcId="{F32A8ED9-79D7-4DB2-B18C-ABCDDD528F18}" destId="{0B03AEA2-B38B-4686-90CC-100AF9ADC102}" srcOrd="1" destOrd="0" presId="urn:microsoft.com/office/officeart/2018/2/layout/IconVerticalSolidList"/>
    <dgm:cxn modelId="{63BBB6F3-A9DD-4FE7-95CC-1516D7838D2B}" type="presParOf" srcId="{F32A8ED9-79D7-4DB2-B18C-ABCDDD528F18}" destId="{93E6C071-F075-43DF-B0B4-908FE069AB97}" srcOrd="2" destOrd="0" presId="urn:microsoft.com/office/officeart/2018/2/layout/IconVerticalSolidList"/>
    <dgm:cxn modelId="{EC3C2004-8533-4DFB-B69B-C94651FA2EC7}" type="presParOf" srcId="{93E6C071-F075-43DF-B0B4-908FE069AB97}" destId="{732B48F8-5297-4C3C-A862-0EF2C8BA24D7}" srcOrd="0" destOrd="0" presId="urn:microsoft.com/office/officeart/2018/2/layout/IconVerticalSolidList"/>
    <dgm:cxn modelId="{736280CB-2304-4E43-BF97-88B61775E999}" type="presParOf" srcId="{93E6C071-F075-43DF-B0B4-908FE069AB97}" destId="{C6FABD60-47B8-4FC1-9D00-E34F0AD0D510}" srcOrd="1" destOrd="0" presId="urn:microsoft.com/office/officeart/2018/2/layout/IconVerticalSolidList"/>
    <dgm:cxn modelId="{16358EBE-7FC5-4351-9E2B-73D1998710CB}" type="presParOf" srcId="{93E6C071-F075-43DF-B0B4-908FE069AB97}" destId="{29CDA5FC-6FC4-43E1-ACAC-464A26700AEF}" srcOrd="2" destOrd="0" presId="urn:microsoft.com/office/officeart/2018/2/layout/IconVerticalSolidList"/>
    <dgm:cxn modelId="{F609EB13-2DBE-428E-9F8A-A913B039116D}" type="presParOf" srcId="{93E6C071-F075-43DF-B0B4-908FE069AB97}" destId="{C7A85896-1A18-4F40-A208-7828A9B8A74D}" srcOrd="3" destOrd="0" presId="urn:microsoft.com/office/officeart/2018/2/layout/IconVerticalSolidList"/>
    <dgm:cxn modelId="{EB758F50-A7B0-4896-852F-42249FB9559A}" type="presParOf" srcId="{F32A8ED9-79D7-4DB2-B18C-ABCDDD528F18}" destId="{798D0BA7-FA96-4312-8627-EAD1D6032431}" srcOrd="3" destOrd="0" presId="urn:microsoft.com/office/officeart/2018/2/layout/IconVerticalSolidList"/>
    <dgm:cxn modelId="{FC848EE3-D9F8-46D9-A7A1-5F8711E29D99}" type="presParOf" srcId="{F32A8ED9-79D7-4DB2-B18C-ABCDDD528F18}" destId="{4CAEB21A-AF7A-4210-B034-E5F8E36512B8}" srcOrd="4" destOrd="0" presId="urn:microsoft.com/office/officeart/2018/2/layout/IconVerticalSolidList"/>
    <dgm:cxn modelId="{61ABF567-F2C0-4236-9804-E57B8CA2A024}" type="presParOf" srcId="{4CAEB21A-AF7A-4210-B034-E5F8E36512B8}" destId="{E11BE80D-177B-4504-8BC7-25C4C6FA94AE}" srcOrd="0" destOrd="0" presId="urn:microsoft.com/office/officeart/2018/2/layout/IconVerticalSolidList"/>
    <dgm:cxn modelId="{BF8456D1-D574-4B0C-95E3-2C3486535D12}" type="presParOf" srcId="{4CAEB21A-AF7A-4210-B034-E5F8E36512B8}" destId="{A37A7846-3F14-4D41-8996-91DACB5E790E}" srcOrd="1" destOrd="0" presId="urn:microsoft.com/office/officeart/2018/2/layout/IconVerticalSolidList"/>
    <dgm:cxn modelId="{04791D71-440D-4D5C-A45E-3670FAF32ED1}" type="presParOf" srcId="{4CAEB21A-AF7A-4210-B034-E5F8E36512B8}" destId="{469F19FD-9CBE-4F00-A714-EE801191E04D}" srcOrd="2" destOrd="0" presId="urn:microsoft.com/office/officeart/2018/2/layout/IconVerticalSolidList"/>
    <dgm:cxn modelId="{C8E494CF-44D3-4F8B-92D0-7531F22FF329}" type="presParOf" srcId="{4CAEB21A-AF7A-4210-B034-E5F8E36512B8}" destId="{BED73C11-DD8A-4599-BE3F-F6F2CA01E328}" srcOrd="3" destOrd="0" presId="urn:microsoft.com/office/officeart/2018/2/layout/IconVerticalSolidList"/>
    <dgm:cxn modelId="{4269E47C-671C-4FF3-8FA9-CE255529B38F}" type="presParOf" srcId="{4CAEB21A-AF7A-4210-B034-E5F8E36512B8}" destId="{E623A920-0DAA-4597-A5A5-FEF1412A5CEA}" srcOrd="4" destOrd="0" presId="urn:microsoft.com/office/officeart/2018/2/layout/IconVerticalSolidList"/>
    <dgm:cxn modelId="{1DBC029D-5D50-404D-8BCC-0DF266B9DF3F}" type="presParOf" srcId="{F32A8ED9-79D7-4DB2-B18C-ABCDDD528F18}" destId="{CC428697-4CB1-43A3-879D-D33A99462240}" srcOrd="5" destOrd="0" presId="urn:microsoft.com/office/officeart/2018/2/layout/IconVerticalSolidList"/>
    <dgm:cxn modelId="{6255C660-8A14-425F-9614-94FE81892631}" type="presParOf" srcId="{F32A8ED9-79D7-4DB2-B18C-ABCDDD528F18}" destId="{824284AC-6EB2-409F-96A1-080954032E2F}" srcOrd="6" destOrd="0" presId="urn:microsoft.com/office/officeart/2018/2/layout/IconVerticalSolidList"/>
    <dgm:cxn modelId="{940D6584-69DF-4BBB-970F-BCB1FCD43A60}" type="presParOf" srcId="{824284AC-6EB2-409F-96A1-080954032E2F}" destId="{0595DE7E-A948-4B35-B4A1-54198B5EBD44}" srcOrd="0" destOrd="0" presId="urn:microsoft.com/office/officeart/2018/2/layout/IconVerticalSolidList"/>
    <dgm:cxn modelId="{E260D009-6A2D-40B5-BD21-58DA98D8EAE0}" type="presParOf" srcId="{824284AC-6EB2-409F-96A1-080954032E2F}" destId="{DAAE6BBE-14F5-45D5-809B-B15C4E0873BA}" srcOrd="1" destOrd="0" presId="urn:microsoft.com/office/officeart/2018/2/layout/IconVerticalSolidList"/>
    <dgm:cxn modelId="{B1223C2E-8807-469A-A79E-C60D88116A85}" type="presParOf" srcId="{824284AC-6EB2-409F-96A1-080954032E2F}" destId="{870B6802-C07D-49DA-8553-B7DF6E210310}" srcOrd="2" destOrd="0" presId="urn:microsoft.com/office/officeart/2018/2/layout/IconVerticalSolidList"/>
    <dgm:cxn modelId="{BA919195-0712-4D0A-BFD1-99AB006BC9D3}" type="presParOf" srcId="{824284AC-6EB2-409F-96A1-080954032E2F}" destId="{60BE65FF-5F3F-4E84-B8BA-8CD4F39D0A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59F298-B25C-4826-B7C6-AF42051F5D0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F7E1A8-3AB6-460E-A251-FEDD73F24D3C}">
      <dgm:prSet custT="1"/>
      <dgm:spPr/>
      <dgm:t>
        <a:bodyPr/>
        <a:lstStyle/>
        <a:p>
          <a:r>
            <a:rPr lang="en-GB" sz="1800" dirty="0"/>
            <a:t>The idea that themes emerge is problematic, as it assumes that meaning is simply sitting within the data waiting to be seen. This isn’t the case - the researcher is active in their interpretation of the data, not a neutral conduit for the revelation of said meaning. </a:t>
          </a:r>
          <a:endParaRPr lang="en-US" sz="1800" dirty="0"/>
        </a:p>
      </dgm:t>
    </dgm:pt>
    <dgm:pt modelId="{CD2C715F-69DA-4D10-B250-43B45FED9E51}" type="parTrans" cxnId="{2DD05DB2-72DD-4741-BAAA-25727FD1DDA8}">
      <dgm:prSet/>
      <dgm:spPr/>
      <dgm:t>
        <a:bodyPr/>
        <a:lstStyle/>
        <a:p>
          <a:endParaRPr lang="en-US"/>
        </a:p>
      </dgm:t>
    </dgm:pt>
    <dgm:pt modelId="{EA012298-5B04-4D66-994B-FC6C37E09587}" type="sibTrans" cxnId="{2DD05DB2-72DD-4741-BAAA-25727FD1DDA8}">
      <dgm:prSet/>
      <dgm:spPr/>
      <dgm:t>
        <a:bodyPr/>
        <a:lstStyle/>
        <a:p>
          <a:endParaRPr lang="en-US"/>
        </a:p>
      </dgm:t>
    </dgm:pt>
    <dgm:pt modelId="{2007EBB2-7753-43C5-8E65-EA1FA20F0DA5}">
      <dgm:prSet custT="1"/>
      <dgm:spPr/>
      <dgm:t>
        <a:bodyPr/>
        <a:lstStyle/>
        <a:p>
          <a:r>
            <a:rPr lang="en-GB" sz="1800" dirty="0"/>
            <a:t>Analysis is a situated and interactive process, reflecting the data, the positionality of the researcher, and the consent of the research itself.</a:t>
          </a:r>
          <a:endParaRPr lang="en-US" sz="1800" dirty="0"/>
        </a:p>
      </dgm:t>
    </dgm:pt>
    <dgm:pt modelId="{2A3CCA3F-0490-452F-9742-B1DE45AA7DF3}" type="parTrans" cxnId="{35FD8F44-F1F0-402C-B529-8A198AE5B3A0}">
      <dgm:prSet/>
      <dgm:spPr/>
      <dgm:t>
        <a:bodyPr/>
        <a:lstStyle/>
        <a:p>
          <a:endParaRPr lang="en-US"/>
        </a:p>
      </dgm:t>
    </dgm:pt>
    <dgm:pt modelId="{BC266FCA-E7F1-43C3-A7EE-28C60DF4636F}" type="sibTrans" cxnId="{35FD8F44-F1F0-402C-B529-8A198AE5B3A0}">
      <dgm:prSet/>
      <dgm:spPr/>
      <dgm:t>
        <a:bodyPr/>
        <a:lstStyle/>
        <a:p>
          <a:endParaRPr lang="en-US"/>
        </a:p>
      </dgm:t>
    </dgm:pt>
    <dgm:pt modelId="{CE104C67-FD7C-4779-8040-471AC93D9E47}" type="pres">
      <dgm:prSet presAssocID="{F559F298-B25C-4826-B7C6-AF42051F5D06}" presName="root" presStyleCnt="0">
        <dgm:presLayoutVars>
          <dgm:dir/>
          <dgm:resizeHandles val="exact"/>
        </dgm:presLayoutVars>
      </dgm:prSet>
      <dgm:spPr/>
    </dgm:pt>
    <dgm:pt modelId="{6C2F20A1-B6D5-4D27-9D46-EAC8FA3CE612}" type="pres">
      <dgm:prSet presAssocID="{03F7E1A8-3AB6-460E-A251-FEDD73F24D3C}" presName="compNode" presStyleCnt="0"/>
      <dgm:spPr/>
    </dgm:pt>
    <dgm:pt modelId="{177C7C9B-647E-41E9-B0E9-A56D5D961216}" type="pres">
      <dgm:prSet presAssocID="{03F7E1A8-3AB6-460E-A251-FEDD73F24D3C}" presName="bgRect" presStyleLbl="bgShp" presStyleIdx="0" presStyleCnt="2"/>
      <dgm:spPr/>
    </dgm:pt>
    <dgm:pt modelId="{34893295-2E39-4540-A877-948C2E2CF7E3}" type="pres">
      <dgm:prSet presAssocID="{03F7E1A8-3AB6-460E-A251-FEDD73F24D3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E4D3F012-4E85-4F5C-9E88-B2C7CE403EBA}" type="pres">
      <dgm:prSet presAssocID="{03F7E1A8-3AB6-460E-A251-FEDD73F24D3C}" presName="spaceRect" presStyleCnt="0"/>
      <dgm:spPr/>
    </dgm:pt>
    <dgm:pt modelId="{974627C8-5E2B-429C-ABE7-17A367A4E607}" type="pres">
      <dgm:prSet presAssocID="{03F7E1A8-3AB6-460E-A251-FEDD73F24D3C}" presName="parTx" presStyleLbl="revTx" presStyleIdx="0" presStyleCnt="2">
        <dgm:presLayoutVars>
          <dgm:chMax val="0"/>
          <dgm:chPref val="0"/>
        </dgm:presLayoutVars>
      </dgm:prSet>
      <dgm:spPr/>
    </dgm:pt>
    <dgm:pt modelId="{D81CE7F5-DFEE-4A6B-B915-4BAB2B0934AB}" type="pres">
      <dgm:prSet presAssocID="{EA012298-5B04-4D66-994B-FC6C37E09587}" presName="sibTrans" presStyleCnt="0"/>
      <dgm:spPr/>
    </dgm:pt>
    <dgm:pt modelId="{05E2AF47-98AB-4513-92BE-501C1E135E20}" type="pres">
      <dgm:prSet presAssocID="{2007EBB2-7753-43C5-8E65-EA1FA20F0DA5}" presName="compNode" presStyleCnt="0"/>
      <dgm:spPr/>
    </dgm:pt>
    <dgm:pt modelId="{EEF6512C-E2FB-4A16-8738-DB8A21764906}" type="pres">
      <dgm:prSet presAssocID="{2007EBB2-7753-43C5-8E65-EA1FA20F0DA5}" presName="bgRect" presStyleLbl="bgShp" presStyleIdx="1" presStyleCnt="2"/>
      <dgm:spPr/>
    </dgm:pt>
    <dgm:pt modelId="{A5DAA558-8C2D-4800-B392-8877DAE7063C}" type="pres">
      <dgm:prSet presAssocID="{2007EBB2-7753-43C5-8E65-EA1FA20F0DA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AEEAA01B-3FE5-4836-B6AE-9ECF9D8BFCB0}" type="pres">
      <dgm:prSet presAssocID="{2007EBB2-7753-43C5-8E65-EA1FA20F0DA5}" presName="spaceRect" presStyleCnt="0"/>
      <dgm:spPr/>
    </dgm:pt>
    <dgm:pt modelId="{B12E9255-6C12-4DFA-BA6A-7836E8CD8D9A}" type="pres">
      <dgm:prSet presAssocID="{2007EBB2-7753-43C5-8E65-EA1FA20F0DA5}" presName="parTx" presStyleLbl="revTx" presStyleIdx="1" presStyleCnt="2">
        <dgm:presLayoutVars>
          <dgm:chMax val="0"/>
          <dgm:chPref val="0"/>
        </dgm:presLayoutVars>
      </dgm:prSet>
      <dgm:spPr/>
    </dgm:pt>
  </dgm:ptLst>
  <dgm:cxnLst>
    <dgm:cxn modelId="{FFA2742C-C59C-48BD-A163-643AA327C4CC}" type="presOf" srcId="{F559F298-B25C-4826-B7C6-AF42051F5D06}" destId="{CE104C67-FD7C-4779-8040-471AC93D9E47}" srcOrd="0" destOrd="0" presId="urn:microsoft.com/office/officeart/2018/2/layout/IconVerticalSolidList"/>
    <dgm:cxn modelId="{35FD8F44-F1F0-402C-B529-8A198AE5B3A0}" srcId="{F559F298-B25C-4826-B7C6-AF42051F5D06}" destId="{2007EBB2-7753-43C5-8E65-EA1FA20F0DA5}" srcOrd="1" destOrd="0" parTransId="{2A3CCA3F-0490-452F-9742-B1DE45AA7DF3}" sibTransId="{BC266FCA-E7F1-43C3-A7EE-28C60DF4636F}"/>
    <dgm:cxn modelId="{94B54B9C-0EA0-43ED-91C0-48F6C30671F8}" type="presOf" srcId="{2007EBB2-7753-43C5-8E65-EA1FA20F0DA5}" destId="{B12E9255-6C12-4DFA-BA6A-7836E8CD8D9A}" srcOrd="0" destOrd="0" presId="urn:microsoft.com/office/officeart/2018/2/layout/IconVerticalSolidList"/>
    <dgm:cxn modelId="{2DD05DB2-72DD-4741-BAAA-25727FD1DDA8}" srcId="{F559F298-B25C-4826-B7C6-AF42051F5D06}" destId="{03F7E1A8-3AB6-460E-A251-FEDD73F24D3C}" srcOrd="0" destOrd="0" parTransId="{CD2C715F-69DA-4D10-B250-43B45FED9E51}" sibTransId="{EA012298-5B04-4D66-994B-FC6C37E09587}"/>
    <dgm:cxn modelId="{D1250FBC-5A81-49E5-981F-7606A7016D4B}" type="presOf" srcId="{03F7E1A8-3AB6-460E-A251-FEDD73F24D3C}" destId="{974627C8-5E2B-429C-ABE7-17A367A4E607}" srcOrd="0" destOrd="0" presId="urn:microsoft.com/office/officeart/2018/2/layout/IconVerticalSolidList"/>
    <dgm:cxn modelId="{FAA5775C-42A8-459C-9DB8-52A409766F9A}" type="presParOf" srcId="{CE104C67-FD7C-4779-8040-471AC93D9E47}" destId="{6C2F20A1-B6D5-4D27-9D46-EAC8FA3CE612}" srcOrd="0" destOrd="0" presId="urn:microsoft.com/office/officeart/2018/2/layout/IconVerticalSolidList"/>
    <dgm:cxn modelId="{23E1BA9D-4DA7-49E1-B832-8CABB1692176}" type="presParOf" srcId="{6C2F20A1-B6D5-4D27-9D46-EAC8FA3CE612}" destId="{177C7C9B-647E-41E9-B0E9-A56D5D961216}" srcOrd="0" destOrd="0" presId="urn:microsoft.com/office/officeart/2018/2/layout/IconVerticalSolidList"/>
    <dgm:cxn modelId="{4C31ADF6-386E-46B3-8AA7-8814D62AB4C6}" type="presParOf" srcId="{6C2F20A1-B6D5-4D27-9D46-EAC8FA3CE612}" destId="{34893295-2E39-4540-A877-948C2E2CF7E3}" srcOrd="1" destOrd="0" presId="urn:microsoft.com/office/officeart/2018/2/layout/IconVerticalSolidList"/>
    <dgm:cxn modelId="{71183C0B-F2BA-4650-A3E2-AAF7B2EF1B9C}" type="presParOf" srcId="{6C2F20A1-B6D5-4D27-9D46-EAC8FA3CE612}" destId="{E4D3F012-4E85-4F5C-9E88-B2C7CE403EBA}" srcOrd="2" destOrd="0" presId="urn:microsoft.com/office/officeart/2018/2/layout/IconVerticalSolidList"/>
    <dgm:cxn modelId="{3136C8EF-F389-417B-AEB0-8C20C1E6E619}" type="presParOf" srcId="{6C2F20A1-B6D5-4D27-9D46-EAC8FA3CE612}" destId="{974627C8-5E2B-429C-ABE7-17A367A4E607}" srcOrd="3" destOrd="0" presId="urn:microsoft.com/office/officeart/2018/2/layout/IconVerticalSolidList"/>
    <dgm:cxn modelId="{6A7513A8-F9D0-4717-9FA9-0D20173FF0F3}" type="presParOf" srcId="{CE104C67-FD7C-4779-8040-471AC93D9E47}" destId="{D81CE7F5-DFEE-4A6B-B915-4BAB2B0934AB}" srcOrd="1" destOrd="0" presId="urn:microsoft.com/office/officeart/2018/2/layout/IconVerticalSolidList"/>
    <dgm:cxn modelId="{0C4F0E97-CD98-4CC3-821E-976BFE2E3887}" type="presParOf" srcId="{CE104C67-FD7C-4779-8040-471AC93D9E47}" destId="{05E2AF47-98AB-4513-92BE-501C1E135E20}" srcOrd="2" destOrd="0" presId="urn:microsoft.com/office/officeart/2018/2/layout/IconVerticalSolidList"/>
    <dgm:cxn modelId="{620B122C-5B6E-4CFC-8A58-B625D92FCB5A}" type="presParOf" srcId="{05E2AF47-98AB-4513-92BE-501C1E135E20}" destId="{EEF6512C-E2FB-4A16-8738-DB8A21764906}" srcOrd="0" destOrd="0" presId="urn:microsoft.com/office/officeart/2018/2/layout/IconVerticalSolidList"/>
    <dgm:cxn modelId="{62F20CF1-CF51-4D91-A27C-72B140CDEA7C}" type="presParOf" srcId="{05E2AF47-98AB-4513-92BE-501C1E135E20}" destId="{A5DAA558-8C2D-4800-B392-8877DAE7063C}" srcOrd="1" destOrd="0" presId="urn:microsoft.com/office/officeart/2018/2/layout/IconVerticalSolidList"/>
    <dgm:cxn modelId="{45C8F90A-AB1C-47C6-81E0-B39E0D274A64}" type="presParOf" srcId="{05E2AF47-98AB-4513-92BE-501C1E135E20}" destId="{AEEAA01B-3FE5-4836-B6AE-9ECF9D8BFCB0}" srcOrd="2" destOrd="0" presId="urn:microsoft.com/office/officeart/2018/2/layout/IconVerticalSolidList"/>
    <dgm:cxn modelId="{96E94510-3559-41A2-9BF6-F07FDEDC0252}" type="presParOf" srcId="{05E2AF47-98AB-4513-92BE-501C1E135E20}" destId="{B12E9255-6C12-4DFA-BA6A-7836E8CD8D9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8E14E-1CAE-411A-A439-936F723C423B}">
      <dsp:nvSpPr>
        <dsp:cNvPr id="0" name=""/>
        <dsp:cNvSpPr/>
      </dsp:nvSpPr>
      <dsp:spPr>
        <a:xfrm>
          <a:off x="0" y="3635"/>
          <a:ext cx="11060113" cy="6768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C8A1B4-8FD3-421C-9171-0518B4E1C395}">
      <dsp:nvSpPr>
        <dsp:cNvPr id="0" name=""/>
        <dsp:cNvSpPr/>
      </dsp:nvSpPr>
      <dsp:spPr>
        <a:xfrm>
          <a:off x="204753" y="155931"/>
          <a:ext cx="372643" cy="372279"/>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A9E206-0C20-4EF9-A578-DC81995D31EE}">
      <dsp:nvSpPr>
        <dsp:cNvPr id="0" name=""/>
        <dsp:cNvSpPr/>
      </dsp:nvSpPr>
      <dsp:spPr>
        <a:xfrm>
          <a:off x="782151" y="3635"/>
          <a:ext cx="10184400" cy="846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45" tIns="89545" rIns="89545" bIns="89545" numCol="1" spcCol="1270" anchor="ctr" anchorCtr="0">
          <a:noAutofit/>
        </a:bodyPr>
        <a:lstStyle/>
        <a:p>
          <a:pPr marL="0" lvl="0" indent="0" algn="l" defTabSz="889000">
            <a:lnSpc>
              <a:spcPct val="90000"/>
            </a:lnSpc>
            <a:spcBef>
              <a:spcPct val="0"/>
            </a:spcBef>
            <a:spcAft>
              <a:spcPct val="35000"/>
            </a:spcAft>
            <a:buNone/>
          </a:pPr>
          <a:r>
            <a:rPr lang="en-GB" sz="2000" kern="1200" dirty="0"/>
            <a:t>Start to make notes as you gather and transcribe data – you may notice potential themes/sub-themes as you listen to participants talk</a:t>
          </a:r>
          <a:endParaRPr lang="en-US" sz="2000" kern="1200" dirty="0"/>
        </a:p>
      </dsp:txBody>
      <dsp:txXfrm>
        <a:off x="782151" y="3635"/>
        <a:ext cx="10184400" cy="846090"/>
      </dsp:txXfrm>
    </dsp:sp>
    <dsp:sp modelId="{732B48F8-5297-4C3C-A862-0EF2C8BA24D7}">
      <dsp:nvSpPr>
        <dsp:cNvPr id="0" name=""/>
        <dsp:cNvSpPr/>
      </dsp:nvSpPr>
      <dsp:spPr>
        <a:xfrm>
          <a:off x="0" y="1061248"/>
          <a:ext cx="11060113" cy="6768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FABD60-47B8-4FC1-9D00-E34F0AD0D510}">
      <dsp:nvSpPr>
        <dsp:cNvPr id="0" name=""/>
        <dsp:cNvSpPr/>
      </dsp:nvSpPr>
      <dsp:spPr>
        <a:xfrm>
          <a:off x="204753" y="1213544"/>
          <a:ext cx="372643" cy="3722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A85896-1A18-4F40-A208-7828A9B8A74D}">
      <dsp:nvSpPr>
        <dsp:cNvPr id="0" name=""/>
        <dsp:cNvSpPr/>
      </dsp:nvSpPr>
      <dsp:spPr>
        <a:xfrm>
          <a:off x="782151" y="1061248"/>
          <a:ext cx="10184400" cy="846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45" tIns="89545" rIns="89545" bIns="89545" numCol="1" spcCol="1270" anchor="ctr" anchorCtr="0">
          <a:noAutofit/>
        </a:bodyPr>
        <a:lstStyle/>
        <a:p>
          <a:pPr marL="0" lvl="0" indent="0" algn="l" defTabSz="889000">
            <a:lnSpc>
              <a:spcPct val="90000"/>
            </a:lnSpc>
            <a:spcBef>
              <a:spcPct val="0"/>
            </a:spcBef>
            <a:spcAft>
              <a:spcPct val="35000"/>
            </a:spcAft>
            <a:buNone/>
          </a:pPr>
          <a:r>
            <a:rPr lang="en-GB" sz="2000" kern="1200"/>
            <a:t>Do not forget to include an </a:t>
          </a:r>
          <a:r>
            <a:rPr lang="en-GB" sz="2000" b="1" kern="1200"/>
            <a:t>introduction to your results section – do not begin with a table of themes!</a:t>
          </a:r>
          <a:endParaRPr lang="en-US" sz="2000" kern="1200"/>
        </a:p>
      </dsp:txBody>
      <dsp:txXfrm>
        <a:off x="782151" y="1061248"/>
        <a:ext cx="10184400" cy="846090"/>
      </dsp:txXfrm>
    </dsp:sp>
    <dsp:sp modelId="{E11BE80D-177B-4504-8BC7-25C4C6FA94AE}">
      <dsp:nvSpPr>
        <dsp:cNvPr id="0" name=""/>
        <dsp:cNvSpPr/>
      </dsp:nvSpPr>
      <dsp:spPr>
        <a:xfrm>
          <a:off x="0" y="2118861"/>
          <a:ext cx="11060113" cy="6768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7A7846-3F14-4D41-8996-91DACB5E790E}">
      <dsp:nvSpPr>
        <dsp:cNvPr id="0" name=""/>
        <dsp:cNvSpPr/>
      </dsp:nvSpPr>
      <dsp:spPr>
        <a:xfrm>
          <a:off x="204753" y="2271158"/>
          <a:ext cx="372643" cy="3722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73C11-DD8A-4599-BE3F-F6F2CA01E328}">
      <dsp:nvSpPr>
        <dsp:cNvPr id="0" name=""/>
        <dsp:cNvSpPr/>
      </dsp:nvSpPr>
      <dsp:spPr>
        <a:xfrm>
          <a:off x="782151" y="2118861"/>
          <a:ext cx="4977050" cy="846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45" tIns="89545" rIns="89545" bIns="89545" numCol="1" spcCol="1270" anchor="ctr" anchorCtr="0">
          <a:noAutofit/>
        </a:bodyPr>
        <a:lstStyle/>
        <a:p>
          <a:pPr marL="0" lvl="0" indent="0" algn="l" defTabSz="889000">
            <a:lnSpc>
              <a:spcPct val="90000"/>
            </a:lnSpc>
            <a:spcBef>
              <a:spcPct val="0"/>
            </a:spcBef>
            <a:spcAft>
              <a:spcPct val="35000"/>
            </a:spcAft>
            <a:buNone/>
          </a:pPr>
          <a:r>
            <a:rPr lang="en-GB" sz="2000" kern="1200" dirty="0"/>
            <a:t>The quotes are your data! You </a:t>
          </a:r>
          <a:r>
            <a:rPr lang="en-GB" sz="2000" b="1" kern="1200" dirty="0"/>
            <a:t>must </a:t>
          </a:r>
          <a:r>
            <a:rPr lang="en-GB" sz="2000" kern="1200" dirty="0"/>
            <a:t> include quotes to support your interpretations (analysis)</a:t>
          </a:r>
          <a:endParaRPr lang="en-US" sz="2000" kern="1200" dirty="0"/>
        </a:p>
      </dsp:txBody>
      <dsp:txXfrm>
        <a:off x="782151" y="2118861"/>
        <a:ext cx="4977050" cy="846090"/>
      </dsp:txXfrm>
    </dsp:sp>
    <dsp:sp modelId="{E623A920-0DAA-4597-A5A5-FEF1412A5CEA}">
      <dsp:nvSpPr>
        <dsp:cNvPr id="0" name=""/>
        <dsp:cNvSpPr/>
      </dsp:nvSpPr>
      <dsp:spPr>
        <a:xfrm>
          <a:off x="5759202" y="2118861"/>
          <a:ext cx="5207349" cy="676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636" tIns="71636" rIns="71636" bIns="71636" numCol="1" spcCol="1270" anchor="ctr" anchorCtr="0">
          <a:noAutofit/>
        </a:bodyPr>
        <a:lstStyle/>
        <a:p>
          <a:pPr marL="0" lvl="0" indent="0" algn="l" defTabSz="711200">
            <a:lnSpc>
              <a:spcPct val="90000"/>
            </a:lnSpc>
            <a:spcBef>
              <a:spcPct val="0"/>
            </a:spcBef>
            <a:spcAft>
              <a:spcPct val="35000"/>
            </a:spcAft>
            <a:buNone/>
          </a:pPr>
          <a:r>
            <a:rPr lang="en-GB" sz="1600" i="1" kern="1200" dirty="0">
              <a:solidFill>
                <a:srgbClr val="00B0F0"/>
              </a:solidFill>
            </a:rPr>
            <a:t>Quotes should include participants name [pseudonym], age or gender [if appropriate] and an identifier from the transcript [page and/or line number is often used]</a:t>
          </a:r>
          <a:endParaRPr lang="en-US" sz="1600" i="1" kern="1200" dirty="0">
            <a:solidFill>
              <a:srgbClr val="00B0F0"/>
            </a:solidFill>
          </a:endParaRPr>
        </a:p>
      </dsp:txBody>
      <dsp:txXfrm>
        <a:off x="5759202" y="2118861"/>
        <a:ext cx="5207349" cy="676872"/>
      </dsp:txXfrm>
    </dsp:sp>
    <dsp:sp modelId="{0595DE7E-A948-4B35-B4A1-54198B5EBD44}">
      <dsp:nvSpPr>
        <dsp:cNvPr id="0" name=""/>
        <dsp:cNvSpPr/>
      </dsp:nvSpPr>
      <dsp:spPr>
        <a:xfrm>
          <a:off x="0" y="3176475"/>
          <a:ext cx="11060113" cy="6768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AE6BBE-14F5-45D5-809B-B15C4E0873BA}">
      <dsp:nvSpPr>
        <dsp:cNvPr id="0" name=""/>
        <dsp:cNvSpPr/>
      </dsp:nvSpPr>
      <dsp:spPr>
        <a:xfrm>
          <a:off x="204753" y="3328771"/>
          <a:ext cx="372643" cy="3722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BE65FF-5F3F-4E84-B8BA-8CD4F39D0A05}">
      <dsp:nvSpPr>
        <dsp:cNvPr id="0" name=""/>
        <dsp:cNvSpPr/>
      </dsp:nvSpPr>
      <dsp:spPr>
        <a:xfrm>
          <a:off x="782151" y="3176475"/>
          <a:ext cx="10184400" cy="846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45" tIns="89545" rIns="89545" bIns="89545" numCol="1" spcCol="1270" anchor="ctr" anchorCtr="0">
          <a:noAutofit/>
        </a:bodyPr>
        <a:lstStyle/>
        <a:p>
          <a:pPr marL="0" lvl="0" indent="0" algn="l" defTabSz="889000">
            <a:lnSpc>
              <a:spcPct val="90000"/>
            </a:lnSpc>
            <a:spcBef>
              <a:spcPct val="0"/>
            </a:spcBef>
            <a:spcAft>
              <a:spcPct val="35000"/>
            </a:spcAft>
            <a:buNone/>
          </a:pPr>
          <a:r>
            <a:rPr lang="en-GB" sz="2000" kern="1200"/>
            <a:t>A table of themes must be in the report – preferably in the Results section for clarity and ease of reading. However, it could be in the appendices if very long</a:t>
          </a:r>
          <a:endParaRPr lang="en-US" sz="2000" kern="1200"/>
        </a:p>
      </dsp:txBody>
      <dsp:txXfrm>
        <a:off x="782151" y="3176475"/>
        <a:ext cx="10184400" cy="846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C7C9B-647E-41E9-B0E9-A56D5D961216}">
      <dsp:nvSpPr>
        <dsp:cNvPr id="0" name=""/>
        <dsp:cNvSpPr/>
      </dsp:nvSpPr>
      <dsp:spPr>
        <a:xfrm>
          <a:off x="0" y="112705"/>
          <a:ext cx="6762434" cy="192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93295-2E39-4540-A877-948C2E2CF7E3}">
      <dsp:nvSpPr>
        <dsp:cNvPr id="0" name=""/>
        <dsp:cNvSpPr/>
      </dsp:nvSpPr>
      <dsp:spPr>
        <a:xfrm>
          <a:off x="580954" y="544820"/>
          <a:ext cx="1056281" cy="1056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4627C8-5E2B-429C-ABE7-17A367A4E607}">
      <dsp:nvSpPr>
        <dsp:cNvPr id="0" name=""/>
        <dsp:cNvSpPr/>
      </dsp:nvSpPr>
      <dsp:spPr>
        <a:xfrm>
          <a:off x="2218191" y="112705"/>
          <a:ext cx="4378004" cy="222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013" tIns="235013" rIns="235013" bIns="235013" numCol="1" spcCol="1270" anchor="ctr" anchorCtr="0">
          <a:noAutofit/>
        </a:bodyPr>
        <a:lstStyle/>
        <a:p>
          <a:pPr marL="0" lvl="0" indent="0" algn="l" defTabSz="800100">
            <a:lnSpc>
              <a:spcPct val="90000"/>
            </a:lnSpc>
            <a:spcBef>
              <a:spcPct val="0"/>
            </a:spcBef>
            <a:spcAft>
              <a:spcPct val="35000"/>
            </a:spcAft>
            <a:buNone/>
          </a:pPr>
          <a:r>
            <a:rPr lang="en-GB" sz="1800" kern="1200" dirty="0"/>
            <a:t>The idea that themes emerge is problematic, as it assumes that meaning is simply sitting within the data waiting to be seen. This isn’t the case - the researcher is active in their interpretation of the data, not a neutral conduit for the revelation of said meaning. </a:t>
          </a:r>
          <a:endParaRPr lang="en-US" sz="1800" kern="1200" dirty="0"/>
        </a:p>
      </dsp:txBody>
      <dsp:txXfrm>
        <a:off x="2218191" y="112705"/>
        <a:ext cx="4378004" cy="2220592"/>
      </dsp:txXfrm>
    </dsp:sp>
    <dsp:sp modelId="{EEF6512C-E2FB-4A16-8738-DB8A21764906}">
      <dsp:nvSpPr>
        <dsp:cNvPr id="0" name=""/>
        <dsp:cNvSpPr/>
      </dsp:nvSpPr>
      <dsp:spPr>
        <a:xfrm>
          <a:off x="0" y="2711270"/>
          <a:ext cx="6762434" cy="19205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AA558-8C2D-4800-B392-8877DAE7063C}">
      <dsp:nvSpPr>
        <dsp:cNvPr id="0" name=""/>
        <dsp:cNvSpPr/>
      </dsp:nvSpPr>
      <dsp:spPr>
        <a:xfrm>
          <a:off x="580954" y="3143385"/>
          <a:ext cx="1056281" cy="1056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2E9255-6C12-4DFA-BA6A-7836E8CD8D9A}">
      <dsp:nvSpPr>
        <dsp:cNvPr id="0" name=""/>
        <dsp:cNvSpPr/>
      </dsp:nvSpPr>
      <dsp:spPr>
        <a:xfrm>
          <a:off x="2218191" y="2711270"/>
          <a:ext cx="4378004" cy="2220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013" tIns="235013" rIns="235013" bIns="235013" numCol="1" spcCol="1270" anchor="ctr" anchorCtr="0">
          <a:noAutofit/>
        </a:bodyPr>
        <a:lstStyle/>
        <a:p>
          <a:pPr marL="0" lvl="0" indent="0" algn="l" defTabSz="800100">
            <a:lnSpc>
              <a:spcPct val="90000"/>
            </a:lnSpc>
            <a:spcBef>
              <a:spcPct val="0"/>
            </a:spcBef>
            <a:spcAft>
              <a:spcPct val="35000"/>
            </a:spcAft>
            <a:buNone/>
          </a:pPr>
          <a:r>
            <a:rPr lang="en-GB" sz="1800" kern="1200" dirty="0"/>
            <a:t>Analysis is a situated and interactive process, reflecting the data, the positionality of the researcher, and the consent of the research itself.</a:t>
          </a:r>
          <a:endParaRPr lang="en-US" sz="1800" kern="1200" dirty="0"/>
        </a:p>
      </dsp:txBody>
      <dsp:txXfrm>
        <a:off x="2218191" y="2711270"/>
        <a:ext cx="4378004" cy="222059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594793-3EB1-4F6C-9D4A-A1613FADB13B}" type="datetimeFigureOut">
              <a:rPr lang="en-GB" smtClean="0"/>
              <a:t>01/10/2024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AADE47-7144-4033-BE0C-8D7AE9541384}" type="slidenum">
              <a:rPr lang="en-GB" smtClean="0"/>
              <a:t>‹#›</a:t>
            </a:fld>
            <a:endParaRPr lang="en-GB"/>
          </a:p>
        </p:txBody>
      </p:sp>
    </p:spTree>
    <p:extLst>
      <p:ext uri="{BB962C8B-B14F-4D97-AF65-F5344CB8AC3E}">
        <p14:creationId xmlns:p14="http://schemas.microsoft.com/office/powerpoint/2010/main" val="2707952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 B&amp;C maintain this for THEIR reflexive TA approach, not for all qualitative analysis. In IPA for example it is often the case the term emerged is used to express the idea that themes are generated inductively from data.</a:t>
            </a:r>
          </a:p>
        </p:txBody>
      </p:sp>
      <p:sp>
        <p:nvSpPr>
          <p:cNvPr id="4" name="Slide Number Placeholder 3"/>
          <p:cNvSpPr>
            <a:spLocks noGrp="1"/>
          </p:cNvSpPr>
          <p:nvPr>
            <p:ph type="sldNum" sz="quarter" idx="5"/>
          </p:nvPr>
        </p:nvSpPr>
        <p:spPr/>
        <p:txBody>
          <a:bodyPr/>
          <a:lstStyle/>
          <a:p>
            <a:fld id="{ACAADE47-7144-4033-BE0C-8D7AE9541384}" type="slidenum">
              <a:rPr lang="en-GB" smtClean="0"/>
              <a:t>18</a:t>
            </a:fld>
            <a:endParaRPr lang="en-GB"/>
          </a:p>
        </p:txBody>
      </p:sp>
    </p:spTree>
    <p:extLst>
      <p:ext uri="{BB962C8B-B14F-4D97-AF65-F5344CB8AC3E}">
        <p14:creationId xmlns:p14="http://schemas.microsoft.com/office/powerpoint/2010/main" val="309900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436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583717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0502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586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3338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7087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1674783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8359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0800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433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10/1/2024</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0619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10/1/2024</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017351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4" r:id="rId6"/>
    <p:sldLayoutId id="2147483690" r:id="rId7"/>
    <p:sldLayoutId id="2147483691" r:id="rId8"/>
    <p:sldLayoutId id="2147483692" r:id="rId9"/>
    <p:sldLayoutId id="2147483693" r:id="rId10"/>
    <p:sldLayoutId id="2147483695"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svg"/><Relationship Id="rId7" Type="http://schemas.openxmlformats.org/officeDocument/2006/relationships/image" Target="../media/image19.sv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sv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svg"/><Relationship Id="rId7" Type="http://schemas.openxmlformats.org/officeDocument/2006/relationships/image" Target="../media/image25.sv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image" Target="../media/image29.svg"/><Relationship Id="rId5" Type="http://schemas.openxmlformats.org/officeDocument/2006/relationships/image" Target="../media/image23.sv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sv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63AB9E1-499E-41EB-A74E-905920CCD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 y="0"/>
            <a:ext cx="121987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93C65-D03B-87E9-A578-1E8DE21E0891}"/>
              </a:ext>
            </a:extLst>
          </p:cNvPr>
          <p:cNvSpPr>
            <a:spLocks noGrp="1"/>
          </p:cNvSpPr>
          <p:nvPr>
            <p:ph type="ctrTitle"/>
          </p:nvPr>
        </p:nvSpPr>
        <p:spPr>
          <a:xfrm>
            <a:off x="520601" y="4840264"/>
            <a:ext cx="8044280" cy="1215547"/>
          </a:xfrm>
        </p:spPr>
        <p:txBody>
          <a:bodyPr anchor="ctr">
            <a:normAutofit/>
          </a:bodyPr>
          <a:lstStyle/>
          <a:p>
            <a:r>
              <a:rPr lang="en-GB" sz="3700" dirty="0"/>
              <a:t>Writing and Presenting Thematic Analysis Results</a:t>
            </a:r>
          </a:p>
        </p:txBody>
      </p:sp>
      <p:sp>
        <p:nvSpPr>
          <p:cNvPr id="3" name="Subtitle 2">
            <a:extLst>
              <a:ext uri="{FF2B5EF4-FFF2-40B4-BE49-F238E27FC236}">
                <a16:creationId xmlns:a16="http://schemas.microsoft.com/office/drawing/2014/main" id="{7AC3A82F-E00D-3445-6228-6988925BE092}"/>
              </a:ext>
            </a:extLst>
          </p:cNvPr>
          <p:cNvSpPr>
            <a:spLocks noGrp="1"/>
          </p:cNvSpPr>
          <p:nvPr>
            <p:ph type="subTitle" idx="1"/>
          </p:nvPr>
        </p:nvSpPr>
        <p:spPr>
          <a:xfrm>
            <a:off x="9189720" y="4753342"/>
            <a:ext cx="2519973" cy="1389390"/>
          </a:xfrm>
        </p:spPr>
        <p:txBody>
          <a:bodyPr anchor="ctr">
            <a:normAutofit/>
          </a:bodyPr>
          <a:lstStyle/>
          <a:p>
            <a:r>
              <a:rPr lang="en-GB" dirty="0"/>
              <a:t>Stacey coleman</a:t>
            </a:r>
          </a:p>
        </p:txBody>
      </p:sp>
      <p:pic>
        <p:nvPicPr>
          <p:cNvPr id="6" name="Picture 5" descr="A cartoon of a paper with text&#10;&#10;Description automatically generated">
            <a:extLst>
              <a:ext uri="{FF2B5EF4-FFF2-40B4-BE49-F238E27FC236}">
                <a16:creationId xmlns:a16="http://schemas.microsoft.com/office/drawing/2014/main" id="{9BF01146-05E1-5D00-A7C8-4D288DFA8DA7}"/>
              </a:ext>
            </a:extLst>
          </p:cNvPr>
          <p:cNvPicPr>
            <a:picLocks noChangeAspect="1"/>
          </p:cNvPicPr>
          <p:nvPr/>
        </p:nvPicPr>
        <p:blipFill rotWithShape="1">
          <a:blip r:embed="rId2">
            <a:extLst>
              <a:ext uri="{28A0092B-C50C-407E-A947-70E740481C1C}">
                <a14:useLocalDpi xmlns:a14="http://schemas.microsoft.com/office/drawing/2010/main" val="0"/>
              </a:ext>
            </a:extLst>
          </a:blip>
          <a:srcRect t="16439" b="6501"/>
          <a:stretch/>
        </p:blipFill>
        <p:spPr>
          <a:xfrm>
            <a:off x="-6781" y="1"/>
            <a:ext cx="12198782" cy="4042122"/>
          </a:xfrm>
          <a:prstGeom prst="rect">
            <a:avLst/>
          </a:prstGeom>
        </p:spPr>
      </p:pic>
      <p:cxnSp>
        <p:nvCxnSpPr>
          <p:cNvPr id="22" name="Straight Connector 21">
            <a:extLst>
              <a:ext uri="{FF2B5EF4-FFF2-40B4-BE49-F238E27FC236}">
                <a16:creationId xmlns:a16="http://schemas.microsoft.com/office/drawing/2014/main" id="{CEEA40C4-6B9E-4B9E-8CDF-A0C572462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4610607"/>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A54810C-5CC0-45D3-BD8F-C4407F92F5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7300" y="4610607"/>
            <a:ext cx="0" cy="16748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E458AAC-F667-498F-A263-A8C7AB4FC9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1819" y="6289514"/>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2299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artoon of a paper with text&#10;&#10;Description automatically generated">
            <a:extLst>
              <a:ext uri="{FF2B5EF4-FFF2-40B4-BE49-F238E27FC236}">
                <a16:creationId xmlns:a16="http://schemas.microsoft.com/office/drawing/2014/main" id="{3AF4E54E-AD58-B11C-9255-DA9F7C2577E9}"/>
              </a:ext>
            </a:extLst>
          </p:cNvPr>
          <p:cNvPicPr>
            <a:picLocks noChangeAspect="1"/>
          </p:cNvPicPr>
          <p:nvPr/>
        </p:nvPicPr>
        <p:blipFill rotWithShape="1">
          <a:blip r:embed="rId2">
            <a:alphaModFix amt="23000"/>
            <a:extLst>
              <a:ext uri="{28A0092B-C50C-407E-A947-70E740481C1C}">
                <a14:useLocalDpi xmlns:a14="http://schemas.microsoft.com/office/drawing/2010/main" val="0"/>
              </a:ext>
            </a:extLst>
          </a:blip>
          <a:srcRect l="12465" r="11090"/>
          <a:stretch/>
        </p:blipFill>
        <p:spPr>
          <a:xfrm>
            <a:off x="20" y="-9456"/>
            <a:ext cx="12191980" cy="6858000"/>
          </a:xfrm>
          <a:prstGeom prst="rect">
            <a:avLst/>
          </a:prstGeom>
        </p:spPr>
      </p:pic>
      <p:sp>
        <p:nvSpPr>
          <p:cNvPr id="2" name="Title 1">
            <a:extLst>
              <a:ext uri="{FF2B5EF4-FFF2-40B4-BE49-F238E27FC236}">
                <a16:creationId xmlns:a16="http://schemas.microsoft.com/office/drawing/2014/main" id="{DAE5FC71-EF00-6321-A823-C4B15301E215}"/>
              </a:ext>
            </a:extLst>
          </p:cNvPr>
          <p:cNvSpPr>
            <a:spLocks noGrp="1"/>
          </p:cNvSpPr>
          <p:nvPr>
            <p:ph type="title"/>
          </p:nvPr>
        </p:nvSpPr>
        <p:spPr>
          <a:xfrm>
            <a:off x="528735" y="938253"/>
            <a:ext cx="3479383" cy="4977011"/>
          </a:xfrm>
        </p:spPr>
        <p:txBody>
          <a:bodyPr anchor="b">
            <a:normAutofit/>
          </a:bodyPr>
          <a:lstStyle/>
          <a:p>
            <a:r>
              <a:rPr lang="en-GB" dirty="0">
                <a:solidFill>
                  <a:srgbClr val="FFFFFF"/>
                </a:solidFill>
              </a:rPr>
              <a:t>Writing up a qualitative report</a:t>
            </a:r>
          </a:p>
        </p:txBody>
      </p:sp>
      <p:cxnSp>
        <p:nvCxnSpPr>
          <p:cNvPr id="11" name="Straight Connector 10">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74F6DB-CD9D-CFC5-B298-2C0B833C1985}"/>
              </a:ext>
            </a:extLst>
          </p:cNvPr>
          <p:cNvSpPr>
            <a:spLocks noGrp="1"/>
          </p:cNvSpPr>
          <p:nvPr>
            <p:ph idx="1"/>
          </p:nvPr>
        </p:nvSpPr>
        <p:spPr>
          <a:xfrm>
            <a:off x="4892040" y="767646"/>
            <a:ext cx="6731362" cy="5396081"/>
          </a:xfrm>
          <a:solidFill>
            <a:schemeClr val="bg1">
              <a:alpha val="84000"/>
            </a:schemeClr>
          </a:solidFill>
        </p:spPr>
        <p:txBody>
          <a:bodyPr>
            <a:normAutofit lnSpcReduction="10000"/>
          </a:bodyPr>
          <a:lstStyle/>
          <a:p>
            <a:r>
              <a:rPr lang="en-GB" dirty="0"/>
              <a:t>No single correct way to present qualitative interpretations</a:t>
            </a:r>
          </a:p>
          <a:p>
            <a:endParaRPr lang="en-GB" dirty="0"/>
          </a:p>
          <a:p>
            <a:r>
              <a:rPr lang="en-GB" dirty="0"/>
              <a:t>Researcher must choose which story to tell and how best to tell it </a:t>
            </a:r>
          </a:p>
          <a:p>
            <a:pPr lvl="1"/>
            <a:r>
              <a:rPr lang="en-GB" sz="2000" dirty="0"/>
              <a:t>Subjective interpretation</a:t>
            </a:r>
          </a:p>
          <a:p>
            <a:endParaRPr lang="en-GB" dirty="0"/>
          </a:p>
          <a:p>
            <a:r>
              <a:rPr lang="en-GB" dirty="0"/>
              <a:t>What is the storyline?</a:t>
            </a:r>
          </a:p>
          <a:p>
            <a:pPr lvl="1"/>
            <a:r>
              <a:rPr lang="en-GB" sz="2000" dirty="0"/>
              <a:t>What is your research question?</a:t>
            </a:r>
          </a:p>
          <a:p>
            <a:endParaRPr lang="en-GB" dirty="0"/>
          </a:p>
          <a:p>
            <a:r>
              <a:rPr lang="en-GB" dirty="0"/>
              <a:t>The important ideas will not be ‘in’ the data themselves</a:t>
            </a:r>
          </a:p>
          <a:p>
            <a:pPr lvl="1"/>
            <a:r>
              <a:rPr lang="en-GB" sz="2000" dirty="0"/>
              <a:t>The data are there to think about and </a:t>
            </a:r>
            <a:r>
              <a:rPr lang="en-GB" sz="2000" b="1" dirty="0"/>
              <a:t>interpret</a:t>
            </a:r>
            <a:endParaRPr lang="en-GB" sz="2000" dirty="0"/>
          </a:p>
          <a:p>
            <a:endParaRPr lang="en-GB" dirty="0"/>
          </a:p>
        </p:txBody>
      </p:sp>
      <p:cxnSp>
        <p:nvCxnSpPr>
          <p:cNvPr id="13" name="Straight Connector 12">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84948"/>
            <a:ext cx="0" cy="5702865"/>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6287813"/>
            <a:ext cx="11054799"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6124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13018-CB52-F9C6-2EE6-C6076F972BAC}"/>
              </a:ext>
            </a:extLst>
          </p:cNvPr>
          <p:cNvSpPr>
            <a:spLocks noGrp="1"/>
          </p:cNvSpPr>
          <p:nvPr>
            <p:ph type="title"/>
          </p:nvPr>
        </p:nvSpPr>
        <p:spPr/>
        <p:txBody>
          <a:bodyPr/>
          <a:lstStyle/>
          <a:p>
            <a:r>
              <a:rPr lang="en-GB" dirty="0"/>
              <a:t>Qualitative Report Pointers</a:t>
            </a:r>
          </a:p>
        </p:txBody>
      </p:sp>
      <p:sp>
        <p:nvSpPr>
          <p:cNvPr id="4" name="Rectangle 3" descr="Group of People">
            <a:extLst>
              <a:ext uri="{FF2B5EF4-FFF2-40B4-BE49-F238E27FC236}">
                <a16:creationId xmlns:a16="http://schemas.microsoft.com/office/drawing/2014/main" id="{9A584DE8-1B27-C6DD-5639-20EB2B75E80A}"/>
              </a:ext>
            </a:extLst>
          </p:cNvPr>
          <p:cNvSpPr/>
          <p:nvPr/>
        </p:nvSpPr>
        <p:spPr>
          <a:xfrm>
            <a:off x="2684416" y="3369733"/>
            <a:ext cx="830728" cy="830728"/>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nvGrpSpPr>
          <p:cNvPr id="5" name="Group 4">
            <a:extLst>
              <a:ext uri="{FF2B5EF4-FFF2-40B4-BE49-F238E27FC236}">
                <a16:creationId xmlns:a16="http://schemas.microsoft.com/office/drawing/2014/main" id="{5495DFA1-6702-4DF7-7950-A9FDDDA0EC8D}"/>
              </a:ext>
            </a:extLst>
          </p:cNvPr>
          <p:cNvGrpSpPr/>
          <p:nvPr/>
        </p:nvGrpSpPr>
        <p:grpSpPr>
          <a:xfrm>
            <a:off x="53004" y="1431517"/>
            <a:ext cx="6093547" cy="2214310"/>
            <a:chOff x="1550518" y="823065"/>
            <a:chExt cx="3431116" cy="2214310"/>
          </a:xfrm>
        </p:grpSpPr>
        <p:sp>
          <p:nvSpPr>
            <p:cNvPr id="6" name="Rectangle 5">
              <a:extLst>
                <a:ext uri="{FF2B5EF4-FFF2-40B4-BE49-F238E27FC236}">
                  <a16:creationId xmlns:a16="http://schemas.microsoft.com/office/drawing/2014/main" id="{FB05F477-B388-0AE5-BFE5-414BA209D594}"/>
                </a:ext>
              </a:extLst>
            </p:cNvPr>
            <p:cNvSpPr/>
            <p:nvPr/>
          </p:nvSpPr>
          <p:spPr>
            <a:xfrm>
              <a:off x="1744530" y="823065"/>
              <a:ext cx="3043095" cy="151041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7" name="TextBox 6">
              <a:extLst>
                <a:ext uri="{FF2B5EF4-FFF2-40B4-BE49-F238E27FC236}">
                  <a16:creationId xmlns:a16="http://schemas.microsoft.com/office/drawing/2014/main" id="{37DB4B39-3ADC-743A-9AC2-F7A2F0C8FFAE}"/>
                </a:ext>
              </a:extLst>
            </p:cNvPr>
            <p:cNvSpPr txBox="1"/>
            <p:nvPr/>
          </p:nvSpPr>
          <p:spPr>
            <a:xfrm>
              <a:off x="1550518" y="1526959"/>
              <a:ext cx="3431116" cy="151041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59852" tIns="159852" rIns="159852" bIns="159852" numCol="1" spcCol="1270" anchor="ctr" anchorCtr="0">
              <a:noAutofit/>
            </a:bodyPr>
            <a:lstStyle/>
            <a:p>
              <a:pPr marL="0" lvl="0" indent="0" algn="ctr" defTabSz="755650">
                <a:lnSpc>
                  <a:spcPct val="100000"/>
                </a:lnSpc>
                <a:spcBef>
                  <a:spcPct val="0"/>
                </a:spcBef>
                <a:spcAft>
                  <a:spcPct val="35000"/>
                </a:spcAft>
                <a:buNone/>
              </a:pPr>
              <a:r>
                <a:rPr lang="en-GB" sz="2000" kern="1200" dirty="0"/>
                <a:t>How does the conversation between participant(s) and researcher construct an account?</a:t>
              </a:r>
              <a:endParaRPr lang="en-US" sz="2000" kern="1200" dirty="0"/>
            </a:p>
          </p:txBody>
        </p:sp>
      </p:grpSp>
      <p:grpSp>
        <p:nvGrpSpPr>
          <p:cNvPr id="8" name="Group 7">
            <a:extLst>
              <a:ext uri="{FF2B5EF4-FFF2-40B4-BE49-F238E27FC236}">
                <a16:creationId xmlns:a16="http://schemas.microsoft.com/office/drawing/2014/main" id="{5C1E6F97-8078-C5B1-D6B7-106E49555781}"/>
              </a:ext>
            </a:extLst>
          </p:cNvPr>
          <p:cNvGrpSpPr/>
          <p:nvPr/>
        </p:nvGrpSpPr>
        <p:grpSpPr>
          <a:xfrm>
            <a:off x="992190" y="4200461"/>
            <a:ext cx="4215173" cy="1510416"/>
            <a:chOff x="4787625" y="823065"/>
            <a:chExt cx="1973102" cy="1510416"/>
          </a:xfrm>
        </p:grpSpPr>
        <p:sp>
          <p:nvSpPr>
            <p:cNvPr id="9" name="Rectangle 8">
              <a:extLst>
                <a:ext uri="{FF2B5EF4-FFF2-40B4-BE49-F238E27FC236}">
                  <a16:creationId xmlns:a16="http://schemas.microsoft.com/office/drawing/2014/main" id="{76B47E2E-09BA-0DCD-C2EE-F5A539777742}"/>
                </a:ext>
              </a:extLst>
            </p:cNvPr>
            <p:cNvSpPr/>
            <p:nvPr/>
          </p:nvSpPr>
          <p:spPr>
            <a:xfrm>
              <a:off x="4787625" y="823065"/>
              <a:ext cx="1973102" cy="151041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TextBox 9">
              <a:extLst>
                <a:ext uri="{FF2B5EF4-FFF2-40B4-BE49-F238E27FC236}">
                  <a16:creationId xmlns:a16="http://schemas.microsoft.com/office/drawing/2014/main" id="{E286FC32-51A8-8637-6F6E-DD12FCBF36E8}"/>
                </a:ext>
              </a:extLst>
            </p:cNvPr>
            <p:cNvSpPr txBox="1"/>
            <p:nvPr/>
          </p:nvSpPr>
          <p:spPr>
            <a:xfrm>
              <a:off x="4787625" y="823065"/>
              <a:ext cx="1973102" cy="151041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59852" tIns="159852" rIns="159852" bIns="159852" numCol="1" spcCol="1270" anchor="ctr" anchorCtr="0">
              <a:noAutofit/>
            </a:bodyPr>
            <a:lstStyle/>
            <a:p>
              <a:pPr marL="0" lvl="0" indent="0" algn="ctr" defTabSz="488950">
                <a:lnSpc>
                  <a:spcPct val="100000"/>
                </a:lnSpc>
                <a:spcBef>
                  <a:spcPct val="0"/>
                </a:spcBef>
                <a:spcAft>
                  <a:spcPct val="35000"/>
                </a:spcAft>
                <a:buNone/>
              </a:pPr>
              <a:r>
                <a:rPr lang="en-GB" sz="2000" i="1" kern="1200" dirty="0"/>
                <a:t>Points / arguments?</a:t>
              </a:r>
              <a:endParaRPr lang="en-US" sz="2000" i="1" kern="1200" dirty="0"/>
            </a:p>
            <a:p>
              <a:pPr marL="0" lvl="0" indent="0" algn="ctr" defTabSz="488950">
                <a:lnSpc>
                  <a:spcPct val="100000"/>
                </a:lnSpc>
                <a:spcBef>
                  <a:spcPct val="0"/>
                </a:spcBef>
                <a:spcAft>
                  <a:spcPct val="35000"/>
                </a:spcAft>
                <a:buNone/>
              </a:pPr>
              <a:r>
                <a:rPr lang="en-GB" sz="2000" i="1" kern="1200" dirty="0"/>
                <a:t>Dominant themes and / or similarities and differences</a:t>
              </a:r>
              <a:endParaRPr lang="en-US" sz="2000" i="1" kern="1200" dirty="0"/>
            </a:p>
          </p:txBody>
        </p:sp>
      </p:grpSp>
      <p:sp>
        <p:nvSpPr>
          <p:cNvPr id="11" name="Rectangle 10" descr="Questions">
            <a:extLst>
              <a:ext uri="{FF2B5EF4-FFF2-40B4-BE49-F238E27FC236}">
                <a16:creationId xmlns:a16="http://schemas.microsoft.com/office/drawing/2014/main" id="{833B81A7-E6AF-6480-0D88-E16B18CCD0AE}"/>
              </a:ext>
            </a:extLst>
          </p:cNvPr>
          <p:cNvSpPr/>
          <p:nvPr/>
        </p:nvSpPr>
        <p:spPr>
          <a:xfrm>
            <a:off x="8676856" y="3369733"/>
            <a:ext cx="830728" cy="830728"/>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E91CC28B-E0A6-F139-D3FF-2DE115DAA668}"/>
              </a:ext>
            </a:extLst>
          </p:cNvPr>
          <p:cNvSpPr txBox="1"/>
          <p:nvPr/>
        </p:nvSpPr>
        <p:spPr>
          <a:xfrm>
            <a:off x="6275642" y="2618767"/>
            <a:ext cx="5633156" cy="707886"/>
          </a:xfrm>
          <a:prstGeom prst="rect">
            <a:avLst/>
          </a:prstGeom>
          <a:noFill/>
        </p:spPr>
        <p:txBody>
          <a:bodyPr wrap="square">
            <a:spAutoFit/>
          </a:bodyPr>
          <a:lstStyle/>
          <a:p>
            <a:pPr lvl="0" algn="ctr">
              <a:lnSpc>
                <a:spcPct val="100000"/>
              </a:lnSpc>
            </a:pPr>
            <a:r>
              <a:rPr lang="en-GB" sz="2000" dirty="0"/>
              <a:t>Specific ways in which the participants answer questions or tell their story</a:t>
            </a:r>
            <a:endParaRPr lang="en-US" sz="2000" dirty="0"/>
          </a:p>
        </p:txBody>
      </p:sp>
      <p:sp>
        <p:nvSpPr>
          <p:cNvPr id="15" name="TextBox 14">
            <a:extLst>
              <a:ext uri="{FF2B5EF4-FFF2-40B4-BE49-F238E27FC236}">
                <a16:creationId xmlns:a16="http://schemas.microsoft.com/office/drawing/2014/main" id="{95CD6946-520B-683F-C020-5AB6B3481BAA}"/>
              </a:ext>
            </a:extLst>
          </p:cNvPr>
          <p:cNvSpPr txBox="1"/>
          <p:nvPr/>
        </p:nvSpPr>
        <p:spPr>
          <a:xfrm>
            <a:off x="6630140" y="4632503"/>
            <a:ext cx="4924159" cy="707886"/>
          </a:xfrm>
          <a:prstGeom prst="rect">
            <a:avLst/>
          </a:prstGeom>
          <a:noFill/>
        </p:spPr>
        <p:txBody>
          <a:bodyPr wrap="square">
            <a:spAutoFit/>
          </a:bodyPr>
          <a:lstStyle/>
          <a:p>
            <a:pPr lvl="0" algn="ctr"/>
            <a:r>
              <a:rPr lang="en-GB" sz="2000" i="1" dirty="0"/>
              <a:t>Similarities and differences in themes across participants/groups</a:t>
            </a:r>
            <a:endParaRPr lang="en-US" sz="2000" i="1" dirty="0"/>
          </a:p>
        </p:txBody>
      </p:sp>
    </p:spTree>
    <p:extLst>
      <p:ext uri="{BB962C8B-B14F-4D97-AF65-F5344CB8AC3E}">
        <p14:creationId xmlns:p14="http://schemas.microsoft.com/office/powerpoint/2010/main" val="366863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00"/>
                                        <p:tgtEl>
                                          <p:spTgt spid="13"/>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wipe(down)">
                                      <p:cBhvr>
                                        <p:cTn id="10" dur="500"/>
                                        <p:tgtEl>
                                          <p:spTgt spid="11"/>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wipe(down)">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93B728-EF8E-4747-9825-F8D7FEEE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73AE1-135E-47D6-F25C-39956194D4A2}"/>
              </a:ext>
            </a:extLst>
          </p:cNvPr>
          <p:cNvSpPr>
            <a:spLocks noGrp="1"/>
          </p:cNvSpPr>
          <p:nvPr>
            <p:ph type="title"/>
          </p:nvPr>
        </p:nvSpPr>
        <p:spPr>
          <a:xfrm>
            <a:off x="521208" y="783863"/>
            <a:ext cx="3448812" cy="5048339"/>
          </a:xfrm>
        </p:spPr>
        <p:txBody>
          <a:bodyPr anchor="t">
            <a:normAutofit/>
          </a:bodyPr>
          <a:lstStyle/>
          <a:p>
            <a:br>
              <a:rPr lang="en-GB" dirty="0"/>
            </a:br>
            <a:br>
              <a:rPr lang="en-GB" dirty="0"/>
            </a:br>
            <a:br>
              <a:rPr lang="en-GB" dirty="0"/>
            </a:br>
            <a:r>
              <a:rPr lang="en-GB" dirty="0"/>
              <a:t>Qualitative Report Pointers</a:t>
            </a:r>
          </a:p>
        </p:txBody>
      </p:sp>
      <p:cxnSp>
        <p:nvCxnSpPr>
          <p:cNvPr id="11" name="Straight Connector 10">
            <a:extLst>
              <a:ext uri="{FF2B5EF4-FFF2-40B4-BE49-F238E27FC236}">
                <a16:creationId xmlns:a16="http://schemas.microsoft.com/office/drawing/2014/main" id="{D138B8C1-129C-418D-BEA5-984B1F6A32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EE0F901-22C5-405D-919A-D48167CEAD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87C62E1-2E42-4DD6-9ECF-39FB001D5B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7E833988-F1E8-3990-1635-4A51E4F52599}"/>
              </a:ext>
            </a:extLst>
          </p:cNvPr>
          <p:cNvSpPr/>
          <p:nvPr/>
        </p:nvSpPr>
        <p:spPr>
          <a:xfrm>
            <a:off x="4869180" y="899648"/>
            <a:ext cx="6762434" cy="1440953"/>
          </a:xfrm>
          <a:prstGeom prst="roundRect">
            <a:avLst>
              <a:gd name="adj" fmla="val 10000"/>
            </a:avLst>
          </a:prstGeom>
        </p:spPr>
        <p:style>
          <a:lnRef idx="0">
            <a:schemeClr val="dk1">
              <a:hueOff val="0"/>
              <a:satOff val="0"/>
              <a:lumOff val="0"/>
              <a:alphaOff val="0"/>
            </a:schemeClr>
          </a:lnRef>
          <a:fillRef idx="1">
            <a:schemeClr val="accent6">
              <a:tint val="40000"/>
              <a:hueOff val="0"/>
              <a:satOff val="0"/>
              <a:lumOff val="0"/>
              <a:alphaOff val="0"/>
            </a:schemeClr>
          </a:fillRef>
          <a:effectRef idx="0">
            <a:schemeClr val="accent6">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6" name="Rectangle 5" descr="Books">
            <a:extLst>
              <a:ext uri="{FF2B5EF4-FFF2-40B4-BE49-F238E27FC236}">
                <a16:creationId xmlns:a16="http://schemas.microsoft.com/office/drawing/2014/main" id="{C6B63F9C-0532-668B-5FB8-4EE7A5296575}"/>
              </a:ext>
            </a:extLst>
          </p:cNvPr>
          <p:cNvSpPr/>
          <p:nvPr/>
        </p:nvSpPr>
        <p:spPr>
          <a:xfrm>
            <a:off x="5305068" y="1223863"/>
            <a:ext cx="792524" cy="792524"/>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6">
              <a:shade val="80000"/>
              <a:hueOff val="0"/>
              <a:satOff val="0"/>
              <a:lumOff val="0"/>
              <a:alphaOff val="0"/>
            </a:schemeClr>
          </a:effectRef>
          <a:fontRef idx="minor">
            <a:schemeClr val="lt1"/>
          </a:fontRef>
        </p:style>
        <p:txBody>
          <a:bodyPr/>
          <a:lstStyle/>
          <a:p>
            <a:endParaRPr lang="en-GB"/>
          </a:p>
        </p:txBody>
      </p:sp>
      <p:sp>
        <p:nvSpPr>
          <p:cNvPr id="7" name="Freeform: Shape 6">
            <a:extLst>
              <a:ext uri="{FF2B5EF4-FFF2-40B4-BE49-F238E27FC236}">
                <a16:creationId xmlns:a16="http://schemas.microsoft.com/office/drawing/2014/main" id="{5F9249E4-03A0-A58E-0024-B930E8B47FE3}"/>
              </a:ext>
            </a:extLst>
          </p:cNvPr>
          <p:cNvSpPr/>
          <p:nvPr/>
        </p:nvSpPr>
        <p:spPr>
          <a:xfrm>
            <a:off x="6533481" y="899648"/>
            <a:ext cx="5098132" cy="1440953"/>
          </a:xfrm>
          <a:custGeom>
            <a:avLst/>
            <a:gdLst>
              <a:gd name="connsiteX0" fmla="*/ 0 w 5098132"/>
              <a:gd name="connsiteY0" fmla="*/ 0 h 1440953"/>
              <a:gd name="connsiteX1" fmla="*/ 5098132 w 5098132"/>
              <a:gd name="connsiteY1" fmla="*/ 0 h 1440953"/>
              <a:gd name="connsiteX2" fmla="*/ 5098132 w 5098132"/>
              <a:gd name="connsiteY2" fmla="*/ 1440953 h 1440953"/>
              <a:gd name="connsiteX3" fmla="*/ 0 w 5098132"/>
              <a:gd name="connsiteY3" fmla="*/ 1440953 h 1440953"/>
              <a:gd name="connsiteX4" fmla="*/ 0 w 5098132"/>
              <a:gd name="connsiteY4" fmla="*/ 0 h 1440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8132" h="1440953">
                <a:moveTo>
                  <a:pt x="0" y="0"/>
                </a:moveTo>
                <a:lnTo>
                  <a:pt x="5098132" y="0"/>
                </a:lnTo>
                <a:lnTo>
                  <a:pt x="5098132" y="1440953"/>
                </a:lnTo>
                <a:lnTo>
                  <a:pt x="0" y="14409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52501" tIns="152501" rIns="152501" bIns="152501" numCol="1" spcCol="1270" anchor="ctr" anchorCtr="0">
            <a:noAutofit/>
          </a:bodyPr>
          <a:lstStyle/>
          <a:p>
            <a:pPr marL="0" lvl="0" indent="0" algn="l" defTabSz="755650">
              <a:lnSpc>
                <a:spcPct val="100000"/>
              </a:lnSpc>
              <a:spcBef>
                <a:spcPct val="0"/>
              </a:spcBef>
              <a:spcAft>
                <a:spcPct val="35000"/>
              </a:spcAft>
              <a:buNone/>
            </a:pPr>
            <a:r>
              <a:rPr lang="en-GB" sz="1700" kern="1200"/>
              <a:t>The final thematic map/coding structure is translated into a narrative account illustrated with quotes from participants</a:t>
            </a:r>
            <a:br>
              <a:rPr lang="en-GB" sz="1700" kern="1200"/>
            </a:br>
            <a:endParaRPr lang="en-US" sz="1700" kern="1200"/>
          </a:p>
        </p:txBody>
      </p:sp>
      <p:sp>
        <p:nvSpPr>
          <p:cNvPr id="8" name="Rectangle: Rounded Corners 7">
            <a:extLst>
              <a:ext uri="{FF2B5EF4-FFF2-40B4-BE49-F238E27FC236}">
                <a16:creationId xmlns:a16="http://schemas.microsoft.com/office/drawing/2014/main" id="{1E0932E0-9949-B1B4-9E56-F61D064BA8EC}"/>
              </a:ext>
            </a:extLst>
          </p:cNvPr>
          <p:cNvSpPr/>
          <p:nvPr/>
        </p:nvSpPr>
        <p:spPr>
          <a:xfrm>
            <a:off x="4869180" y="2700840"/>
            <a:ext cx="6762434" cy="1440953"/>
          </a:xfrm>
          <a:prstGeom prst="roundRect">
            <a:avLst>
              <a:gd name="adj" fmla="val 10000"/>
            </a:avLst>
          </a:prstGeom>
        </p:spPr>
        <p:style>
          <a:lnRef idx="0">
            <a:schemeClr val="dk1">
              <a:hueOff val="0"/>
              <a:satOff val="0"/>
              <a:lumOff val="0"/>
              <a:alphaOff val="0"/>
            </a:schemeClr>
          </a:lnRef>
          <a:fillRef idx="1">
            <a:schemeClr val="accent6">
              <a:tint val="40000"/>
              <a:hueOff val="0"/>
              <a:satOff val="0"/>
              <a:lumOff val="0"/>
              <a:alphaOff val="0"/>
            </a:schemeClr>
          </a:fillRef>
          <a:effectRef idx="0">
            <a:schemeClr val="accent6">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Rectangle 9" descr="Quotes">
            <a:extLst>
              <a:ext uri="{FF2B5EF4-FFF2-40B4-BE49-F238E27FC236}">
                <a16:creationId xmlns:a16="http://schemas.microsoft.com/office/drawing/2014/main" id="{9CD97DAE-1941-957B-FA3A-64E0C50569F8}"/>
              </a:ext>
            </a:extLst>
          </p:cNvPr>
          <p:cNvSpPr/>
          <p:nvPr/>
        </p:nvSpPr>
        <p:spPr>
          <a:xfrm>
            <a:off x="5305068" y="3025054"/>
            <a:ext cx="792524" cy="79252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6">
              <a:shade val="80000"/>
              <a:hueOff val="270478"/>
              <a:satOff val="-11994"/>
              <a:lumOff val="16112"/>
              <a:alphaOff val="0"/>
            </a:schemeClr>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8E35F343-E51B-1E08-D36B-12C3754B313B}"/>
              </a:ext>
            </a:extLst>
          </p:cNvPr>
          <p:cNvSpPr/>
          <p:nvPr/>
        </p:nvSpPr>
        <p:spPr>
          <a:xfrm>
            <a:off x="6533481" y="2700840"/>
            <a:ext cx="5098132" cy="1440953"/>
          </a:xfrm>
          <a:custGeom>
            <a:avLst/>
            <a:gdLst>
              <a:gd name="connsiteX0" fmla="*/ 0 w 5098132"/>
              <a:gd name="connsiteY0" fmla="*/ 0 h 1440953"/>
              <a:gd name="connsiteX1" fmla="*/ 5098132 w 5098132"/>
              <a:gd name="connsiteY1" fmla="*/ 0 h 1440953"/>
              <a:gd name="connsiteX2" fmla="*/ 5098132 w 5098132"/>
              <a:gd name="connsiteY2" fmla="*/ 1440953 h 1440953"/>
              <a:gd name="connsiteX3" fmla="*/ 0 w 5098132"/>
              <a:gd name="connsiteY3" fmla="*/ 1440953 h 1440953"/>
              <a:gd name="connsiteX4" fmla="*/ 0 w 5098132"/>
              <a:gd name="connsiteY4" fmla="*/ 0 h 1440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8132" h="1440953">
                <a:moveTo>
                  <a:pt x="0" y="0"/>
                </a:moveTo>
                <a:lnTo>
                  <a:pt x="5098132" y="0"/>
                </a:lnTo>
                <a:lnTo>
                  <a:pt x="5098132" y="1440953"/>
                </a:lnTo>
                <a:lnTo>
                  <a:pt x="0" y="14409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52501" tIns="152501" rIns="152501" bIns="152501" numCol="1" spcCol="1270" anchor="ctr" anchorCtr="0">
            <a:noAutofit/>
          </a:bodyPr>
          <a:lstStyle/>
          <a:p>
            <a:pPr marL="0" lvl="0" indent="0" algn="l" defTabSz="755650">
              <a:lnSpc>
                <a:spcPct val="100000"/>
              </a:lnSpc>
              <a:spcBef>
                <a:spcPct val="0"/>
              </a:spcBef>
              <a:spcAft>
                <a:spcPct val="35000"/>
              </a:spcAft>
              <a:buNone/>
            </a:pPr>
            <a:r>
              <a:rPr lang="en-GB" sz="1700" kern="1200"/>
              <a:t>The quotes are your ‘data’ that support the statements you make, so you </a:t>
            </a:r>
            <a:r>
              <a:rPr lang="en-GB" sz="1700" b="1" kern="1200"/>
              <a:t>must</a:t>
            </a:r>
            <a:r>
              <a:rPr lang="en-GB" sz="1700" kern="1200"/>
              <a:t> have quotes within your results section</a:t>
            </a:r>
            <a:br>
              <a:rPr lang="en-GB" sz="1700" kern="1200"/>
            </a:br>
            <a:endParaRPr lang="en-US" sz="1700" kern="1200"/>
          </a:p>
        </p:txBody>
      </p:sp>
      <p:sp>
        <p:nvSpPr>
          <p:cNvPr id="14" name="Rectangle: Rounded Corners 13">
            <a:extLst>
              <a:ext uri="{FF2B5EF4-FFF2-40B4-BE49-F238E27FC236}">
                <a16:creationId xmlns:a16="http://schemas.microsoft.com/office/drawing/2014/main" id="{433C1CA7-72AB-16F2-6ED6-CB617C557FE9}"/>
              </a:ext>
            </a:extLst>
          </p:cNvPr>
          <p:cNvSpPr/>
          <p:nvPr/>
        </p:nvSpPr>
        <p:spPr>
          <a:xfrm>
            <a:off x="4869180" y="4502031"/>
            <a:ext cx="6762434" cy="1440953"/>
          </a:xfrm>
          <a:prstGeom prst="roundRect">
            <a:avLst>
              <a:gd name="adj" fmla="val 10000"/>
            </a:avLst>
          </a:prstGeom>
        </p:spPr>
        <p:style>
          <a:lnRef idx="0">
            <a:schemeClr val="dk1">
              <a:hueOff val="0"/>
              <a:satOff val="0"/>
              <a:lumOff val="0"/>
              <a:alphaOff val="0"/>
            </a:schemeClr>
          </a:lnRef>
          <a:fillRef idx="1">
            <a:schemeClr val="accent6">
              <a:tint val="40000"/>
              <a:hueOff val="0"/>
              <a:satOff val="0"/>
              <a:lumOff val="0"/>
              <a:alphaOff val="0"/>
            </a:schemeClr>
          </a:fillRef>
          <a:effectRef idx="0">
            <a:schemeClr val="accent6">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Rectangle 15" descr="Document with solid fill">
            <a:extLst>
              <a:ext uri="{FF2B5EF4-FFF2-40B4-BE49-F238E27FC236}">
                <a16:creationId xmlns:a16="http://schemas.microsoft.com/office/drawing/2014/main" id="{145D6229-F0F3-9AB8-4D58-AA8059754A23}"/>
              </a:ext>
            </a:extLst>
          </p:cNvPr>
          <p:cNvSpPr/>
          <p:nvPr/>
        </p:nvSpPr>
        <p:spPr>
          <a:xfrm>
            <a:off x="5305068" y="4826246"/>
            <a:ext cx="792524" cy="792524"/>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p:spPr>
        <p:style>
          <a:lnRef idx="2">
            <a:schemeClr val="lt1">
              <a:hueOff val="0"/>
              <a:satOff val="0"/>
              <a:lumOff val="0"/>
              <a:alphaOff val="0"/>
            </a:schemeClr>
          </a:lnRef>
          <a:fillRef idx="1">
            <a:scrgbClr r="0" g="0" b="0"/>
          </a:fillRef>
          <a:effectRef idx="0">
            <a:schemeClr val="accent6">
              <a:shade val="80000"/>
              <a:hueOff val="540957"/>
              <a:satOff val="-23989"/>
              <a:lumOff val="32225"/>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1497CA85-9589-A528-3E02-77048756BD79}"/>
              </a:ext>
            </a:extLst>
          </p:cNvPr>
          <p:cNvSpPr/>
          <p:nvPr/>
        </p:nvSpPr>
        <p:spPr>
          <a:xfrm>
            <a:off x="6533481" y="4502031"/>
            <a:ext cx="5098132" cy="1440953"/>
          </a:xfrm>
          <a:custGeom>
            <a:avLst/>
            <a:gdLst>
              <a:gd name="connsiteX0" fmla="*/ 0 w 5098132"/>
              <a:gd name="connsiteY0" fmla="*/ 0 h 1440953"/>
              <a:gd name="connsiteX1" fmla="*/ 5098132 w 5098132"/>
              <a:gd name="connsiteY1" fmla="*/ 0 h 1440953"/>
              <a:gd name="connsiteX2" fmla="*/ 5098132 w 5098132"/>
              <a:gd name="connsiteY2" fmla="*/ 1440953 h 1440953"/>
              <a:gd name="connsiteX3" fmla="*/ 0 w 5098132"/>
              <a:gd name="connsiteY3" fmla="*/ 1440953 h 1440953"/>
              <a:gd name="connsiteX4" fmla="*/ 0 w 5098132"/>
              <a:gd name="connsiteY4" fmla="*/ 0 h 1440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8132" h="1440953">
                <a:moveTo>
                  <a:pt x="0" y="0"/>
                </a:moveTo>
                <a:lnTo>
                  <a:pt x="5098132" y="0"/>
                </a:lnTo>
                <a:lnTo>
                  <a:pt x="5098132" y="1440953"/>
                </a:lnTo>
                <a:lnTo>
                  <a:pt x="0" y="144095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52501" tIns="152501" rIns="152501" bIns="152501" numCol="1" spcCol="1270" anchor="ctr" anchorCtr="0">
            <a:noAutofit/>
          </a:bodyPr>
          <a:lstStyle/>
          <a:p>
            <a:pPr marL="0" lvl="0" indent="0" algn="l" defTabSz="755650">
              <a:lnSpc>
                <a:spcPct val="100000"/>
              </a:lnSpc>
              <a:spcBef>
                <a:spcPct val="0"/>
              </a:spcBef>
              <a:spcAft>
                <a:spcPct val="35000"/>
              </a:spcAft>
              <a:buNone/>
            </a:pPr>
            <a:r>
              <a:rPr lang="en-GB" sz="1700" kern="1200"/>
              <a:t>The rest of the report should look no different from any report in psychology in terms of main sections/sub-headings (see proforma for specific qualitative structure for method section)</a:t>
            </a:r>
            <a:endParaRPr lang="en-US" sz="1700" kern="1200"/>
          </a:p>
        </p:txBody>
      </p:sp>
    </p:spTree>
    <p:extLst>
      <p:ext uri="{BB962C8B-B14F-4D97-AF65-F5344CB8AC3E}">
        <p14:creationId xmlns:p14="http://schemas.microsoft.com/office/powerpoint/2010/main" val="1207790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down)">
                                      <p:cBhvr>
                                        <p:cTn id="10" dur="500"/>
                                        <p:tgtEl>
                                          <p:spTgt spid="7"/>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wipe(down)">
                                      <p:cBhvr>
                                        <p:cTn id="18" dur="500"/>
                                        <p:tgtEl>
                                          <p:spTgt spid="8"/>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down)">
                                      <p:cBhvr>
                                        <p:cTn id="21" dur="500"/>
                                        <p:tgtEl>
                                          <p:spTgt spid="10"/>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wipe(down)">
                                      <p:cBhvr>
                                        <p:cTn id="24" dur="500"/>
                                        <p:tgtEl>
                                          <p:spTgt spid="12"/>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wipe(down)">
                                      <p:cBhvr>
                                        <p:cTn id="29" dur="500"/>
                                        <p:tgtEl>
                                          <p:spTgt spid="16"/>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wipe(down)">
                                      <p:cBhvr>
                                        <p:cTn id="32" dur="500"/>
                                        <p:tgtEl>
                                          <p:spTgt spid="17"/>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animEffect transition="in" filter="wipe(down)">
                                      <p:cBhvr>
                                        <p:cTn id="35"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p:bldP spid="8" grpId="0" animBg="1"/>
      <p:bldP spid="10" grpId="0" animBg="1"/>
      <p:bldP spid="12" grpId="0"/>
      <p:bldP spid="14" grpId="0" animBg="1"/>
      <p:bldP spid="16" grpId="0" animBg="1"/>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7FCCF-F544-8832-6E46-FDDBB443A5B4}"/>
              </a:ext>
            </a:extLst>
          </p:cNvPr>
          <p:cNvSpPr>
            <a:spLocks noGrp="1"/>
          </p:cNvSpPr>
          <p:nvPr>
            <p:ph type="title"/>
          </p:nvPr>
        </p:nvSpPr>
        <p:spPr/>
        <p:txBody>
          <a:bodyPr/>
          <a:lstStyle/>
          <a:p>
            <a:r>
              <a:rPr lang="en-GB" dirty="0"/>
              <a:t>Using quotes</a:t>
            </a:r>
          </a:p>
        </p:txBody>
      </p:sp>
      <p:sp>
        <p:nvSpPr>
          <p:cNvPr id="3" name="Content Placeholder 2">
            <a:extLst>
              <a:ext uri="{FF2B5EF4-FFF2-40B4-BE49-F238E27FC236}">
                <a16:creationId xmlns:a16="http://schemas.microsoft.com/office/drawing/2014/main" id="{4D373058-B0F6-99BA-D473-D1A7432FCBE5}"/>
              </a:ext>
            </a:extLst>
          </p:cNvPr>
          <p:cNvSpPr>
            <a:spLocks noGrp="1"/>
          </p:cNvSpPr>
          <p:nvPr>
            <p:ph idx="1"/>
          </p:nvPr>
        </p:nvSpPr>
        <p:spPr>
          <a:xfrm>
            <a:off x="571500" y="2075688"/>
            <a:ext cx="11049000" cy="3910987"/>
          </a:xfrm>
          <a:ln>
            <a:solidFill>
              <a:schemeClr val="tx1"/>
            </a:solidFill>
          </a:ln>
        </p:spPr>
        <p:txBody>
          <a:bodyPr/>
          <a:lstStyle/>
          <a:p>
            <a:pPr marL="0" indent="0" algn="ctr">
              <a:buNone/>
            </a:pPr>
            <a:r>
              <a:rPr lang="en-GB" sz="2400" u="sng" dirty="0"/>
              <a:t>For quotes with less than 40 words</a:t>
            </a:r>
          </a:p>
          <a:p>
            <a:pPr marL="0" indent="0">
              <a:buNone/>
            </a:pPr>
            <a:endParaRPr lang="en-GB" dirty="0"/>
          </a:p>
          <a:p>
            <a:pPr marL="0" indent="0">
              <a:buNone/>
            </a:pPr>
            <a:r>
              <a:rPr lang="en-GB" dirty="0"/>
              <a:t>Contain quote within “quotation marks” within the text</a:t>
            </a:r>
          </a:p>
          <a:p>
            <a:pPr marL="0" indent="0">
              <a:buNone/>
            </a:pPr>
            <a:endParaRPr lang="en-GB" dirty="0"/>
          </a:p>
          <a:p>
            <a:pPr marL="0" indent="0">
              <a:buNone/>
            </a:pPr>
            <a:r>
              <a:rPr lang="en-GB" dirty="0"/>
              <a:t>e.g., Participant 1 supported this further when she stated that “I didn’t think it was fair, but it happened” (page 7, line 321)</a:t>
            </a:r>
          </a:p>
        </p:txBody>
      </p:sp>
      <p:sp>
        <p:nvSpPr>
          <p:cNvPr id="4" name="Content Placeholder 2">
            <a:extLst>
              <a:ext uri="{FF2B5EF4-FFF2-40B4-BE49-F238E27FC236}">
                <a16:creationId xmlns:a16="http://schemas.microsoft.com/office/drawing/2014/main" id="{8117EE88-83BB-3C4C-3605-942C86CEEEC8}"/>
              </a:ext>
            </a:extLst>
          </p:cNvPr>
          <p:cNvSpPr txBox="1">
            <a:spLocks/>
          </p:cNvSpPr>
          <p:nvPr/>
        </p:nvSpPr>
        <p:spPr>
          <a:xfrm>
            <a:off x="6096000" y="2075688"/>
            <a:ext cx="4745568" cy="391098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cxnSp>
        <p:nvCxnSpPr>
          <p:cNvPr id="6" name="Straight Arrow Connector 5">
            <a:extLst>
              <a:ext uri="{FF2B5EF4-FFF2-40B4-BE49-F238E27FC236}">
                <a16:creationId xmlns:a16="http://schemas.microsoft.com/office/drawing/2014/main" id="{1E40713A-C893-FFFD-9E95-494D6072750D}"/>
              </a:ext>
            </a:extLst>
          </p:cNvPr>
          <p:cNvCxnSpPr/>
          <p:nvPr/>
        </p:nvCxnSpPr>
        <p:spPr>
          <a:xfrm flipH="1" flipV="1">
            <a:off x="4137379" y="4812262"/>
            <a:ext cx="1399822" cy="651559"/>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7" name="Rectangle: Rounded Corners 6">
            <a:extLst>
              <a:ext uri="{FF2B5EF4-FFF2-40B4-BE49-F238E27FC236}">
                <a16:creationId xmlns:a16="http://schemas.microsoft.com/office/drawing/2014/main" id="{67AC0EAE-2BF3-BB11-707E-138374FF84D7}"/>
              </a:ext>
            </a:extLst>
          </p:cNvPr>
          <p:cNvSpPr/>
          <p:nvPr/>
        </p:nvSpPr>
        <p:spPr>
          <a:xfrm>
            <a:off x="5537201" y="5181598"/>
            <a:ext cx="3872089" cy="564445"/>
          </a:xfrm>
          <a:prstGeom prst="round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Identifiers must be used!</a:t>
            </a:r>
          </a:p>
        </p:txBody>
      </p:sp>
    </p:spTree>
    <p:extLst>
      <p:ext uri="{BB962C8B-B14F-4D97-AF65-F5344CB8AC3E}">
        <p14:creationId xmlns:p14="http://schemas.microsoft.com/office/powerpoint/2010/main" val="359505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75BB-4B70-229B-29E3-37EA6F677078}"/>
              </a:ext>
            </a:extLst>
          </p:cNvPr>
          <p:cNvSpPr>
            <a:spLocks noGrp="1"/>
          </p:cNvSpPr>
          <p:nvPr>
            <p:ph type="title"/>
          </p:nvPr>
        </p:nvSpPr>
        <p:spPr/>
        <p:txBody>
          <a:bodyPr/>
          <a:lstStyle/>
          <a:p>
            <a:r>
              <a:rPr lang="en-GB" dirty="0"/>
              <a:t>Using quotes</a:t>
            </a:r>
          </a:p>
        </p:txBody>
      </p:sp>
      <p:sp>
        <p:nvSpPr>
          <p:cNvPr id="3" name="Content Placeholder 2">
            <a:extLst>
              <a:ext uri="{FF2B5EF4-FFF2-40B4-BE49-F238E27FC236}">
                <a16:creationId xmlns:a16="http://schemas.microsoft.com/office/drawing/2014/main" id="{4CF57F82-C89A-7A88-3BF5-32AF5F4B0A1D}"/>
              </a:ext>
            </a:extLst>
          </p:cNvPr>
          <p:cNvSpPr>
            <a:spLocks noGrp="1"/>
          </p:cNvSpPr>
          <p:nvPr>
            <p:ph idx="1"/>
          </p:nvPr>
        </p:nvSpPr>
        <p:spPr>
          <a:xfrm>
            <a:off x="571500" y="1982495"/>
            <a:ext cx="11059811" cy="3910987"/>
          </a:xfrm>
          <a:ln>
            <a:solidFill>
              <a:schemeClr val="tx1"/>
            </a:solidFill>
          </a:ln>
        </p:spPr>
        <p:txBody>
          <a:bodyPr>
            <a:normAutofit/>
          </a:bodyPr>
          <a:lstStyle/>
          <a:p>
            <a:pPr marL="0" indent="0" algn="ctr">
              <a:buFont typeface="Arial" panose="020B0604020202020204" pitchFamily="34" charset="0"/>
              <a:buNone/>
            </a:pPr>
            <a:r>
              <a:rPr lang="en-GB" u="sng" dirty="0"/>
              <a:t>For quotes with more than 40 words: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Set quote as a block quotation and indent the whole quotation. No quotation marks are used</a:t>
            </a:r>
          </a:p>
          <a:p>
            <a:endParaRPr lang="en-GB" dirty="0"/>
          </a:p>
          <a:p>
            <a:pPr marL="228600" lvl="1" indent="0">
              <a:buNone/>
            </a:pPr>
            <a:r>
              <a:rPr lang="en-GB" dirty="0"/>
              <a:t>I loved the fandango. I could play a song with the group by the end of the workshop. It was fun. I was going through a hard time, divorce, my kids were with their father and I was lost. This community gave me something to look forward to and now every one of my close friends is here. Even with everything we have talked about, I believe in this place as one that has the potential to be a truly free one for all of us.</a:t>
            </a:r>
          </a:p>
        </p:txBody>
      </p:sp>
      <p:sp>
        <p:nvSpPr>
          <p:cNvPr id="4" name="Right Brace 3">
            <a:extLst>
              <a:ext uri="{FF2B5EF4-FFF2-40B4-BE49-F238E27FC236}">
                <a16:creationId xmlns:a16="http://schemas.microsoft.com/office/drawing/2014/main" id="{37AB7908-4A57-9BE2-71F9-5FA39023CCA4}"/>
              </a:ext>
            </a:extLst>
          </p:cNvPr>
          <p:cNvSpPr/>
          <p:nvPr/>
        </p:nvSpPr>
        <p:spPr>
          <a:xfrm rot="5400000">
            <a:off x="409454" y="5389984"/>
            <a:ext cx="324091" cy="682906"/>
          </a:xfrm>
          <a:prstGeom prst="rightBrace">
            <a:avLst/>
          </a:prstGeom>
          <a:ln w="38100"/>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sp>
        <p:nvSpPr>
          <p:cNvPr id="5" name="TextBox 4">
            <a:extLst>
              <a:ext uri="{FF2B5EF4-FFF2-40B4-BE49-F238E27FC236}">
                <a16:creationId xmlns:a16="http://schemas.microsoft.com/office/drawing/2014/main" id="{BDF3F320-2923-C650-E3E7-F45F6871E4A2}"/>
              </a:ext>
            </a:extLst>
          </p:cNvPr>
          <p:cNvSpPr txBox="1"/>
          <p:nvPr/>
        </p:nvSpPr>
        <p:spPr>
          <a:xfrm>
            <a:off x="92598" y="5917921"/>
            <a:ext cx="5266481" cy="369332"/>
          </a:xfrm>
          <a:prstGeom prst="rect">
            <a:avLst/>
          </a:prstGeom>
          <a:noFill/>
        </p:spPr>
        <p:txBody>
          <a:bodyPr wrap="square" rtlCol="0">
            <a:spAutoFit/>
          </a:bodyPr>
          <a:lstStyle/>
          <a:p>
            <a:r>
              <a:rPr lang="en-GB" i="1" dirty="0"/>
              <a:t>Whole quotation is indented ½ inch</a:t>
            </a:r>
          </a:p>
        </p:txBody>
      </p:sp>
    </p:spTree>
    <p:extLst>
      <p:ext uri="{BB962C8B-B14F-4D97-AF65-F5344CB8AC3E}">
        <p14:creationId xmlns:p14="http://schemas.microsoft.com/office/powerpoint/2010/main" val="2433799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inVertic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23326-9458-38B9-1DC2-FB7184EDB7D4}"/>
              </a:ext>
            </a:extLst>
          </p:cNvPr>
          <p:cNvSpPr>
            <a:spLocks noGrp="1"/>
          </p:cNvSpPr>
          <p:nvPr>
            <p:ph type="title"/>
          </p:nvPr>
        </p:nvSpPr>
        <p:spPr/>
        <p:txBody>
          <a:bodyPr/>
          <a:lstStyle/>
          <a:p>
            <a:r>
              <a:rPr lang="en-GB" dirty="0"/>
              <a:t>Remember to consider . . . </a:t>
            </a:r>
          </a:p>
        </p:txBody>
      </p:sp>
      <p:sp>
        <p:nvSpPr>
          <p:cNvPr id="3" name="Content Placeholder 2">
            <a:extLst>
              <a:ext uri="{FF2B5EF4-FFF2-40B4-BE49-F238E27FC236}">
                <a16:creationId xmlns:a16="http://schemas.microsoft.com/office/drawing/2014/main" id="{009E5E93-9938-4D84-548D-740F378E5D41}"/>
              </a:ext>
            </a:extLst>
          </p:cNvPr>
          <p:cNvSpPr>
            <a:spLocks noGrp="1"/>
          </p:cNvSpPr>
          <p:nvPr>
            <p:ph idx="1"/>
          </p:nvPr>
        </p:nvSpPr>
        <p:spPr/>
        <p:txBody>
          <a:bodyPr>
            <a:normAutofit/>
          </a:bodyPr>
          <a:lstStyle/>
          <a:p>
            <a:r>
              <a:rPr lang="en-GB" sz="2400" dirty="0"/>
              <a:t>Is there a consensus regarding a theme or sub-theme?</a:t>
            </a:r>
          </a:p>
          <a:p>
            <a:endParaRPr lang="en-GB" sz="2400" dirty="0"/>
          </a:p>
          <a:p>
            <a:r>
              <a:rPr lang="en-GB" sz="2400" dirty="0"/>
              <a:t>Are some themes present in some talk but absent from others?</a:t>
            </a:r>
          </a:p>
          <a:p>
            <a:endParaRPr lang="en-GB" sz="2400" dirty="0"/>
          </a:p>
          <a:p>
            <a:pPr marL="342900" indent="-342900">
              <a:lnSpc>
                <a:spcPct val="100000"/>
              </a:lnSpc>
              <a:buFont typeface="Arial" panose="020B0604020202020204" pitchFamily="34" charset="0"/>
              <a:buChar char="•"/>
            </a:pPr>
            <a:r>
              <a:rPr lang="en-GB" sz="2400" dirty="0"/>
              <a:t>Are some present in more than one person’s talk but spoken about differently</a:t>
            </a:r>
          </a:p>
          <a:p>
            <a:pPr marL="571500" lvl="1" indent="-342900">
              <a:lnSpc>
                <a:spcPct val="100000"/>
              </a:lnSpc>
              <a:buFont typeface="Arial" panose="020B0604020202020204" pitchFamily="34" charset="0"/>
              <a:buChar char="•"/>
            </a:pPr>
            <a:r>
              <a:rPr lang="en-GB" sz="2000" dirty="0"/>
              <a:t>Could be in different interviews or in a focus group</a:t>
            </a:r>
          </a:p>
          <a:p>
            <a:endParaRPr lang="en-GB" sz="2400" dirty="0"/>
          </a:p>
        </p:txBody>
      </p:sp>
    </p:spTree>
    <p:extLst>
      <p:ext uri="{BB962C8B-B14F-4D97-AF65-F5344CB8AC3E}">
        <p14:creationId xmlns:p14="http://schemas.microsoft.com/office/powerpoint/2010/main" val="1644584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A9F8F-0D07-0E9C-7F82-721592D6B269}"/>
              </a:ext>
            </a:extLst>
          </p:cNvPr>
          <p:cNvSpPr>
            <a:spLocks noGrp="1"/>
          </p:cNvSpPr>
          <p:nvPr>
            <p:ph type="title"/>
          </p:nvPr>
        </p:nvSpPr>
        <p:spPr/>
        <p:txBody>
          <a:bodyPr/>
          <a:lstStyle/>
          <a:p>
            <a:r>
              <a:rPr lang="en-GB" dirty="0"/>
              <a:t>Analysis of data</a:t>
            </a:r>
          </a:p>
        </p:txBody>
      </p:sp>
      <p:sp>
        <p:nvSpPr>
          <p:cNvPr id="3" name="Content Placeholder 2">
            <a:extLst>
              <a:ext uri="{FF2B5EF4-FFF2-40B4-BE49-F238E27FC236}">
                <a16:creationId xmlns:a16="http://schemas.microsoft.com/office/drawing/2014/main" id="{793B98DD-7A23-B0B1-A656-04A1D1DE1427}"/>
              </a:ext>
            </a:extLst>
          </p:cNvPr>
          <p:cNvSpPr>
            <a:spLocks noGrp="1"/>
          </p:cNvSpPr>
          <p:nvPr>
            <p:ph idx="1"/>
          </p:nvPr>
        </p:nvSpPr>
        <p:spPr/>
        <p:txBody>
          <a:bodyPr/>
          <a:lstStyle/>
          <a:p>
            <a:r>
              <a:rPr lang="en-GB" sz="2400" dirty="0"/>
              <a:t>Use the data selectively to exemplify, illustrate or illuminate what </a:t>
            </a:r>
            <a:r>
              <a:rPr lang="en-GB" sz="2400" b="1" u="sng" dirty="0"/>
              <a:t>you</a:t>
            </a:r>
            <a:r>
              <a:rPr lang="en-GB" sz="2400" dirty="0"/>
              <a:t> are trying to tell us about the topic of your study!</a:t>
            </a:r>
          </a:p>
          <a:p>
            <a:endParaRPr lang="en-GB" sz="2400" dirty="0"/>
          </a:p>
          <a:p>
            <a:pPr lvl="1"/>
            <a:r>
              <a:rPr lang="en-GB" dirty="0"/>
              <a:t>Does not mean cherry picking the most extreme or dramatic examples</a:t>
            </a:r>
          </a:p>
          <a:p>
            <a:pPr lvl="1"/>
            <a:endParaRPr lang="en-GB" dirty="0"/>
          </a:p>
          <a:p>
            <a:pPr lvl="1"/>
            <a:r>
              <a:rPr lang="en-GB" dirty="0"/>
              <a:t>Sometimes what appears to be mundane can tell us a lot about how people feel/think</a:t>
            </a:r>
          </a:p>
          <a:p>
            <a:endParaRPr lang="en-GB" sz="2400" dirty="0"/>
          </a:p>
          <a:p>
            <a:r>
              <a:rPr lang="en-GB" sz="2400" dirty="0"/>
              <a:t>You decide how best to present themes</a:t>
            </a:r>
          </a:p>
          <a:p>
            <a:endParaRPr lang="en-GB" dirty="0"/>
          </a:p>
        </p:txBody>
      </p:sp>
    </p:spTree>
    <p:extLst>
      <p:ext uri="{BB962C8B-B14F-4D97-AF65-F5344CB8AC3E}">
        <p14:creationId xmlns:p14="http://schemas.microsoft.com/office/powerpoint/2010/main" val="3807932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F60D26-FF6F-C245-98B9-37E7A0596E38}"/>
              </a:ext>
            </a:extLst>
          </p:cNvPr>
          <p:cNvPicPr>
            <a:picLocks noChangeAspect="1"/>
          </p:cNvPicPr>
          <p:nvPr/>
        </p:nvPicPr>
        <p:blipFill>
          <a:blip r:embed="rId2"/>
          <a:stretch>
            <a:fillRect/>
          </a:stretch>
        </p:blipFill>
        <p:spPr>
          <a:xfrm>
            <a:off x="301054" y="543625"/>
            <a:ext cx="5794946" cy="5770750"/>
          </a:xfrm>
          <a:prstGeom prst="rect">
            <a:avLst/>
          </a:prstGeom>
        </p:spPr>
      </p:pic>
      <p:sp>
        <p:nvSpPr>
          <p:cNvPr id="5" name="TextBox 4">
            <a:extLst>
              <a:ext uri="{FF2B5EF4-FFF2-40B4-BE49-F238E27FC236}">
                <a16:creationId xmlns:a16="http://schemas.microsoft.com/office/drawing/2014/main" id="{1CE2BA72-3601-C6D4-2656-A97F70B64089}"/>
              </a:ext>
            </a:extLst>
          </p:cNvPr>
          <p:cNvSpPr txBox="1"/>
          <p:nvPr/>
        </p:nvSpPr>
        <p:spPr>
          <a:xfrm>
            <a:off x="6728177" y="543625"/>
            <a:ext cx="4865512" cy="5632311"/>
          </a:xfrm>
          <a:prstGeom prst="rect">
            <a:avLst/>
          </a:prstGeom>
          <a:noFill/>
        </p:spPr>
        <p:txBody>
          <a:bodyPr wrap="square">
            <a:spAutoFit/>
          </a:bodyPr>
          <a:lstStyle/>
          <a:p>
            <a:r>
              <a:rPr lang="en-GB" sz="2400" b="1" dirty="0"/>
              <a:t>Always begin by indicating what the primary aim of the research is</a:t>
            </a:r>
          </a:p>
          <a:p>
            <a:endParaRPr lang="en-GB" sz="2400" b="1" dirty="0"/>
          </a:p>
          <a:p>
            <a:endParaRPr lang="en-GB" sz="2400" b="1" dirty="0"/>
          </a:p>
          <a:p>
            <a:r>
              <a:rPr lang="en-GB" sz="2400" b="1" dirty="0"/>
              <a:t> </a:t>
            </a:r>
            <a:r>
              <a:rPr lang="en-GB" sz="2400" i="1" dirty="0"/>
              <a:t>‘The primary aim of this research was to……”</a:t>
            </a:r>
          </a:p>
          <a:p>
            <a:endParaRPr lang="en-GB" sz="2400" i="1" dirty="0"/>
          </a:p>
          <a:p>
            <a:endParaRPr lang="en-GB" sz="2400" i="1" dirty="0"/>
          </a:p>
          <a:p>
            <a:r>
              <a:rPr lang="en-GB" sz="2400" dirty="0"/>
              <a:t>Then introduce your themes and sub-themes (refer to table if appropriate) and indicate which/how many themes will be referred to within your results section</a:t>
            </a:r>
          </a:p>
          <a:p>
            <a:pPr lvl="1"/>
            <a:endParaRPr lang="en-GB" sz="2400" i="1" dirty="0"/>
          </a:p>
        </p:txBody>
      </p:sp>
    </p:spTree>
    <p:extLst>
      <p:ext uri="{BB962C8B-B14F-4D97-AF65-F5344CB8AC3E}">
        <p14:creationId xmlns:p14="http://schemas.microsoft.com/office/powerpoint/2010/main" val="3314545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832E-DF74-C770-0AEB-7E4233B6F98E}"/>
              </a:ext>
            </a:extLst>
          </p:cNvPr>
          <p:cNvSpPr>
            <a:spLocks noGrp="1"/>
          </p:cNvSpPr>
          <p:nvPr>
            <p:ph type="title"/>
          </p:nvPr>
        </p:nvSpPr>
        <p:spPr/>
        <p:txBody>
          <a:bodyPr/>
          <a:lstStyle/>
          <a:p>
            <a:r>
              <a:rPr lang="en-GB" dirty="0"/>
              <a:t>Reflexivity </a:t>
            </a:r>
          </a:p>
        </p:txBody>
      </p:sp>
      <p:sp>
        <p:nvSpPr>
          <p:cNvPr id="3" name="Content Placeholder 2">
            <a:extLst>
              <a:ext uri="{FF2B5EF4-FFF2-40B4-BE49-F238E27FC236}">
                <a16:creationId xmlns:a16="http://schemas.microsoft.com/office/drawing/2014/main" id="{4AE98F84-A76A-0B8C-CDB2-AE71C64C5133}"/>
              </a:ext>
            </a:extLst>
          </p:cNvPr>
          <p:cNvSpPr>
            <a:spLocks noGrp="1"/>
          </p:cNvSpPr>
          <p:nvPr>
            <p:ph idx="1"/>
          </p:nvPr>
        </p:nvSpPr>
        <p:spPr/>
        <p:txBody>
          <a:bodyPr>
            <a:normAutofit/>
          </a:bodyPr>
          <a:lstStyle/>
          <a:p>
            <a:pPr marL="0" indent="0">
              <a:buNone/>
            </a:pPr>
            <a:r>
              <a:rPr lang="en-GB" sz="2400" dirty="0"/>
              <a:t>Acknowledge that your interpretations are just that; your own account of the story within the data</a:t>
            </a:r>
          </a:p>
          <a:p>
            <a:pPr marL="0" indent="0">
              <a:buNone/>
            </a:pPr>
            <a:endParaRPr lang="en-GB" sz="2400" dirty="0"/>
          </a:p>
          <a:p>
            <a:pPr marL="0" indent="0">
              <a:buNone/>
            </a:pPr>
            <a:r>
              <a:rPr lang="en-GB" sz="2400" dirty="0"/>
              <a:t>“It is important at this point to recognise that the themes developed are only one possible account of the experience of siblinghood and do not incorporate all aspects of the participant’s full experience.”</a:t>
            </a:r>
          </a:p>
          <a:p>
            <a:pPr marL="0" indent="0" algn="r">
              <a:buNone/>
            </a:pPr>
            <a:r>
              <a:rPr lang="en-GB" sz="1800" i="1" dirty="0"/>
              <a:t>(Sarah Hocking-Rees, Psychology and Counselling Graduate)</a:t>
            </a:r>
          </a:p>
          <a:p>
            <a:endParaRPr lang="en-GB" sz="2400" dirty="0"/>
          </a:p>
        </p:txBody>
      </p:sp>
    </p:spTree>
    <p:extLst>
      <p:ext uri="{BB962C8B-B14F-4D97-AF65-F5344CB8AC3E}">
        <p14:creationId xmlns:p14="http://schemas.microsoft.com/office/powerpoint/2010/main" val="326251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920149" y="182474"/>
            <a:ext cx="8504098" cy="649705"/>
          </a:xfrm>
          <a:prstGeom prst="roundRect">
            <a:avLst/>
          </a:prstGeom>
          <a:solidFill>
            <a:schemeClr val="accent6">
              <a:lumMod val="20000"/>
              <a:lumOff val="80000"/>
            </a:schemeClr>
          </a:solidFill>
          <a:ln w="38100" cmpd="thinThick">
            <a:solidFill>
              <a:schemeClr val="accent6">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dirty="0">
                <a:solidFill>
                  <a:schemeClr val="tx1"/>
                </a:solidFill>
              </a:rPr>
              <a:t>Introduction of main aims of the study</a:t>
            </a:r>
          </a:p>
        </p:txBody>
      </p:sp>
      <p:sp>
        <p:nvSpPr>
          <p:cNvPr id="3" name="Rounded Rectangle 2"/>
          <p:cNvSpPr/>
          <p:nvPr/>
        </p:nvSpPr>
        <p:spPr>
          <a:xfrm>
            <a:off x="1910124" y="960513"/>
            <a:ext cx="8504098" cy="1159043"/>
          </a:xfrm>
          <a:prstGeom prst="roundRect">
            <a:avLst/>
          </a:prstGeom>
          <a:solidFill>
            <a:schemeClr val="accent6">
              <a:lumMod val="20000"/>
              <a:lumOff val="80000"/>
            </a:schemeClr>
          </a:solidFill>
          <a:ln w="38100" cmpd="thinThick">
            <a:solidFill>
              <a:schemeClr val="accent6">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342900" indent="-342900" algn="ctr">
              <a:buFontTx/>
              <a:buAutoNum type="alphaLcParenR"/>
            </a:pPr>
            <a:r>
              <a:rPr lang="en-GB" sz="1600" dirty="0">
                <a:solidFill>
                  <a:schemeClr val="tx1"/>
                </a:solidFill>
              </a:rPr>
              <a:t>Introduction of </a:t>
            </a:r>
            <a:r>
              <a:rPr lang="en-GB" sz="1600" b="1" u="sng" dirty="0">
                <a:solidFill>
                  <a:schemeClr val="tx1"/>
                </a:solidFill>
              </a:rPr>
              <a:t>Themes</a:t>
            </a:r>
            <a:r>
              <a:rPr lang="en-GB" sz="1600" b="1" dirty="0">
                <a:solidFill>
                  <a:schemeClr val="tx1"/>
                </a:solidFill>
              </a:rPr>
              <a:t> (Theme 1, 2…)</a:t>
            </a:r>
          </a:p>
          <a:p>
            <a:pPr marL="342900" indent="-342900" algn="ctr">
              <a:buFontTx/>
              <a:buAutoNum type="alphaLcParenR"/>
            </a:pPr>
            <a:r>
              <a:rPr lang="en-GB" sz="1600" dirty="0">
                <a:solidFill>
                  <a:schemeClr val="tx1"/>
                </a:solidFill>
              </a:rPr>
              <a:t>Introduction of </a:t>
            </a:r>
            <a:r>
              <a:rPr lang="en-GB" sz="1600" b="1" u="sng" dirty="0">
                <a:solidFill>
                  <a:schemeClr val="tx1"/>
                </a:solidFill>
              </a:rPr>
              <a:t>subthemes</a:t>
            </a:r>
            <a:r>
              <a:rPr lang="en-GB" sz="1600" dirty="0">
                <a:solidFill>
                  <a:schemeClr val="tx1"/>
                </a:solidFill>
              </a:rPr>
              <a:t> (subtheme 1, 2….)</a:t>
            </a:r>
          </a:p>
          <a:p>
            <a:pPr algn="ctr"/>
            <a:r>
              <a:rPr lang="en-GB" sz="1600" dirty="0">
                <a:solidFill>
                  <a:schemeClr val="tx1"/>
                </a:solidFill>
              </a:rPr>
              <a:t>Within each theme write some brief detail. May use lists, tables or diagram format if you wish (as long as the content is clear)</a:t>
            </a:r>
          </a:p>
        </p:txBody>
      </p:sp>
      <p:sp>
        <p:nvSpPr>
          <p:cNvPr id="4" name="Rounded Rectangle 3"/>
          <p:cNvSpPr/>
          <p:nvPr/>
        </p:nvSpPr>
        <p:spPr>
          <a:xfrm>
            <a:off x="2170695" y="2408319"/>
            <a:ext cx="2314074" cy="930443"/>
          </a:xfrm>
          <a:prstGeom prst="roundRect">
            <a:avLst/>
          </a:prstGeom>
          <a:solidFill>
            <a:schemeClr val="accent6">
              <a:lumMod val="20000"/>
              <a:lumOff val="80000"/>
            </a:schemeClr>
          </a:solidFill>
          <a:ln w="38100" cmpd="thinThick">
            <a:solidFill>
              <a:schemeClr val="accent6">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chemeClr val="tx1"/>
                </a:solidFill>
              </a:rPr>
              <a:t>Theme 1</a:t>
            </a:r>
          </a:p>
          <a:p>
            <a:pPr algn="ctr"/>
            <a:r>
              <a:rPr lang="en-GB" sz="1600" dirty="0">
                <a:solidFill>
                  <a:schemeClr val="tx1"/>
                </a:solidFill>
              </a:rPr>
              <a:t>General description and justification</a:t>
            </a:r>
          </a:p>
        </p:txBody>
      </p:sp>
      <p:sp>
        <p:nvSpPr>
          <p:cNvPr id="5" name="Rounded Rectangle 4"/>
          <p:cNvSpPr/>
          <p:nvPr/>
        </p:nvSpPr>
        <p:spPr>
          <a:xfrm>
            <a:off x="5005136" y="2408320"/>
            <a:ext cx="2314074" cy="930443"/>
          </a:xfrm>
          <a:prstGeom prst="roundRect">
            <a:avLst/>
          </a:prstGeom>
          <a:solidFill>
            <a:schemeClr val="accent6">
              <a:lumMod val="20000"/>
              <a:lumOff val="80000"/>
            </a:schemeClr>
          </a:solidFill>
          <a:ln w="38100" cmpd="thinThick">
            <a:solidFill>
              <a:schemeClr val="accent6">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chemeClr val="tx1"/>
                </a:solidFill>
              </a:rPr>
              <a:t>Theme 2</a:t>
            </a:r>
          </a:p>
          <a:p>
            <a:pPr algn="ctr"/>
            <a:r>
              <a:rPr lang="en-GB" sz="1600" dirty="0">
                <a:solidFill>
                  <a:schemeClr val="tx1"/>
                </a:solidFill>
              </a:rPr>
              <a:t>General description and justification</a:t>
            </a:r>
          </a:p>
        </p:txBody>
      </p:sp>
      <p:sp>
        <p:nvSpPr>
          <p:cNvPr id="6" name="Rounded Rectangle 5"/>
          <p:cNvSpPr/>
          <p:nvPr/>
        </p:nvSpPr>
        <p:spPr>
          <a:xfrm>
            <a:off x="7839577" y="2408318"/>
            <a:ext cx="2314074" cy="930443"/>
          </a:xfrm>
          <a:prstGeom prst="roundRect">
            <a:avLst/>
          </a:prstGeom>
          <a:solidFill>
            <a:schemeClr val="accent6">
              <a:lumMod val="20000"/>
              <a:lumOff val="80000"/>
            </a:schemeClr>
          </a:solidFill>
          <a:ln w="38100" cmpd="thinThick">
            <a:solidFill>
              <a:schemeClr val="accent6">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chemeClr val="tx1"/>
                </a:solidFill>
              </a:rPr>
              <a:t>Theme 3</a:t>
            </a:r>
          </a:p>
          <a:p>
            <a:pPr algn="ctr"/>
            <a:r>
              <a:rPr lang="en-GB" sz="1600" dirty="0">
                <a:solidFill>
                  <a:schemeClr val="tx1"/>
                </a:solidFill>
              </a:rPr>
              <a:t>General description and justification</a:t>
            </a:r>
          </a:p>
        </p:txBody>
      </p:sp>
      <p:sp>
        <p:nvSpPr>
          <p:cNvPr id="7" name="Rounded Rectangle 6"/>
          <p:cNvSpPr/>
          <p:nvPr/>
        </p:nvSpPr>
        <p:spPr>
          <a:xfrm>
            <a:off x="2170695" y="3980440"/>
            <a:ext cx="2314074" cy="1820780"/>
          </a:xfrm>
          <a:prstGeom prst="roundRect">
            <a:avLst/>
          </a:prstGeom>
          <a:solidFill>
            <a:schemeClr val="accent6">
              <a:lumMod val="20000"/>
              <a:lumOff val="80000"/>
            </a:schemeClr>
          </a:solidFill>
          <a:ln w="38100" cmpd="thinThick">
            <a:solidFill>
              <a:schemeClr val="accent6">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chemeClr val="tx1"/>
                </a:solidFill>
              </a:rPr>
              <a:t>Subtheme 1, 2</a:t>
            </a:r>
          </a:p>
          <a:p>
            <a:pPr algn="ctr"/>
            <a:r>
              <a:rPr lang="en-GB" sz="1600" dirty="0">
                <a:solidFill>
                  <a:schemeClr val="tx1"/>
                </a:solidFill>
              </a:rPr>
              <a:t>Subtheme 1, etc. introduction, interpretation and example quotes.</a:t>
            </a:r>
          </a:p>
          <a:p>
            <a:pPr algn="ctr"/>
            <a:r>
              <a:rPr lang="en-GB" sz="1600" dirty="0">
                <a:solidFill>
                  <a:schemeClr val="tx1"/>
                </a:solidFill>
              </a:rPr>
              <a:t>Brief summary</a:t>
            </a:r>
          </a:p>
        </p:txBody>
      </p:sp>
      <p:sp>
        <p:nvSpPr>
          <p:cNvPr id="8" name="Rounded Rectangle 7"/>
          <p:cNvSpPr/>
          <p:nvPr/>
        </p:nvSpPr>
        <p:spPr>
          <a:xfrm>
            <a:off x="5015162" y="3968410"/>
            <a:ext cx="2314074" cy="1820780"/>
          </a:xfrm>
          <a:prstGeom prst="roundRect">
            <a:avLst/>
          </a:prstGeom>
          <a:solidFill>
            <a:schemeClr val="accent6">
              <a:lumMod val="20000"/>
              <a:lumOff val="80000"/>
            </a:schemeClr>
          </a:solidFill>
          <a:ln w="38100" cmpd="thinThick">
            <a:solidFill>
              <a:schemeClr val="accent6">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chemeClr val="tx1"/>
                </a:solidFill>
              </a:rPr>
              <a:t>Subtheme 1, 2</a:t>
            </a:r>
          </a:p>
          <a:p>
            <a:pPr algn="ctr"/>
            <a:r>
              <a:rPr lang="en-GB" sz="1600" dirty="0">
                <a:solidFill>
                  <a:schemeClr val="tx1"/>
                </a:solidFill>
              </a:rPr>
              <a:t>Subtheme 1, etc. introduction, interpretation and example quotes.</a:t>
            </a:r>
          </a:p>
          <a:p>
            <a:pPr algn="ctr"/>
            <a:r>
              <a:rPr lang="en-GB" sz="1600" dirty="0">
                <a:solidFill>
                  <a:schemeClr val="tx1"/>
                </a:solidFill>
              </a:rPr>
              <a:t>Brief summary</a:t>
            </a:r>
          </a:p>
        </p:txBody>
      </p:sp>
      <p:sp>
        <p:nvSpPr>
          <p:cNvPr id="9" name="Rounded Rectangle 8"/>
          <p:cNvSpPr/>
          <p:nvPr/>
        </p:nvSpPr>
        <p:spPr>
          <a:xfrm>
            <a:off x="7839577" y="3938327"/>
            <a:ext cx="2314074" cy="1820780"/>
          </a:xfrm>
          <a:prstGeom prst="roundRect">
            <a:avLst/>
          </a:prstGeom>
          <a:solidFill>
            <a:schemeClr val="accent6">
              <a:lumMod val="20000"/>
              <a:lumOff val="80000"/>
            </a:schemeClr>
          </a:solidFill>
          <a:ln w="38100" cmpd="thinThick">
            <a:solidFill>
              <a:schemeClr val="accent6">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600" b="1" dirty="0">
                <a:solidFill>
                  <a:schemeClr val="tx1"/>
                </a:solidFill>
              </a:rPr>
              <a:t>Subtheme 1, 2</a:t>
            </a:r>
          </a:p>
          <a:p>
            <a:pPr algn="ctr"/>
            <a:r>
              <a:rPr lang="en-GB" sz="1600" dirty="0">
                <a:solidFill>
                  <a:schemeClr val="tx1"/>
                </a:solidFill>
              </a:rPr>
              <a:t>Subtheme 1, etc. introduction, interpretation and example quotes.</a:t>
            </a:r>
          </a:p>
          <a:p>
            <a:pPr algn="ctr"/>
            <a:r>
              <a:rPr lang="en-GB" sz="1600" dirty="0">
                <a:solidFill>
                  <a:schemeClr val="tx1"/>
                </a:solidFill>
              </a:rPr>
              <a:t>Brief summary</a:t>
            </a:r>
          </a:p>
        </p:txBody>
      </p:sp>
      <p:sp>
        <p:nvSpPr>
          <p:cNvPr id="10" name="Rounded Rectangle 9"/>
          <p:cNvSpPr/>
          <p:nvPr/>
        </p:nvSpPr>
        <p:spPr>
          <a:xfrm>
            <a:off x="3122193" y="6077952"/>
            <a:ext cx="6100011" cy="649705"/>
          </a:xfrm>
          <a:prstGeom prst="roundRect">
            <a:avLst/>
          </a:prstGeom>
          <a:solidFill>
            <a:schemeClr val="accent6">
              <a:lumMod val="20000"/>
              <a:lumOff val="80000"/>
            </a:schemeClr>
          </a:solidFill>
          <a:ln w="38100" cmpd="thinThick">
            <a:solidFill>
              <a:schemeClr val="accent6">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solidFill>
                  <a:schemeClr val="tx1"/>
                </a:solidFill>
              </a:rPr>
              <a:t>Overall summary of themes</a:t>
            </a:r>
          </a:p>
        </p:txBody>
      </p:sp>
      <p:cxnSp>
        <p:nvCxnSpPr>
          <p:cNvPr id="11" name="Straight Arrow Connector 10"/>
          <p:cNvCxnSpPr/>
          <p:nvPr/>
        </p:nvCxnSpPr>
        <p:spPr>
          <a:xfrm flipH="1">
            <a:off x="3858127" y="2151647"/>
            <a:ext cx="204537" cy="256670"/>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cxnSpLocks/>
            <a:endCxn id="7" idx="0"/>
          </p:cNvCxnSpPr>
          <p:nvPr/>
        </p:nvCxnSpPr>
        <p:spPr>
          <a:xfrm>
            <a:off x="3327732" y="3338762"/>
            <a:ext cx="0" cy="641678"/>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4484770" y="3094116"/>
            <a:ext cx="520367" cy="1187116"/>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cxnSpLocks/>
            <a:endCxn id="8" idx="0"/>
          </p:cNvCxnSpPr>
          <p:nvPr/>
        </p:nvCxnSpPr>
        <p:spPr>
          <a:xfrm>
            <a:off x="6172199" y="3370840"/>
            <a:ext cx="0" cy="597570"/>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7319211" y="3025935"/>
            <a:ext cx="520367" cy="1187116"/>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cxnSpLocks/>
            <a:endCxn id="9" idx="0"/>
          </p:cNvCxnSpPr>
          <p:nvPr/>
        </p:nvCxnSpPr>
        <p:spPr>
          <a:xfrm>
            <a:off x="8996614" y="3338761"/>
            <a:ext cx="0" cy="599566"/>
          </a:xfrm>
          <a:prstGeom prst="straightConnector1">
            <a:avLst/>
          </a:prstGeom>
          <a:ln w="508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1886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Analysis: Themes</a:t>
            </a:r>
          </a:p>
        </p:txBody>
      </p:sp>
      <p:sp>
        <p:nvSpPr>
          <p:cNvPr id="3" name="Content Placeholder 2"/>
          <p:cNvSpPr>
            <a:spLocks noGrp="1"/>
          </p:cNvSpPr>
          <p:nvPr>
            <p:ph idx="1"/>
          </p:nvPr>
        </p:nvSpPr>
        <p:spPr/>
        <p:txBody>
          <a:bodyPr>
            <a:normAutofit/>
          </a:bodyPr>
          <a:lstStyle/>
          <a:p>
            <a:pPr marL="0" indent="0">
              <a:buNone/>
            </a:pPr>
            <a:r>
              <a:rPr lang="en-GB" b="1" dirty="0"/>
              <a:t>Theme 1    </a:t>
            </a:r>
            <a:r>
              <a:rPr lang="en-GB" i="1" dirty="0">
                <a:solidFill>
                  <a:srgbClr val="00B0F0"/>
                </a:solidFill>
              </a:rPr>
              <a:t>(explain what this theme is about – why is this a theme?)</a:t>
            </a:r>
          </a:p>
          <a:p>
            <a:pPr marL="0" indent="0">
              <a:buNone/>
            </a:pPr>
            <a:r>
              <a:rPr lang="en-GB" b="1" dirty="0"/>
              <a:t>“That’s life” : the effects of life transitions upon the sibling relationship</a:t>
            </a:r>
          </a:p>
          <a:p>
            <a:pPr marL="0" indent="0">
              <a:buNone/>
            </a:pPr>
            <a:endParaRPr lang="en-GB" b="1" dirty="0"/>
          </a:p>
          <a:p>
            <a:pPr marL="109728" indent="0">
              <a:buNone/>
              <a:defRPr/>
            </a:pPr>
            <a:r>
              <a:rPr lang="en-GB" dirty="0"/>
              <a:t>The first superordinate theme captures the sense that the sibling relationship experiences many transitions from childhood to the end of life, the sibling relationship has longevity and holds significance in relation to understanding how each transition impacts upon the sibling bond. Participants each spoke differently about types of life transitions such as divorce of parents, divorce as a parent, parental death, sibling death, remarriages, geographical distances and the strength of the childhood connection in relation to the adult bond. </a:t>
            </a:r>
          </a:p>
          <a:p>
            <a:endParaRPr lang="en-GB" dirty="0"/>
          </a:p>
        </p:txBody>
      </p:sp>
      <p:sp>
        <p:nvSpPr>
          <p:cNvPr id="4" name="Rectangle: Rounded Corners 3">
            <a:extLst>
              <a:ext uri="{FF2B5EF4-FFF2-40B4-BE49-F238E27FC236}">
                <a16:creationId xmlns:a16="http://schemas.microsoft.com/office/drawing/2014/main" id="{39E8A19D-6A49-AD4A-063A-1B31A5D06A9B}"/>
              </a:ext>
            </a:extLst>
          </p:cNvPr>
          <p:cNvSpPr/>
          <p:nvPr/>
        </p:nvSpPr>
        <p:spPr>
          <a:xfrm>
            <a:off x="6772939" y="697673"/>
            <a:ext cx="4327451" cy="1084101"/>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400" dirty="0"/>
              <a:t>NOTE: The results section here is reporting IPA (hence reference to superordinate themes) – the structure is very similar to TA, but consider the differences between IPA and TA</a:t>
            </a:r>
          </a:p>
        </p:txBody>
      </p:sp>
    </p:spTree>
    <p:extLst>
      <p:ext uri="{BB962C8B-B14F-4D97-AF65-F5344CB8AC3E}">
        <p14:creationId xmlns:p14="http://schemas.microsoft.com/office/powerpoint/2010/main" val="569988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Analysis: Sub-themes</a:t>
            </a:r>
          </a:p>
        </p:txBody>
      </p:sp>
      <p:sp>
        <p:nvSpPr>
          <p:cNvPr id="3" name="Content Placeholder 2"/>
          <p:cNvSpPr>
            <a:spLocks noGrp="1"/>
          </p:cNvSpPr>
          <p:nvPr>
            <p:ph idx="1"/>
          </p:nvPr>
        </p:nvSpPr>
        <p:spPr>
          <a:xfrm>
            <a:off x="571499" y="2075688"/>
            <a:ext cx="11059811" cy="4093023"/>
          </a:xfrm>
        </p:spPr>
        <p:txBody>
          <a:bodyPr>
            <a:normAutofit lnSpcReduction="10000"/>
          </a:bodyPr>
          <a:lstStyle/>
          <a:p>
            <a:pPr marL="0" indent="0">
              <a:buNone/>
            </a:pPr>
            <a:r>
              <a:rPr lang="en-GB" sz="1600" b="1" dirty="0"/>
              <a:t>Loss of the relationship</a:t>
            </a:r>
          </a:p>
          <a:p>
            <a:pPr marL="109728" indent="0">
              <a:buNone/>
              <a:defRPr/>
            </a:pPr>
            <a:r>
              <a:rPr lang="en-GB" sz="1600" dirty="0"/>
              <a:t>The subject of ‘loss” was identified as a distinct subtheme, as out of the total eight participants six commented in the area relating to loss of a relationship. For example, in the case of participant three the notion of loss is discussed in relation to offering sibling support as highlighted in the following transcript extract: </a:t>
            </a:r>
          </a:p>
          <a:p>
            <a:pPr marL="109728" indent="0" algn="r">
              <a:buNone/>
              <a:defRPr/>
            </a:pPr>
            <a:r>
              <a:rPr lang="en-GB" sz="1600" dirty="0">
                <a:solidFill>
                  <a:srgbClr val="00B0F0"/>
                </a:solidFill>
              </a:rPr>
              <a:t>(Detailed explanation of how this became a subtheme)</a:t>
            </a:r>
          </a:p>
          <a:p>
            <a:pPr marL="109728" indent="0">
              <a:buNone/>
              <a:defRPr/>
            </a:pPr>
            <a:r>
              <a:rPr lang="en-GB" sz="1600" i="1" dirty="0"/>
              <a:t>“Um, yeah, I think in particular, with my eldest sister, but brother passed away five years ago”</a:t>
            </a:r>
            <a:r>
              <a:rPr lang="en-GB" sz="1600" dirty="0"/>
              <a:t>                </a:t>
            </a:r>
          </a:p>
          <a:p>
            <a:pPr marL="109728" indent="0" algn="r">
              <a:buNone/>
              <a:defRPr/>
            </a:pPr>
            <a:r>
              <a:rPr lang="en-GB" sz="1600" dirty="0"/>
              <a:t>(Participant 3, female, 30s)</a:t>
            </a:r>
            <a:endParaRPr lang="en-GB" sz="1600" i="1" dirty="0"/>
          </a:p>
          <a:p>
            <a:pPr marL="109728" indent="0" algn="r">
              <a:buNone/>
              <a:defRPr/>
            </a:pPr>
            <a:r>
              <a:rPr lang="en-GB" sz="1600" dirty="0">
                <a:solidFill>
                  <a:srgbClr val="00B0F0"/>
                </a:solidFill>
              </a:rPr>
              <a:t>(Quote to support)</a:t>
            </a:r>
          </a:p>
          <a:p>
            <a:pPr marL="109728" indent="0">
              <a:buNone/>
              <a:defRPr/>
            </a:pPr>
            <a:r>
              <a:rPr lang="en-GB" sz="1600" dirty="0"/>
              <a:t>This loss has obviously made an impact upon the sibling relationships which have survived it, strengthening the connection further. Another area of loss was the loss of a parent as demonstrated in the succeeding transcript extract:</a:t>
            </a:r>
          </a:p>
          <a:p>
            <a:pPr marL="109728" indent="0" algn="r">
              <a:buNone/>
              <a:defRPr/>
            </a:pPr>
            <a:r>
              <a:rPr lang="en-GB" sz="1600" dirty="0">
                <a:solidFill>
                  <a:srgbClr val="00B0F0"/>
                </a:solidFill>
              </a:rPr>
              <a:t>(Interpretation and link to next point/quote)</a:t>
            </a:r>
          </a:p>
          <a:p>
            <a:endParaRPr lang="en-GB" sz="1400" dirty="0"/>
          </a:p>
        </p:txBody>
      </p:sp>
    </p:spTree>
    <p:extLst>
      <p:ext uri="{BB962C8B-B14F-4D97-AF65-F5344CB8AC3E}">
        <p14:creationId xmlns:p14="http://schemas.microsoft.com/office/powerpoint/2010/main" val="3027394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6775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descr="Open Quotation Mark">
            <a:extLst>
              <a:ext uri="{FF2B5EF4-FFF2-40B4-BE49-F238E27FC236}">
                <a16:creationId xmlns:a16="http://schemas.microsoft.com/office/drawing/2014/main" id="{1E956A98-5D30-A699-6776-8FC1B70E7466}"/>
              </a:ext>
            </a:extLst>
          </p:cNvPr>
          <p:cNvSpPr/>
          <p:nvPr/>
        </p:nvSpPr>
        <p:spPr>
          <a:xfrm>
            <a:off x="1660643" y="1135503"/>
            <a:ext cx="1154671" cy="1154671"/>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6" name="Freeform: Shape 15">
            <a:extLst>
              <a:ext uri="{FF2B5EF4-FFF2-40B4-BE49-F238E27FC236}">
                <a16:creationId xmlns:a16="http://schemas.microsoft.com/office/drawing/2014/main" id="{39EEA10F-F592-286A-1D32-0025206C3555}"/>
              </a:ext>
            </a:extLst>
          </p:cNvPr>
          <p:cNvSpPr/>
          <p:nvPr/>
        </p:nvSpPr>
        <p:spPr>
          <a:xfrm>
            <a:off x="588447" y="2413522"/>
            <a:ext cx="3299062" cy="494859"/>
          </a:xfrm>
          <a:custGeom>
            <a:avLst/>
            <a:gdLst>
              <a:gd name="connsiteX0" fmla="*/ 0 w 3299062"/>
              <a:gd name="connsiteY0" fmla="*/ 0 h 494859"/>
              <a:gd name="connsiteX1" fmla="*/ 3299062 w 3299062"/>
              <a:gd name="connsiteY1" fmla="*/ 0 h 494859"/>
              <a:gd name="connsiteX2" fmla="*/ 3299062 w 3299062"/>
              <a:gd name="connsiteY2" fmla="*/ 494859 h 494859"/>
              <a:gd name="connsiteX3" fmla="*/ 0 w 3299062"/>
              <a:gd name="connsiteY3" fmla="*/ 494859 h 494859"/>
              <a:gd name="connsiteX4" fmla="*/ 0 w 3299062"/>
              <a:gd name="connsiteY4" fmla="*/ 0 h 4948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9062" h="494859">
                <a:moveTo>
                  <a:pt x="0" y="0"/>
                </a:moveTo>
                <a:lnTo>
                  <a:pt x="3299062" y="0"/>
                </a:lnTo>
                <a:lnTo>
                  <a:pt x="3299062" y="494859"/>
                </a:lnTo>
                <a:lnTo>
                  <a:pt x="0" y="49485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b="1"/>
            </a:pPr>
            <a:r>
              <a:rPr lang="en-US" sz="2400" kern="1200" dirty="0"/>
              <a:t>Themes and Sub-themes</a:t>
            </a:r>
          </a:p>
        </p:txBody>
      </p:sp>
      <p:sp>
        <p:nvSpPr>
          <p:cNvPr id="17" name="Freeform: Shape 16">
            <a:extLst>
              <a:ext uri="{FF2B5EF4-FFF2-40B4-BE49-F238E27FC236}">
                <a16:creationId xmlns:a16="http://schemas.microsoft.com/office/drawing/2014/main" id="{D5456F00-96A5-B52D-C083-F3F772CC10F3}"/>
              </a:ext>
            </a:extLst>
          </p:cNvPr>
          <p:cNvSpPr/>
          <p:nvPr/>
        </p:nvSpPr>
        <p:spPr>
          <a:xfrm>
            <a:off x="734379" y="3806839"/>
            <a:ext cx="2977713" cy="1038300"/>
          </a:xfrm>
          <a:custGeom>
            <a:avLst/>
            <a:gdLst>
              <a:gd name="connsiteX0" fmla="*/ 0 w 3299062"/>
              <a:gd name="connsiteY0" fmla="*/ 0 h 1038300"/>
              <a:gd name="connsiteX1" fmla="*/ 3299062 w 3299062"/>
              <a:gd name="connsiteY1" fmla="*/ 0 h 1038300"/>
              <a:gd name="connsiteX2" fmla="*/ 3299062 w 3299062"/>
              <a:gd name="connsiteY2" fmla="*/ 1038300 h 1038300"/>
              <a:gd name="connsiteX3" fmla="*/ 0 w 3299062"/>
              <a:gd name="connsiteY3" fmla="*/ 1038300 h 1038300"/>
              <a:gd name="connsiteX4" fmla="*/ 0 w 3299062"/>
              <a:gd name="connsiteY4" fmla="*/ 0 h 1038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9062" h="1038300">
                <a:moveTo>
                  <a:pt x="0" y="0"/>
                </a:moveTo>
                <a:lnTo>
                  <a:pt x="3299062" y="0"/>
                </a:lnTo>
                <a:lnTo>
                  <a:pt x="3299062" y="1038300"/>
                </a:lnTo>
                <a:lnTo>
                  <a:pt x="0" y="10383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defTabSz="577850">
              <a:lnSpc>
                <a:spcPct val="100000"/>
              </a:lnSpc>
              <a:spcBef>
                <a:spcPct val="0"/>
              </a:spcBef>
              <a:spcAft>
                <a:spcPct val="35000"/>
              </a:spcAft>
              <a:buNone/>
            </a:pPr>
            <a:r>
              <a:rPr lang="en-US" kern="1200" dirty="0"/>
              <a:t>Deal with each theme/subtheme in the order in which you have stated they will be presented</a:t>
            </a:r>
          </a:p>
        </p:txBody>
      </p:sp>
      <p:sp>
        <p:nvSpPr>
          <p:cNvPr id="19" name="Rectangle 18" descr="Questions">
            <a:extLst>
              <a:ext uri="{FF2B5EF4-FFF2-40B4-BE49-F238E27FC236}">
                <a16:creationId xmlns:a16="http://schemas.microsoft.com/office/drawing/2014/main" id="{53E94BC7-CBB2-E8BB-B67C-C0A933895061}"/>
              </a:ext>
            </a:extLst>
          </p:cNvPr>
          <p:cNvSpPr/>
          <p:nvPr/>
        </p:nvSpPr>
        <p:spPr>
          <a:xfrm>
            <a:off x="5500734" y="1132569"/>
            <a:ext cx="1154671" cy="115467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CC1F6C11-2E61-E127-893A-ACC46156C504}"/>
              </a:ext>
            </a:extLst>
          </p:cNvPr>
          <p:cNvSpPr/>
          <p:nvPr/>
        </p:nvSpPr>
        <p:spPr>
          <a:xfrm>
            <a:off x="4428539" y="2410588"/>
            <a:ext cx="3299062" cy="494859"/>
          </a:xfrm>
          <a:custGeom>
            <a:avLst/>
            <a:gdLst>
              <a:gd name="connsiteX0" fmla="*/ 0 w 3299062"/>
              <a:gd name="connsiteY0" fmla="*/ 0 h 494859"/>
              <a:gd name="connsiteX1" fmla="*/ 3299062 w 3299062"/>
              <a:gd name="connsiteY1" fmla="*/ 0 h 494859"/>
              <a:gd name="connsiteX2" fmla="*/ 3299062 w 3299062"/>
              <a:gd name="connsiteY2" fmla="*/ 494859 h 494859"/>
              <a:gd name="connsiteX3" fmla="*/ 0 w 3299062"/>
              <a:gd name="connsiteY3" fmla="*/ 494859 h 494859"/>
              <a:gd name="connsiteX4" fmla="*/ 0 w 3299062"/>
              <a:gd name="connsiteY4" fmla="*/ 0 h 4948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9062" h="494859">
                <a:moveTo>
                  <a:pt x="0" y="0"/>
                </a:moveTo>
                <a:lnTo>
                  <a:pt x="3299062" y="0"/>
                </a:lnTo>
                <a:lnTo>
                  <a:pt x="3299062" y="494859"/>
                </a:lnTo>
                <a:lnTo>
                  <a:pt x="0" y="49485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b="1"/>
            </a:pPr>
            <a:r>
              <a:rPr lang="en-US" sz="2400" kern="1200"/>
              <a:t>Summarise each theme</a:t>
            </a:r>
          </a:p>
        </p:txBody>
      </p:sp>
      <p:sp>
        <p:nvSpPr>
          <p:cNvPr id="23" name="Freeform: Shape 22">
            <a:extLst>
              <a:ext uri="{FF2B5EF4-FFF2-40B4-BE49-F238E27FC236}">
                <a16:creationId xmlns:a16="http://schemas.microsoft.com/office/drawing/2014/main" id="{6234E249-DCA5-4208-A3C9-0B83C1B9596F}"/>
              </a:ext>
            </a:extLst>
          </p:cNvPr>
          <p:cNvSpPr/>
          <p:nvPr/>
        </p:nvSpPr>
        <p:spPr>
          <a:xfrm>
            <a:off x="4446469" y="3709983"/>
            <a:ext cx="3299062" cy="1038300"/>
          </a:xfrm>
          <a:custGeom>
            <a:avLst/>
            <a:gdLst>
              <a:gd name="connsiteX0" fmla="*/ 0 w 3299062"/>
              <a:gd name="connsiteY0" fmla="*/ 0 h 1038300"/>
              <a:gd name="connsiteX1" fmla="*/ 3299062 w 3299062"/>
              <a:gd name="connsiteY1" fmla="*/ 0 h 1038300"/>
              <a:gd name="connsiteX2" fmla="*/ 3299062 w 3299062"/>
              <a:gd name="connsiteY2" fmla="*/ 1038300 h 1038300"/>
              <a:gd name="connsiteX3" fmla="*/ 0 w 3299062"/>
              <a:gd name="connsiteY3" fmla="*/ 1038300 h 1038300"/>
              <a:gd name="connsiteX4" fmla="*/ 0 w 3299062"/>
              <a:gd name="connsiteY4" fmla="*/ 0 h 1038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9062" h="1038300">
                <a:moveTo>
                  <a:pt x="0" y="0"/>
                </a:moveTo>
                <a:lnTo>
                  <a:pt x="3299062" y="0"/>
                </a:lnTo>
                <a:lnTo>
                  <a:pt x="3299062" y="1038300"/>
                </a:lnTo>
                <a:lnTo>
                  <a:pt x="0" y="10383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577850">
              <a:lnSpc>
                <a:spcPct val="100000"/>
              </a:lnSpc>
              <a:spcBef>
                <a:spcPct val="0"/>
              </a:spcBef>
              <a:spcAft>
                <a:spcPct val="35000"/>
              </a:spcAft>
              <a:buNone/>
            </a:pPr>
            <a:r>
              <a:rPr lang="en-US" kern="1200" dirty="0" err="1"/>
              <a:t>Summarise</a:t>
            </a:r>
            <a:r>
              <a:rPr lang="en-US" kern="1200" dirty="0"/>
              <a:t> at the end of each subtheme/ theme - tie up each before moving on to the next</a:t>
            </a:r>
          </a:p>
          <a:p>
            <a:pPr marL="114300" lvl="1" indent="-114300" algn="l" defTabSz="577850">
              <a:lnSpc>
                <a:spcPct val="90000"/>
              </a:lnSpc>
              <a:spcBef>
                <a:spcPct val="0"/>
              </a:spcBef>
              <a:spcAft>
                <a:spcPct val="15000"/>
              </a:spcAft>
              <a:buChar char="•"/>
            </a:pPr>
            <a:r>
              <a:rPr lang="en-US" kern="1200" dirty="0"/>
              <a:t>The responses regarding………strongly suggest that/could be interpreted as……</a:t>
            </a:r>
          </a:p>
        </p:txBody>
      </p:sp>
      <p:sp>
        <p:nvSpPr>
          <p:cNvPr id="24" name="Rectangle 23" descr="Statistics">
            <a:extLst>
              <a:ext uri="{FF2B5EF4-FFF2-40B4-BE49-F238E27FC236}">
                <a16:creationId xmlns:a16="http://schemas.microsoft.com/office/drawing/2014/main" id="{C24EBBDB-6725-676F-DB46-24C5D35D9B4E}"/>
              </a:ext>
            </a:extLst>
          </p:cNvPr>
          <p:cNvSpPr/>
          <p:nvPr/>
        </p:nvSpPr>
        <p:spPr>
          <a:xfrm>
            <a:off x="9510347" y="1132569"/>
            <a:ext cx="1154671" cy="1154671"/>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DC8F6D30-1AD3-D653-BE5E-88EB47BC6077}"/>
              </a:ext>
            </a:extLst>
          </p:cNvPr>
          <p:cNvSpPr/>
          <p:nvPr/>
        </p:nvSpPr>
        <p:spPr>
          <a:xfrm>
            <a:off x="8438151" y="2410588"/>
            <a:ext cx="3299062" cy="494859"/>
          </a:xfrm>
          <a:custGeom>
            <a:avLst/>
            <a:gdLst>
              <a:gd name="connsiteX0" fmla="*/ 0 w 3299062"/>
              <a:gd name="connsiteY0" fmla="*/ 0 h 494859"/>
              <a:gd name="connsiteX1" fmla="*/ 3299062 w 3299062"/>
              <a:gd name="connsiteY1" fmla="*/ 0 h 494859"/>
              <a:gd name="connsiteX2" fmla="*/ 3299062 w 3299062"/>
              <a:gd name="connsiteY2" fmla="*/ 494859 h 494859"/>
              <a:gd name="connsiteX3" fmla="*/ 0 w 3299062"/>
              <a:gd name="connsiteY3" fmla="*/ 494859 h 494859"/>
              <a:gd name="connsiteX4" fmla="*/ 0 w 3299062"/>
              <a:gd name="connsiteY4" fmla="*/ 0 h 4948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9062" h="494859">
                <a:moveTo>
                  <a:pt x="0" y="0"/>
                </a:moveTo>
                <a:lnTo>
                  <a:pt x="3299062" y="0"/>
                </a:lnTo>
                <a:lnTo>
                  <a:pt x="3299062" y="494859"/>
                </a:lnTo>
                <a:lnTo>
                  <a:pt x="0" y="49485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b="1"/>
            </a:pPr>
            <a:r>
              <a:rPr lang="en-US" sz="2400" kern="1200"/>
              <a:t>Summarise whole results section</a:t>
            </a:r>
          </a:p>
        </p:txBody>
      </p:sp>
      <p:sp>
        <p:nvSpPr>
          <p:cNvPr id="26" name="Freeform: Shape 25">
            <a:extLst>
              <a:ext uri="{FF2B5EF4-FFF2-40B4-BE49-F238E27FC236}">
                <a16:creationId xmlns:a16="http://schemas.microsoft.com/office/drawing/2014/main" id="{5FA28319-A97C-9D40-BD73-CFDA52A7ACB8}"/>
              </a:ext>
            </a:extLst>
          </p:cNvPr>
          <p:cNvSpPr/>
          <p:nvPr/>
        </p:nvSpPr>
        <p:spPr>
          <a:xfrm>
            <a:off x="8438151" y="3701724"/>
            <a:ext cx="3299062" cy="1038300"/>
          </a:xfrm>
          <a:custGeom>
            <a:avLst/>
            <a:gdLst>
              <a:gd name="connsiteX0" fmla="*/ 0 w 3299062"/>
              <a:gd name="connsiteY0" fmla="*/ 0 h 1038300"/>
              <a:gd name="connsiteX1" fmla="*/ 3299062 w 3299062"/>
              <a:gd name="connsiteY1" fmla="*/ 0 h 1038300"/>
              <a:gd name="connsiteX2" fmla="*/ 3299062 w 3299062"/>
              <a:gd name="connsiteY2" fmla="*/ 1038300 h 1038300"/>
              <a:gd name="connsiteX3" fmla="*/ 0 w 3299062"/>
              <a:gd name="connsiteY3" fmla="*/ 1038300 h 1038300"/>
              <a:gd name="connsiteX4" fmla="*/ 0 w 3299062"/>
              <a:gd name="connsiteY4" fmla="*/ 0 h 1038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99062" h="1038300">
                <a:moveTo>
                  <a:pt x="0" y="0"/>
                </a:moveTo>
                <a:lnTo>
                  <a:pt x="3299062" y="0"/>
                </a:lnTo>
                <a:lnTo>
                  <a:pt x="3299062" y="1038300"/>
                </a:lnTo>
                <a:lnTo>
                  <a:pt x="0" y="10383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l" defTabSz="577850">
              <a:lnSpc>
                <a:spcPct val="100000"/>
              </a:lnSpc>
              <a:spcBef>
                <a:spcPct val="0"/>
              </a:spcBef>
              <a:spcAft>
                <a:spcPct val="35000"/>
              </a:spcAft>
              <a:buNone/>
            </a:pPr>
            <a:r>
              <a:rPr lang="en-US" kern="1200" dirty="0" err="1"/>
              <a:t>Summarise</a:t>
            </a:r>
            <a:r>
              <a:rPr lang="en-US" kern="1200" dirty="0"/>
              <a:t> at the end of the Results (Findings) chapter</a:t>
            </a:r>
          </a:p>
          <a:p>
            <a:pPr marL="114300" lvl="1" indent="-114300" algn="l" defTabSz="577850">
              <a:lnSpc>
                <a:spcPct val="90000"/>
              </a:lnSpc>
              <a:spcBef>
                <a:spcPct val="0"/>
              </a:spcBef>
              <a:spcAft>
                <a:spcPct val="15000"/>
              </a:spcAft>
              <a:buChar char="•"/>
            </a:pPr>
            <a:r>
              <a:rPr lang="en-US" kern="1200" dirty="0"/>
              <a:t>e.g. What threads have been the strongest/most dominant throughout the focus group sessions/interviews?</a:t>
            </a:r>
          </a:p>
        </p:txBody>
      </p:sp>
    </p:spTree>
    <p:extLst>
      <p:ext uri="{BB962C8B-B14F-4D97-AF65-F5344CB8AC3E}">
        <p14:creationId xmlns:p14="http://schemas.microsoft.com/office/powerpoint/2010/main" val="1348358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down)">
                                      <p:cBhvr>
                                        <p:cTn id="7" dur="500"/>
                                        <p:tgtEl>
                                          <p:spTgt spid="1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wipe(down)">
                                      <p:cBhvr>
                                        <p:cTn id="10" dur="500"/>
                                        <p:tgtEl>
                                          <p:spTgt spid="21"/>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wipe(down)">
                                      <p:cBhvr>
                                        <p:cTn id="13" dur="500"/>
                                        <p:tgtEl>
                                          <p:spTgt spid="2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24"/>
                                        </p:tgtEl>
                                        <p:attrNameLst>
                                          <p:attrName>style.visibility</p:attrName>
                                        </p:attrNameLst>
                                      </p:cBhvr>
                                      <p:to>
                                        <p:strVal val="visible"/>
                                      </p:to>
                                    </p:set>
                                    <p:animEffect transition="in" filter="wipe(down)">
                                      <p:cBhvr>
                                        <p:cTn id="18" dur="500"/>
                                        <p:tgtEl>
                                          <p:spTgt spid="24"/>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animEffect transition="in" filter="wipe(down)">
                                      <p:cBhvr>
                                        <p:cTn id="21" dur="500"/>
                                        <p:tgtEl>
                                          <p:spTgt spid="25"/>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6"/>
                                        </p:tgtEl>
                                        <p:attrNameLst>
                                          <p:attrName>style.visibility</p:attrName>
                                        </p:attrNameLst>
                                      </p:cBhvr>
                                      <p:to>
                                        <p:strVal val="visible"/>
                                      </p:to>
                                    </p:set>
                                    <p:animEffect transition="in" filter="wipe(down)">
                                      <p:cBhvr>
                                        <p:cTn id="24"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1" grpId="0"/>
      <p:bldP spid="23" grpId="0"/>
      <p:bldP spid="24" grpId="0" animBg="1"/>
      <p:bldP spid="25" grpId="0"/>
      <p:bldP spid="2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1327E-FF43-50AD-3BD9-642A73C45A5E}"/>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AA0D1AEF-61A5-B612-E286-0A346D264F66}"/>
              </a:ext>
            </a:extLst>
          </p:cNvPr>
          <p:cNvSpPr>
            <a:spLocks noGrp="1"/>
          </p:cNvSpPr>
          <p:nvPr>
            <p:ph idx="1"/>
          </p:nvPr>
        </p:nvSpPr>
        <p:spPr/>
        <p:txBody>
          <a:bodyPr>
            <a:normAutofit lnSpcReduction="10000"/>
          </a:bodyPr>
          <a:lstStyle/>
          <a:p>
            <a:r>
              <a:rPr lang="en-GB" dirty="0"/>
              <a:t>Discuss themes in the order you think </a:t>
            </a:r>
            <a:r>
              <a:rPr lang="en-GB" b="1" dirty="0">
                <a:solidFill>
                  <a:srgbClr val="00B0F0"/>
                </a:solidFill>
              </a:rPr>
              <a:t>tells the story</a:t>
            </a:r>
            <a:r>
              <a:rPr lang="en-GB" dirty="0">
                <a:solidFill>
                  <a:srgbClr val="00B0F0"/>
                </a:solidFill>
              </a:rPr>
              <a:t> </a:t>
            </a:r>
            <a:r>
              <a:rPr lang="en-GB" dirty="0"/>
              <a:t>you have interpreted in the most effective way</a:t>
            </a:r>
          </a:p>
          <a:p>
            <a:endParaRPr lang="en-GB" dirty="0"/>
          </a:p>
          <a:p>
            <a:r>
              <a:rPr lang="en-GB" dirty="0"/>
              <a:t>Explain </a:t>
            </a:r>
            <a:r>
              <a:rPr lang="en-GB" b="1" dirty="0">
                <a:solidFill>
                  <a:srgbClr val="00B0F0"/>
                </a:solidFill>
              </a:rPr>
              <a:t>how your findings contribute to the literature </a:t>
            </a:r>
            <a:r>
              <a:rPr lang="en-GB" dirty="0"/>
              <a:t>by linking your findings to the prior research you have included in your introduction</a:t>
            </a:r>
          </a:p>
          <a:p>
            <a:endParaRPr lang="en-GB" dirty="0"/>
          </a:p>
          <a:p>
            <a:r>
              <a:rPr lang="en-GB" dirty="0"/>
              <a:t>Consider </a:t>
            </a:r>
            <a:r>
              <a:rPr lang="en-GB" b="1" dirty="0">
                <a:solidFill>
                  <a:srgbClr val="00B0F0"/>
                </a:solidFill>
              </a:rPr>
              <a:t>strengths and limitations</a:t>
            </a:r>
            <a:r>
              <a:rPr lang="en-GB" dirty="0"/>
              <a:t>, plus </a:t>
            </a:r>
            <a:r>
              <a:rPr lang="en-GB" b="1" dirty="0">
                <a:solidFill>
                  <a:srgbClr val="00B0F0"/>
                </a:solidFill>
              </a:rPr>
              <a:t>further potential research </a:t>
            </a:r>
            <a:r>
              <a:rPr lang="en-GB" dirty="0"/>
              <a:t>in this area</a:t>
            </a:r>
          </a:p>
          <a:p>
            <a:endParaRPr lang="en-GB" dirty="0"/>
          </a:p>
          <a:p>
            <a:r>
              <a:rPr lang="en-GB" dirty="0"/>
              <a:t>Provide an </a:t>
            </a:r>
            <a:r>
              <a:rPr lang="en-GB" b="1" dirty="0">
                <a:solidFill>
                  <a:srgbClr val="00B0F0"/>
                </a:solidFill>
              </a:rPr>
              <a:t>overall conclusion</a:t>
            </a:r>
          </a:p>
        </p:txBody>
      </p:sp>
    </p:spTree>
    <p:extLst>
      <p:ext uri="{BB962C8B-B14F-4D97-AF65-F5344CB8AC3E}">
        <p14:creationId xmlns:p14="http://schemas.microsoft.com/office/powerpoint/2010/main" val="1937094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A85A5-AE12-0A46-E54F-0AE43FEB3C96}"/>
              </a:ext>
            </a:extLst>
          </p:cNvPr>
          <p:cNvSpPr>
            <a:spLocks noGrp="1"/>
          </p:cNvSpPr>
          <p:nvPr>
            <p:ph type="title"/>
          </p:nvPr>
        </p:nvSpPr>
        <p:spPr/>
        <p:txBody>
          <a:bodyPr/>
          <a:lstStyle/>
          <a:p>
            <a:r>
              <a:rPr lang="en-GB" dirty="0"/>
              <a:t>Tips and reminders </a:t>
            </a:r>
          </a:p>
        </p:txBody>
      </p:sp>
      <p:sp>
        <p:nvSpPr>
          <p:cNvPr id="6" name="Rectangle 5" descr="Books">
            <a:extLst>
              <a:ext uri="{FF2B5EF4-FFF2-40B4-BE49-F238E27FC236}">
                <a16:creationId xmlns:a16="http://schemas.microsoft.com/office/drawing/2014/main" id="{5E5D8552-B375-B188-14D1-ADDF754C97B4}"/>
              </a:ext>
            </a:extLst>
          </p:cNvPr>
          <p:cNvSpPr/>
          <p:nvPr/>
        </p:nvSpPr>
        <p:spPr>
          <a:xfrm>
            <a:off x="1353196" y="2413104"/>
            <a:ext cx="678480" cy="678480"/>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nvGrpSpPr>
          <p:cNvPr id="7" name="Group 6">
            <a:extLst>
              <a:ext uri="{FF2B5EF4-FFF2-40B4-BE49-F238E27FC236}">
                <a16:creationId xmlns:a16="http://schemas.microsoft.com/office/drawing/2014/main" id="{25F2D18D-107C-2E1F-C73C-8DFDE28A0B2B}"/>
              </a:ext>
            </a:extLst>
          </p:cNvPr>
          <p:cNvGrpSpPr/>
          <p:nvPr/>
        </p:nvGrpSpPr>
        <p:grpSpPr>
          <a:xfrm>
            <a:off x="723178" y="3227654"/>
            <a:ext cx="1938515" cy="1294867"/>
            <a:chOff x="5286" y="1637409"/>
            <a:chExt cx="1938515" cy="1294867"/>
          </a:xfrm>
        </p:grpSpPr>
        <p:sp>
          <p:nvSpPr>
            <p:cNvPr id="8" name="Rectangle 7">
              <a:extLst>
                <a:ext uri="{FF2B5EF4-FFF2-40B4-BE49-F238E27FC236}">
                  <a16:creationId xmlns:a16="http://schemas.microsoft.com/office/drawing/2014/main" id="{569D7D0D-8C15-EAD7-8275-E514D5A18A4C}"/>
                </a:ext>
              </a:extLst>
            </p:cNvPr>
            <p:cNvSpPr/>
            <p:nvPr/>
          </p:nvSpPr>
          <p:spPr>
            <a:xfrm>
              <a:off x="5286" y="1637409"/>
              <a:ext cx="1938515" cy="129486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 name="TextBox 8">
              <a:extLst>
                <a:ext uri="{FF2B5EF4-FFF2-40B4-BE49-F238E27FC236}">
                  <a16:creationId xmlns:a16="http://schemas.microsoft.com/office/drawing/2014/main" id="{5BCB75F3-2A1E-34D0-E851-A1CA73265385}"/>
                </a:ext>
              </a:extLst>
            </p:cNvPr>
            <p:cNvSpPr txBox="1"/>
            <p:nvPr/>
          </p:nvSpPr>
          <p:spPr>
            <a:xfrm>
              <a:off x="5286" y="1637409"/>
              <a:ext cx="1938515" cy="129486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kern="1200" dirty="0"/>
                <a:t>Read journal papers that report on qualitative thematic analysis studies</a:t>
              </a:r>
              <a:endParaRPr lang="en-US" kern="1200" dirty="0"/>
            </a:p>
          </p:txBody>
        </p:sp>
      </p:grpSp>
      <p:sp>
        <p:nvSpPr>
          <p:cNvPr id="10" name="Rectangle 9" descr="Stopwatch">
            <a:extLst>
              <a:ext uri="{FF2B5EF4-FFF2-40B4-BE49-F238E27FC236}">
                <a16:creationId xmlns:a16="http://schemas.microsoft.com/office/drawing/2014/main" id="{77275E20-2ED8-24FA-9C26-B04D6DC5C694}"/>
              </a:ext>
            </a:extLst>
          </p:cNvPr>
          <p:cNvSpPr/>
          <p:nvPr/>
        </p:nvSpPr>
        <p:spPr>
          <a:xfrm>
            <a:off x="3592897" y="2413104"/>
            <a:ext cx="678480" cy="678480"/>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1" name="Rectangle 10" descr="Pencil">
            <a:extLst>
              <a:ext uri="{FF2B5EF4-FFF2-40B4-BE49-F238E27FC236}">
                <a16:creationId xmlns:a16="http://schemas.microsoft.com/office/drawing/2014/main" id="{B03AB9F3-EC9C-4B08-8E3B-76DA23C80093}"/>
              </a:ext>
            </a:extLst>
          </p:cNvPr>
          <p:cNvSpPr/>
          <p:nvPr/>
        </p:nvSpPr>
        <p:spPr>
          <a:xfrm>
            <a:off x="5832599" y="2413104"/>
            <a:ext cx="678480" cy="67848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a:p>
        </p:txBody>
      </p:sp>
      <p:sp>
        <p:nvSpPr>
          <p:cNvPr id="12" name="Rectangle 11" descr="Head with Gears">
            <a:extLst>
              <a:ext uri="{FF2B5EF4-FFF2-40B4-BE49-F238E27FC236}">
                <a16:creationId xmlns:a16="http://schemas.microsoft.com/office/drawing/2014/main" id="{F2A2938C-7842-B4CF-9407-07A62C94695D}"/>
              </a:ext>
            </a:extLst>
          </p:cNvPr>
          <p:cNvSpPr/>
          <p:nvPr/>
        </p:nvSpPr>
        <p:spPr>
          <a:xfrm>
            <a:off x="8072300" y="2413104"/>
            <a:ext cx="678480" cy="678480"/>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accent5">
              <a:hueOff val="0"/>
              <a:satOff val="0"/>
              <a:lumOff val="0"/>
              <a:alphaOff val="0"/>
            </a:schemeClr>
          </a:effectRef>
          <a:fontRef idx="minor">
            <a:schemeClr val="lt1"/>
          </a:fontRef>
        </p:style>
        <p:txBody>
          <a:bodyPr/>
          <a:lstStyle/>
          <a:p>
            <a:endParaRPr lang="en-GB"/>
          </a:p>
        </p:txBody>
      </p:sp>
      <p:sp>
        <p:nvSpPr>
          <p:cNvPr id="13" name="Rectangle 12" descr="Question mark">
            <a:extLst>
              <a:ext uri="{FF2B5EF4-FFF2-40B4-BE49-F238E27FC236}">
                <a16:creationId xmlns:a16="http://schemas.microsoft.com/office/drawing/2014/main" id="{ED7098BE-024F-9102-CF43-6DD19462CB22}"/>
              </a:ext>
            </a:extLst>
          </p:cNvPr>
          <p:cNvSpPr/>
          <p:nvPr/>
        </p:nvSpPr>
        <p:spPr>
          <a:xfrm>
            <a:off x="10312002" y="2413104"/>
            <a:ext cx="678480" cy="678480"/>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accent6">
              <a:hueOff val="0"/>
              <a:satOff val="0"/>
              <a:lumOff val="0"/>
              <a:alphaOff val="0"/>
            </a:schemeClr>
          </a:effectRef>
          <a:fontRef idx="minor">
            <a:schemeClr val="lt1"/>
          </a:fontRef>
        </p:style>
        <p:txBody>
          <a:bodyPr/>
          <a:lstStyle/>
          <a:p>
            <a:endParaRPr lang="en-GB"/>
          </a:p>
        </p:txBody>
      </p:sp>
      <p:grpSp>
        <p:nvGrpSpPr>
          <p:cNvPr id="14" name="Group 13">
            <a:extLst>
              <a:ext uri="{FF2B5EF4-FFF2-40B4-BE49-F238E27FC236}">
                <a16:creationId xmlns:a16="http://schemas.microsoft.com/office/drawing/2014/main" id="{50C22792-CB4A-3D01-E89B-8FF154E6E5E1}"/>
              </a:ext>
            </a:extLst>
          </p:cNvPr>
          <p:cNvGrpSpPr/>
          <p:nvPr/>
        </p:nvGrpSpPr>
        <p:grpSpPr>
          <a:xfrm>
            <a:off x="2962879" y="3320253"/>
            <a:ext cx="1938515" cy="647434"/>
            <a:chOff x="2283042" y="1637409"/>
            <a:chExt cx="1938515" cy="1294867"/>
          </a:xfrm>
        </p:grpSpPr>
        <p:sp>
          <p:nvSpPr>
            <p:cNvPr id="15" name="Rectangle 14">
              <a:extLst>
                <a:ext uri="{FF2B5EF4-FFF2-40B4-BE49-F238E27FC236}">
                  <a16:creationId xmlns:a16="http://schemas.microsoft.com/office/drawing/2014/main" id="{7323CA79-967A-EEB7-1D3D-0B8153C75A31}"/>
                </a:ext>
              </a:extLst>
            </p:cNvPr>
            <p:cNvSpPr/>
            <p:nvPr/>
          </p:nvSpPr>
          <p:spPr>
            <a:xfrm>
              <a:off x="2283042" y="1637409"/>
              <a:ext cx="1938515" cy="129486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6" name="TextBox 15">
              <a:extLst>
                <a:ext uri="{FF2B5EF4-FFF2-40B4-BE49-F238E27FC236}">
                  <a16:creationId xmlns:a16="http://schemas.microsoft.com/office/drawing/2014/main" id="{8FD073E9-1170-67AA-2FEF-5E08DE577AB1}"/>
                </a:ext>
              </a:extLst>
            </p:cNvPr>
            <p:cNvSpPr txBox="1"/>
            <p:nvPr/>
          </p:nvSpPr>
          <p:spPr>
            <a:xfrm>
              <a:off x="2283042" y="1637409"/>
              <a:ext cx="1938515" cy="129486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kern="1200" dirty="0"/>
                <a:t>DO NOT leave writing up to the last minute</a:t>
              </a:r>
              <a:endParaRPr lang="en-US" kern="1200" dirty="0"/>
            </a:p>
          </p:txBody>
        </p:sp>
      </p:grpSp>
      <p:grpSp>
        <p:nvGrpSpPr>
          <p:cNvPr id="17" name="Group 16">
            <a:extLst>
              <a:ext uri="{FF2B5EF4-FFF2-40B4-BE49-F238E27FC236}">
                <a16:creationId xmlns:a16="http://schemas.microsoft.com/office/drawing/2014/main" id="{FE22AB32-5968-F1A4-054A-2613E0AA46ED}"/>
              </a:ext>
            </a:extLst>
          </p:cNvPr>
          <p:cNvGrpSpPr/>
          <p:nvPr/>
        </p:nvGrpSpPr>
        <p:grpSpPr>
          <a:xfrm>
            <a:off x="5202581" y="3320253"/>
            <a:ext cx="1938515" cy="1616813"/>
            <a:chOff x="4560798" y="1433524"/>
            <a:chExt cx="1938515" cy="1294867"/>
          </a:xfrm>
        </p:grpSpPr>
        <p:sp>
          <p:nvSpPr>
            <p:cNvPr id="18" name="Rectangle 17">
              <a:extLst>
                <a:ext uri="{FF2B5EF4-FFF2-40B4-BE49-F238E27FC236}">
                  <a16:creationId xmlns:a16="http://schemas.microsoft.com/office/drawing/2014/main" id="{0F1C03A6-993D-4327-286A-548DA2B68608}"/>
                </a:ext>
              </a:extLst>
            </p:cNvPr>
            <p:cNvSpPr/>
            <p:nvPr/>
          </p:nvSpPr>
          <p:spPr>
            <a:xfrm>
              <a:off x="4560798" y="1433524"/>
              <a:ext cx="1938515" cy="129486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9" name="TextBox 18">
              <a:extLst>
                <a:ext uri="{FF2B5EF4-FFF2-40B4-BE49-F238E27FC236}">
                  <a16:creationId xmlns:a16="http://schemas.microsoft.com/office/drawing/2014/main" id="{3E360216-547C-FCC4-D11A-A49C56318BBD}"/>
                </a:ext>
              </a:extLst>
            </p:cNvPr>
            <p:cNvSpPr txBox="1"/>
            <p:nvPr/>
          </p:nvSpPr>
          <p:spPr>
            <a:xfrm>
              <a:off x="4560798" y="1433524"/>
              <a:ext cx="1938515" cy="129486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600" kern="1200" dirty="0"/>
                <a:t>Begin with notes, memos and mind maps</a:t>
              </a:r>
            </a:p>
            <a:p>
              <a:pPr marL="0" lvl="0" indent="0" algn="ctr" defTabSz="622300">
                <a:lnSpc>
                  <a:spcPct val="100000"/>
                </a:lnSpc>
                <a:spcBef>
                  <a:spcPct val="0"/>
                </a:spcBef>
                <a:spcAft>
                  <a:spcPct val="35000"/>
                </a:spcAft>
                <a:buNone/>
                <a:defRPr b="1"/>
              </a:pPr>
              <a:endParaRPr lang="en-GB" sz="1600" dirty="0"/>
            </a:p>
            <a:p>
              <a:pPr algn="ctr" defTabSz="622300">
                <a:spcBef>
                  <a:spcPct val="0"/>
                </a:spcBef>
                <a:spcAft>
                  <a:spcPct val="35000"/>
                </a:spcAft>
                <a:defRPr b="1"/>
              </a:pPr>
              <a:r>
                <a:rPr lang="en-GB" sz="1600" dirty="0"/>
                <a:t>Cutting and pasting of quotes to build your themes/sub-themes</a:t>
              </a:r>
              <a:endParaRPr lang="en-US" sz="1600" dirty="0"/>
            </a:p>
            <a:p>
              <a:pPr marL="0" lvl="0" indent="0" algn="ctr" defTabSz="622300">
                <a:lnSpc>
                  <a:spcPct val="100000"/>
                </a:lnSpc>
                <a:spcBef>
                  <a:spcPct val="0"/>
                </a:spcBef>
                <a:spcAft>
                  <a:spcPct val="35000"/>
                </a:spcAft>
                <a:buNone/>
                <a:defRPr b="1"/>
              </a:pPr>
              <a:endParaRPr lang="en-US" sz="1600" kern="1200" dirty="0"/>
            </a:p>
          </p:txBody>
        </p:sp>
      </p:grpSp>
      <p:grpSp>
        <p:nvGrpSpPr>
          <p:cNvPr id="20" name="Group 19">
            <a:extLst>
              <a:ext uri="{FF2B5EF4-FFF2-40B4-BE49-F238E27FC236}">
                <a16:creationId xmlns:a16="http://schemas.microsoft.com/office/drawing/2014/main" id="{DFA44ADC-B916-FC39-5C0A-D61736E681A3}"/>
              </a:ext>
            </a:extLst>
          </p:cNvPr>
          <p:cNvGrpSpPr/>
          <p:nvPr/>
        </p:nvGrpSpPr>
        <p:grpSpPr>
          <a:xfrm>
            <a:off x="7442284" y="3320253"/>
            <a:ext cx="1938515" cy="1294867"/>
            <a:chOff x="6838554" y="1433524"/>
            <a:chExt cx="1938515" cy="1294867"/>
          </a:xfrm>
        </p:grpSpPr>
        <p:sp>
          <p:nvSpPr>
            <p:cNvPr id="21" name="Rectangle 20">
              <a:extLst>
                <a:ext uri="{FF2B5EF4-FFF2-40B4-BE49-F238E27FC236}">
                  <a16:creationId xmlns:a16="http://schemas.microsoft.com/office/drawing/2014/main" id="{2F62C31A-4A32-A547-8720-1F98CEABACE8}"/>
                </a:ext>
              </a:extLst>
            </p:cNvPr>
            <p:cNvSpPr/>
            <p:nvPr/>
          </p:nvSpPr>
          <p:spPr>
            <a:xfrm>
              <a:off x="6838554" y="1433524"/>
              <a:ext cx="1938515" cy="129486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2" name="TextBox 21">
              <a:extLst>
                <a:ext uri="{FF2B5EF4-FFF2-40B4-BE49-F238E27FC236}">
                  <a16:creationId xmlns:a16="http://schemas.microsoft.com/office/drawing/2014/main" id="{21D598F4-96B1-8E0F-D39D-A0FA043F2D2B}"/>
                </a:ext>
              </a:extLst>
            </p:cNvPr>
            <p:cNvSpPr txBox="1"/>
            <p:nvPr/>
          </p:nvSpPr>
          <p:spPr>
            <a:xfrm>
              <a:off x="6838554" y="1433524"/>
              <a:ext cx="1938515" cy="129486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kern="1200" dirty="0"/>
                <a:t>Always have your research question in mind</a:t>
              </a:r>
              <a:endParaRPr lang="en-US" kern="1200" dirty="0"/>
            </a:p>
          </p:txBody>
        </p:sp>
      </p:grpSp>
      <p:grpSp>
        <p:nvGrpSpPr>
          <p:cNvPr id="23" name="Group 22">
            <a:extLst>
              <a:ext uri="{FF2B5EF4-FFF2-40B4-BE49-F238E27FC236}">
                <a16:creationId xmlns:a16="http://schemas.microsoft.com/office/drawing/2014/main" id="{5E2FF0A5-D5C0-73CB-D288-91BDA9807140}"/>
              </a:ext>
            </a:extLst>
          </p:cNvPr>
          <p:cNvGrpSpPr/>
          <p:nvPr/>
        </p:nvGrpSpPr>
        <p:grpSpPr>
          <a:xfrm>
            <a:off x="9681985" y="3320252"/>
            <a:ext cx="1938515" cy="1294867"/>
            <a:chOff x="9116310" y="1433524"/>
            <a:chExt cx="1938515" cy="1294867"/>
          </a:xfrm>
        </p:grpSpPr>
        <p:sp>
          <p:nvSpPr>
            <p:cNvPr id="24" name="Rectangle 23">
              <a:extLst>
                <a:ext uri="{FF2B5EF4-FFF2-40B4-BE49-F238E27FC236}">
                  <a16:creationId xmlns:a16="http://schemas.microsoft.com/office/drawing/2014/main" id="{C1893E62-8E34-9782-A6C8-63A7A3A966A7}"/>
                </a:ext>
              </a:extLst>
            </p:cNvPr>
            <p:cNvSpPr/>
            <p:nvPr/>
          </p:nvSpPr>
          <p:spPr>
            <a:xfrm>
              <a:off x="9116310" y="1433524"/>
              <a:ext cx="1938515" cy="129486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5" name="TextBox 24">
              <a:extLst>
                <a:ext uri="{FF2B5EF4-FFF2-40B4-BE49-F238E27FC236}">
                  <a16:creationId xmlns:a16="http://schemas.microsoft.com/office/drawing/2014/main" id="{0B3604BD-18D1-11BE-06B1-06FD2889486F}"/>
                </a:ext>
              </a:extLst>
            </p:cNvPr>
            <p:cNvSpPr txBox="1"/>
            <p:nvPr/>
          </p:nvSpPr>
          <p:spPr>
            <a:xfrm>
              <a:off x="9116310" y="1433524"/>
              <a:ext cx="1938515" cy="129486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600" kern="1200" dirty="0"/>
                <a:t>What theory is your research based on? What does the literature suggest you should look for (to answer your research question)</a:t>
              </a:r>
              <a:endParaRPr lang="en-US" sz="1600" kern="1200" dirty="0"/>
            </a:p>
          </p:txBody>
        </p:sp>
      </p:grpSp>
    </p:spTree>
    <p:extLst>
      <p:ext uri="{BB962C8B-B14F-4D97-AF65-F5344CB8AC3E}">
        <p14:creationId xmlns:p14="http://schemas.microsoft.com/office/powerpoint/2010/main" val="311611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barn(inVertical)">
                                      <p:cBhvr>
                                        <p:cTn id="15" dur="500"/>
                                        <p:tgtEl>
                                          <p:spTgt spid="10"/>
                                        </p:tgtEl>
                                      </p:cBhvr>
                                    </p:animEffect>
                                  </p:childTnLst>
                                </p:cTn>
                              </p:par>
                              <p:par>
                                <p:cTn id="16" presetID="16" presetClass="entr" presetSubtype="21" fill="hold"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barn(inVertical)">
                                      <p:cBhvr>
                                        <p:cTn id="18" dur="500"/>
                                        <p:tgtEl>
                                          <p:spTgt spid="14"/>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barn(inVertical)">
                                      <p:cBhvr>
                                        <p:cTn id="23" dur="500"/>
                                        <p:tgtEl>
                                          <p:spTgt spid="11"/>
                                        </p:tgtEl>
                                      </p:cBhvr>
                                    </p:animEffect>
                                  </p:childTnLst>
                                </p:cTn>
                              </p:par>
                              <p:par>
                                <p:cTn id="24" presetID="16" presetClass="entr" presetSubtype="21" fill="hold" nodeType="with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barn(inVertical)">
                                      <p:cBhvr>
                                        <p:cTn id="26" dur="500"/>
                                        <p:tgtEl>
                                          <p:spTgt spid="17"/>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barn(inVertical)">
                                      <p:cBhvr>
                                        <p:cTn id="31" dur="500"/>
                                        <p:tgtEl>
                                          <p:spTgt spid="12"/>
                                        </p:tgtEl>
                                      </p:cBhvr>
                                    </p:animEffect>
                                  </p:childTnLst>
                                </p:cTn>
                              </p:par>
                              <p:par>
                                <p:cTn id="32" presetID="16" presetClass="entr" presetSubtype="21" fill="hold" nodeType="with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barn(inVertical)">
                                      <p:cBhvr>
                                        <p:cTn id="34" dur="500"/>
                                        <p:tgtEl>
                                          <p:spTgt spid="20"/>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barn(inVertical)">
                                      <p:cBhvr>
                                        <p:cTn id="39" dur="500"/>
                                        <p:tgtEl>
                                          <p:spTgt spid="13"/>
                                        </p:tgtEl>
                                      </p:cBhvr>
                                    </p:animEffect>
                                  </p:childTnLst>
                                </p:cTn>
                              </p:par>
                              <p:par>
                                <p:cTn id="40" presetID="16" presetClass="entr" presetSubtype="21" fill="hold" nodeType="with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barn(inVertical)">
                                      <p:cBhvr>
                                        <p:cTn id="4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314D2-D2A1-4CD8-AC61-D3A86240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957D7-3327-530B-621F-9043D9D8DF00}"/>
              </a:ext>
            </a:extLst>
          </p:cNvPr>
          <p:cNvSpPr>
            <a:spLocks noGrp="1"/>
          </p:cNvSpPr>
          <p:nvPr>
            <p:ph type="title"/>
          </p:nvPr>
        </p:nvSpPr>
        <p:spPr>
          <a:xfrm>
            <a:off x="521207" y="789567"/>
            <a:ext cx="11110405" cy="1054864"/>
          </a:xfrm>
        </p:spPr>
        <p:txBody>
          <a:bodyPr anchor="t">
            <a:normAutofit/>
          </a:bodyPr>
          <a:lstStyle/>
          <a:p>
            <a:r>
              <a:rPr lang="en-GB" dirty="0"/>
              <a:t>Tips and reminders </a:t>
            </a:r>
          </a:p>
        </p:txBody>
      </p:sp>
      <p:cxnSp>
        <p:nvCxnSpPr>
          <p:cNvPr id="11" name="Straight Connector 10">
            <a:extLst>
              <a:ext uri="{FF2B5EF4-FFF2-40B4-BE49-F238E27FC236}">
                <a16:creationId xmlns:a16="http://schemas.microsoft.com/office/drawing/2014/main" id="{989C9033-50A6-4C0D-A434-1DA417B55C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56775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E77119D-632B-44FE-918A-65D2788D00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BA12298-BE6D-BB51-1F62-932E2BA71420}"/>
              </a:ext>
            </a:extLst>
          </p:cNvPr>
          <p:cNvGraphicFramePr>
            <a:graphicFrameLocks noGrp="1"/>
          </p:cNvGraphicFramePr>
          <p:nvPr>
            <p:ph idx="1"/>
            <p:extLst>
              <p:ext uri="{D42A27DB-BD31-4B8C-83A1-F6EECF244321}">
                <p14:modId xmlns:p14="http://schemas.microsoft.com/office/powerpoint/2010/main" val="2234910483"/>
              </p:ext>
            </p:extLst>
          </p:nvPr>
        </p:nvGraphicFramePr>
        <p:xfrm>
          <a:off x="571500" y="1844431"/>
          <a:ext cx="11060113" cy="4026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0650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B593B728-EF8E-4747-9825-F8D7FEEE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957D7-3327-530B-621F-9043D9D8DF00}"/>
              </a:ext>
            </a:extLst>
          </p:cNvPr>
          <p:cNvSpPr>
            <a:spLocks noGrp="1"/>
          </p:cNvSpPr>
          <p:nvPr>
            <p:ph type="title"/>
          </p:nvPr>
        </p:nvSpPr>
        <p:spPr>
          <a:xfrm>
            <a:off x="521208" y="783863"/>
            <a:ext cx="3448812" cy="5048339"/>
          </a:xfrm>
        </p:spPr>
        <p:txBody>
          <a:bodyPr anchor="t">
            <a:normAutofit/>
          </a:bodyPr>
          <a:lstStyle/>
          <a:p>
            <a:pPr algn="ctr"/>
            <a:br>
              <a:rPr lang="en-GB" dirty="0"/>
            </a:br>
            <a:br>
              <a:rPr lang="en-GB" dirty="0"/>
            </a:br>
            <a:br>
              <a:rPr lang="en-GB" dirty="0"/>
            </a:br>
            <a:r>
              <a:rPr lang="en-GB" dirty="0"/>
              <a:t>Tips and reminders </a:t>
            </a:r>
          </a:p>
        </p:txBody>
      </p:sp>
      <p:cxnSp>
        <p:nvCxnSpPr>
          <p:cNvPr id="8" name="Straight Connector 11">
            <a:extLst>
              <a:ext uri="{FF2B5EF4-FFF2-40B4-BE49-F238E27FC236}">
                <a16:creationId xmlns:a16="http://schemas.microsoft.com/office/drawing/2014/main" id="{D138B8C1-129C-418D-BEA5-984B1F6A32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3">
            <a:extLst>
              <a:ext uri="{FF2B5EF4-FFF2-40B4-BE49-F238E27FC236}">
                <a16:creationId xmlns:a16="http://schemas.microsoft.com/office/drawing/2014/main" id="{EEE0F901-22C5-405D-919A-D48167CEAD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196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5">
            <a:extLst>
              <a:ext uri="{FF2B5EF4-FFF2-40B4-BE49-F238E27FC236}">
                <a16:creationId xmlns:a16="http://schemas.microsoft.com/office/drawing/2014/main" id="{587C62E1-2E42-4DD6-9ECF-39FB001D5B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3">
            <a:extLst>
              <a:ext uri="{FF2B5EF4-FFF2-40B4-BE49-F238E27FC236}">
                <a16:creationId xmlns:a16="http://schemas.microsoft.com/office/drawing/2014/main" id="{688B79D3-CA91-8619-A650-4053EF49ACF4}"/>
              </a:ext>
            </a:extLst>
          </p:cNvPr>
          <p:cNvGraphicFramePr>
            <a:graphicFrameLocks noGrp="1"/>
          </p:cNvGraphicFramePr>
          <p:nvPr>
            <p:ph idx="1"/>
            <p:extLst>
              <p:ext uri="{D42A27DB-BD31-4B8C-83A1-F6EECF244321}">
                <p14:modId xmlns:p14="http://schemas.microsoft.com/office/powerpoint/2010/main" val="2628815332"/>
              </p:ext>
            </p:extLst>
          </p:nvPr>
        </p:nvGraphicFramePr>
        <p:xfrm>
          <a:off x="4769361" y="1508955"/>
          <a:ext cx="6762434" cy="5044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TextBox 19">
            <a:extLst>
              <a:ext uri="{FF2B5EF4-FFF2-40B4-BE49-F238E27FC236}">
                <a16:creationId xmlns:a16="http://schemas.microsoft.com/office/drawing/2014/main" id="{8D8BCBA2-1069-DCC2-F5CF-0AF9D5855D45}"/>
              </a:ext>
            </a:extLst>
          </p:cNvPr>
          <p:cNvSpPr txBox="1"/>
          <p:nvPr/>
        </p:nvSpPr>
        <p:spPr>
          <a:xfrm>
            <a:off x="5102578" y="686285"/>
            <a:ext cx="6096000" cy="707886"/>
          </a:xfrm>
          <a:prstGeom prst="rect">
            <a:avLst/>
          </a:prstGeom>
          <a:noFill/>
        </p:spPr>
        <p:txBody>
          <a:bodyPr wrap="square">
            <a:spAutoFit/>
          </a:bodyPr>
          <a:lstStyle/>
          <a:p>
            <a:pPr marL="0" indent="0" algn="ctr">
              <a:buNone/>
            </a:pPr>
            <a:r>
              <a:rPr lang="en-GB" sz="2000" b="1" dirty="0"/>
              <a:t>Braun and Clarke’s stance on themes ‘emerging’ from data</a:t>
            </a:r>
          </a:p>
        </p:txBody>
      </p:sp>
    </p:spTree>
    <p:extLst>
      <p:ext uri="{BB962C8B-B14F-4D97-AF65-F5344CB8AC3E}">
        <p14:creationId xmlns:p14="http://schemas.microsoft.com/office/powerpoint/2010/main" val="562309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62267-7713-CEBA-60A7-F18C52D9BC23}"/>
              </a:ext>
            </a:extLst>
          </p:cNvPr>
          <p:cNvSpPr>
            <a:spLocks noGrp="1"/>
          </p:cNvSpPr>
          <p:nvPr>
            <p:ph type="title"/>
          </p:nvPr>
        </p:nvSpPr>
        <p:spPr/>
        <p:txBody>
          <a:bodyPr/>
          <a:lstStyle/>
          <a:p>
            <a:r>
              <a:rPr lang="en-GB" dirty="0"/>
              <a:t>Useful reading</a:t>
            </a:r>
          </a:p>
        </p:txBody>
      </p:sp>
      <p:sp>
        <p:nvSpPr>
          <p:cNvPr id="3" name="Content Placeholder 2">
            <a:extLst>
              <a:ext uri="{FF2B5EF4-FFF2-40B4-BE49-F238E27FC236}">
                <a16:creationId xmlns:a16="http://schemas.microsoft.com/office/drawing/2014/main" id="{167239C9-E8E0-F02B-176F-8EFF1B4739C2}"/>
              </a:ext>
            </a:extLst>
          </p:cNvPr>
          <p:cNvSpPr>
            <a:spLocks noGrp="1"/>
          </p:cNvSpPr>
          <p:nvPr>
            <p:ph idx="1"/>
          </p:nvPr>
        </p:nvSpPr>
        <p:spPr/>
        <p:txBody>
          <a:bodyPr/>
          <a:lstStyle/>
          <a:p>
            <a:pPr marL="0" indent="0">
              <a:buNone/>
            </a:pPr>
            <a:r>
              <a:rPr lang="en-GB" dirty="0"/>
              <a:t>Howitt, D. (2010). </a:t>
            </a:r>
            <a:r>
              <a:rPr lang="en-GB" i="1" dirty="0"/>
              <a:t>Introduction to qualitative methods in psychology</a:t>
            </a:r>
            <a:r>
              <a:rPr lang="en-GB" dirty="0"/>
              <a:t>. Pearson. </a:t>
            </a:r>
          </a:p>
          <a:p>
            <a:r>
              <a:rPr lang="en-GB" dirty="0"/>
              <a:t>(Chapter 7; Thematic Analysis) </a:t>
            </a:r>
          </a:p>
          <a:p>
            <a:endParaRPr lang="en-GB" dirty="0"/>
          </a:p>
          <a:p>
            <a:pPr marL="0" indent="0">
              <a:buNone/>
            </a:pPr>
            <a:r>
              <a:rPr lang="en-GB" dirty="0"/>
              <a:t>Braun, V., &amp; Clarke, V. (2013). </a:t>
            </a:r>
            <a:r>
              <a:rPr lang="en-GB" i="1" dirty="0"/>
              <a:t>Successful qualitative research: A practical guide for beginners.</a:t>
            </a:r>
            <a:r>
              <a:rPr lang="en-GB" dirty="0"/>
              <a:t> Sage. </a:t>
            </a:r>
          </a:p>
          <a:p>
            <a:r>
              <a:rPr lang="en-GB" dirty="0"/>
              <a:t>(Chapter 13: Writing and Communicating Qualitative Analysis)</a:t>
            </a:r>
          </a:p>
          <a:p>
            <a:endParaRPr lang="en-GB" dirty="0"/>
          </a:p>
          <a:p>
            <a:r>
              <a:rPr lang="en-GB" dirty="0"/>
              <a:t>Braun, V., &amp; Clarke, V. (2021). </a:t>
            </a:r>
            <a:r>
              <a:rPr lang="en-GB" i="1" dirty="0"/>
              <a:t>Thematic analysis: A practical guide. </a:t>
            </a:r>
            <a:r>
              <a:rPr lang="en-GB" dirty="0"/>
              <a:t>Sage</a:t>
            </a:r>
          </a:p>
        </p:txBody>
      </p:sp>
    </p:spTree>
    <p:extLst>
      <p:ext uri="{BB962C8B-B14F-4D97-AF65-F5344CB8AC3E}">
        <p14:creationId xmlns:p14="http://schemas.microsoft.com/office/powerpoint/2010/main" val="4199920957"/>
      </p:ext>
    </p:extLst>
  </p:cSld>
  <p:clrMapOvr>
    <a:masterClrMapping/>
  </p:clrMapOvr>
</p:sld>
</file>

<file path=ppt/theme/theme1.xml><?xml version="1.0" encoding="utf-8"?>
<a:theme xmlns:a="http://schemas.openxmlformats.org/drawingml/2006/main" name="AlignmentVTI">
  <a:themeElements>
    <a:clrScheme name="AnalogousFromRegularSeedLeftStep">
      <a:dk1>
        <a:srgbClr val="000000"/>
      </a:dk1>
      <a:lt1>
        <a:srgbClr val="FFFFFF"/>
      </a:lt1>
      <a:dk2>
        <a:srgbClr val="302E1B"/>
      </a:dk2>
      <a:lt2>
        <a:srgbClr val="F0F3F3"/>
      </a:lt2>
      <a:accent1>
        <a:srgbClr val="E7294C"/>
      </a:accent1>
      <a:accent2>
        <a:srgbClr val="D51789"/>
      </a:accent2>
      <a:accent3>
        <a:srgbClr val="E329E7"/>
      </a:accent3>
      <a:accent4>
        <a:srgbClr val="861ED6"/>
      </a:accent4>
      <a:accent5>
        <a:srgbClr val="482CE7"/>
      </a:accent5>
      <a:accent6>
        <a:srgbClr val="174AD5"/>
      </a:accent6>
      <a:hlink>
        <a:srgbClr val="349C88"/>
      </a:hlink>
      <a:folHlink>
        <a:srgbClr val="7F7F7F"/>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1625</Words>
  <Application>Microsoft Office PowerPoint</Application>
  <PresentationFormat>Widescreen</PresentationFormat>
  <Paragraphs>143</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Batang</vt:lpstr>
      <vt:lpstr>Arial</vt:lpstr>
      <vt:lpstr>Avenir Next LT Pro Light</vt:lpstr>
      <vt:lpstr>Calibri</vt:lpstr>
      <vt:lpstr>AlignmentVTI</vt:lpstr>
      <vt:lpstr>Writing and Presenting Thematic Analysis Results</vt:lpstr>
      <vt:lpstr>Writing up a qualitative report</vt:lpstr>
      <vt:lpstr>Qualitative Report Pointers</vt:lpstr>
      <vt:lpstr>   Qualitative Report Pointers</vt:lpstr>
      <vt:lpstr>Using quotes</vt:lpstr>
      <vt:lpstr>Using quotes</vt:lpstr>
      <vt:lpstr>Remember to consider . . . </vt:lpstr>
      <vt:lpstr>Analysis of data</vt:lpstr>
      <vt:lpstr>PowerPoint Presentation</vt:lpstr>
      <vt:lpstr>Reflexivity </vt:lpstr>
      <vt:lpstr>PowerPoint Presentation</vt:lpstr>
      <vt:lpstr>Analysis: Themes</vt:lpstr>
      <vt:lpstr>Analysis: Sub-themes</vt:lpstr>
      <vt:lpstr>PowerPoint Presentation</vt:lpstr>
      <vt:lpstr>Discussion</vt:lpstr>
      <vt:lpstr>Tips and reminders </vt:lpstr>
      <vt:lpstr>Tips and reminders </vt:lpstr>
      <vt:lpstr>   Tips and reminders </vt:lpstr>
      <vt:lpstr>Useful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and Presenting Thematic Analysis Results</dc:title>
  <dc:creator>Stacey Coleman</dc:creator>
  <cp:lastModifiedBy>Stacey Coleman</cp:lastModifiedBy>
  <cp:revision>2</cp:revision>
  <dcterms:created xsi:type="dcterms:W3CDTF">2023-10-10T21:27:50Z</dcterms:created>
  <dcterms:modified xsi:type="dcterms:W3CDTF">2024-10-08T21:42:17Z</dcterms:modified>
</cp:coreProperties>
</file>