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8" r:id="rId3"/>
    <p:sldId id="279" r:id="rId4"/>
    <p:sldId id="280" r:id="rId5"/>
    <p:sldId id="281" r:id="rId6"/>
    <p:sldId id="282" r:id="rId7"/>
    <p:sldId id="283" r:id="rId8"/>
    <p:sldId id="293" r:id="rId9"/>
    <p:sldId id="284" r:id="rId10"/>
    <p:sldId id="285" r:id="rId11"/>
    <p:sldId id="286" r:id="rId12"/>
    <p:sldId id="287" r:id="rId13"/>
    <p:sldId id="288" r:id="rId14"/>
    <p:sldId id="289" r:id="rId15"/>
    <p:sldId id="290" r:id="rId16"/>
    <p:sldId id="291" r:id="rId17"/>
    <p:sldId id="292"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18" autoAdjust="0"/>
    <p:restoredTop sz="94576" autoAdjust="0"/>
  </p:normalViewPr>
  <p:slideViewPr>
    <p:cSldViewPr>
      <p:cViewPr varScale="1">
        <p:scale>
          <a:sx n="112" d="100"/>
          <a:sy n="112" d="100"/>
        </p:scale>
        <p:origin x="144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069332"/>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610037"/>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150741"/>
          <a:ext cx="2576804" cy="0"/>
        </a:xfrm>
        <a:prstGeom prst="line">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669969" y="16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 Greet Client</a:t>
          </a:r>
        </a:p>
      </dsp:txBody>
      <dsp:txXfrm>
        <a:off x="669969" y="168"/>
        <a:ext cx="1906834" cy="150573"/>
      </dsp:txXfrm>
    </dsp:sp>
    <dsp:sp modelId="{FE0B3594-76D8-42BE-BC5D-CFA8C680EB53}">
      <dsp:nvSpPr>
        <dsp:cNvPr id="0" name=""/>
        <dsp:cNvSpPr/>
      </dsp:nvSpPr>
      <dsp:spPr>
        <a:xfrm>
          <a:off x="0" y="168"/>
          <a:ext cx="669969" cy="150573"/>
        </a:xfrm>
        <a:prstGeom prst="round2SameRect">
          <a:avLst>
            <a:gd name="adj1" fmla="val 16670"/>
            <a:gd name="adj2" fmla="val 0"/>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1 </a:t>
          </a:r>
        </a:p>
      </dsp:txBody>
      <dsp:txXfrm>
        <a:off x="7352" y="7520"/>
        <a:ext cx="655265" cy="143221"/>
      </dsp:txXfrm>
    </dsp:sp>
    <dsp:sp modelId="{AB720B47-AE59-4DAC-B3DB-59194A90ECC5}">
      <dsp:nvSpPr>
        <dsp:cNvPr id="0" name=""/>
        <dsp:cNvSpPr/>
      </dsp:nvSpPr>
      <dsp:spPr>
        <a:xfrm>
          <a:off x="0" y="150741"/>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a:t>Tips for greeting professionally</a:t>
          </a:r>
        </a:p>
      </dsp:txBody>
      <dsp:txXfrm>
        <a:off x="0" y="150741"/>
        <a:ext cx="2576804" cy="301192"/>
      </dsp:txXfrm>
    </dsp:sp>
    <dsp:sp modelId="{50A93EA9-BDD9-4334-B982-DBD4530E5FDA}">
      <dsp:nvSpPr>
        <dsp:cNvPr id="0" name=""/>
        <dsp:cNvSpPr/>
      </dsp:nvSpPr>
      <dsp:spPr>
        <a:xfrm>
          <a:off x="669969" y="459463"/>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Engage with Client</a:t>
          </a:r>
        </a:p>
      </dsp:txBody>
      <dsp:txXfrm>
        <a:off x="669969" y="459463"/>
        <a:ext cx="1906834" cy="150573"/>
      </dsp:txXfrm>
    </dsp:sp>
    <dsp:sp modelId="{4738D2F1-C727-4247-B6C5-95102A0E96BB}">
      <dsp:nvSpPr>
        <dsp:cNvPr id="0" name=""/>
        <dsp:cNvSpPr/>
      </dsp:nvSpPr>
      <dsp:spPr>
        <a:xfrm>
          <a:off x="0" y="459463"/>
          <a:ext cx="669969" cy="150573"/>
        </a:xfrm>
        <a:prstGeom prst="round2SameRect">
          <a:avLst>
            <a:gd name="adj1" fmla="val 16670"/>
            <a:gd name="adj2" fmla="val 0"/>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2 </a:t>
          </a:r>
        </a:p>
      </dsp:txBody>
      <dsp:txXfrm>
        <a:off x="7352" y="466815"/>
        <a:ext cx="655265" cy="143221"/>
      </dsp:txXfrm>
    </dsp:sp>
    <dsp:sp modelId="{CE638489-AC13-4942-AA70-5B7876222EC8}">
      <dsp:nvSpPr>
        <dsp:cNvPr id="0" name=""/>
        <dsp:cNvSpPr/>
      </dsp:nvSpPr>
      <dsp:spPr>
        <a:xfrm>
          <a:off x="0" y="610037"/>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a:t>Tips on how to develop a professional relationship with client</a:t>
          </a:r>
        </a:p>
      </dsp:txBody>
      <dsp:txXfrm>
        <a:off x="0" y="610037"/>
        <a:ext cx="2576804" cy="301192"/>
      </dsp:txXfrm>
    </dsp:sp>
    <dsp:sp modelId="{9B513DB3-1C02-4D32-BF9C-D76C2AA9F430}">
      <dsp:nvSpPr>
        <dsp:cNvPr id="0" name=""/>
        <dsp:cNvSpPr/>
      </dsp:nvSpPr>
      <dsp:spPr>
        <a:xfrm>
          <a:off x="669969" y="918758"/>
          <a:ext cx="1906834" cy="15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b" anchorCtr="0">
          <a:noAutofit/>
        </a:bodyPr>
        <a:lstStyle/>
        <a:p>
          <a:pPr marL="0" lvl="0" indent="0" algn="l" defTabSz="311150">
            <a:lnSpc>
              <a:spcPct val="90000"/>
            </a:lnSpc>
            <a:spcBef>
              <a:spcPct val="0"/>
            </a:spcBef>
            <a:spcAft>
              <a:spcPct val="35000"/>
            </a:spcAft>
            <a:buNone/>
          </a:pPr>
          <a:r>
            <a:rPr lang="en-GB" sz="700" kern="1200" dirty="0"/>
            <a:t>Ending a Meeting with a Client</a:t>
          </a:r>
        </a:p>
      </dsp:txBody>
      <dsp:txXfrm>
        <a:off x="669969" y="918758"/>
        <a:ext cx="1906834" cy="150573"/>
      </dsp:txXfrm>
    </dsp:sp>
    <dsp:sp modelId="{C1C494DF-6BD9-43A0-B40A-EF50BBA2734F}">
      <dsp:nvSpPr>
        <dsp:cNvPr id="0" name=""/>
        <dsp:cNvSpPr/>
      </dsp:nvSpPr>
      <dsp:spPr>
        <a:xfrm>
          <a:off x="0" y="918758"/>
          <a:ext cx="669969" cy="150573"/>
        </a:xfrm>
        <a:prstGeom prst="round2SameRect">
          <a:avLst>
            <a:gd name="adj1" fmla="val 16670"/>
            <a:gd name="adj2" fmla="val 0"/>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311150">
            <a:lnSpc>
              <a:spcPct val="90000"/>
            </a:lnSpc>
            <a:spcBef>
              <a:spcPct val="0"/>
            </a:spcBef>
            <a:spcAft>
              <a:spcPct val="35000"/>
            </a:spcAft>
            <a:buNone/>
          </a:pPr>
          <a:r>
            <a:rPr lang="en-GB" sz="700" kern="1200" dirty="0"/>
            <a:t>Stage 3 </a:t>
          </a:r>
        </a:p>
      </dsp:txBody>
      <dsp:txXfrm>
        <a:off x="7352" y="926110"/>
        <a:ext cx="655265" cy="143221"/>
      </dsp:txXfrm>
    </dsp:sp>
    <dsp:sp modelId="{BE5871D0-6B5A-4489-A878-488091FDFAF2}">
      <dsp:nvSpPr>
        <dsp:cNvPr id="0" name=""/>
        <dsp:cNvSpPr/>
      </dsp:nvSpPr>
      <dsp:spPr>
        <a:xfrm>
          <a:off x="0" y="1069332"/>
          <a:ext cx="2576804" cy="301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222250">
            <a:lnSpc>
              <a:spcPct val="90000"/>
            </a:lnSpc>
            <a:spcBef>
              <a:spcPct val="0"/>
            </a:spcBef>
            <a:spcAft>
              <a:spcPct val="15000"/>
            </a:spcAft>
            <a:buChar char="•"/>
          </a:pPr>
          <a:r>
            <a:rPr lang="en-GB" sz="500" kern="1200" dirty="0" err="1"/>
            <a:t>Tios</a:t>
          </a:r>
          <a:r>
            <a:rPr lang="en-GB" sz="500" kern="1200" dirty="0"/>
            <a:t> on how to end a meeting professionally</a:t>
          </a:r>
        </a:p>
      </dsp:txBody>
      <dsp:txXfrm>
        <a:off x="0" y="1069332"/>
        <a:ext cx="2576804" cy="301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790574" y="0"/>
          <a:ext cx="1473851" cy="1473851"/>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endParaRPr lang="en-GB" sz="600" kern="1200" dirty="0"/>
        </a:p>
      </dsp:txBody>
      <dsp:txXfrm>
        <a:off x="1321455" y="73692"/>
        <a:ext cx="412088" cy="221077"/>
      </dsp:txXfrm>
    </dsp:sp>
    <dsp:sp modelId="{8B2F88C0-E4C9-4D7D-BE07-98E187C53D29}">
      <dsp:nvSpPr>
        <dsp:cNvPr id="0" name=""/>
        <dsp:cNvSpPr/>
      </dsp:nvSpPr>
      <dsp:spPr>
        <a:xfrm>
          <a:off x="937959" y="294770"/>
          <a:ext cx="1179080" cy="1179080"/>
        </a:xfrm>
        <a:prstGeom prst="ellipse">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Macro</a:t>
          </a:r>
        </a:p>
      </dsp:txBody>
      <dsp:txXfrm>
        <a:off x="1321455" y="365515"/>
        <a:ext cx="412088" cy="212234"/>
      </dsp:txXfrm>
    </dsp:sp>
    <dsp:sp modelId="{1B8598B6-71B3-4CDD-AC54-CC3E420B8505}">
      <dsp:nvSpPr>
        <dsp:cNvPr id="0" name=""/>
        <dsp:cNvSpPr/>
      </dsp:nvSpPr>
      <dsp:spPr>
        <a:xfrm>
          <a:off x="1105020" y="568882"/>
          <a:ext cx="884310" cy="884310"/>
        </a:xfrm>
        <a:prstGeom prst="ellipse">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a:t>Micro </a:t>
          </a:r>
        </a:p>
      </dsp:txBody>
      <dsp:txXfrm>
        <a:off x="1341131" y="635206"/>
        <a:ext cx="412088" cy="198969"/>
      </dsp:txXfrm>
    </dsp:sp>
    <dsp:sp modelId="{34EE9DF5-A1F1-44FF-BAE8-92726D3789D5}">
      <dsp:nvSpPr>
        <dsp:cNvPr id="0" name=""/>
        <dsp:cNvSpPr/>
      </dsp:nvSpPr>
      <dsp:spPr>
        <a:xfrm>
          <a:off x="1232729" y="884310"/>
          <a:ext cx="589540" cy="589540"/>
        </a:xfrm>
        <a:prstGeom prst="ellipse">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672" tIns="42672" rIns="42672" bIns="42672" numCol="1" spcCol="1270" anchor="ctr" anchorCtr="0">
          <a:noAutofit/>
        </a:bodyPr>
        <a:lstStyle/>
        <a:p>
          <a:pPr marL="0" lvl="0" indent="0" algn="ctr" defTabSz="266700">
            <a:lnSpc>
              <a:spcPct val="90000"/>
            </a:lnSpc>
            <a:spcBef>
              <a:spcPct val="0"/>
            </a:spcBef>
            <a:spcAft>
              <a:spcPct val="35000"/>
            </a:spcAft>
            <a:buNone/>
          </a:pPr>
          <a:r>
            <a:rPr lang="en-GB" sz="600" kern="1200" dirty="0" err="1"/>
            <a:t>Meso</a:t>
          </a:r>
          <a:endParaRPr lang="en-GB" sz="600" kern="1200" dirty="0"/>
        </a:p>
      </dsp:txBody>
      <dsp:txXfrm>
        <a:off x="1319065" y="1031695"/>
        <a:ext cx="416868" cy="294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771006" y="0"/>
          <a:ext cx="1370693" cy="1370693"/>
        </a:xfrm>
        <a:prstGeom prst="quadArrow">
          <a:avLst>
            <a:gd name="adj1" fmla="val 2000"/>
            <a:gd name="adj2" fmla="val 4000"/>
            <a:gd name="adj3" fmla="val 5000"/>
          </a:avLst>
        </a:prstGeom>
        <a:gradFill rotWithShape="0">
          <a:gsLst>
            <a:gs pos="0">
              <a:schemeClr val="accent2">
                <a:tint val="40000"/>
                <a:hueOff val="0"/>
                <a:satOff val="0"/>
                <a:lumOff val="0"/>
                <a:alphaOff val="0"/>
                <a:shade val="51000"/>
                <a:satMod val="130000"/>
              </a:schemeClr>
            </a:gs>
            <a:gs pos="80000">
              <a:schemeClr val="accent2">
                <a:tint val="40000"/>
                <a:hueOff val="0"/>
                <a:satOff val="0"/>
                <a:lumOff val="0"/>
                <a:alphaOff val="0"/>
                <a:shade val="93000"/>
                <a:satMod val="130000"/>
              </a:schemeClr>
            </a:gs>
            <a:gs pos="100000">
              <a:schemeClr val="accent2">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860101" y="89095"/>
          <a:ext cx="548277" cy="548277"/>
        </a:xfrm>
        <a:prstGeom prst="roundRect">
          <a:avLst/>
        </a:prstGeom>
        <a:gradFill rotWithShape="0">
          <a:gsLst>
            <a:gs pos="0">
              <a:schemeClr val="accent2">
                <a:alpha val="90000"/>
                <a:hueOff val="0"/>
                <a:satOff val="0"/>
                <a:lumOff val="0"/>
                <a:alphaOff val="0"/>
                <a:shade val="51000"/>
                <a:satMod val="130000"/>
              </a:schemeClr>
            </a:gs>
            <a:gs pos="80000">
              <a:schemeClr val="accent2">
                <a:alpha val="90000"/>
                <a:hueOff val="0"/>
                <a:satOff val="0"/>
                <a:lumOff val="0"/>
                <a:alphaOff val="0"/>
                <a:shade val="93000"/>
                <a:satMod val="130000"/>
              </a:schemeClr>
            </a:gs>
            <a:gs pos="100000">
              <a:schemeClr val="accent2">
                <a:alpha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Freedom</a:t>
          </a:r>
        </a:p>
      </dsp:txBody>
      <dsp:txXfrm>
        <a:off x="886866" y="115860"/>
        <a:ext cx="494747" cy="494747"/>
      </dsp:txXfrm>
    </dsp:sp>
    <dsp:sp modelId="{73149300-FCE9-4E13-872B-8986A343CDAB}">
      <dsp:nvSpPr>
        <dsp:cNvPr id="0" name=""/>
        <dsp:cNvSpPr/>
      </dsp:nvSpPr>
      <dsp:spPr>
        <a:xfrm>
          <a:off x="1504327" y="89095"/>
          <a:ext cx="548277" cy="548277"/>
        </a:xfrm>
        <a:prstGeom prst="roundRect">
          <a:avLst/>
        </a:prstGeom>
        <a:gradFill rotWithShape="0">
          <a:gsLst>
            <a:gs pos="0">
              <a:schemeClr val="accent2">
                <a:alpha val="90000"/>
                <a:hueOff val="0"/>
                <a:satOff val="0"/>
                <a:lumOff val="0"/>
                <a:alphaOff val="-13333"/>
                <a:shade val="51000"/>
                <a:satMod val="130000"/>
              </a:schemeClr>
            </a:gs>
            <a:gs pos="80000">
              <a:schemeClr val="accent2">
                <a:alpha val="90000"/>
                <a:hueOff val="0"/>
                <a:satOff val="0"/>
                <a:lumOff val="0"/>
                <a:alphaOff val="-13333"/>
                <a:shade val="93000"/>
                <a:satMod val="130000"/>
              </a:schemeClr>
            </a:gs>
            <a:gs pos="100000">
              <a:schemeClr val="accent2">
                <a:alpha val="90000"/>
                <a:hueOff val="0"/>
                <a:satOff val="0"/>
                <a:lumOff val="0"/>
                <a:alphaOff val="-1333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Popular</a:t>
          </a:r>
        </a:p>
      </dsp:txBody>
      <dsp:txXfrm>
        <a:off x="1531092" y="115860"/>
        <a:ext cx="494747" cy="494747"/>
      </dsp:txXfrm>
    </dsp:sp>
    <dsp:sp modelId="{B6D96C3C-DBAA-495F-AC9E-FDAE21436638}">
      <dsp:nvSpPr>
        <dsp:cNvPr id="0" name=""/>
        <dsp:cNvSpPr/>
      </dsp:nvSpPr>
      <dsp:spPr>
        <a:xfrm>
          <a:off x="860101" y="733320"/>
          <a:ext cx="548277" cy="548277"/>
        </a:xfrm>
        <a:prstGeom prst="roundRect">
          <a:avLst/>
        </a:prstGeom>
        <a:gradFill rotWithShape="0">
          <a:gsLst>
            <a:gs pos="0">
              <a:schemeClr val="accent2">
                <a:alpha val="90000"/>
                <a:hueOff val="0"/>
                <a:satOff val="0"/>
                <a:lumOff val="0"/>
                <a:alphaOff val="-26667"/>
                <a:shade val="51000"/>
                <a:satMod val="130000"/>
              </a:schemeClr>
            </a:gs>
            <a:gs pos="80000">
              <a:schemeClr val="accent2">
                <a:alpha val="90000"/>
                <a:hueOff val="0"/>
                <a:satOff val="0"/>
                <a:lumOff val="0"/>
                <a:alphaOff val="-26667"/>
                <a:shade val="93000"/>
                <a:satMod val="130000"/>
              </a:schemeClr>
            </a:gs>
            <a:gs pos="100000">
              <a:schemeClr val="accent2">
                <a:alpha val="90000"/>
                <a:hueOff val="0"/>
                <a:satOff val="0"/>
                <a:lumOff val="0"/>
                <a:alphaOff val="-26667"/>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No Freedom</a:t>
          </a:r>
        </a:p>
      </dsp:txBody>
      <dsp:txXfrm>
        <a:off x="886866" y="760085"/>
        <a:ext cx="494747" cy="494747"/>
      </dsp:txXfrm>
    </dsp:sp>
    <dsp:sp modelId="{92A719FF-3A9F-4760-BA84-6088433EF442}">
      <dsp:nvSpPr>
        <dsp:cNvPr id="0" name=""/>
        <dsp:cNvSpPr/>
      </dsp:nvSpPr>
      <dsp:spPr>
        <a:xfrm>
          <a:off x="1504327" y="733320"/>
          <a:ext cx="548277" cy="548277"/>
        </a:xfrm>
        <a:prstGeom prst="roundRect">
          <a:avLst/>
        </a:prstGeom>
        <a:gradFill rotWithShape="0">
          <a:gsLst>
            <a:gs pos="0">
              <a:schemeClr val="accent2">
                <a:alpha val="90000"/>
                <a:hueOff val="0"/>
                <a:satOff val="0"/>
                <a:lumOff val="0"/>
                <a:alphaOff val="-40000"/>
                <a:shade val="51000"/>
                <a:satMod val="130000"/>
              </a:schemeClr>
            </a:gs>
            <a:gs pos="80000">
              <a:schemeClr val="accent2">
                <a:alpha val="90000"/>
                <a:hueOff val="0"/>
                <a:satOff val="0"/>
                <a:lumOff val="0"/>
                <a:alphaOff val="-40000"/>
                <a:shade val="93000"/>
                <a:satMod val="130000"/>
              </a:schemeClr>
            </a:gs>
            <a:gs pos="100000">
              <a:schemeClr val="accent2">
                <a:alpha val="90000"/>
                <a:hueOff val="0"/>
                <a:satOff val="0"/>
                <a:lumOff val="0"/>
                <a:alphaOff val="-4000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dirty="0"/>
            <a:t>Unpopular</a:t>
          </a:r>
        </a:p>
      </dsp:txBody>
      <dsp:txXfrm>
        <a:off x="1531092" y="760085"/>
        <a:ext cx="494747" cy="494747"/>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2</a:t>
            </a:fld>
            <a:endParaRPr lang="en-GB"/>
          </a:p>
        </p:txBody>
      </p:sp>
    </p:spTree>
    <p:extLst>
      <p:ext uri="{BB962C8B-B14F-4D97-AF65-F5344CB8AC3E}">
        <p14:creationId xmlns:p14="http://schemas.microsoft.com/office/powerpoint/2010/main" val="2083398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Drive and desktop have a respective stack of images which animate on the slideshow mode. Each shows the step by step of the processes. </a:t>
            </a:r>
          </a:p>
        </p:txBody>
      </p:sp>
      <p:sp>
        <p:nvSpPr>
          <p:cNvPr id="4" name="Slide Number Placeholder 3"/>
          <p:cNvSpPr>
            <a:spLocks noGrp="1"/>
          </p:cNvSpPr>
          <p:nvPr>
            <p:ph type="sldNum" sz="quarter" idx="5"/>
          </p:nvPr>
        </p:nvSpPr>
        <p:spPr/>
        <p:txBody>
          <a:bodyPr/>
          <a:lstStyle/>
          <a:p>
            <a:fld id="{B4140BE4-0CAC-4760-B312-E66A3543D328}" type="slidenum">
              <a:rPr lang="en-GB" smtClean="0"/>
              <a:t>4</a:t>
            </a:fld>
            <a:endParaRPr lang="en-GB"/>
          </a:p>
        </p:txBody>
      </p:sp>
    </p:spTree>
    <p:extLst>
      <p:ext uri="{BB962C8B-B14F-4D97-AF65-F5344CB8AC3E}">
        <p14:creationId xmlns:p14="http://schemas.microsoft.com/office/powerpoint/2010/main" val="544189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still image of view of the OneDrive version. You may wish to model this on the desktop version. </a:t>
            </a:r>
          </a:p>
          <a:p>
            <a:endParaRPr lang="en-GB" dirty="0"/>
          </a:p>
          <a:p>
            <a:r>
              <a:rPr lang="en-GB" dirty="0"/>
              <a:t>Explain the different options for slide layout that will pop up.  </a:t>
            </a:r>
          </a:p>
        </p:txBody>
      </p:sp>
      <p:sp>
        <p:nvSpPr>
          <p:cNvPr id="4" name="Slide Number Placeholder 3"/>
          <p:cNvSpPr>
            <a:spLocks noGrp="1"/>
          </p:cNvSpPr>
          <p:nvPr>
            <p:ph type="sldNum" sz="quarter" idx="5"/>
          </p:nvPr>
        </p:nvSpPr>
        <p:spPr/>
        <p:txBody>
          <a:bodyPr/>
          <a:lstStyle/>
          <a:p>
            <a:fld id="{B4140BE4-0CAC-4760-B312-E66A3543D328}" type="slidenum">
              <a:rPr lang="en-GB" smtClean="0"/>
              <a:t>5</a:t>
            </a:fld>
            <a:endParaRPr lang="en-GB"/>
          </a:p>
        </p:txBody>
      </p:sp>
    </p:spTree>
    <p:extLst>
      <p:ext uri="{BB962C8B-B14F-4D97-AF65-F5344CB8AC3E}">
        <p14:creationId xmlns:p14="http://schemas.microsoft.com/office/powerpoint/2010/main" val="3264661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 new PowerPoint - Model the effects of clicking on different designs and design ideas. </a:t>
            </a:r>
          </a:p>
        </p:txBody>
      </p:sp>
      <p:sp>
        <p:nvSpPr>
          <p:cNvPr id="4" name="Slide Number Placeholder 3"/>
          <p:cNvSpPr>
            <a:spLocks noGrp="1"/>
          </p:cNvSpPr>
          <p:nvPr>
            <p:ph type="sldNum" sz="quarter" idx="5"/>
          </p:nvPr>
        </p:nvSpPr>
        <p:spPr/>
        <p:txBody>
          <a:bodyPr/>
          <a:lstStyle/>
          <a:p>
            <a:fld id="{B4140BE4-0CAC-4760-B312-E66A3543D328}" type="slidenum">
              <a:rPr lang="en-GB" smtClean="0"/>
              <a:t>6</a:t>
            </a:fld>
            <a:endParaRPr lang="en-GB"/>
          </a:p>
        </p:txBody>
      </p:sp>
    </p:spTree>
    <p:extLst>
      <p:ext uri="{BB962C8B-B14F-4D97-AF65-F5344CB8AC3E}">
        <p14:creationId xmlns:p14="http://schemas.microsoft.com/office/powerpoint/2010/main" val="4261742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p:txBody>
      </p:sp>
      <p:sp>
        <p:nvSpPr>
          <p:cNvPr id="4" name="Slide Number Placeholder 3"/>
          <p:cNvSpPr>
            <a:spLocks noGrp="1"/>
          </p:cNvSpPr>
          <p:nvPr>
            <p:ph type="sldNum" sz="quarter" idx="5"/>
          </p:nvPr>
        </p:nvSpPr>
        <p:spPr/>
        <p:txBody>
          <a:bodyPr/>
          <a:lstStyle/>
          <a:p>
            <a:fld id="{B4140BE4-0CAC-4760-B312-E66A3543D328}" type="slidenum">
              <a:rPr lang="en-GB" smtClean="0"/>
              <a:t>7</a:t>
            </a:fld>
            <a:endParaRPr lang="en-GB"/>
          </a:p>
        </p:txBody>
      </p:sp>
    </p:spTree>
    <p:extLst>
      <p:ext uri="{BB962C8B-B14F-4D97-AF65-F5344CB8AC3E}">
        <p14:creationId xmlns:p14="http://schemas.microsoft.com/office/powerpoint/2010/main" val="1862906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how to insert a table. Resize, add text and merge boxes. </a:t>
            </a:r>
          </a:p>
        </p:txBody>
      </p:sp>
      <p:sp>
        <p:nvSpPr>
          <p:cNvPr id="4" name="Slide Number Placeholder 3"/>
          <p:cNvSpPr>
            <a:spLocks noGrp="1"/>
          </p:cNvSpPr>
          <p:nvPr>
            <p:ph type="sldNum" sz="quarter" idx="5"/>
          </p:nvPr>
        </p:nvSpPr>
        <p:spPr/>
        <p:txBody>
          <a:bodyPr/>
          <a:lstStyle/>
          <a:p>
            <a:fld id="{B4140BE4-0CAC-4760-B312-E66A3543D328}" type="slidenum">
              <a:rPr lang="en-GB" smtClean="0"/>
              <a:t>9</a:t>
            </a:fld>
            <a:endParaRPr lang="en-GB"/>
          </a:p>
        </p:txBody>
      </p:sp>
    </p:spTree>
    <p:extLst>
      <p:ext uri="{BB962C8B-B14F-4D97-AF65-F5344CB8AC3E}">
        <p14:creationId xmlns:p14="http://schemas.microsoft.com/office/powerpoint/2010/main" val="2330929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10</a:t>
            </a:fld>
            <a:endParaRPr lang="en-GB" altLang="en-US">
              <a:latin typeface="Calibri" panose="020F0502020204030204" pitchFamily="34" charset="0"/>
            </a:endParaRPr>
          </a:p>
        </p:txBody>
      </p:sp>
    </p:spTree>
    <p:extLst>
      <p:ext uri="{BB962C8B-B14F-4D97-AF65-F5344CB8AC3E}">
        <p14:creationId xmlns:p14="http://schemas.microsoft.com/office/powerpoint/2010/main" val="3862577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be useful to add links to signpost your audience to further reading, or to link to a video or website.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11</a:t>
            </a:fld>
            <a:endParaRPr lang="en-GB"/>
          </a:p>
        </p:txBody>
      </p:sp>
    </p:spTree>
    <p:extLst>
      <p:ext uri="{BB962C8B-B14F-4D97-AF65-F5344CB8AC3E}">
        <p14:creationId xmlns:p14="http://schemas.microsoft.com/office/powerpoint/2010/main" val="3847807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There are nine layers of image here – </a:t>
            </a:r>
            <a:r>
              <a:rPr lang="en-GB" altLang="en-US" b="1" dirty="0"/>
              <a:t>show in slideshow mode </a:t>
            </a:r>
            <a:r>
              <a:rPr lang="en-GB" altLang="en-US" dirty="0"/>
              <a:t>to view all of the stages for embedding a link into an image. The following slide (slide 11)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12</a:t>
            </a:fld>
            <a:endParaRPr lang="en-GB"/>
          </a:p>
        </p:txBody>
      </p:sp>
    </p:spTree>
    <p:extLst>
      <p:ext uri="{BB962C8B-B14F-4D97-AF65-F5344CB8AC3E}">
        <p14:creationId xmlns:p14="http://schemas.microsoft.com/office/powerpoint/2010/main" val="32026664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13</a:t>
            </a:fld>
            <a:endParaRPr lang="en-GB"/>
          </a:p>
        </p:txBody>
      </p:sp>
    </p:spTree>
    <p:extLst>
      <p:ext uri="{BB962C8B-B14F-4D97-AF65-F5344CB8AC3E}">
        <p14:creationId xmlns:p14="http://schemas.microsoft.com/office/powerpoint/2010/main" val="11690436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the application of animation to a set of bullet points or images in a new ppt file. </a:t>
            </a:r>
          </a:p>
          <a:p>
            <a:endParaRPr lang="en-GB" dirty="0"/>
          </a:p>
          <a:p>
            <a:r>
              <a:rPr lang="en-GB" dirty="0"/>
              <a:t>Remind students that text/images/shapes need to be inserted before applying animations to them. </a:t>
            </a:r>
          </a:p>
          <a:p>
            <a:endParaRPr lang="en-GB" dirty="0"/>
          </a:p>
          <a:p>
            <a:r>
              <a:rPr lang="en-GB" dirty="0"/>
              <a:t>Click on the slideshow icon to view the animations in action. </a:t>
            </a:r>
          </a:p>
        </p:txBody>
      </p:sp>
      <p:sp>
        <p:nvSpPr>
          <p:cNvPr id="4" name="Slide Number Placeholder 3"/>
          <p:cNvSpPr>
            <a:spLocks noGrp="1"/>
          </p:cNvSpPr>
          <p:nvPr>
            <p:ph type="sldNum" sz="quarter" idx="5"/>
          </p:nvPr>
        </p:nvSpPr>
        <p:spPr/>
        <p:txBody>
          <a:bodyPr/>
          <a:lstStyle/>
          <a:p>
            <a:fld id="{B4140BE4-0CAC-4760-B312-E66A3543D328}" type="slidenum">
              <a:rPr lang="en-GB" smtClean="0"/>
              <a:t>14</a:t>
            </a:fld>
            <a:endParaRPr lang="en-GB"/>
          </a:p>
        </p:txBody>
      </p:sp>
    </p:spTree>
    <p:extLst>
      <p:ext uri="{BB962C8B-B14F-4D97-AF65-F5344CB8AC3E}">
        <p14:creationId xmlns:p14="http://schemas.microsoft.com/office/powerpoint/2010/main" val="33530968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embedded into the slide. </a:t>
            </a:r>
          </a:p>
          <a:p>
            <a:r>
              <a:rPr lang="en-GB" dirty="0"/>
              <a:t>Here is the link to the online version - https://express.adobe.com/video/eYcuyqzqfBPvx </a:t>
            </a:r>
          </a:p>
        </p:txBody>
      </p:sp>
      <p:sp>
        <p:nvSpPr>
          <p:cNvPr id="4" name="Slide Number Placeholder 3"/>
          <p:cNvSpPr>
            <a:spLocks noGrp="1"/>
          </p:cNvSpPr>
          <p:nvPr>
            <p:ph type="sldNum" sz="quarter" idx="5"/>
          </p:nvPr>
        </p:nvSpPr>
        <p:spPr/>
        <p:txBody>
          <a:bodyPr/>
          <a:lstStyle/>
          <a:p>
            <a:fld id="{B4140BE4-0CAC-4760-B312-E66A3543D328}" type="slidenum">
              <a:rPr lang="en-GB" smtClean="0"/>
              <a:t>15</a:t>
            </a:fld>
            <a:endParaRPr lang="en-GB"/>
          </a:p>
        </p:txBody>
      </p:sp>
    </p:spTree>
    <p:extLst>
      <p:ext uri="{BB962C8B-B14F-4D97-AF65-F5344CB8AC3E}">
        <p14:creationId xmlns:p14="http://schemas.microsoft.com/office/powerpoint/2010/main" val="2416304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clear expectations of what you would like to see created. All students must attempt independently but if computers are unavailable some may need to work in pairs. </a:t>
            </a:r>
          </a:p>
          <a:p>
            <a:endParaRPr lang="en-GB" dirty="0"/>
          </a:p>
          <a:p>
            <a:r>
              <a:rPr lang="en-GB" dirty="0"/>
              <a:t>Use the shared computer areas of SH or QP or allow students to use their own devices. </a:t>
            </a:r>
          </a:p>
          <a:p>
            <a:endParaRPr lang="en-GB" dirty="0"/>
          </a:p>
          <a:p>
            <a:r>
              <a:rPr lang="en-GB" dirty="0"/>
              <a:t>If there is time – come together again and share some good examples of the students work. Reflect as a group on what was easy and challenging about </a:t>
            </a:r>
          </a:p>
        </p:txBody>
      </p:sp>
      <p:sp>
        <p:nvSpPr>
          <p:cNvPr id="4" name="Slide Number Placeholder 3"/>
          <p:cNvSpPr>
            <a:spLocks noGrp="1"/>
          </p:cNvSpPr>
          <p:nvPr>
            <p:ph type="sldNum" sz="quarter" idx="5"/>
          </p:nvPr>
        </p:nvSpPr>
        <p:spPr/>
        <p:txBody>
          <a:bodyPr/>
          <a:lstStyle/>
          <a:p>
            <a:fld id="{B4140BE4-0CAC-4760-B312-E66A3543D328}" type="slidenum">
              <a:rPr lang="en-GB" smtClean="0"/>
              <a:t>16</a:t>
            </a:fld>
            <a:endParaRPr lang="en-GB"/>
          </a:p>
        </p:txBody>
      </p:sp>
    </p:spTree>
    <p:extLst>
      <p:ext uri="{BB962C8B-B14F-4D97-AF65-F5344CB8AC3E}">
        <p14:creationId xmlns:p14="http://schemas.microsoft.com/office/powerpoint/2010/main" val="99991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sharing examples, just focus on the technical elements – design, animation, links, text boxes, images. Avoid asking students to present their own work if they are not comfortable to do so. </a:t>
            </a:r>
          </a:p>
          <a:p>
            <a:endParaRPr lang="en-GB" dirty="0"/>
          </a:p>
          <a:p>
            <a:r>
              <a:rPr lang="en-GB" dirty="0"/>
              <a:t>Reflect as a group.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17</a:t>
            </a:fld>
            <a:endParaRPr lang="en-GB"/>
          </a:p>
        </p:txBody>
      </p:sp>
    </p:spTree>
    <p:extLst>
      <p:ext uri="{BB962C8B-B14F-4D97-AF65-F5344CB8AC3E}">
        <p14:creationId xmlns:p14="http://schemas.microsoft.com/office/powerpoint/2010/main" val="13485243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02/03/2025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JPG"/><Relationship Id="rId7"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10" Type="http://schemas.openxmlformats.org/officeDocument/2006/relationships/image" Target="../media/image17.png"/><Relationship Id="rId4" Type="http://schemas.openxmlformats.org/officeDocument/2006/relationships/image" Target="../media/image11.JPG"/><Relationship Id="rId9" Type="http://schemas.openxmlformats.org/officeDocument/2006/relationships/image" Target="../media/image16.JPG"/></Relationships>
</file>

<file path=ppt/slides/_rels/slide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25.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7.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G"/><Relationship Id="rId7" Type="http://schemas.openxmlformats.org/officeDocument/2006/relationships/image" Target="../media/image30.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jpeg"/><Relationship Id="rId9"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2.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725960" y="1052736"/>
            <a:ext cx="7772400" cy="1512888"/>
          </a:xfrm>
        </p:spPr>
        <p:txBody>
          <a:bodyPr/>
          <a:lstStyle/>
          <a:p>
            <a:pPr eaLnBrk="1" hangingPunct="1"/>
            <a:r>
              <a:rPr lang="en-GB" altLang="en-US" dirty="0"/>
              <a:t>LCLM 4002</a:t>
            </a:r>
          </a:p>
        </p:txBody>
      </p:sp>
      <p:sp>
        <p:nvSpPr>
          <p:cNvPr id="6147" name="Subtitle 4"/>
          <p:cNvSpPr>
            <a:spLocks noGrp="1"/>
          </p:cNvSpPr>
          <p:nvPr>
            <p:ph type="subTitle" idx="1"/>
          </p:nvPr>
        </p:nvSpPr>
        <p:spPr>
          <a:xfrm>
            <a:off x="2411760" y="2132856"/>
            <a:ext cx="6400800" cy="3363913"/>
          </a:xfrm>
          <a:ln>
            <a:solidFill>
              <a:schemeClr val="tx2">
                <a:lumMod val="50000"/>
              </a:schemeClr>
            </a:solidFill>
          </a:ln>
        </p:spPr>
        <p:txBody>
          <a:bodyPr/>
          <a:lstStyle/>
          <a:p>
            <a:pPr eaLnBrk="1" hangingPunct="1"/>
            <a:r>
              <a:rPr lang="en-GB" altLang="en-US" dirty="0">
                <a:solidFill>
                  <a:schemeClr val="bg1"/>
                </a:solidFill>
              </a:rPr>
              <a:t>Digital Skills</a:t>
            </a:r>
          </a:p>
          <a:p>
            <a:pPr eaLnBrk="1" hangingPunct="1"/>
            <a:r>
              <a:rPr lang="en-GB" altLang="en-US" dirty="0">
                <a:solidFill>
                  <a:schemeClr val="bg1"/>
                </a:solidFill>
              </a:rPr>
              <a:t>Week 3</a:t>
            </a:r>
          </a:p>
          <a:p>
            <a:pPr eaLnBrk="1" hangingPunct="1"/>
            <a:r>
              <a:rPr lang="en-GB" altLang="en-US" b="1" dirty="0">
                <a:solidFill>
                  <a:schemeClr val="bg1"/>
                </a:solidFill>
              </a:rPr>
              <a:t>Using MS PowerPoint</a:t>
            </a:r>
          </a:p>
          <a:p>
            <a:pPr eaLnBrk="1" hangingPunct="1"/>
            <a:r>
              <a:rPr lang="en-GB" altLang="en-US" b="1" dirty="0">
                <a:solidFill>
                  <a:schemeClr val="bg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5" y="857257"/>
            <a:ext cx="9143985" cy="5143493"/>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1301" y="2213649"/>
            <a:ext cx="4089395" cy="2430702"/>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5758" y="2338578"/>
            <a:ext cx="3840480" cy="2180844"/>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525345" y="2708920"/>
            <a:ext cx="3581306" cy="1138104"/>
          </a:xfrm>
        </p:spPr>
        <p:txBody>
          <a:bodyPr>
            <a:normAutofit fontScale="90000"/>
          </a:bodyPr>
          <a:lstStyle/>
          <a:p>
            <a:r>
              <a:rPr lang="en-US" sz="3300" dirty="0"/>
              <a:t>Digital Skills </a:t>
            </a:r>
            <a:br>
              <a:rPr lang="en-US" sz="3300" dirty="0"/>
            </a:br>
            <a:r>
              <a:rPr lang="en-US" sz="3300" dirty="0"/>
              <a:t>(LCLM 4002) </a:t>
            </a:r>
            <a:br>
              <a:rPr lang="en-US" sz="3300" dirty="0"/>
            </a:br>
            <a:r>
              <a:rPr lang="en-US" sz="3600" dirty="0">
                <a:solidFill>
                  <a:schemeClr val="tx1"/>
                </a:solidFill>
              </a:rPr>
              <a:t>Week3 </a:t>
            </a:r>
            <a:r>
              <a:rPr lang="en-US" sz="3300" dirty="0"/>
              <a:t>– Using MS PowerPoint</a:t>
            </a:r>
          </a:p>
        </p:txBody>
      </p:sp>
    </p:spTree>
    <p:extLst>
      <p:ext uri="{BB962C8B-B14F-4D97-AF65-F5344CB8AC3E}">
        <p14:creationId xmlns:p14="http://schemas.microsoft.com/office/powerpoint/2010/main" val="6565846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00100" y="1339196"/>
            <a:ext cx="7543800" cy="1028700"/>
          </a:xfrm>
        </p:spPr>
        <p:txBody>
          <a:bodyPr>
            <a:normAutofit/>
          </a:bodyPr>
          <a:lstStyle/>
          <a:p>
            <a:pPr algn="ctr"/>
            <a:r>
              <a:rPr lang="en-US" dirty="0"/>
              <a:t>During the session </a:t>
            </a:r>
          </a:p>
        </p:txBody>
      </p:sp>
      <p:grpSp>
        <p:nvGrpSpPr>
          <p:cNvPr id="14" name="Group 13">
            <a:extLst>
              <a:ext uri="{FF2B5EF4-FFF2-40B4-BE49-F238E27FC236}">
                <a16:creationId xmlns:a16="http://schemas.microsoft.com/office/drawing/2014/main" id="{837DA171-1EC8-452C-ADFE-9E8FFF2469C4}"/>
              </a:ext>
            </a:extLst>
          </p:cNvPr>
          <p:cNvGrpSpPr/>
          <p:nvPr/>
        </p:nvGrpSpPr>
        <p:grpSpPr>
          <a:xfrm>
            <a:off x="826804" y="2822526"/>
            <a:ext cx="2235938" cy="2328751"/>
            <a:chOff x="1102406" y="2620368"/>
            <a:chExt cx="2981250" cy="3105001"/>
          </a:xfrm>
        </p:grpSpPr>
        <p:sp>
          <p:nvSpPr>
            <p:cNvPr id="4" name="Oval 3">
              <a:extLst>
                <a:ext uri="{FF2B5EF4-FFF2-40B4-BE49-F238E27FC236}">
                  <a16:creationId xmlns:a16="http://schemas.microsoft.com/office/drawing/2014/main" id="{51DED601-BE32-4F75-BEE9-49448FEF935B}"/>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eacher">
              <a:extLst>
                <a:ext uri="{FF2B5EF4-FFF2-40B4-BE49-F238E27FC236}">
                  <a16:creationId xmlns:a16="http://schemas.microsoft.com/office/drawing/2014/main" id="{28836942-4D94-4BB6-B18A-D9303956E095}"/>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BA46B849-1518-490B-B9DD-6C4F51AB1733}"/>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a:t>Creating and editing presentations on PowerPoint</a:t>
              </a:r>
              <a:endParaRPr lang="en-US" sz="1125"/>
            </a:p>
          </p:txBody>
        </p:sp>
      </p:grpSp>
      <p:grpSp>
        <p:nvGrpSpPr>
          <p:cNvPr id="15" name="Group 14">
            <a:extLst>
              <a:ext uri="{FF2B5EF4-FFF2-40B4-BE49-F238E27FC236}">
                <a16:creationId xmlns:a16="http://schemas.microsoft.com/office/drawing/2014/main" id="{EE1AF870-F0E7-409F-9586-527F64F76126}"/>
              </a:ext>
            </a:extLst>
          </p:cNvPr>
          <p:cNvGrpSpPr/>
          <p:nvPr/>
        </p:nvGrpSpPr>
        <p:grpSpPr>
          <a:xfrm>
            <a:off x="3454030" y="2822526"/>
            <a:ext cx="2235938" cy="2328751"/>
            <a:chOff x="4605374" y="2620368"/>
            <a:chExt cx="2981250" cy="3105001"/>
          </a:xfrm>
        </p:grpSpPr>
        <p:sp>
          <p:nvSpPr>
            <p:cNvPr id="8" name="Oval 7">
              <a:extLst>
                <a:ext uri="{FF2B5EF4-FFF2-40B4-BE49-F238E27FC236}">
                  <a16:creationId xmlns:a16="http://schemas.microsoft.com/office/drawing/2014/main" id="{582FB7C4-4E45-44EB-AA13-D163936A0B32}"/>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Presentation with bar chart">
              <a:extLst>
                <a:ext uri="{FF2B5EF4-FFF2-40B4-BE49-F238E27FC236}">
                  <a16:creationId xmlns:a16="http://schemas.microsoft.com/office/drawing/2014/main" id="{CE3ABFE3-B1FC-457D-BDF3-2BB513979068}"/>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D047BCFC-3262-4A2A-97EF-D10028DA8C29}"/>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slides and Using design</a:t>
              </a:r>
              <a:endParaRPr lang="en-US" sz="1125" dirty="0"/>
            </a:p>
          </p:txBody>
        </p:sp>
      </p:grpSp>
      <p:grpSp>
        <p:nvGrpSpPr>
          <p:cNvPr id="16" name="Group 15">
            <a:extLst>
              <a:ext uri="{FF2B5EF4-FFF2-40B4-BE49-F238E27FC236}">
                <a16:creationId xmlns:a16="http://schemas.microsoft.com/office/drawing/2014/main" id="{72B0381B-B00A-4E4C-90CF-0C721F35F5EE}"/>
              </a:ext>
            </a:extLst>
          </p:cNvPr>
          <p:cNvGrpSpPr/>
          <p:nvPr/>
        </p:nvGrpSpPr>
        <p:grpSpPr>
          <a:xfrm>
            <a:off x="6081257" y="2822526"/>
            <a:ext cx="2235938" cy="2328751"/>
            <a:chOff x="8108343" y="2620368"/>
            <a:chExt cx="2981250" cy="3105001"/>
          </a:xfrm>
        </p:grpSpPr>
        <p:sp>
          <p:nvSpPr>
            <p:cNvPr id="11" name="Oval 10">
              <a:extLst>
                <a:ext uri="{FF2B5EF4-FFF2-40B4-BE49-F238E27FC236}">
                  <a16:creationId xmlns:a16="http://schemas.microsoft.com/office/drawing/2014/main" id="{4049A1A0-666F-4FF4-B9A9-37A99B92F48B}"/>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Stopwatch">
              <a:extLst>
                <a:ext uri="{FF2B5EF4-FFF2-40B4-BE49-F238E27FC236}">
                  <a16:creationId xmlns:a16="http://schemas.microsoft.com/office/drawing/2014/main" id="{41186597-0384-4534-8686-E97EDE1D46C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461AC83B-7767-4469-B932-0EC724968A2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00063">
                <a:spcAft>
                  <a:spcPct val="35000"/>
                </a:spcAft>
                <a:defRPr cap="all"/>
              </a:pPr>
              <a:r>
                <a:rPr lang="en-GB" sz="1125" dirty="0"/>
                <a:t>Inserting elements to slides and animating </a:t>
              </a:r>
              <a:endParaRPr lang="en-US" sz="1125" dirty="0"/>
            </a:p>
          </p:txBody>
        </p:sp>
      </p:grpSp>
    </p:spTree>
    <p:extLst>
      <p:ext uri="{BB962C8B-B14F-4D97-AF65-F5344CB8AC3E}">
        <p14:creationId xmlns:p14="http://schemas.microsoft.com/office/powerpoint/2010/main" val="137400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ABD9408-9415-468A-A615-564E5D3205B8}"/>
              </a:ext>
            </a:extLst>
          </p:cNvPr>
          <p:cNvSpPr txBox="1"/>
          <p:nvPr/>
        </p:nvSpPr>
        <p:spPr>
          <a:xfrm>
            <a:off x="685800" y="3071813"/>
            <a:ext cx="1585913"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dirty="0"/>
              <a:t>On the OneDrive</a:t>
            </a:r>
          </a:p>
        </p:txBody>
      </p:sp>
      <p:sp>
        <p:nvSpPr>
          <p:cNvPr id="2" name="Title 1">
            <a:extLst>
              <a:ext uri="{FF2B5EF4-FFF2-40B4-BE49-F238E27FC236}">
                <a16:creationId xmlns:a16="http://schemas.microsoft.com/office/drawing/2014/main" id="{72461AC4-E306-43C7-909E-A443C61A6F37}"/>
              </a:ext>
            </a:extLst>
          </p:cNvPr>
          <p:cNvSpPr>
            <a:spLocks noGrp="1"/>
          </p:cNvSpPr>
          <p:nvPr>
            <p:ph type="title"/>
          </p:nvPr>
        </p:nvSpPr>
        <p:spPr>
          <a:solidFill>
            <a:schemeClr val="accent1">
              <a:lumMod val="75000"/>
            </a:schemeClr>
          </a:solidFill>
        </p:spPr>
        <p:txBody>
          <a:bodyPr/>
          <a:lstStyle/>
          <a:p>
            <a:r>
              <a:rPr lang="en-GB" b="1" dirty="0"/>
              <a:t>Creating</a:t>
            </a:r>
          </a:p>
        </p:txBody>
      </p:sp>
      <p:pic>
        <p:nvPicPr>
          <p:cNvPr id="5" name="Content Placeholder 4" descr="Graphical user interface, application&#10;&#10;Description automatically generated">
            <a:extLst>
              <a:ext uri="{FF2B5EF4-FFF2-40B4-BE49-F238E27FC236}">
                <a16:creationId xmlns:a16="http://schemas.microsoft.com/office/drawing/2014/main" id="{BF3118E0-58F3-43B4-98B5-F1D6A2C6C4C8}"/>
              </a:ext>
            </a:extLst>
          </p:cNvPr>
          <p:cNvPicPr>
            <a:picLocks noGrp="1" noChangeAspect="1"/>
          </p:cNvPicPr>
          <p:nvPr>
            <p:ph idx="1"/>
          </p:nvPr>
        </p:nvPicPr>
        <p:blipFill>
          <a:blip r:embed="rId3"/>
          <a:stretch>
            <a:fillRect/>
          </a:stretch>
        </p:blipFill>
        <p:spPr>
          <a:xfrm>
            <a:off x="657224" y="2900698"/>
            <a:ext cx="1700213" cy="1178719"/>
          </a:xfrm>
        </p:spPr>
      </p:pic>
      <p:cxnSp>
        <p:nvCxnSpPr>
          <p:cNvPr id="12" name="Straight Arrow Connector 11">
            <a:extLst>
              <a:ext uri="{FF2B5EF4-FFF2-40B4-BE49-F238E27FC236}">
                <a16:creationId xmlns:a16="http://schemas.microsoft.com/office/drawing/2014/main" id="{021E67E8-8E23-4841-8CA3-6BC5C4195158}"/>
              </a:ext>
            </a:extLst>
          </p:cNvPr>
          <p:cNvCxnSpPr>
            <a:cxnSpLocks/>
          </p:cNvCxnSpPr>
          <p:nvPr/>
        </p:nvCxnSpPr>
        <p:spPr>
          <a:xfrm flipH="1">
            <a:off x="928687" y="2561705"/>
            <a:ext cx="300038" cy="424550"/>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pic>
        <p:nvPicPr>
          <p:cNvPr id="7" name="Picture 6" descr="Graphical user interface, application, Teams&#10;&#10;Description automatically generated">
            <a:extLst>
              <a:ext uri="{FF2B5EF4-FFF2-40B4-BE49-F238E27FC236}">
                <a16:creationId xmlns:a16="http://schemas.microsoft.com/office/drawing/2014/main" id="{D8F88045-A84D-4867-BB53-4D489FFAD230}"/>
              </a:ext>
            </a:extLst>
          </p:cNvPr>
          <p:cNvPicPr>
            <a:picLocks noChangeAspect="1"/>
          </p:cNvPicPr>
          <p:nvPr/>
        </p:nvPicPr>
        <p:blipFill>
          <a:blip r:embed="rId4"/>
          <a:stretch>
            <a:fillRect/>
          </a:stretch>
        </p:blipFill>
        <p:spPr>
          <a:xfrm>
            <a:off x="657225" y="2180414"/>
            <a:ext cx="2193074" cy="3398624"/>
          </a:xfrm>
          <a:prstGeom prst="rect">
            <a:avLst/>
          </a:prstGeom>
        </p:spPr>
      </p:pic>
      <p:sp>
        <p:nvSpPr>
          <p:cNvPr id="19" name="Oval 18">
            <a:extLst>
              <a:ext uri="{FF2B5EF4-FFF2-40B4-BE49-F238E27FC236}">
                <a16:creationId xmlns:a16="http://schemas.microsoft.com/office/drawing/2014/main" id="{BC06ACD5-44B6-4830-82E0-AC053FFCF7F9}"/>
              </a:ext>
            </a:extLst>
          </p:cNvPr>
          <p:cNvSpPr/>
          <p:nvPr/>
        </p:nvSpPr>
        <p:spPr>
          <a:xfrm>
            <a:off x="685800" y="3827474"/>
            <a:ext cx="957263" cy="251943"/>
          </a:xfrm>
          <a:prstGeom prst="ellipse">
            <a:avLst/>
          </a:prstGeom>
          <a:noFill/>
          <a:ln w="57150">
            <a:solidFill>
              <a:schemeClr val="accent4"/>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9" name="Picture 8" descr="Graphical user interface, application, website&#10;&#10;Description automatically generated">
            <a:extLst>
              <a:ext uri="{FF2B5EF4-FFF2-40B4-BE49-F238E27FC236}">
                <a16:creationId xmlns:a16="http://schemas.microsoft.com/office/drawing/2014/main" id="{3034A96B-126E-471A-AB1C-3395E83E690F}"/>
              </a:ext>
            </a:extLst>
          </p:cNvPr>
          <p:cNvPicPr>
            <a:picLocks noChangeAspect="1"/>
          </p:cNvPicPr>
          <p:nvPr/>
        </p:nvPicPr>
        <p:blipFill rotWithShape="1">
          <a:blip r:embed="rId5"/>
          <a:srcRect r="61758"/>
          <a:stretch/>
        </p:blipFill>
        <p:spPr>
          <a:xfrm>
            <a:off x="657225" y="2520870"/>
            <a:ext cx="3496894" cy="2905195"/>
          </a:xfrm>
          <a:prstGeom prst="rect">
            <a:avLst/>
          </a:prstGeom>
        </p:spPr>
      </p:pic>
      <p:cxnSp>
        <p:nvCxnSpPr>
          <p:cNvPr id="21" name="Straight Arrow Connector 20">
            <a:extLst>
              <a:ext uri="{FF2B5EF4-FFF2-40B4-BE49-F238E27FC236}">
                <a16:creationId xmlns:a16="http://schemas.microsoft.com/office/drawing/2014/main" id="{C5C43BFF-739B-413F-9556-80D029EBB6DD}"/>
              </a:ext>
            </a:extLst>
          </p:cNvPr>
          <p:cNvCxnSpPr/>
          <p:nvPr/>
        </p:nvCxnSpPr>
        <p:spPr>
          <a:xfrm flipH="1" flipV="1">
            <a:off x="3186113" y="4743450"/>
            <a:ext cx="685800" cy="27146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4B0303F-00ED-49BC-83EF-124995A3F5D7}"/>
              </a:ext>
            </a:extLst>
          </p:cNvPr>
          <p:cNvSpPr txBox="1"/>
          <p:nvPr/>
        </p:nvSpPr>
        <p:spPr>
          <a:xfrm>
            <a:off x="5729288" y="2900698"/>
            <a:ext cx="1971675" cy="41549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100" dirty="0"/>
              <a:t>On a desktop</a:t>
            </a:r>
          </a:p>
        </p:txBody>
      </p:sp>
      <p:grpSp>
        <p:nvGrpSpPr>
          <p:cNvPr id="33" name="Group 32">
            <a:extLst>
              <a:ext uri="{FF2B5EF4-FFF2-40B4-BE49-F238E27FC236}">
                <a16:creationId xmlns:a16="http://schemas.microsoft.com/office/drawing/2014/main" id="{3EACB52D-749B-4F6E-988F-3A969BF8EF0F}"/>
              </a:ext>
            </a:extLst>
          </p:cNvPr>
          <p:cNvGrpSpPr/>
          <p:nvPr/>
        </p:nvGrpSpPr>
        <p:grpSpPr>
          <a:xfrm>
            <a:off x="5506033" y="2119069"/>
            <a:ext cx="2418185" cy="1417455"/>
            <a:chOff x="7639050" y="1728188"/>
            <a:chExt cx="3224247" cy="1889940"/>
          </a:xfrm>
        </p:grpSpPr>
        <p:pic>
          <p:nvPicPr>
            <p:cNvPr id="24" name="Picture 23" descr="A picture containing text, gauge, device&#10;&#10;Description automatically generated">
              <a:extLst>
                <a:ext uri="{FF2B5EF4-FFF2-40B4-BE49-F238E27FC236}">
                  <a16:creationId xmlns:a16="http://schemas.microsoft.com/office/drawing/2014/main" id="{ABE06CEC-2227-4D1C-95C4-98521C23979D}"/>
                </a:ext>
              </a:extLst>
            </p:cNvPr>
            <p:cNvPicPr>
              <a:picLocks noChangeAspect="1"/>
            </p:cNvPicPr>
            <p:nvPr/>
          </p:nvPicPr>
          <p:blipFill>
            <a:blip r:embed="rId6"/>
            <a:stretch>
              <a:fillRect/>
            </a:stretch>
          </p:blipFill>
          <p:spPr>
            <a:xfrm>
              <a:off x="7639050" y="2441278"/>
              <a:ext cx="3224247" cy="1176850"/>
            </a:xfrm>
            <a:prstGeom prst="rect">
              <a:avLst/>
            </a:prstGeom>
          </p:spPr>
        </p:pic>
        <p:cxnSp>
          <p:nvCxnSpPr>
            <p:cNvPr id="32" name="Straight Arrow Connector 31">
              <a:extLst>
                <a:ext uri="{FF2B5EF4-FFF2-40B4-BE49-F238E27FC236}">
                  <a16:creationId xmlns:a16="http://schemas.microsoft.com/office/drawing/2014/main" id="{16E616B1-FA90-4FD4-B958-38B2174BACFE}"/>
                </a:ext>
              </a:extLst>
            </p:cNvPr>
            <p:cNvCxnSpPr/>
            <p:nvPr/>
          </p:nvCxnSpPr>
          <p:spPr>
            <a:xfrm>
              <a:off x="8267777" y="1728188"/>
              <a:ext cx="464247" cy="1258019"/>
            </a:xfrm>
            <a:prstGeom prst="straightConnector1">
              <a:avLst/>
            </a:prstGeom>
            <a:ln w="76200">
              <a:tailEnd type="triangle"/>
            </a:ln>
          </p:spPr>
          <p:style>
            <a:lnRef idx="2">
              <a:schemeClr val="accent4"/>
            </a:lnRef>
            <a:fillRef idx="0">
              <a:schemeClr val="accent4"/>
            </a:fillRef>
            <a:effectRef idx="1">
              <a:schemeClr val="accent4"/>
            </a:effectRef>
            <a:fontRef idx="minor">
              <a:schemeClr val="tx1"/>
            </a:fontRef>
          </p:style>
        </p:cxnSp>
      </p:grpSp>
      <p:pic>
        <p:nvPicPr>
          <p:cNvPr id="26" name="Picture 25" descr="Graphical user interface, application, chat or text message&#10;&#10;Description automatically generated">
            <a:extLst>
              <a:ext uri="{FF2B5EF4-FFF2-40B4-BE49-F238E27FC236}">
                <a16:creationId xmlns:a16="http://schemas.microsoft.com/office/drawing/2014/main" id="{1BA2BD00-F1AD-4A46-ADB9-FF2B94C4B6EF}"/>
              </a:ext>
            </a:extLst>
          </p:cNvPr>
          <p:cNvPicPr>
            <a:picLocks noChangeAspect="1"/>
          </p:cNvPicPr>
          <p:nvPr/>
        </p:nvPicPr>
        <p:blipFill>
          <a:blip r:embed="rId7"/>
          <a:stretch>
            <a:fillRect/>
          </a:stretch>
        </p:blipFill>
        <p:spPr>
          <a:xfrm>
            <a:off x="4691908" y="2686537"/>
            <a:ext cx="4046432" cy="922463"/>
          </a:xfrm>
          <a:prstGeom prst="rect">
            <a:avLst/>
          </a:prstGeom>
        </p:spPr>
      </p:pic>
      <p:pic>
        <p:nvPicPr>
          <p:cNvPr id="28" name="Picture 27" descr="Graphical user interface, application&#10;&#10;Description automatically generated">
            <a:extLst>
              <a:ext uri="{FF2B5EF4-FFF2-40B4-BE49-F238E27FC236}">
                <a16:creationId xmlns:a16="http://schemas.microsoft.com/office/drawing/2014/main" id="{85609646-E64D-458D-8F0A-8EC282B696A5}"/>
              </a:ext>
            </a:extLst>
          </p:cNvPr>
          <p:cNvPicPr>
            <a:picLocks noChangeAspect="1"/>
          </p:cNvPicPr>
          <p:nvPr/>
        </p:nvPicPr>
        <p:blipFill>
          <a:blip r:embed="rId8"/>
          <a:stretch>
            <a:fillRect/>
          </a:stretch>
        </p:blipFill>
        <p:spPr>
          <a:xfrm>
            <a:off x="4691908" y="2119069"/>
            <a:ext cx="3986213" cy="1850231"/>
          </a:xfrm>
          <a:prstGeom prst="rect">
            <a:avLst/>
          </a:prstGeom>
        </p:spPr>
      </p:pic>
      <p:pic>
        <p:nvPicPr>
          <p:cNvPr id="30" name="Picture 29" descr="Graphical user interface&#10;&#10;Description automatically generated with medium confidence">
            <a:extLst>
              <a:ext uri="{FF2B5EF4-FFF2-40B4-BE49-F238E27FC236}">
                <a16:creationId xmlns:a16="http://schemas.microsoft.com/office/drawing/2014/main" id="{B71145CB-FF59-470F-8E7A-31870658CB1F}"/>
              </a:ext>
            </a:extLst>
          </p:cNvPr>
          <p:cNvPicPr>
            <a:picLocks noChangeAspect="1"/>
          </p:cNvPicPr>
          <p:nvPr/>
        </p:nvPicPr>
        <p:blipFill>
          <a:blip r:embed="rId9"/>
          <a:stretch>
            <a:fillRect/>
          </a:stretch>
        </p:blipFill>
        <p:spPr>
          <a:xfrm>
            <a:off x="4691908" y="1403977"/>
            <a:ext cx="3464719" cy="878681"/>
          </a:xfrm>
          <a:prstGeom prst="rect">
            <a:avLst/>
          </a:prstGeom>
        </p:spPr>
      </p:pic>
      <p:cxnSp>
        <p:nvCxnSpPr>
          <p:cNvPr id="35" name="Straight Arrow Connector 34">
            <a:extLst>
              <a:ext uri="{FF2B5EF4-FFF2-40B4-BE49-F238E27FC236}">
                <a16:creationId xmlns:a16="http://schemas.microsoft.com/office/drawing/2014/main" id="{CA4BCFE4-14C9-414F-98F5-2123040F32E8}"/>
              </a:ext>
            </a:extLst>
          </p:cNvPr>
          <p:cNvCxnSpPr/>
          <p:nvPr/>
        </p:nvCxnSpPr>
        <p:spPr>
          <a:xfrm flipH="1">
            <a:off x="6151670" y="1930811"/>
            <a:ext cx="824201" cy="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4143F62-492A-4FF1-B725-4708F5D238B9}"/>
              </a:ext>
            </a:extLst>
          </p:cNvPr>
          <p:cNvPicPr>
            <a:picLocks noChangeAspect="1"/>
          </p:cNvPicPr>
          <p:nvPr/>
        </p:nvPicPr>
        <p:blipFill rotWithShape="1">
          <a:blip r:embed="rId10"/>
          <a:srcRect r="36079"/>
          <a:stretch/>
        </p:blipFill>
        <p:spPr>
          <a:xfrm>
            <a:off x="4693209" y="1320373"/>
            <a:ext cx="4020556" cy="3245066"/>
          </a:xfrm>
          <a:prstGeom prst="rect">
            <a:avLst/>
          </a:prstGeom>
        </p:spPr>
      </p:pic>
      <p:cxnSp>
        <p:nvCxnSpPr>
          <p:cNvPr id="8" name="Straight Arrow Connector 7">
            <a:extLst>
              <a:ext uri="{FF2B5EF4-FFF2-40B4-BE49-F238E27FC236}">
                <a16:creationId xmlns:a16="http://schemas.microsoft.com/office/drawing/2014/main" id="{5EE65ED1-CF44-405C-A6D3-F3149B24A4F6}"/>
              </a:ext>
            </a:extLst>
          </p:cNvPr>
          <p:cNvCxnSpPr/>
          <p:nvPr/>
        </p:nvCxnSpPr>
        <p:spPr>
          <a:xfrm flipH="1" flipV="1">
            <a:off x="7185314" y="3429000"/>
            <a:ext cx="515649" cy="39847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55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3"/>
                                        </p:tgtEl>
                                        <p:attrNameLst>
                                          <p:attrName>style.visibility</p:attrName>
                                        </p:attrNameLst>
                                      </p:cBhvr>
                                      <p:to>
                                        <p:strVal val="visible"/>
                                      </p:to>
                                    </p:set>
                                    <p:animEffect transition="in" filter="fade">
                                      <p:cBhvr>
                                        <p:cTn id="47" dur="500"/>
                                        <p:tgtEl>
                                          <p:spTgt spid="33"/>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fade">
                                      <p:cBhvr>
                                        <p:cTn id="52" dur="500"/>
                                        <p:tgtEl>
                                          <p:spTgt spid="2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fade">
                                      <p:cBhvr>
                                        <p:cTn id="57" dur="500"/>
                                        <p:tgtEl>
                                          <p:spTgt spid="28"/>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5"/>
                                        </p:tgtEl>
                                        <p:attrNameLst>
                                          <p:attrName>style.visibility</p:attrName>
                                        </p:attrNameLst>
                                      </p:cBhvr>
                                      <p:to>
                                        <p:strVal val="visible"/>
                                      </p:to>
                                    </p:set>
                                    <p:animEffect transition="in" filter="fade">
                                      <p:cBhvr>
                                        <p:cTn id="62" dur="500"/>
                                        <p:tgtEl>
                                          <p:spTgt spid="35"/>
                                        </p:tgtEl>
                                      </p:cBhvr>
                                    </p:animEffect>
                                  </p:childTnLst>
                                </p:cTn>
                              </p:par>
                              <p:par>
                                <p:cTn id="63" presetID="10" presetClass="entr" presetSubtype="0" fill="hold"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gtEl>
                                        <p:attrNameLst>
                                          <p:attrName>style.visibility</p:attrName>
                                        </p:attrNameLst>
                                      </p:cBhvr>
                                      <p:to>
                                        <p:strVal val="visible"/>
                                      </p:to>
                                    </p:set>
                                    <p:animEffect transition="in" filter="fade">
                                      <p:cBhvr>
                                        <p:cTn id="70" dur="500"/>
                                        <p:tgtEl>
                                          <p:spTgt spid="4"/>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8"/>
                                        </p:tgtEl>
                                        <p:attrNameLst>
                                          <p:attrName>style.visibility</p:attrName>
                                        </p:attrNameLst>
                                      </p:cBhvr>
                                      <p:to>
                                        <p:strVal val="visible"/>
                                      </p:to>
                                    </p:set>
                                    <p:animEffect transition="in" filter="fade">
                                      <p:cBhvr>
                                        <p:cTn id="7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9" grpId="0" animBg="1"/>
      <p:bldP spid="2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326-2312-453A-AA01-8557B15D9AC3}"/>
              </a:ext>
            </a:extLst>
          </p:cNvPr>
          <p:cNvSpPr>
            <a:spLocks noGrp="1"/>
          </p:cNvSpPr>
          <p:nvPr>
            <p:ph type="title"/>
          </p:nvPr>
        </p:nvSpPr>
        <p:spPr>
          <a:xfrm>
            <a:off x="6343651" y="1312794"/>
            <a:ext cx="2371472" cy="588743"/>
          </a:xfrm>
          <a:solidFill>
            <a:srgbClr val="00B0F0"/>
          </a:solidFill>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Inserting slides</a:t>
            </a:r>
          </a:p>
        </p:txBody>
      </p:sp>
      <p:pic>
        <p:nvPicPr>
          <p:cNvPr id="5" name="Content Placeholder 4" descr="Graphical user interface, diagram&#10;&#10;Description automatically generated">
            <a:extLst>
              <a:ext uri="{FF2B5EF4-FFF2-40B4-BE49-F238E27FC236}">
                <a16:creationId xmlns:a16="http://schemas.microsoft.com/office/drawing/2014/main" id="{D196D468-07F4-4C6A-81A3-AE18F6CC3480}"/>
              </a:ext>
            </a:extLst>
          </p:cNvPr>
          <p:cNvPicPr>
            <a:picLocks noGrp="1" noChangeAspect="1"/>
          </p:cNvPicPr>
          <p:nvPr>
            <p:ph idx="1"/>
          </p:nvPr>
        </p:nvPicPr>
        <p:blipFill>
          <a:blip r:embed="rId3"/>
          <a:stretch>
            <a:fillRect/>
          </a:stretch>
        </p:blipFill>
        <p:spPr>
          <a:xfrm>
            <a:off x="514350" y="1315165"/>
            <a:ext cx="5143500" cy="3999071"/>
          </a:xfrm>
          <a:noFill/>
        </p:spPr>
      </p:pic>
      <p:sp>
        <p:nvSpPr>
          <p:cNvPr id="10" name="Text Placeholder 3">
            <a:extLst>
              <a:ext uri="{FF2B5EF4-FFF2-40B4-BE49-F238E27FC236}">
                <a16:creationId xmlns:a16="http://schemas.microsoft.com/office/drawing/2014/main" id="{9456E668-27F3-4DB0-A7A9-A814A125EC2B}"/>
              </a:ext>
            </a:extLst>
          </p:cNvPr>
          <p:cNvSpPr>
            <a:spLocks noGrp="1"/>
          </p:cNvSpPr>
          <p:nvPr>
            <p:ph type="body" sz="half" idx="2"/>
          </p:nvPr>
        </p:nvSpPr>
        <p:spPr>
          <a:xfrm>
            <a:off x="6343651" y="2609850"/>
            <a:ext cx="2371472" cy="2705100"/>
          </a:xfrm>
        </p:spPr>
        <p:txBody>
          <a:bodyPr/>
          <a:lstStyle/>
          <a:p>
            <a:r>
              <a:rPr lang="en-US" dirty="0"/>
              <a:t>On the HOME tool bar, you will see an option for ‘New Slide’ </a:t>
            </a:r>
          </a:p>
          <a:p>
            <a:endParaRPr lang="en-US" dirty="0"/>
          </a:p>
          <a:p>
            <a:r>
              <a:rPr lang="en-US" dirty="0"/>
              <a:t>The small downward arrow to the right will offer you a range of layouts to choose from. </a:t>
            </a:r>
          </a:p>
        </p:txBody>
      </p:sp>
    </p:spTree>
    <p:extLst>
      <p:ext uri="{BB962C8B-B14F-4D97-AF65-F5344CB8AC3E}">
        <p14:creationId xmlns:p14="http://schemas.microsoft.com/office/powerpoint/2010/main" val="365087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E99B-4877-4258-AFD2-07C66E3E5E53}"/>
              </a:ext>
            </a:extLst>
          </p:cNvPr>
          <p:cNvSpPr>
            <a:spLocks noGrp="1"/>
          </p:cNvSpPr>
          <p:nvPr>
            <p:ph type="title"/>
          </p:nvPr>
        </p:nvSpPr>
        <p:spPr>
          <a:xfrm>
            <a:off x="6980601" y="1573849"/>
            <a:ext cx="1423555" cy="796136"/>
          </a:xfrm>
          <a:solidFill>
            <a:srgbClr val="00B0F0"/>
          </a:solidFill>
        </p:spPr>
        <p:style>
          <a:lnRef idx="2">
            <a:schemeClr val="accent2"/>
          </a:lnRef>
          <a:fillRef idx="1">
            <a:schemeClr val="lt1"/>
          </a:fillRef>
          <a:effectRef idx="0">
            <a:schemeClr val="accent2"/>
          </a:effectRef>
          <a:fontRef idx="minor">
            <a:schemeClr val="dk1"/>
          </a:fontRef>
        </p:style>
        <p:txBody>
          <a:bodyPr>
            <a:noAutofit/>
          </a:bodyPr>
          <a:lstStyle/>
          <a:p>
            <a:r>
              <a:rPr lang="en-GB" sz="2400" dirty="0"/>
              <a:t>Using design</a:t>
            </a:r>
          </a:p>
        </p:txBody>
      </p:sp>
      <p:pic>
        <p:nvPicPr>
          <p:cNvPr id="5" name="Content Placeholder 4" descr="Graphical user interface, application, PowerPoint&#10;&#10;Description automatically generated">
            <a:extLst>
              <a:ext uri="{FF2B5EF4-FFF2-40B4-BE49-F238E27FC236}">
                <a16:creationId xmlns:a16="http://schemas.microsoft.com/office/drawing/2014/main" id="{70046A13-3FAD-4854-9581-E55D11396341}"/>
              </a:ext>
            </a:extLst>
          </p:cNvPr>
          <p:cNvPicPr>
            <a:picLocks noGrp="1" noChangeAspect="1"/>
          </p:cNvPicPr>
          <p:nvPr>
            <p:ph idx="1"/>
          </p:nvPr>
        </p:nvPicPr>
        <p:blipFill>
          <a:blip r:embed="rId3"/>
          <a:stretch>
            <a:fillRect/>
          </a:stretch>
        </p:blipFill>
        <p:spPr>
          <a:xfrm>
            <a:off x="393604" y="1393651"/>
            <a:ext cx="6060542" cy="1921977"/>
          </a:xfrm>
        </p:spPr>
      </p:pic>
      <p:pic>
        <p:nvPicPr>
          <p:cNvPr id="7" name="Picture 6" descr="A picture containing text, jack, file&#10;&#10;Description automatically generated">
            <a:extLst>
              <a:ext uri="{FF2B5EF4-FFF2-40B4-BE49-F238E27FC236}">
                <a16:creationId xmlns:a16="http://schemas.microsoft.com/office/drawing/2014/main" id="{E6826DE9-8F3B-4997-9AD0-9F322F17DAF3}"/>
              </a:ext>
            </a:extLst>
          </p:cNvPr>
          <p:cNvPicPr>
            <a:picLocks noChangeAspect="1"/>
          </p:cNvPicPr>
          <p:nvPr/>
        </p:nvPicPr>
        <p:blipFill rotWithShape="1">
          <a:blip r:embed="rId4"/>
          <a:srcRect r="10663" b="21000"/>
          <a:stretch/>
        </p:blipFill>
        <p:spPr>
          <a:xfrm>
            <a:off x="7572778" y="3530312"/>
            <a:ext cx="1210813" cy="1231322"/>
          </a:xfrm>
          <a:prstGeom prst="rect">
            <a:avLst/>
          </a:prstGeom>
        </p:spPr>
      </p:pic>
      <p:pic>
        <p:nvPicPr>
          <p:cNvPr id="9" name="Picture 8">
            <a:extLst>
              <a:ext uri="{FF2B5EF4-FFF2-40B4-BE49-F238E27FC236}">
                <a16:creationId xmlns:a16="http://schemas.microsoft.com/office/drawing/2014/main" id="{38695DB1-1352-4C7D-A29D-5BFCF5E1388E}"/>
              </a:ext>
            </a:extLst>
          </p:cNvPr>
          <p:cNvPicPr>
            <a:picLocks noChangeAspect="1"/>
          </p:cNvPicPr>
          <p:nvPr/>
        </p:nvPicPr>
        <p:blipFill rotWithShape="1">
          <a:blip r:embed="rId5"/>
          <a:srcRect r="16259"/>
          <a:stretch/>
        </p:blipFill>
        <p:spPr>
          <a:xfrm>
            <a:off x="6277031" y="3202997"/>
            <a:ext cx="881447" cy="1558637"/>
          </a:xfrm>
          <a:prstGeom prst="rect">
            <a:avLst/>
          </a:prstGeom>
        </p:spPr>
      </p:pic>
      <p:sp>
        <p:nvSpPr>
          <p:cNvPr id="10" name="TextBox 9">
            <a:extLst>
              <a:ext uri="{FF2B5EF4-FFF2-40B4-BE49-F238E27FC236}">
                <a16:creationId xmlns:a16="http://schemas.microsoft.com/office/drawing/2014/main" id="{8CBD46DD-A174-4543-AFAE-5D435A768FDF}"/>
              </a:ext>
            </a:extLst>
          </p:cNvPr>
          <p:cNvSpPr txBox="1"/>
          <p:nvPr/>
        </p:nvSpPr>
        <p:spPr>
          <a:xfrm>
            <a:off x="6177396" y="4981654"/>
            <a:ext cx="105258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On</a:t>
            </a:r>
          </a:p>
          <a:p>
            <a:r>
              <a:rPr lang="en-GB" dirty="0"/>
              <a:t>desktop </a:t>
            </a:r>
          </a:p>
        </p:txBody>
      </p:sp>
      <p:sp>
        <p:nvSpPr>
          <p:cNvPr id="11" name="TextBox 10">
            <a:extLst>
              <a:ext uri="{FF2B5EF4-FFF2-40B4-BE49-F238E27FC236}">
                <a16:creationId xmlns:a16="http://schemas.microsoft.com/office/drawing/2014/main" id="{098995B1-D5BE-4CD9-882D-31B173134B0B}"/>
              </a:ext>
            </a:extLst>
          </p:cNvPr>
          <p:cNvSpPr txBox="1"/>
          <p:nvPr/>
        </p:nvSpPr>
        <p:spPr>
          <a:xfrm>
            <a:off x="7428254" y="4938109"/>
            <a:ext cx="13553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dirty="0"/>
              <a:t>On </a:t>
            </a:r>
          </a:p>
          <a:p>
            <a:pPr algn="ctr"/>
            <a:r>
              <a:rPr lang="en-GB" dirty="0"/>
              <a:t>OneDrive </a:t>
            </a:r>
          </a:p>
        </p:txBody>
      </p:sp>
      <p:sp>
        <p:nvSpPr>
          <p:cNvPr id="12" name="TextBox 11">
            <a:extLst>
              <a:ext uri="{FF2B5EF4-FFF2-40B4-BE49-F238E27FC236}">
                <a16:creationId xmlns:a16="http://schemas.microsoft.com/office/drawing/2014/main" id="{502A3C07-AC21-4715-B0D2-F58A7283F053}"/>
              </a:ext>
            </a:extLst>
          </p:cNvPr>
          <p:cNvSpPr txBox="1"/>
          <p:nvPr/>
        </p:nvSpPr>
        <p:spPr>
          <a:xfrm>
            <a:off x="340189" y="3393693"/>
            <a:ext cx="5837207" cy="2031325"/>
          </a:xfrm>
          <a:prstGeom prst="rect">
            <a:avLst/>
          </a:prstGeom>
          <a:noFill/>
        </p:spPr>
        <p:txBody>
          <a:bodyPr wrap="square" rtlCol="0">
            <a:spAutoFit/>
          </a:bodyPr>
          <a:lstStyle/>
          <a:p>
            <a:r>
              <a:rPr lang="en-GB" dirty="0"/>
              <a:t>You will see a </a:t>
            </a:r>
            <a:r>
              <a:rPr lang="en-GB" b="1" dirty="0"/>
              <a:t>Design</a:t>
            </a:r>
            <a:r>
              <a:rPr lang="en-GB" dirty="0"/>
              <a:t> tab at the top of your PowerPoint window. </a:t>
            </a:r>
          </a:p>
          <a:p>
            <a:endParaRPr lang="en-GB" dirty="0"/>
          </a:p>
          <a:p>
            <a:r>
              <a:rPr lang="en-GB" dirty="0"/>
              <a:t>This will provide options for coloured backgrounds and layout. </a:t>
            </a:r>
          </a:p>
          <a:p>
            <a:endParaRPr lang="en-GB" dirty="0"/>
          </a:p>
          <a:p>
            <a:r>
              <a:rPr lang="en-GB" dirty="0"/>
              <a:t>On the </a:t>
            </a:r>
            <a:r>
              <a:rPr lang="en-GB" b="1" dirty="0"/>
              <a:t>Home</a:t>
            </a:r>
            <a:r>
              <a:rPr lang="en-GB" dirty="0"/>
              <a:t> tab you will also see design buttons.</a:t>
            </a:r>
          </a:p>
        </p:txBody>
      </p:sp>
    </p:spTree>
    <p:extLst>
      <p:ext uri="{BB962C8B-B14F-4D97-AF65-F5344CB8AC3E}">
        <p14:creationId xmlns:p14="http://schemas.microsoft.com/office/powerpoint/2010/main" val="1212830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xEl>
                                              <p:pRg st="4" end="4"/>
                                            </p:txEl>
                                          </p:spTgt>
                                        </p:tgtEl>
                                        <p:attrNameLst>
                                          <p:attrName>style.visibility</p:attrName>
                                        </p:attrNameLst>
                                      </p:cBhvr>
                                      <p:to>
                                        <p:strVal val="visible"/>
                                      </p:to>
                                    </p:set>
                                    <p:animEffect transition="in" filter="fade">
                                      <p:cBhvr>
                                        <p:cTn id="22" dur="500"/>
                                        <p:tgtEl>
                                          <p:spTgt spid="1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646714" y="1241850"/>
            <a:ext cx="7543800" cy="609100"/>
          </a:xfrm>
          <a:solidFill>
            <a:schemeClr val="accent1">
              <a:lumMod val="75000"/>
            </a:schemeClr>
          </a:solidFill>
        </p:spPr>
        <p:style>
          <a:lnRef idx="2">
            <a:schemeClr val="accent2"/>
          </a:lnRef>
          <a:fillRef idx="1">
            <a:schemeClr val="lt1"/>
          </a:fillRef>
          <a:effectRef idx="0">
            <a:schemeClr val="accent2"/>
          </a:effectRef>
          <a:fontRef idx="minor">
            <a:schemeClr val="dk1"/>
          </a:fontRef>
        </p:style>
        <p:txBody>
          <a:bodyPr/>
          <a:lstStyle/>
          <a:p>
            <a:r>
              <a:rPr lang="en-GB" dirty="0"/>
              <a:t>Inserting images</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472437" y="2101399"/>
            <a:ext cx="3882304" cy="289212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4682404" y="2101399"/>
            <a:ext cx="4099564" cy="2655203"/>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472436" y="5192383"/>
            <a:ext cx="3205946" cy="415498"/>
          </a:xfrm>
          <a:prstGeom prst="rect">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4950918" y="5172151"/>
            <a:ext cx="3205946" cy="415498"/>
          </a:xfrm>
          <a:prstGeom prst="rect">
            <a:avLst/>
          </a:prstGeom>
          <a:solidFill>
            <a:schemeClr val="accent1">
              <a:lumMod val="20000"/>
              <a:lumOff val="80000"/>
            </a:schemeClr>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1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075409" y="2478232"/>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2548196" y="2712027"/>
            <a:ext cx="1005496" cy="376833"/>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6304509" y="2397396"/>
            <a:ext cx="652205" cy="233795"/>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7776472" y="2318084"/>
            <a:ext cx="380392" cy="58236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036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1566B-AA9C-335A-2391-DF454A783E79}"/>
              </a:ext>
            </a:extLst>
          </p:cNvPr>
          <p:cNvSpPr>
            <a:spLocks noGrp="1"/>
          </p:cNvSpPr>
          <p:nvPr>
            <p:ph type="title"/>
          </p:nvPr>
        </p:nvSpPr>
        <p:spPr>
          <a:xfrm>
            <a:off x="482983" y="-80168"/>
            <a:ext cx="8229600" cy="1143000"/>
          </a:xfrm>
        </p:spPr>
        <p:txBody>
          <a:bodyPr/>
          <a:lstStyle/>
          <a:p>
            <a:r>
              <a:rPr lang="en-GB" dirty="0"/>
              <a:t>Ribbon and Tabs</a:t>
            </a:r>
          </a:p>
        </p:txBody>
      </p:sp>
      <p:sp>
        <p:nvSpPr>
          <p:cNvPr id="3" name="Content Placeholder 2">
            <a:extLst>
              <a:ext uri="{FF2B5EF4-FFF2-40B4-BE49-F238E27FC236}">
                <a16:creationId xmlns:a16="http://schemas.microsoft.com/office/drawing/2014/main" id="{51BD3437-CD44-A680-7449-0A101D3DE8B4}"/>
              </a:ext>
            </a:extLst>
          </p:cNvPr>
          <p:cNvSpPr>
            <a:spLocks noGrp="1"/>
          </p:cNvSpPr>
          <p:nvPr>
            <p:ph idx="1"/>
          </p:nvPr>
        </p:nvSpPr>
        <p:spPr>
          <a:xfrm>
            <a:off x="496579" y="1046081"/>
            <a:ext cx="8229600" cy="3917032"/>
          </a:xfrm>
        </p:spPr>
        <p:txBody>
          <a:bodyPr/>
          <a:lstStyle/>
          <a:p>
            <a:r>
              <a:rPr lang="en-GB" b="0" i="0" dirty="0">
                <a:solidFill>
                  <a:srgbClr val="474747"/>
                </a:solidFill>
                <a:effectLst/>
                <a:latin typeface="Google Sans"/>
              </a:rPr>
              <a:t>The Ribbon </a:t>
            </a:r>
            <a:r>
              <a:rPr lang="en-GB" b="0" i="0" dirty="0">
                <a:solidFill>
                  <a:srgbClr val="040C28"/>
                </a:solidFill>
                <a:effectLst/>
                <a:latin typeface="Google Sans"/>
              </a:rPr>
              <a:t>contains all of the options and command that you use to accomplish tasks in PowerPoint for the web</a:t>
            </a:r>
            <a:r>
              <a:rPr lang="en-GB" b="0" i="0" dirty="0">
                <a:solidFill>
                  <a:srgbClr val="474747"/>
                </a:solidFill>
                <a:effectLst/>
                <a:latin typeface="Google Sans"/>
              </a:rPr>
              <a:t>. For example, you can click a button on the ribbon to create a new slide, insert a picture, get design ideas, or change the orientation of your slides.</a:t>
            </a:r>
          </a:p>
          <a:p>
            <a:r>
              <a:rPr lang="en-GB" b="0" i="0" dirty="0">
                <a:solidFill>
                  <a:srgbClr val="040C28"/>
                </a:solidFill>
                <a:effectLst/>
                <a:latin typeface="Google Sans"/>
              </a:rPr>
              <a:t>Home, Insert, Page layout, References, Mailing, Review and View</a:t>
            </a:r>
            <a:r>
              <a:rPr lang="en-GB" b="0" i="0" dirty="0">
                <a:solidFill>
                  <a:srgbClr val="474747"/>
                </a:solidFill>
                <a:effectLst/>
                <a:latin typeface="Google Sans"/>
              </a:rPr>
              <a:t>. Each tab has specific groups of related commands.</a:t>
            </a:r>
            <a:endParaRPr lang="en-GB" dirty="0"/>
          </a:p>
        </p:txBody>
      </p:sp>
      <p:sp>
        <p:nvSpPr>
          <p:cNvPr id="4" name="Date Placeholder 3">
            <a:extLst>
              <a:ext uri="{FF2B5EF4-FFF2-40B4-BE49-F238E27FC236}">
                <a16:creationId xmlns:a16="http://schemas.microsoft.com/office/drawing/2014/main" id="{7D7F4683-EE3F-E50C-B7DD-173666285F4B}"/>
              </a:ext>
            </a:extLst>
          </p:cNvPr>
          <p:cNvSpPr>
            <a:spLocks noGrp="1"/>
          </p:cNvSpPr>
          <p:nvPr>
            <p:ph type="dt" sz="half" idx="10"/>
          </p:nvPr>
        </p:nvSpPr>
        <p:spPr/>
        <p:txBody>
          <a:bodyPr/>
          <a:lstStyle/>
          <a:p>
            <a:pPr>
              <a:defRPr/>
            </a:pPr>
            <a:fld id="{2303D31F-598B-47EE-BA37-93F097A3D676}" type="datetime1">
              <a:rPr lang="en-GB" altLang="en-US" smtClean="0"/>
              <a:pPr>
                <a:defRPr/>
              </a:pPr>
              <a:t>02/03/2025</a:t>
            </a:fld>
            <a:endParaRPr lang="en-GB" altLang="en-US"/>
          </a:p>
        </p:txBody>
      </p:sp>
      <p:sp>
        <p:nvSpPr>
          <p:cNvPr id="5" name="Slide Number Placeholder 4">
            <a:extLst>
              <a:ext uri="{FF2B5EF4-FFF2-40B4-BE49-F238E27FC236}">
                <a16:creationId xmlns:a16="http://schemas.microsoft.com/office/drawing/2014/main" id="{5A49F736-BE46-BFBB-C211-96EF4FC70EC6}"/>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957002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106D537F-6F5A-4168-BE47-09854C88DF40}"/>
              </a:ext>
            </a:extLst>
          </p:cNvPr>
          <p:cNvPicPr>
            <a:picLocks noGrp="1" noChangeAspect="1"/>
          </p:cNvPicPr>
          <p:nvPr>
            <p:ph type="pic" idx="1"/>
          </p:nvPr>
        </p:nvPicPr>
        <p:blipFill rotWithShape="1">
          <a:blip r:embed="rId3"/>
          <a:stretch/>
        </p:blipFill>
        <p:spPr>
          <a:xfrm>
            <a:off x="171450" y="1541951"/>
            <a:ext cx="5772151" cy="3774098"/>
          </a:xfrm>
          <a:noFill/>
        </p:spPr>
      </p:pic>
      <p:sp>
        <p:nvSpPr>
          <p:cNvPr id="2" name="Title 1">
            <a:extLst>
              <a:ext uri="{FF2B5EF4-FFF2-40B4-BE49-F238E27FC236}">
                <a16:creationId xmlns:a16="http://schemas.microsoft.com/office/drawing/2014/main" id="{F1327731-6816-4F66-A161-01FFA1E45FE2}"/>
              </a:ext>
            </a:extLst>
          </p:cNvPr>
          <p:cNvSpPr>
            <a:spLocks noGrp="1"/>
          </p:cNvSpPr>
          <p:nvPr>
            <p:ph type="title"/>
          </p:nvPr>
        </p:nvSpPr>
        <p:spPr>
          <a:xfrm>
            <a:off x="6357937" y="1309878"/>
            <a:ext cx="2358581" cy="591659"/>
          </a:xfrm>
          <a:solidFill>
            <a:srgbClr val="00B0F0"/>
          </a:solidFill>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Inserting tables</a:t>
            </a:r>
          </a:p>
        </p:txBody>
      </p:sp>
      <p:sp>
        <p:nvSpPr>
          <p:cNvPr id="10" name="Text Placeholder 3">
            <a:extLst>
              <a:ext uri="{FF2B5EF4-FFF2-40B4-BE49-F238E27FC236}">
                <a16:creationId xmlns:a16="http://schemas.microsoft.com/office/drawing/2014/main" id="{89CE6259-9135-4050-8B4E-024E9858D7F4}"/>
              </a:ext>
            </a:extLst>
          </p:cNvPr>
          <p:cNvSpPr>
            <a:spLocks noGrp="1"/>
          </p:cNvSpPr>
          <p:nvPr>
            <p:ph type="body" sz="half" idx="2"/>
          </p:nvPr>
        </p:nvSpPr>
        <p:spPr>
          <a:xfrm>
            <a:off x="6357937" y="2647188"/>
            <a:ext cx="2358581" cy="2633472"/>
          </a:xfrm>
        </p:spPr>
        <p:txBody>
          <a:bodyPr/>
          <a:lstStyle/>
          <a:p>
            <a:r>
              <a:rPr lang="en-US" dirty="0"/>
              <a:t>Inserting a table is very similar in  PowerPoint as it is in Word. </a:t>
            </a:r>
          </a:p>
          <a:p>
            <a:endParaRPr lang="en-US" dirty="0"/>
          </a:p>
          <a:p>
            <a:r>
              <a:rPr lang="en-US" dirty="0"/>
              <a:t>Select the </a:t>
            </a:r>
            <a:r>
              <a:rPr lang="en-US" b="1" dirty="0"/>
              <a:t>Insert </a:t>
            </a:r>
            <a:r>
              <a:rPr lang="en-US" dirty="0"/>
              <a:t>tab and then the grid shaped icon which allow you to choose the size of table you need. </a:t>
            </a:r>
          </a:p>
        </p:txBody>
      </p:sp>
    </p:spTree>
    <p:extLst>
      <p:ext uri="{BB962C8B-B14F-4D97-AF65-F5344CB8AC3E}">
        <p14:creationId xmlns:p14="http://schemas.microsoft.com/office/powerpoint/2010/main" val="175494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a:solidFill>
            <a:srgbClr val="00B0F0"/>
          </a:solidFill>
        </p:spPr>
        <p:txBody>
          <a:bodyPr/>
          <a:lstStyle/>
          <a:p>
            <a:pPr eaLnBrk="1" hangingPunct="1"/>
            <a:r>
              <a:rPr lang="en-GB" altLang="en-US" b="1" dirty="0"/>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328613" y="2206229"/>
            <a:ext cx="8236744" cy="798909"/>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None/>
              <a:defRPr/>
            </a:pPr>
            <a:r>
              <a:rPr lang="en-GB" sz="135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719" y="3018235"/>
            <a:ext cx="2725341" cy="821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6200969" y="4148112"/>
          <a:ext cx="2576804" cy="1370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3987149"/>
          <a:ext cx="3054999" cy="147385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2990557" y="4148112"/>
          <a:ext cx="2912706" cy="1370693"/>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33982202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E8737-3233-4D39-BBEC-E019B03C03F2}"/>
              </a:ext>
            </a:extLst>
          </p:cNvPr>
          <p:cNvSpPr>
            <a:spLocks noGrp="1"/>
          </p:cNvSpPr>
          <p:nvPr>
            <p:ph type="title"/>
          </p:nvPr>
        </p:nvSpPr>
        <p:spPr>
          <a:solidFill>
            <a:srgbClr val="00B0F0"/>
          </a:solidFill>
        </p:spPr>
        <p:txBody>
          <a:bodyPr/>
          <a:lstStyle/>
          <a:p>
            <a:r>
              <a:rPr lang="en-GB" dirty="0"/>
              <a:t>Inserting links</a:t>
            </a:r>
          </a:p>
        </p:txBody>
      </p:sp>
      <p:pic>
        <p:nvPicPr>
          <p:cNvPr id="5" name="Content Placeholder 4" descr="Graphical user interface, application&#10;&#10;Description automatically generated">
            <a:extLst>
              <a:ext uri="{FF2B5EF4-FFF2-40B4-BE49-F238E27FC236}">
                <a16:creationId xmlns:a16="http://schemas.microsoft.com/office/drawing/2014/main" id="{25F3A74F-A041-49E2-AB6F-7C5457042603}"/>
              </a:ext>
            </a:extLst>
          </p:cNvPr>
          <p:cNvPicPr>
            <a:picLocks noGrp="1" noChangeAspect="1"/>
          </p:cNvPicPr>
          <p:nvPr>
            <p:ph idx="1"/>
          </p:nvPr>
        </p:nvPicPr>
        <p:blipFill>
          <a:blip r:embed="rId3"/>
          <a:stretch>
            <a:fillRect/>
          </a:stretch>
        </p:blipFill>
        <p:spPr>
          <a:xfrm>
            <a:off x="800100" y="2393450"/>
            <a:ext cx="7543800" cy="1796937"/>
          </a:xfrm>
        </p:spPr>
      </p:pic>
      <p:cxnSp>
        <p:nvCxnSpPr>
          <p:cNvPr id="15" name="Straight Arrow Connector 14">
            <a:extLst>
              <a:ext uri="{FF2B5EF4-FFF2-40B4-BE49-F238E27FC236}">
                <a16:creationId xmlns:a16="http://schemas.microsoft.com/office/drawing/2014/main" id="{D22A7152-DCAD-4049-BD04-9A9263A8B29A}"/>
              </a:ext>
            </a:extLst>
          </p:cNvPr>
          <p:cNvCxnSpPr/>
          <p:nvPr/>
        </p:nvCxnSpPr>
        <p:spPr>
          <a:xfrm flipH="1">
            <a:off x="1747158" y="2165132"/>
            <a:ext cx="855128" cy="461616"/>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59EFFA81-B627-404C-9D51-952717EFBBCF}"/>
              </a:ext>
            </a:extLst>
          </p:cNvPr>
          <p:cNvCxnSpPr>
            <a:cxnSpLocks/>
          </p:cNvCxnSpPr>
          <p:nvPr/>
        </p:nvCxnSpPr>
        <p:spPr>
          <a:xfrm>
            <a:off x="7696800" y="1841249"/>
            <a:ext cx="243945" cy="100314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EC2891C-1BAE-4157-8BC4-7105BBD135A1}"/>
              </a:ext>
            </a:extLst>
          </p:cNvPr>
          <p:cNvCxnSpPr>
            <a:cxnSpLocks/>
          </p:cNvCxnSpPr>
          <p:nvPr/>
        </p:nvCxnSpPr>
        <p:spPr>
          <a:xfrm flipH="1">
            <a:off x="7851430" y="2869949"/>
            <a:ext cx="704742" cy="360675"/>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7" name="Picture 6" descr="Graphical user interface, application, PowerPoint&#10;&#10;Description automatically generated">
            <a:extLst>
              <a:ext uri="{FF2B5EF4-FFF2-40B4-BE49-F238E27FC236}">
                <a16:creationId xmlns:a16="http://schemas.microsoft.com/office/drawing/2014/main" id="{45F52E45-3A85-4294-8235-6FB2EB162E4C}"/>
              </a:ext>
            </a:extLst>
          </p:cNvPr>
          <p:cNvPicPr>
            <a:picLocks noChangeAspect="1"/>
          </p:cNvPicPr>
          <p:nvPr/>
        </p:nvPicPr>
        <p:blipFill rotWithShape="1">
          <a:blip r:embed="rId4"/>
          <a:srcRect b="10159"/>
          <a:stretch/>
        </p:blipFill>
        <p:spPr>
          <a:xfrm>
            <a:off x="800100" y="2112601"/>
            <a:ext cx="7940745" cy="3273262"/>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2CC6DAF4-E784-41C8-AF8C-79C84BA2F765}"/>
              </a:ext>
            </a:extLst>
          </p:cNvPr>
          <p:cNvPicPr>
            <a:picLocks noChangeAspect="1"/>
          </p:cNvPicPr>
          <p:nvPr/>
        </p:nvPicPr>
        <p:blipFill>
          <a:blip r:embed="rId5"/>
          <a:stretch>
            <a:fillRect/>
          </a:stretch>
        </p:blipFill>
        <p:spPr>
          <a:xfrm>
            <a:off x="1587744" y="2898100"/>
            <a:ext cx="5774812" cy="2421695"/>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D92DCCB0-B1FF-4E29-A740-2F3B68531058}"/>
              </a:ext>
            </a:extLst>
          </p:cNvPr>
          <p:cNvPicPr>
            <a:picLocks noChangeAspect="1"/>
          </p:cNvPicPr>
          <p:nvPr/>
        </p:nvPicPr>
        <p:blipFill>
          <a:blip r:embed="rId6"/>
          <a:stretch>
            <a:fillRect/>
          </a:stretch>
        </p:blipFill>
        <p:spPr>
          <a:xfrm>
            <a:off x="1558209" y="2151509"/>
            <a:ext cx="5998047" cy="3259983"/>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F9DFDE3E-A22D-459D-B2C1-42E8182833CA}"/>
              </a:ext>
            </a:extLst>
          </p:cNvPr>
          <p:cNvPicPr>
            <a:picLocks noChangeAspect="1"/>
          </p:cNvPicPr>
          <p:nvPr/>
        </p:nvPicPr>
        <p:blipFill>
          <a:blip r:embed="rId7"/>
          <a:stretch>
            <a:fillRect/>
          </a:stretch>
        </p:blipFill>
        <p:spPr>
          <a:xfrm>
            <a:off x="1402678" y="2112601"/>
            <a:ext cx="6420171" cy="3530313"/>
          </a:xfrm>
          <a:prstGeom prst="rect">
            <a:avLst/>
          </a:prstGeom>
        </p:spPr>
      </p:pic>
      <p:sp>
        <p:nvSpPr>
          <p:cNvPr id="22" name="TextBox 21">
            <a:extLst>
              <a:ext uri="{FF2B5EF4-FFF2-40B4-BE49-F238E27FC236}">
                <a16:creationId xmlns:a16="http://schemas.microsoft.com/office/drawing/2014/main" id="{7C7BA9F7-4BAB-4D23-BC8F-F1AA94F493BD}"/>
              </a:ext>
            </a:extLst>
          </p:cNvPr>
          <p:cNvSpPr txBox="1"/>
          <p:nvPr/>
        </p:nvSpPr>
        <p:spPr>
          <a:xfrm>
            <a:off x="396945" y="2165131"/>
            <a:ext cx="2427898" cy="369331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a:p>
            <a:r>
              <a:rPr lang="en-GB" dirty="0">
                <a:latin typeface="Arial" panose="020B0604020202020204" pitchFamily="34" charset="0"/>
                <a:cs typeface="Arial" panose="020B0604020202020204" pitchFamily="34" charset="0"/>
              </a:rPr>
              <a:t>When you have successfully inserted your link to your text, then the text will appear blue indicating an active link.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can also add a link to a website from an image. </a:t>
            </a:r>
            <a:endParaRPr lang="en-GB" dirty="0"/>
          </a:p>
          <a:p>
            <a:endParaRPr lang="en-GB" dirty="0"/>
          </a:p>
          <a:p>
            <a:endParaRPr lang="en-GB" dirty="0"/>
          </a:p>
        </p:txBody>
      </p:sp>
    </p:spTree>
    <p:extLst>
      <p:ext uri="{BB962C8B-B14F-4D97-AF65-F5344CB8AC3E}">
        <p14:creationId xmlns:p14="http://schemas.microsoft.com/office/powerpoint/2010/main" val="343441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2">
                                            <p:txEl>
                                              <p:pRg st="1" end="1"/>
                                            </p:txEl>
                                          </p:spTgt>
                                        </p:tgtEl>
                                        <p:attrNameLst>
                                          <p:attrName>style.visibility</p:attrName>
                                        </p:attrNameLst>
                                      </p:cBhvr>
                                      <p:to>
                                        <p:strVal val="visible"/>
                                      </p:to>
                                    </p:set>
                                    <p:animEffect transition="in" filter="fade">
                                      <p:cBhvr>
                                        <p:cTn id="47" dur="500"/>
                                        <p:tgtEl>
                                          <p:spTgt spid="22">
                                            <p:txEl>
                                              <p:pRg st="1" end="1"/>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Effect transition="in" filter="fade">
                                      <p:cBhvr>
                                        <p:cTn id="5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522685" y="1141810"/>
            <a:ext cx="7543800" cy="10287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262062" y="2726531"/>
            <a:ext cx="3309938" cy="1728788"/>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1520429" y="3670697"/>
            <a:ext cx="848915"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741760" y="3325416"/>
            <a:ext cx="1371600"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1500">
                <a:latin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6985" y="2447925"/>
            <a:ext cx="3668315" cy="2445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510779" y="1370410"/>
            <a:ext cx="6334125" cy="4221956"/>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4" cy="196955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238" y="1382316"/>
            <a:ext cx="6704410" cy="3942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5838" y="1370410"/>
            <a:ext cx="6440091" cy="405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5651897" y="2421732"/>
            <a:ext cx="466725" cy="58936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4626769" y="1503760"/>
            <a:ext cx="1052513" cy="588169"/>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5153025" y="2091929"/>
            <a:ext cx="1706166" cy="1200329"/>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1298" y="1335881"/>
            <a:ext cx="7755731" cy="40350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6417469" y="4349354"/>
            <a:ext cx="1206104" cy="3048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1026" y="1265635"/>
            <a:ext cx="7814072" cy="40897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6682978" y="3011092"/>
            <a:ext cx="2146697" cy="1544240"/>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1231078"/>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83394" y="1216819"/>
            <a:ext cx="8353425" cy="42826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7181850" y="1606154"/>
            <a:ext cx="1553766" cy="2031325"/>
          </a:xfrm>
          <a:prstGeom prst="rect">
            <a:avLst/>
          </a:prstGeom>
          <a:solidFill>
            <a:srgbClr val="00B0F0"/>
          </a:solidFill>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dirty="0">
                <a:latin typeface="Arial" panose="020B0604020202020204" pitchFamily="34" charset="0"/>
                <a:cs typeface="Arial" panose="020B0604020202020204" pitchFamily="34" charset="0"/>
              </a:rPr>
              <a:t>Now your image has an embedded link to your relevant article. </a:t>
            </a:r>
          </a:p>
        </p:txBody>
      </p:sp>
    </p:spTree>
    <p:extLst>
      <p:ext uri="{BB962C8B-B14F-4D97-AF65-F5344CB8AC3E}">
        <p14:creationId xmlns:p14="http://schemas.microsoft.com/office/powerpoint/2010/main" val="654176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a:xfrm>
            <a:off x="457200" y="274638"/>
            <a:ext cx="8229600" cy="1282154"/>
          </a:xfrm>
          <a:solidFill>
            <a:srgbClr val="00B0F0"/>
          </a:solidFill>
        </p:spPr>
        <p:txBody>
          <a:bodyPr/>
          <a:lstStyle/>
          <a:p>
            <a:pPr eaLnBrk="1" hangingPunct="1"/>
            <a:r>
              <a:rPr lang="en-GB" altLang="en-US" dirty="0"/>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2141935" y="2280047"/>
            <a:ext cx="4860131" cy="3238500"/>
          </a:xfrm>
        </p:spPr>
      </p:pic>
    </p:spTree>
    <p:extLst>
      <p:ext uri="{BB962C8B-B14F-4D97-AF65-F5344CB8AC3E}">
        <p14:creationId xmlns:p14="http://schemas.microsoft.com/office/powerpoint/2010/main" val="19479336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2E9B-0B6B-4264-BDEB-B1B64E843B36}"/>
              </a:ext>
            </a:extLst>
          </p:cNvPr>
          <p:cNvSpPr>
            <a:spLocks noGrp="1"/>
          </p:cNvSpPr>
          <p:nvPr>
            <p:ph type="title"/>
          </p:nvPr>
        </p:nvSpPr>
        <p:spPr>
          <a:solidFill>
            <a:srgbClr val="00B0F0"/>
          </a:solidFill>
        </p:spPr>
        <p:txBody>
          <a:bodyPr/>
          <a:lstStyle/>
          <a:p>
            <a:r>
              <a:rPr lang="en-GB" dirty="0"/>
              <a:t>Applying animation</a:t>
            </a:r>
          </a:p>
        </p:txBody>
      </p:sp>
      <p:pic>
        <p:nvPicPr>
          <p:cNvPr id="5" name="Content Placeholder 4">
            <a:extLst>
              <a:ext uri="{FF2B5EF4-FFF2-40B4-BE49-F238E27FC236}">
                <a16:creationId xmlns:a16="http://schemas.microsoft.com/office/drawing/2014/main" id="{8E261158-C61E-47FF-835A-C49B4D980931}"/>
              </a:ext>
            </a:extLst>
          </p:cNvPr>
          <p:cNvPicPr>
            <a:picLocks noGrp="1" noChangeAspect="1"/>
          </p:cNvPicPr>
          <p:nvPr>
            <p:ph idx="1"/>
          </p:nvPr>
        </p:nvPicPr>
        <p:blipFill>
          <a:blip r:embed="rId3"/>
          <a:stretch>
            <a:fillRect/>
          </a:stretch>
        </p:blipFill>
        <p:spPr>
          <a:xfrm>
            <a:off x="800100" y="2200654"/>
            <a:ext cx="3757613" cy="892969"/>
          </a:xfrm>
        </p:spPr>
      </p:pic>
      <p:cxnSp>
        <p:nvCxnSpPr>
          <p:cNvPr id="9" name="Straight Arrow Connector 8">
            <a:extLst>
              <a:ext uri="{FF2B5EF4-FFF2-40B4-BE49-F238E27FC236}">
                <a16:creationId xmlns:a16="http://schemas.microsoft.com/office/drawing/2014/main" id="{40BBD24B-196F-415D-90F9-08D430B103C9}"/>
              </a:ext>
            </a:extLst>
          </p:cNvPr>
          <p:cNvCxnSpPr>
            <a:cxnSpLocks/>
          </p:cNvCxnSpPr>
          <p:nvPr/>
        </p:nvCxnSpPr>
        <p:spPr>
          <a:xfrm flipH="1" flipV="1">
            <a:off x="3836194" y="2367896"/>
            <a:ext cx="948820" cy="284315"/>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452663D-6635-4C12-927E-1AB4E1D7158D}"/>
              </a:ext>
            </a:extLst>
          </p:cNvPr>
          <p:cNvPicPr>
            <a:picLocks noChangeAspect="1"/>
          </p:cNvPicPr>
          <p:nvPr/>
        </p:nvPicPr>
        <p:blipFill>
          <a:blip r:embed="rId4"/>
          <a:stretch>
            <a:fillRect/>
          </a:stretch>
        </p:blipFill>
        <p:spPr>
          <a:xfrm>
            <a:off x="800100" y="2200654"/>
            <a:ext cx="5229225" cy="2578894"/>
          </a:xfrm>
          <a:prstGeom prst="rect">
            <a:avLst/>
          </a:prstGeom>
        </p:spPr>
      </p:pic>
      <p:cxnSp>
        <p:nvCxnSpPr>
          <p:cNvPr id="11" name="Straight Arrow Connector 10">
            <a:extLst>
              <a:ext uri="{FF2B5EF4-FFF2-40B4-BE49-F238E27FC236}">
                <a16:creationId xmlns:a16="http://schemas.microsoft.com/office/drawing/2014/main" id="{2D723D7F-092D-4BB2-A816-AFD0815892E7}"/>
              </a:ext>
            </a:extLst>
          </p:cNvPr>
          <p:cNvCxnSpPr>
            <a:cxnSpLocks/>
          </p:cNvCxnSpPr>
          <p:nvPr/>
        </p:nvCxnSpPr>
        <p:spPr>
          <a:xfrm flipH="1" flipV="1">
            <a:off x="3982153" y="3913276"/>
            <a:ext cx="1605721" cy="488030"/>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6DDE07-DBDD-42B9-BEC0-5FB8F0F8A196}"/>
              </a:ext>
            </a:extLst>
          </p:cNvPr>
          <p:cNvSpPr txBox="1"/>
          <p:nvPr/>
        </p:nvSpPr>
        <p:spPr>
          <a:xfrm>
            <a:off x="6029325" y="3537958"/>
            <a:ext cx="2454690" cy="313932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When you have selected an object or text and applied an animation, you will see a small number will appear. </a:t>
            </a:r>
          </a:p>
          <a:p>
            <a:endParaRPr lang="en-GB" dirty="0"/>
          </a:p>
          <a:p>
            <a:r>
              <a:rPr lang="en-GB" dirty="0"/>
              <a:t>This allows you to know the order in which the objects will appear. </a:t>
            </a:r>
          </a:p>
        </p:txBody>
      </p:sp>
    </p:spTree>
    <p:extLst>
      <p:ext uri="{BB962C8B-B14F-4D97-AF65-F5344CB8AC3E}">
        <p14:creationId xmlns:p14="http://schemas.microsoft.com/office/powerpoint/2010/main" val="76838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haring_a_PowerPoint_on_OneDrive">
            <a:hlinkClick r:id="" action="ppaction://media"/>
            <a:extLst>
              <a:ext uri="{FF2B5EF4-FFF2-40B4-BE49-F238E27FC236}">
                <a16:creationId xmlns:a16="http://schemas.microsoft.com/office/drawing/2014/main" id="{00821801-F267-45ED-9700-4867A20AD8F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71450" y="1805583"/>
            <a:ext cx="5772151" cy="3246834"/>
          </a:xfrm>
          <a:prstGeom prst="rect">
            <a:avLst/>
          </a:prstGeom>
          <a:noFill/>
          <a:ln>
            <a:noFill/>
          </a:ln>
        </p:spPr>
      </p:pic>
      <p:sp>
        <p:nvSpPr>
          <p:cNvPr id="2" name="Title 1">
            <a:extLst>
              <a:ext uri="{FF2B5EF4-FFF2-40B4-BE49-F238E27FC236}">
                <a16:creationId xmlns:a16="http://schemas.microsoft.com/office/drawing/2014/main" id="{3D21E53D-D6B9-4DCB-ACFE-1FCC4CACF91F}"/>
              </a:ext>
            </a:extLst>
          </p:cNvPr>
          <p:cNvSpPr>
            <a:spLocks noGrp="1"/>
          </p:cNvSpPr>
          <p:nvPr>
            <p:ph type="title"/>
          </p:nvPr>
        </p:nvSpPr>
        <p:spPr>
          <a:xfrm>
            <a:off x="6357937" y="1309878"/>
            <a:ext cx="2358581" cy="1234440"/>
          </a:xfrm>
          <a:solidFill>
            <a:srgbClr val="00B0F0"/>
          </a:solidFill>
        </p:spPr>
        <p:txBody>
          <a:bodyPr anchor="b">
            <a:normAutofit/>
          </a:bodyPr>
          <a:lstStyle/>
          <a:p>
            <a:r>
              <a:rPr lang="en-GB" dirty="0"/>
              <a:t>Opening and sharing a file. </a:t>
            </a:r>
          </a:p>
        </p:txBody>
      </p:sp>
      <p:sp>
        <p:nvSpPr>
          <p:cNvPr id="15" name="Text Placeholder 3">
            <a:extLst>
              <a:ext uri="{FF2B5EF4-FFF2-40B4-BE49-F238E27FC236}">
                <a16:creationId xmlns:a16="http://schemas.microsoft.com/office/drawing/2014/main" id="{E3BD5EFD-0907-4648-BB24-E04198ABE3DA}"/>
              </a:ext>
            </a:extLst>
          </p:cNvPr>
          <p:cNvSpPr>
            <a:spLocks noGrp="1"/>
          </p:cNvSpPr>
          <p:nvPr>
            <p:ph type="body" sz="half" idx="2"/>
          </p:nvPr>
        </p:nvSpPr>
        <p:spPr>
          <a:xfrm>
            <a:off x="6357937" y="2647188"/>
            <a:ext cx="2358581" cy="2633472"/>
          </a:xfrm>
        </p:spPr>
        <p:txBody>
          <a:bodyPr>
            <a:normAutofit/>
          </a:bodyPr>
          <a:lstStyle/>
          <a:p>
            <a:r>
              <a:rPr lang="en-US" dirty="0"/>
              <a:t>It is important for your Component 1 assignment that you understand how to create and share a PowerPoint file on the OneDrive.</a:t>
            </a:r>
          </a:p>
          <a:p>
            <a:endParaRPr lang="en-US" dirty="0"/>
          </a:p>
          <a:p>
            <a:r>
              <a:rPr lang="en-US" dirty="0"/>
              <a:t>Watch this video to aid your understanding and see the process in real-time at the end.  </a:t>
            </a:r>
          </a:p>
        </p:txBody>
      </p:sp>
    </p:spTree>
    <p:extLst>
      <p:ext uri="{BB962C8B-B14F-4D97-AF65-F5344CB8AC3E}">
        <p14:creationId xmlns:p14="http://schemas.microsoft.com/office/powerpoint/2010/main" val="1503188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975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83FC-B58E-4EF8-9917-1A9E060DBB37}"/>
              </a:ext>
            </a:extLst>
          </p:cNvPr>
          <p:cNvSpPr>
            <a:spLocks noGrp="1"/>
          </p:cNvSpPr>
          <p:nvPr>
            <p:ph type="title"/>
          </p:nvPr>
        </p:nvSpPr>
        <p:spPr/>
        <p:txBody>
          <a:bodyPr/>
          <a:lstStyle/>
          <a:p>
            <a:r>
              <a:rPr lang="en-GB" dirty="0"/>
              <a:t>Activity – The remainder of session</a:t>
            </a:r>
          </a:p>
        </p:txBody>
      </p:sp>
      <p:sp>
        <p:nvSpPr>
          <p:cNvPr id="3" name="Content Placeholder 2">
            <a:extLst>
              <a:ext uri="{FF2B5EF4-FFF2-40B4-BE49-F238E27FC236}">
                <a16:creationId xmlns:a16="http://schemas.microsoft.com/office/drawing/2014/main" id="{0B89A7EC-91E0-416F-9C82-B7FD4D3FD465}"/>
              </a:ext>
            </a:extLst>
          </p:cNvPr>
          <p:cNvSpPr>
            <a:spLocks noGrp="1"/>
          </p:cNvSpPr>
          <p:nvPr>
            <p:ph idx="1"/>
          </p:nvPr>
        </p:nvSpPr>
        <p:spPr>
          <a:xfrm>
            <a:off x="800100" y="2434590"/>
            <a:ext cx="7543800" cy="489084"/>
          </a:xfrm>
          <a:solidFill>
            <a:srgbClr val="00B0F0"/>
          </a:solidFill>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r>
              <a:rPr lang="en-GB" sz="1800" dirty="0">
                <a:latin typeface="Arial" panose="020B0604020202020204" pitchFamily="34" charset="0"/>
                <a:cs typeface="Arial" panose="020B0604020202020204" pitchFamily="34" charset="0"/>
              </a:rPr>
              <a:t>Create and share a PowerPoint Presentation about a topic of your choice. </a:t>
            </a:r>
          </a:p>
        </p:txBody>
      </p:sp>
      <p:sp>
        <p:nvSpPr>
          <p:cNvPr id="4" name="Content Placeholder 2">
            <a:extLst>
              <a:ext uri="{FF2B5EF4-FFF2-40B4-BE49-F238E27FC236}">
                <a16:creationId xmlns:a16="http://schemas.microsoft.com/office/drawing/2014/main" id="{E4B63090-5819-40D4-8B27-766BED3E7C81}"/>
              </a:ext>
            </a:extLst>
          </p:cNvPr>
          <p:cNvSpPr txBox="1">
            <a:spLocks/>
          </p:cNvSpPr>
          <p:nvPr/>
        </p:nvSpPr>
        <p:spPr>
          <a:xfrm>
            <a:off x="800100" y="2990368"/>
            <a:ext cx="7543800" cy="1638782"/>
          </a:xfrm>
          <a:prstGeom prst="rect">
            <a:avLst/>
          </a:prstGeom>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Your presentation must include:</a:t>
            </a:r>
          </a:p>
          <a:p>
            <a:pPr lvl="4"/>
            <a:r>
              <a:rPr lang="en-GB" sz="1575" dirty="0">
                <a:latin typeface="Arial" panose="020B0604020202020204" pitchFamily="34" charset="0"/>
                <a:cs typeface="Arial" panose="020B0604020202020204" pitchFamily="34" charset="0"/>
              </a:rPr>
              <a:t>At least 5 slides. </a:t>
            </a:r>
          </a:p>
          <a:p>
            <a:pPr lvl="4"/>
            <a:r>
              <a:rPr lang="en-GB" sz="1575" dirty="0">
                <a:latin typeface="Arial" panose="020B0604020202020204" pitchFamily="34" charset="0"/>
                <a:cs typeface="Arial" panose="020B0604020202020204" pitchFamily="34" charset="0"/>
              </a:rPr>
              <a:t>Three images</a:t>
            </a:r>
          </a:p>
          <a:p>
            <a:pPr lvl="4"/>
            <a:r>
              <a:rPr lang="en-GB" sz="1575" dirty="0">
                <a:latin typeface="Arial" panose="020B0604020202020204" pitchFamily="34" charset="0"/>
                <a:cs typeface="Arial" panose="020B0604020202020204" pitchFamily="34" charset="0"/>
              </a:rPr>
              <a:t>A hyperlink to a website. </a:t>
            </a:r>
          </a:p>
          <a:p>
            <a:pPr lvl="4"/>
            <a:r>
              <a:rPr lang="en-GB" sz="1575" dirty="0">
                <a:latin typeface="Arial" panose="020B0604020202020204" pitchFamily="34" charset="0"/>
                <a:cs typeface="Arial" panose="020B0604020202020204" pitchFamily="34" charset="0"/>
              </a:rPr>
              <a:t>Shapes and text boxes</a:t>
            </a:r>
          </a:p>
        </p:txBody>
      </p:sp>
      <p:sp>
        <p:nvSpPr>
          <p:cNvPr id="6" name="Content Placeholder 2">
            <a:extLst>
              <a:ext uri="{FF2B5EF4-FFF2-40B4-BE49-F238E27FC236}">
                <a16:creationId xmlns:a16="http://schemas.microsoft.com/office/drawing/2014/main" id="{F6ECC161-CECE-4957-882C-F06C180752F2}"/>
              </a:ext>
            </a:extLst>
          </p:cNvPr>
          <p:cNvSpPr txBox="1">
            <a:spLocks/>
          </p:cNvSpPr>
          <p:nvPr/>
        </p:nvSpPr>
        <p:spPr>
          <a:xfrm>
            <a:off x="727910" y="5125453"/>
            <a:ext cx="7543800" cy="509018"/>
          </a:xfrm>
          <a:prstGeom prst="rect">
            <a:avLst/>
          </a:prstGeom>
          <a:solidFill>
            <a:srgbClr val="00B0F0"/>
          </a:solidFill>
        </p:spPr>
        <p:style>
          <a:lnRef idx="2">
            <a:schemeClr val="accent2"/>
          </a:lnRef>
          <a:fillRef idx="1">
            <a:schemeClr val="lt1"/>
          </a:fillRef>
          <a:effectRef idx="0">
            <a:schemeClr val="accent2"/>
          </a:effectRef>
          <a:fontRef idx="minor">
            <a:schemeClr val="dk1"/>
          </a:fontRef>
        </p:style>
        <p:txBody>
          <a:bodyPr vert="horz" lIns="68580" tIns="34290" rIns="68580" bIns="34290" rtlCol="0">
            <a:normAutofit fontScale="850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1800" dirty="0">
                <a:latin typeface="Arial" panose="020B0604020202020204" pitchFamily="34" charset="0"/>
                <a:cs typeface="Arial" panose="020B0604020202020204" pitchFamily="34" charset="0"/>
              </a:rPr>
              <a:t>When complete </a:t>
            </a:r>
            <a:r>
              <a:rPr lang="en-GB" sz="1800" b="1" dirty="0">
                <a:latin typeface="Arial" panose="020B0604020202020204" pitchFamily="34" charset="0"/>
                <a:cs typeface="Arial" panose="020B0604020202020204" pitchFamily="34" charset="0"/>
              </a:rPr>
              <a:t>please share</a:t>
            </a:r>
            <a:r>
              <a:rPr lang="en-GB" sz="1800" dirty="0">
                <a:latin typeface="Arial" panose="020B0604020202020204" pitchFamily="34" charset="0"/>
                <a:cs typeface="Arial" panose="020B0604020202020204" pitchFamily="34" charset="0"/>
              </a:rPr>
              <a:t> your presentation with </a:t>
            </a:r>
            <a:r>
              <a:rPr lang="en-GB" sz="1800" b="1" dirty="0">
                <a:latin typeface="Arial" panose="020B0604020202020204" pitchFamily="34" charset="0"/>
                <a:cs typeface="Arial" panose="020B0604020202020204" pitchFamily="34" charset="0"/>
              </a:rPr>
              <a:t>your lecturer and a peer </a:t>
            </a:r>
            <a:r>
              <a:rPr lang="en-GB" sz="1800" dirty="0">
                <a:latin typeface="Arial" panose="020B0604020202020204" pitchFamily="34" charset="0"/>
                <a:cs typeface="Arial" panose="020B0604020202020204" pitchFamily="34" charset="0"/>
              </a:rPr>
              <a:t>for feedback. </a:t>
            </a:r>
          </a:p>
        </p:txBody>
      </p:sp>
    </p:spTree>
    <p:extLst>
      <p:ext uri="{BB962C8B-B14F-4D97-AF65-F5344CB8AC3E}">
        <p14:creationId xmlns:p14="http://schemas.microsoft.com/office/powerpoint/2010/main" val="398417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585DF-F562-47A4-8356-37AEBF9B01A4}"/>
              </a:ext>
            </a:extLst>
          </p:cNvPr>
          <p:cNvSpPr>
            <a:spLocks noGrp="1"/>
          </p:cNvSpPr>
          <p:nvPr>
            <p:ph type="title"/>
          </p:nvPr>
        </p:nvSpPr>
        <p:spPr>
          <a:solidFill>
            <a:srgbClr val="00B0F0"/>
          </a:solidFill>
        </p:spPr>
        <p:txBody>
          <a:bodyPr/>
          <a:lstStyle/>
          <a:p>
            <a:r>
              <a:rPr lang="en-GB" dirty="0"/>
              <a:t>Review</a:t>
            </a:r>
          </a:p>
        </p:txBody>
      </p:sp>
      <p:sp>
        <p:nvSpPr>
          <p:cNvPr id="3" name="Content Placeholder 2">
            <a:extLst>
              <a:ext uri="{FF2B5EF4-FFF2-40B4-BE49-F238E27FC236}">
                <a16:creationId xmlns:a16="http://schemas.microsoft.com/office/drawing/2014/main" id="{0AE7BB81-F98F-4EB3-BB5F-B784F1824633}"/>
              </a:ext>
            </a:extLst>
          </p:cNvPr>
          <p:cNvSpPr>
            <a:spLocks noGrp="1"/>
          </p:cNvSpPr>
          <p:nvPr>
            <p:ph idx="1"/>
          </p:nvPr>
        </p:nvSpPr>
        <p:spPr/>
        <p:txBody>
          <a:bodyPr>
            <a:normAutofit/>
          </a:bodyPr>
          <a:lstStyle/>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What have we created? Share good examples. </a:t>
            </a:r>
          </a:p>
          <a:p>
            <a:pPr>
              <a:buFont typeface="Wingdings" panose="05000000000000000000" pitchFamily="2" charset="2"/>
              <a:buChar char="q"/>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800" dirty="0">
                <a:latin typeface="Arial" panose="020B0604020202020204" pitchFamily="34" charset="0"/>
                <a:cs typeface="Arial" panose="020B0604020202020204" pitchFamily="34" charset="0"/>
              </a:rPr>
              <a:t>Reflect – what elements were most challenging? How would you each improve further in future presentations? </a:t>
            </a:r>
          </a:p>
        </p:txBody>
      </p:sp>
    </p:spTree>
    <p:extLst>
      <p:ext uri="{BB962C8B-B14F-4D97-AF65-F5344CB8AC3E}">
        <p14:creationId xmlns:p14="http://schemas.microsoft.com/office/powerpoint/2010/main" val="1001934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820</TotalTime>
  <Words>1108</Words>
  <Application>Microsoft Office PowerPoint</Application>
  <PresentationFormat>On-screen Show (4:3)</PresentationFormat>
  <Paragraphs>132</Paragraphs>
  <Slides>17</Slides>
  <Notes>14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Google Sans</vt:lpstr>
      <vt:lpstr>Myriad Pro</vt:lpstr>
      <vt:lpstr>Arial</vt:lpstr>
      <vt:lpstr>Calibri</vt:lpstr>
      <vt:lpstr>Verdana</vt:lpstr>
      <vt:lpstr>Wingdings</vt:lpstr>
      <vt:lpstr>20140311PresentationUWTSDTemplate</vt:lpstr>
      <vt:lpstr>LCLM 4002</vt:lpstr>
      <vt:lpstr>Digital Skills  (LCLM 4002)  Week3 – Using MS PowerPoint</vt:lpstr>
      <vt:lpstr>During the session </vt:lpstr>
      <vt:lpstr>Creating</vt:lpstr>
      <vt:lpstr>Inserting slides</vt:lpstr>
      <vt:lpstr>Using design</vt:lpstr>
      <vt:lpstr>Inserting images</vt:lpstr>
      <vt:lpstr>Ribbon and Tabs</vt:lpstr>
      <vt:lpstr>Inserting tables</vt:lpstr>
      <vt:lpstr>Inserting shapes and SmartArt </vt:lpstr>
      <vt:lpstr>Inserting links</vt:lpstr>
      <vt:lpstr>Embedding a link to a website. </vt:lpstr>
      <vt:lpstr>Your image now has a link embedded</vt:lpstr>
      <vt:lpstr>Applying animation</vt:lpstr>
      <vt:lpstr>Opening and sharing a file. </vt:lpstr>
      <vt:lpstr>Activity – The remainder of session</vt:lpstr>
      <vt:lpstr>Review</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Amer Kareem</cp:lastModifiedBy>
  <cp:revision>47</cp:revision>
  <cp:lastPrinted>2018-07-09T15:27:01Z</cp:lastPrinted>
  <dcterms:created xsi:type="dcterms:W3CDTF">2002-10-07T19:43:58Z</dcterms:created>
  <dcterms:modified xsi:type="dcterms:W3CDTF">2025-03-02T16:50:06Z</dcterms:modified>
</cp:coreProperties>
</file>