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7" r:id="rId6"/>
    <p:sldId id="268" r:id="rId7"/>
    <p:sldId id="261" r:id="rId8"/>
    <p:sldId id="263"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2" d="100"/>
          <a:sy n="52" d="100"/>
        </p:scale>
        <p:origin x="989"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75180B-7A3A-4E25-AA14-3994A10FE5F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16E4509-FF40-4FD8-A57F-AE5C6BEA21F7}">
      <dgm:prSet/>
      <dgm:spPr/>
      <dgm:t>
        <a:bodyPr/>
        <a:lstStyle/>
        <a:p>
          <a:r>
            <a:rPr lang="en-US" b="0" i="0" baseline="0"/>
            <a:t>This is the most critical concept in automotive LCA. Because an EV is "born" with a higher carbon footprint (due to the battery), it starts its life in </a:t>
          </a:r>
          <a:r>
            <a:rPr lang="en-US" b="1" i="0" baseline="0"/>
            <a:t>carbon debt</a:t>
          </a:r>
          <a:r>
            <a:rPr lang="en-US" b="0" i="0" baseline="0"/>
            <a:t>.</a:t>
          </a:r>
          <a:endParaRPr lang="en-US"/>
        </a:p>
      </dgm:t>
    </dgm:pt>
    <dgm:pt modelId="{9C3DB878-B288-4C71-85BB-CC2B8254D51B}" type="parTrans" cxnId="{A0153AD3-BB7F-42EC-ADD8-372F9E68EE4A}">
      <dgm:prSet/>
      <dgm:spPr/>
      <dgm:t>
        <a:bodyPr/>
        <a:lstStyle/>
        <a:p>
          <a:endParaRPr lang="en-US"/>
        </a:p>
      </dgm:t>
    </dgm:pt>
    <dgm:pt modelId="{1DF97EB2-318C-4778-8D6B-98AE14470C5A}" type="sibTrans" cxnId="{A0153AD3-BB7F-42EC-ADD8-372F9E68EE4A}">
      <dgm:prSet/>
      <dgm:spPr/>
      <dgm:t>
        <a:bodyPr/>
        <a:lstStyle/>
        <a:p>
          <a:endParaRPr lang="en-US"/>
        </a:p>
      </dgm:t>
    </dgm:pt>
    <dgm:pt modelId="{05201E34-C3D9-4D35-AE80-D89CFD5C8E23}">
      <dgm:prSet/>
      <dgm:spPr/>
      <dgm:t>
        <a:bodyPr/>
        <a:lstStyle/>
        <a:p>
          <a:r>
            <a:rPr lang="en-US" b="1" i="0" baseline="0"/>
            <a:t>The Debt:</a:t>
          </a:r>
          <a:r>
            <a:rPr lang="en-US" b="0" i="0" baseline="0"/>
            <a:t> At the factory gate, the EV has roughly </a:t>
          </a:r>
          <a:r>
            <a:rPr lang="en-US" b="1" i="0" baseline="0"/>
            <a:t>70-80% more</a:t>
          </a:r>
          <a:r>
            <a:rPr lang="en-US" b="0" i="0" baseline="0"/>
            <a:t> embedded emissions than the petrol car.</a:t>
          </a:r>
          <a:endParaRPr lang="en-US"/>
        </a:p>
      </dgm:t>
    </dgm:pt>
    <dgm:pt modelId="{CD0EDE63-ABB1-4A0B-918A-27075F50C74B}" type="parTrans" cxnId="{DFCCA30E-8198-4933-8E91-468203744206}">
      <dgm:prSet/>
      <dgm:spPr/>
      <dgm:t>
        <a:bodyPr/>
        <a:lstStyle/>
        <a:p>
          <a:endParaRPr lang="en-US"/>
        </a:p>
      </dgm:t>
    </dgm:pt>
    <dgm:pt modelId="{C28DB9B9-9472-4569-AF9D-BE0A6A7C3917}" type="sibTrans" cxnId="{DFCCA30E-8198-4933-8E91-468203744206}">
      <dgm:prSet/>
      <dgm:spPr/>
      <dgm:t>
        <a:bodyPr/>
        <a:lstStyle/>
        <a:p>
          <a:endParaRPr lang="en-US"/>
        </a:p>
      </dgm:t>
    </dgm:pt>
    <dgm:pt modelId="{255FDF24-2B4E-4919-87A1-73C109DBE657}">
      <dgm:prSet/>
      <dgm:spPr/>
      <dgm:t>
        <a:bodyPr/>
        <a:lstStyle/>
        <a:p>
          <a:r>
            <a:rPr lang="en-US" b="1" i="0" baseline="0"/>
            <a:t>The Repayment:</a:t>
          </a:r>
          <a:r>
            <a:rPr lang="en-US" b="0" i="0" baseline="0"/>
            <a:t> As soon as you start driving, the petrol car's emissions climb steeply, while the EV’s line stays relatively flat.</a:t>
          </a:r>
          <a:endParaRPr lang="en-US"/>
        </a:p>
      </dgm:t>
    </dgm:pt>
    <dgm:pt modelId="{45398F11-4E49-42E6-887B-7C39EFD9C475}" type="parTrans" cxnId="{BF9B0E75-80CF-4255-A01D-B991D4B2EB6A}">
      <dgm:prSet/>
      <dgm:spPr/>
      <dgm:t>
        <a:bodyPr/>
        <a:lstStyle/>
        <a:p>
          <a:endParaRPr lang="en-US"/>
        </a:p>
      </dgm:t>
    </dgm:pt>
    <dgm:pt modelId="{A4D27490-5FAB-4F7D-B4EB-89C1DA9E84C5}" type="sibTrans" cxnId="{BF9B0E75-80CF-4255-A01D-B991D4B2EB6A}">
      <dgm:prSet/>
      <dgm:spPr/>
      <dgm:t>
        <a:bodyPr/>
        <a:lstStyle/>
        <a:p>
          <a:endParaRPr lang="en-US"/>
        </a:p>
      </dgm:t>
    </dgm:pt>
    <dgm:pt modelId="{3E7A410D-E1CF-49C6-A5D1-7116DE412813}">
      <dgm:prSet/>
      <dgm:spPr/>
      <dgm:t>
        <a:bodyPr/>
        <a:lstStyle/>
        <a:p>
          <a:r>
            <a:rPr lang="en-US" b="1" i="0" baseline="0"/>
            <a:t>The Break-Even:</a:t>
          </a:r>
          <a:r>
            <a:rPr lang="en-US" b="0" i="0" baseline="0"/>
            <a:t> Depending on how "green" the electricity is, the EV usually "pays back" its debt and becomes cleaner than the petrol car after:</a:t>
          </a:r>
          <a:endParaRPr lang="en-US"/>
        </a:p>
      </dgm:t>
    </dgm:pt>
    <dgm:pt modelId="{A621F7E6-702F-4219-8960-0D2316B7C711}" type="parTrans" cxnId="{D1E89865-5A44-48C7-B475-6E59C82CC232}">
      <dgm:prSet/>
      <dgm:spPr/>
      <dgm:t>
        <a:bodyPr/>
        <a:lstStyle/>
        <a:p>
          <a:endParaRPr lang="en-US"/>
        </a:p>
      </dgm:t>
    </dgm:pt>
    <dgm:pt modelId="{E3BC3A67-7C05-4453-B306-27CE380A626E}" type="sibTrans" cxnId="{D1E89865-5A44-48C7-B475-6E59C82CC232}">
      <dgm:prSet/>
      <dgm:spPr/>
      <dgm:t>
        <a:bodyPr/>
        <a:lstStyle/>
        <a:p>
          <a:endParaRPr lang="en-US"/>
        </a:p>
      </dgm:t>
    </dgm:pt>
    <dgm:pt modelId="{D54711F1-095E-4A51-BFF5-975C68B96765}">
      <dgm:prSet/>
      <dgm:spPr/>
      <dgm:t>
        <a:bodyPr/>
        <a:lstStyle/>
        <a:p>
          <a:r>
            <a:rPr lang="en-US" b="1" i="0" baseline="0"/>
            <a:t>~15,000 km</a:t>
          </a:r>
          <a:r>
            <a:rPr lang="en-US" b="0" i="0" baseline="0"/>
            <a:t> (if charged with 100% wind/solar).</a:t>
          </a:r>
          <a:endParaRPr lang="en-US"/>
        </a:p>
      </dgm:t>
    </dgm:pt>
    <dgm:pt modelId="{923EDF91-1EB1-4BA5-A1A3-911E1006AC82}" type="parTrans" cxnId="{8611D09C-764E-45EB-B6B4-732F83554C49}">
      <dgm:prSet/>
      <dgm:spPr/>
      <dgm:t>
        <a:bodyPr/>
        <a:lstStyle/>
        <a:p>
          <a:endParaRPr lang="en-US"/>
        </a:p>
      </dgm:t>
    </dgm:pt>
    <dgm:pt modelId="{DA8E7658-F154-4A84-B599-8ECBF16CF140}" type="sibTrans" cxnId="{8611D09C-764E-45EB-B6B4-732F83554C49}">
      <dgm:prSet/>
      <dgm:spPr/>
      <dgm:t>
        <a:bodyPr/>
        <a:lstStyle/>
        <a:p>
          <a:endParaRPr lang="en-US"/>
        </a:p>
      </dgm:t>
    </dgm:pt>
    <dgm:pt modelId="{45F34F0C-0DF5-483A-A1C5-81D4623318F0}">
      <dgm:prSet/>
      <dgm:spPr/>
      <dgm:t>
        <a:bodyPr/>
        <a:lstStyle/>
        <a:p>
          <a:r>
            <a:rPr lang="en-US" b="1" i="0" baseline="0"/>
            <a:t>~50,000 - 70,000 km</a:t>
          </a:r>
          <a:r>
            <a:rPr lang="en-US" b="0" i="0" baseline="0"/>
            <a:t> (on a typical global average electricity mix).</a:t>
          </a:r>
          <a:endParaRPr lang="en-US"/>
        </a:p>
      </dgm:t>
    </dgm:pt>
    <dgm:pt modelId="{FFC51DC3-151C-48C8-8F98-0382A01FC9D2}" type="parTrans" cxnId="{9946984E-CC48-4697-ABE1-650B9D492B44}">
      <dgm:prSet/>
      <dgm:spPr/>
      <dgm:t>
        <a:bodyPr/>
        <a:lstStyle/>
        <a:p>
          <a:endParaRPr lang="en-US"/>
        </a:p>
      </dgm:t>
    </dgm:pt>
    <dgm:pt modelId="{116B57A2-BCC1-46E5-AA95-BBD4361A5804}" type="sibTrans" cxnId="{9946984E-CC48-4697-ABE1-650B9D492B44}">
      <dgm:prSet/>
      <dgm:spPr/>
      <dgm:t>
        <a:bodyPr/>
        <a:lstStyle/>
        <a:p>
          <a:endParaRPr lang="en-US"/>
        </a:p>
      </dgm:t>
    </dgm:pt>
    <dgm:pt modelId="{C2AE249D-0D06-4454-A71E-BF369CB0C7D2}" type="pres">
      <dgm:prSet presAssocID="{F375180B-7A3A-4E25-AA14-3994A10FE5F9}" presName="linear" presStyleCnt="0">
        <dgm:presLayoutVars>
          <dgm:animLvl val="lvl"/>
          <dgm:resizeHandles val="exact"/>
        </dgm:presLayoutVars>
      </dgm:prSet>
      <dgm:spPr/>
    </dgm:pt>
    <dgm:pt modelId="{56CF5B12-55AC-4EC2-B71F-DBABD363CA47}" type="pres">
      <dgm:prSet presAssocID="{816E4509-FF40-4FD8-A57F-AE5C6BEA21F7}" presName="parentText" presStyleLbl="node1" presStyleIdx="0" presStyleCnt="4">
        <dgm:presLayoutVars>
          <dgm:chMax val="0"/>
          <dgm:bulletEnabled val="1"/>
        </dgm:presLayoutVars>
      </dgm:prSet>
      <dgm:spPr/>
    </dgm:pt>
    <dgm:pt modelId="{88F998C9-0E89-4329-AB82-B0A0018C9F3B}" type="pres">
      <dgm:prSet presAssocID="{1DF97EB2-318C-4778-8D6B-98AE14470C5A}" presName="spacer" presStyleCnt="0"/>
      <dgm:spPr/>
    </dgm:pt>
    <dgm:pt modelId="{A1010D1C-13C0-4FA3-B576-49427A36C0E7}" type="pres">
      <dgm:prSet presAssocID="{05201E34-C3D9-4D35-AE80-D89CFD5C8E23}" presName="parentText" presStyleLbl="node1" presStyleIdx="1" presStyleCnt="4">
        <dgm:presLayoutVars>
          <dgm:chMax val="0"/>
          <dgm:bulletEnabled val="1"/>
        </dgm:presLayoutVars>
      </dgm:prSet>
      <dgm:spPr/>
    </dgm:pt>
    <dgm:pt modelId="{FB637F55-CEE6-4ED5-8196-7C7EF39B4081}" type="pres">
      <dgm:prSet presAssocID="{C28DB9B9-9472-4569-AF9D-BE0A6A7C3917}" presName="spacer" presStyleCnt="0"/>
      <dgm:spPr/>
    </dgm:pt>
    <dgm:pt modelId="{F40FB4B0-98A7-424B-8E4C-2C636F18632B}" type="pres">
      <dgm:prSet presAssocID="{255FDF24-2B4E-4919-87A1-73C109DBE657}" presName="parentText" presStyleLbl="node1" presStyleIdx="2" presStyleCnt="4">
        <dgm:presLayoutVars>
          <dgm:chMax val="0"/>
          <dgm:bulletEnabled val="1"/>
        </dgm:presLayoutVars>
      </dgm:prSet>
      <dgm:spPr/>
    </dgm:pt>
    <dgm:pt modelId="{226DFECE-E12D-4DD2-A4F9-2B86B4C7AD31}" type="pres">
      <dgm:prSet presAssocID="{A4D27490-5FAB-4F7D-B4EB-89C1DA9E84C5}" presName="spacer" presStyleCnt="0"/>
      <dgm:spPr/>
    </dgm:pt>
    <dgm:pt modelId="{B5C266C5-8718-4A38-9A42-37B6D5EAD0F2}" type="pres">
      <dgm:prSet presAssocID="{3E7A410D-E1CF-49C6-A5D1-7116DE412813}" presName="parentText" presStyleLbl="node1" presStyleIdx="3" presStyleCnt="4">
        <dgm:presLayoutVars>
          <dgm:chMax val="0"/>
          <dgm:bulletEnabled val="1"/>
        </dgm:presLayoutVars>
      </dgm:prSet>
      <dgm:spPr/>
    </dgm:pt>
    <dgm:pt modelId="{372CC33E-EC7C-4CE1-8364-58303F1ED60E}" type="pres">
      <dgm:prSet presAssocID="{3E7A410D-E1CF-49C6-A5D1-7116DE412813}" presName="childText" presStyleLbl="revTx" presStyleIdx="0" presStyleCnt="1">
        <dgm:presLayoutVars>
          <dgm:bulletEnabled val="1"/>
        </dgm:presLayoutVars>
      </dgm:prSet>
      <dgm:spPr/>
    </dgm:pt>
  </dgm:ptLst>
  <dgm:cxnLst>
    <dgm:cxn modelId="{82389606-2515-4551-B985-22C604BB6122}" type="presOf" srcId="{3E7A410D-E1CF-49C6-A5D1-7116DE412813}" destId="{B5C266C5-8718-4A38-9A42-37B6D5EAD0F2}" srcOrd="0" destOrd="0" presId="urn:microsoft.com/office/officeart/2005/8/layout/vList2"/>
    <dgm:cxn modelId="{DFCCA30E-8198-4933-8E91-468203744206}" srcId="{F375180B-7A3A-4E25-AA14-3994A10FE5F9}" destId="{05201E34-C3D9-4D35-AE80-D89CFD5C8E23}" srcOrd="1" destOrd="0" parTransId="{CD0EDE63-ABB1-4A0B-918A-27075F50C74B}" sibTransId="{C28DB9B9-9472-4569-AF9D-BE0A6A7C3917}"/>
    <dgm:cxn modelId="{D1E89865-5A44-48C7-B475-6E59C82CC232}" srcId="{F375180B-7A3A-4E25-AA14-3994A10FE5F9}" destId="{3E7A410D-E1CF-49C6-A5D1-7116DE412813}" srcOrd="3" destOrd="0" parTransId="{A621F7E6-702F-4219-8960-0D2316B7C711}" sibTransId="{E3BC3A67-7C05-4453-B306-27CE380A626E}"/>
    <dgm:cxn modelId="{A7F20E6A-EAAD-47E2-A8FD-DB269793B486}" type="presOf" srcId="{D54711F1-095E-4A51-BFF5-975C68B96765}" destId="{372CC33E-EC7C-4CE1-8364-58303F1ED60E}" srcOrd="0" destOrd="0" presId="urn:microsoft.com/office/officeart/2005/8/layout/vList2"/>
    <dgm:cxn modelId="{9946984E-CC48-4697-ABE1-650B9D492B44}" srcId="{3E7A410D-E1CF-49C6-A5D1-7116DE412813}" destId="{45F34F0C-0DF5-483A-A1C5-81D4623318F0}" srcOrd="1" destOrd="0" parTransId="{FFC51DC3-151C-48C8-8F98-0382A01FC9D2}" sibTransId="{116B57A2-BCC1-46E5-AA95-BBD4361A5804}"/>
    <dgm:cxn modelId="{BF9B0E75-80CF-4255-A01D-B991D4B2EB6A}" srcId="{F375180B-7A3A-4E25-AA14-3994A10FE5F9}" destId="{255FDF24-2B4E-4919-87A1-73C109DBE657}" srcOrd="2" destOrd="0" parTransId="{45398F11-4E49-42E6-887B-7C39EFD9C475}" sibTransId="{A4D27490-5FAB-4F7D-B4EB-89C1DA9E84C5}"/>
    <dgm:cxn modelId="{EEE26281-8A00-43D5-891E-43679D8F1E02}" type="presOf" srcId="{255FDF24-2B4E-4919-87A1-73C109DBE657}" destId="{F40FB4B0-98A7-424B-8E4C-2C636F18632B}" srcOrd="0" destOrd="0" presId="urn:microsoft.com/office/officeart/2005/8/layout/vList2"/>
    <dgm:cxn modelId="{8611D09C-764E-45EB-B6B4-732F83554C49}" srcId="{3E7A410D-E1CF-49C6-A5D1-7116DE412813}" destId="{D54711F1-095E-4A51-BFF5-975C68B96765}" srcOrd="0" destOrd="0" parTransId="{923EDF91-1EB1-4BA5-A1A3-911E1006AC82}" sibTransId="{DA8E7658-F154-4A84-B599-8ECBF16CF140}"/>
    <dgm:cxn modelId="{9252E49C-AC32-43D1-B13A-2FD4E7FC525D}" type="presOf" srcId="{816E4509-FF40-4FD8-A57F-AE5C6BEA21F7}" destId="{56CF5B12-55AC-4EC2-B71F-DBABD363CA47}" srcOrd="0" destOrd="0" presId="urn:microsoft.com/office/officeart/2005/8/layout/vList2"/>
    <dgm:cxn modelId="{1A7071C2-5BB6-47AF-9B44-311CA054BAB1}" type="presOf" srcId="{05201E34-C3D9-4D35-AE80-D89CFD5C8E23}" destId="{A1010D1C-13C0-4FA3-B576-49427A36C0E7}" srcOrd="0" destOrd="0" presId="urn:microsoft.com/office/officeart/2005/8/layout/vList2"/>
    <dgm:cxn modelId="{A0153AD3-BB7F-42EC-ADD8-372F9E68EE4A}" srcId="{F375180B-7A3A-4E25-AA14-3994A10FE5F9}" destId="{816E4509-FF40-4FD8-A57F-AE5C6BEA21F7}" srcOrd="0" destOrd="0" parTransId="{9C3DB878-B288-4C71-85BB-CC2B8254D51B}" sibTransId="{1DF97EB2-318C-4778-8D6B-98AE14470C5A}"/>
    <dgm:cxn modelId="{4C171AD5-302B-4008-AA8C-191E1F446C7E}" type="presOf" srcId="{45F34F0C-0DF5-483A-A1C5-81D4623318F0}" destId="{372CC33E-EC7C-4CE1-8364-58303F1ED60E}" srcOrd="0" destOrd="1" presId="urn:microsoft.com/office/officeart/2005/8/layout/vList2"/>
    <dgm:cxn modelId="{721C92FE-D7CE-4864-B217-2BC79C3C7111}" type="presOf" srcId="{F375180B-7A3A-4E25-AA14-3994A10FE5F9}" destId="{C2AE249D-0D06-4454-A71E-BF369CB0C7D2}" srcOrd="0" destOrd="0" presId="urn:microsoft.com/office/officeart/2005/8/layout/vList2"/>
    <dgm:cxn modelId="{8FDE2AC7-7237-477F-A163-72CD4CF3BA82}" type="presParOf" srcId="{C2AE249D-0D06-4454-A71E-BF369CB0C7D2}" destId="{56CF5B12-55AC-4EC2-B71F-DBABD363CA47}" srcOrd="0" destOrd="0" presId="urn:microsoft.com/office/officeart/2005/8/layout/vList2"/>
    <dgm:cxn modelId="{7E57B492-8FBE-4A7A-864B-34A635EADA3E}" type="presParOf" srcId="{C2AE249D-0D06-4454-A71E-BF369CB0C7D2}" destId="{88F998C9-0E89-4329-AB82-B0A0018C9F3B}" srcOrd="1" destOrd="0" presId="urn:microsoft.com/office/officeart/2005/8/layout/vList2"/>
    <dgm:cxn modelId="{57E01EE4-6FEF-447F-AAE0-01D8AF632E7E}" type="presParOf" srcId="{C2AE249D-0D06-4454-A71E-BF369CB0C7D2}" destId="{A1010D1C-13C0-4FA3-B576-49427A36C0E7}" srcOrd="2" destOrd="0" presId="urn:microsoft.com/office/officeart/2005/8/layout/vList2"/>
    <dgm:cxn modelId="{BFE1B836-7B4A-44A3-A3A1-0E46F353ED2E}" type="presParOf" srcId="{C2AE249D-0D06-4454-A71E-BF369CB0C7D2}" destId="{FB637F55-CEE6-4ED5-8196-7C7EF39B4081}" srcOrd="3" destOrd="0" presId="urn:microsoft.com/office/officeart/2005/8/layout/vList2"/>
    <dgm:cxn modelId="{BA19C449-314E-494C-92F2-11CC4B933A83}" type="presParOf" srcId="{C2AE249D-0D06-4454-A71E-BF369CB0C7D2}" destId="{F40FB4B0-98A7-424B-8E4C-2C636F18632B}" srcOrd="4" destOrd="0" presId="urn:microsoft.com/office/officeart/2005/8/layout/vList2"/>
    <dgm:cxn modelId="{03F74E33-7E92-479F-BA5D-1DFA75BDC92B}" type="presParOf" srcId="{C2AE249D-0D06-4454-A71E-BF369CB0C7D2}" destId="{226DFECE-E12D-4DD2-A4F9-2B86B4C7AD31}" srcOrd="5" destOrd="0" presId="urn:microsoft.com/office/officeart/2005/8/layout/vList2"/>
    <dgm:cxn modelId="{7C59BED2-01BC-4876-9C42-6DAFD8BE0955}" type="presParOf" srcId="{C2AE249D-0D06-4454-A71E-BF369CB0C7D2}" destId="{B5C266C5-8718-4A38-9A42-37B6D5EAD0F2}" srcOrd="6" destOrd="0" presId="urn:microsoft.com/office/officeart/2005/8/layout/vList2"/>
    <dgm:cxn modelId="{C2DAE19B-AD71-4324-81BE-C36CE314E621}" type="presParOf" srcId="{C2AE249D-0D06-4454-A71E-BF369CB0C7D2}" destId="{372CC33E-EC7C-4CE1-8364-58303F1ED60E}"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237149-A9E4-45FA-920C-81476FFE45A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B519F68-6444-48C0-8A4F-B679CEB49A7E}">
      <dgm:prSet/>
      <dgm:spPr/>
      <dgm:t>
        <a:bodyPr/>
        <a:lstStyle/>
        <a:p>
          <a:pPr>
            <a:lnSpc>
              <a:spcPct val="100000"/>
            </a:lnSpc>
          </a:pPr>
          <a:r>
            <a:rPr lang="en-US" b="1"/>
            <a:t>2015–Present: The "Carbon Debt" Era</a:t>
          </a:r>
          <a:endParaRPr lang="en-US"/>
        </a:p>
      </dgm:t>
    </dgm:pt>
    <dgm:pt modelId="{6687C21D-FD64-4BF5-AECF-AB2FA092F593}" type="parTrans" cxnId="{1BB42ABC-5266-49D3-B093-784547606234}">
      <dgm:prSet/>
      <dgm:spPr/>
      <dgm:t>
        <a:bodyPr/>
        <a:lstStyle/>
        <a:p>
          <a:endParaRPr lang="en-US"/>
        </a:p>
      </dgm:t>
    </dgm:pt>
    <dgm:pt modelId="{E809920F-FD0F-4169-A8E4-4B8256B58469}" type="sibTrans" cxnId="{1BB42ABC-5266-49D3-B093-784547606234}">
      <dgm:prSet/>
      <dgm:spPr/>
      <dgm:t>
        <a:bodyPr/>
        <a:lstStyle/>
        <a:p>
          <a:pPr>
            <a:lnSpc>
              <a:spcPct val="100000"/>
            </a:lnSpc>
          </a:pPr>
          <a:endParaRPr lang="en-US"/>
        </a:p>
      </dgm:t>
    </dgm:pt>
    <dgm:pt modelId="{735295D5-E344-452A-952C-5263E2A1DC60}">
      <dgm:prSet/>
      <dgm:spPr/>
      <dgm:t>
        <a:bodyPr/>
        <a:lstStyle/>
        <a:p>
          <a:pPr>
            <a:lnSpc>
              <a:spcPct val="100000"/>
            </a:lnSpc>
          </a:pPr>
          <a:r>
            <a:rPr lang="en-US"/>
            <a:t>With the rise of Battery Electric Vehicles (BEVs), the focus shifted to the </a:t>
          </a:r>
          <a:r>
            <a:rPr lang="en-US" b="1"/>
            <a:t>"Production Phase"</a:t>
          </a:r>
          <a:r>
            <a:rPr lang="en-US"/>
            <a:t> (Cradle-to-Gate). LCAs are now used to calculate the "break-even point"—the mileage at which an EV’s higher manufacturing emissions are offset by its lower driving emissions (Messagie et al., 2014).</a:t>
          </a:r>
        </a:p>
      </dgm:t>
    </dgm:pt>
    <dgm:pt modelId="{C94D783F-DD58-4561-84C7-81A7A0852CD2}" type="parTrans" cxnId="{55189154-026E-419E-8F36-B11F02D15521}">
      <dgm:prSet/>
      <dgm:spPr/>
      <dgm:t>
        <a:bodyPr/>
        <a:lstStyle/>
        <a:p>
          <a:endParaRPr lang="en-US"/>
        </a:p>
      </dgm:t>
    </dgm:pt>
    <dgm:pt modelId="{2B37D6E9-BE9F-4537-98DA-8D11E7301A2F}" type="sibTrans" cxnId="{55189154-026E-419E-8F36-B11F02D15521}">
      <dgm:prSet/>
      <dgm:spPr/>
      <dgm:t>
        <a:bodyPr/>
        <a:lstStyle/>
        <a:p>
          <a:endParaRPr lang="en-US"/>
        </a:p>
      </dgm:t>
    </dgm:pt>
    <dgm:pt modelId="{27AED629-5094-49D8-AA38-B0FE144D5F9B}" type="pres">
      <dgm:prSet presAssocID="{E7237149-A9E4-45FA-920C-81476FFE45AA}" presName="root" presStyleCnt="0">
        <dgm:presLayoutVars>
          <dgm:dir/>
          <dgm:resizeHandles val="exact"/>
        </dgm:presLayoutVars>
      </dgm:prSet>
      <dgm:spPr/>
    </dgm:pt>
    <dgm:pt modelId="{962B2031-357F-4093-BB4D-01FF7276CF71}" type="pres">
      <dgm:prSet presAssocID="{E7237149-A9E4-45FA-920C-81476FFE45AA}" presName="container" presStyleCnt="0">
        <dgm:presLayoutVars>
          <dgm:dir/>
          <dgm:resizeHandles val="exact"/>
        </dgm:presLayoutVars>
      </dgm:prSet>
      <dgm:spPr/>
    </dgm:pt>
    <dgm:pt modelId="{20155A4F-B474-4526-BA1C-F58439476D18}" type="pres">
      <dgm:prSet presAssocID="{CB519F68-6444-48C0-8A4F-B679CEB49A7E}" presName="compNode" presStyleCnt="0"/>
      <dgm:spPr/>
    </dgm:pt>
    <dgm:pt modelId="{F56AF5EE-152A-4D75-8D1A-B39B25FDA3F2}" type="pres">
      <dgm:prSet presAssocID="{CB519F68-6444-48C0-8A4F-B679CEB49A7E}" presName="iconBgRect" presStyleLbl="bgShp" presStyleIdx="0" presStyleCnt="2"/>
      <dgm:spPr/>
    </dgm:pt>
    <dgm:pt modelId="{65A10340-90A5-4135-9BF4-598B48FE3A77}" type="pres">
      <dgm:prSet presAssocID="{CB519F68-6444-48C0-8A4F-B679CEB49A7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indmill"/>
        </a:ext>
      </dgm:extLst>
    </dgm:pt>
    <dgm:pt modelId="{BC9912E4-611C-4343-808C-FDF244B43913}" type="pres">
      <dgm:prSet presAssocID="{CB519F68-6444-48C0-8A4F-B679CEB49A7E}" presName="spaceRect" presStyleCnt="0"/>
      <dgm:spPr/>
    </dgm:pt>
    <dgm:pt modelId="{A7F4BC1D-A1E6-4063-BC4C-AC857BD5575C}" type="pres">
      <dgm:prSet presAssocID="{CB519F68-6444-48C0-8A4F-B679CEB49A7E}" presName="textRect" presStyleLbl="revTx" presStyleIdx="0" presStyleCnt="2">
        <dgm:presLayoutVars>
          <dgm:chMax val="1"/>
          <dgm:chPref val="1"/>
        </dgm:presLayoutVars>
      </dgm:prSet>
      <dgm:spPr/>
    </dgm:pt>
    <dgm:pt modelId="{85FD6AA0-3D64-4B0D-BCE6-1B122904F4CA}" type="pres">
      <dgm:prSet presAssocID="{E809920F-FD0F-4169-A8E4-4B8256B58469}" presName="sibTrans" presStyleLbl="sibTrans2D1" presStyleIdx="0" presStyleCnt="0"/>
      <dgm:spPr/>
    </dgm:pt>
    <dgm:pt modelId="{E73D5E91-7988-47E5-9135-1DAA62D5EF80}" type="pres">
      <dgm:prSet presAssocID="{735295D5-E344-452A-952C-5263E2A1DC60}" presName="compNode" presStyleCnt="0"/>
      <dgm:spPr/>
    </dgm:pt>
    <dgm:pt modelId="{49E52CFA-FA1D-4C06-9F7F-F8DB6AAEB5F1}" type="pres">
      <dgm:prSet presAssocID="{735295D5-E344-452A-952C-5263E2A1DC60}" presName="iconBgRect" presStyleLbl="bgShp" presStyleIdx="1" presStyleCnt="2"/>
      <dgm:spPr/>
    </dgm:pt>
    <dgm:pt modelId="{90E1E822-22A5-449D-9540-4A39B3D2C55D}" type="pres">
      <dgm:prSet presAssocID="{735295D5-E344-452A-952C-5263E2A1DC6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lectric Car"/>
        </a:ext>
      </dgm:extLst>
    </dgm:pt>
    <dgm:pt modelId="{81C90B54-1E67-418F-B23D-5637688128C1}" type="pres">
      <dgm:prSet presAssocID="{735295D5-E344-452A-952C-5263E2A1DC60}" presName="spaceRect" presStyleCnt="0"/>
      <dgm:spPr/>
    </dgm:pt>
    <dgm:pt modelId="{66BF11E3-CB6F-4145-AD10-360A787F3A9E}" type="pres">
      <dgm:prSet presAssocID="{735295D5-E344-452A-952C-5263E2A1DC60}" presName="textRect" presStyleLbl="revTx" presStyleIdx="1" presStyleCnt="2">
        <dgm:presLayoutVars>
          <dgm:chMax val="1"/>
          <dgm:chPref val="1"/>
        </dgm:presLayoutVars>
      </dgm:prSet>
      <dgm:spPr/>
    </dgm:pt>
  </dgm:ptLst>
  <dgm:cxnLst>
    <dgm:cxn modelId="{0002342E-DB64-4DDA-B539-510133D3E5AB}" type="presOf" srcId="{CB519F68-6444-48C0-8A4F-B679CEB49A7E}" destId="{A7F4BC1D-A1E6-4063-BC4C-AC857BD5575C}" srcOrd="0" destOrd="0" presId="urn:microsoft.com/office/officeart/2018/2/layout/IconCircleList"/>
    <dgm:cxn modelId="{55189154-026E-419E-8F36-B11F02D15521}" srcId="{E7237149-A9E4-45FA-920C-81476FFE45AA}" destId="{735295D5-E344-452A-952C-5263E2A1DC60}" srcOrd="1" destOrd="0" parTransId="{C94D783F-DD58-4561-84C7-81A7A0852CD2}" sibTransId="{2B37D6E9-BE9F-4537-98DA-8D11E7301A2F}"/>
    <dgm:cxn modelId="{1BB42ABC-5266-49D3-B093-784547606234}" srcId="{E7237149-A9E4-45FA-920C-81476FFE45AA}" destId="{CB519F68-6444-48C0-8A4F-B679CEB49A7E}" srcOrd="0" destOrd="0" parTransId="{6687C21D-FD64-4BF5-AECF-AB2FA092F593}" sibTransId="{E809920F-FD0F-4169-A8E4-4B8256B58469}"/>
    <dgm:cxn modelId="{308834BC-7188-4392-8733-B132944E8A3E}" type="presOf" srcId="{E809920F-FD0F-4169-A8E4-4B8256B58469}" destId="{85FD6AA0-3D64-4B0D-BCE6-1B122904F4CA}" srcOrd="0" destOrd="0" presId="urn:microsoft.com/office/officeart/2018/2/layout/IconCircleList"/>
    <dgm:cxn modelId="{045058D4-D9D8-4140-BF57-87888009ABAF}" type="presOf" srcId="{735295D5-E344-452A-952C-5263E2A1DC60}" destId="{66BF11E3-CB6F-4145-AD10-360A787F3A9E}" srcOrd="0" destOrd="0" presId="urn:microsoft.com/office/officeart/2018/2/layout/IconCircleList"/>
    <dgm:cxn modelId="{DB2FF4E4-422B-4314-A6AA-CB557E247141}" type="presOf" srcId="{E7237149-A9E4-45FA-920C-81476FFE45AA}" destId="{27AED629-5094-49D8-AA38-B0FE144D5F9B}" srcOrd="0" destOrd="0" presId="urn:microsoft.com/office/officeart/2018/2/layout/IconCircleList"/>
    <dgm:cxn modelId="{B8EFA95D-83EF-4002-BFF8-E6D0B340C92F}" type="presParOf" srcId="{27AED629-5094-49D8-AA38-B0FE144D5F9B}" destId="{962B2031-357F-4093-BB4D-01FF7276CF71}" srcOrd="0" destOrd="0" presId="urn:microsoft.com/office/officeart/2018/2/layout/IconCircleList"/>
    <dgm:cxn modelId="{AC6361A2-DAA8-455F-AD82-99BEFCECBFA3}" type="presParOf" srcId="{962B2031-357F-4093-BB4D-01FF7276CF71}" destId="{20155A4F-B474-4526-BA1C-F58439476D18}" srcOrd="0" destOrd="0" presId="urn:microsoft.com/office/officeart/2018/2/layout/IconCircleList"/>
    <dgm:cxn modelId="{28DDEB07-0609-4751-957D-3BB924E2A057}" type="presParOf" srcId="{20155A4F-B474-4526-BA1C-F58439476D18}" destId="{F56AF5EE-152A-4D75-8D1A-B39B25FDA3F2}" srcOrd="0" destOrd="0" presId="urn:microsoft.com/office/officeart/2018/2/layout/IconCircleList"/>
    <dgm:cxn modelId="{72329F41-11EA-4E95-AAFA-84A3BCE88F40}" type="presParOf" srcId="{20155A4F-B474-4526-BA1C-F58439476D18}" destId="{65A10340-90A5-4135-9BF4-598B48FE3A77}" srcOrd="1" destOrd="0" presId="urn:microsoft.com/office/officeart/2018/2/layout/IconCircleList"/>
    <dgm:cxn modelId="{DF247B22-07E8-4397-9F00-EDC55BA8CF65}" type="presParOf" srcId="{20155A4F-B474-4526-BA1C-F58439476D18}" destId="{BC9912E4-611C-4343-808C-FDF244B43913}" srcOrd="2" destOrd="0" presId="urn:microsoft.com/office/officeart/2018/2/layout/IconCircleList"/>
    <dgm:cxn modelId="{048FD8B3-E2F4-4300-B5AA-F1F999B5F246}" type="presParOf" srcId="{20155A4F-B474-4526-BA1C-F58439476D18}" destId="{A7F4BC1D-A1E6-4063-BC4C-AC857BD5575C}" srcOrd="3" destOrd="0" presId="urn:microsoft.com/office/officeart/2018/2/layout/IconCircleList"/>
    <dgm:cxn modelId="{82AD28EB-9861-4B77-AB94-87D10FCA500A}" type="presParOf" srcId="{962B2031-357F-4093-BB4D-01FF7276CF71}" destId="{85FD6AA0-3D64-4B0D-BCE6-1B122904F4CA}" srcOrd="1" destOrd="0" presId="urn:microsoft.com/office/officeart/2018/2/layout/IconCircleList"/>
    <dgm:cxn modelId="{3499E28C-6BD8-420E-84F0-6039ECEDF594}" type="presParOf" srcId="{962B2031-357F-4093-BB4D-01FF7276CF71}" destId="{E73D5E91-7988-47E5-9135-1DAA62D5EF80}" srcOrd="2" destOrd="0" presId="urn:microsoft.com/office/officeart/2018/2/layout/IconCircleList"/>
    <dgm:cxn modelId="{6B539BBC-4187-426B-B042-1D7E5CEFF5FA}" type="presParOf" srcId="{E73D5E91-7988-47E5-9135-1DAA62D5EF80}" destId="{49E52CFA-FA1D-4C06-9F7F-F8DB6AAEB5F1}" srcOrd="0" destOrd="0" presId="urn:microsoft.com/office/officeart/2018/2/layout/IconCircleList"/>
    <dgm:cxn modelId="{A1EC9961-F7E7-43C5-9F57-8845F11BAD97}" type="presParOf" srcId="{E73D5E91-7988-47E5-9135-1DAA62D5EF80}" destId="{90E1E822-22A5-449D-9540-4A39B3D2C55D}" srcOrd="1" destOrd="0" presId="urn:microsoft.com/office/officeart/2018/2/layout/IconCircleList"/>
    <dgm:cxn modelId="{ACEB32C6-B0CB-4441-A114-5D86399A8759}" type="presParOf" srcId="{E73D5E91-7988-47E5-9135-1DAA62D5EF80}" destId="{81C90B54-1E67-418F-B23D-5637688128C1}" srcOrd="2" destOrd="0" presId="urn:microsoft.com/office/officeart/2018/2/layout/IconCircleList"/>
    <dgm:cxn modelId="{4B8272B8-2566-4E38-8733-391FCDBA46BC}" type="presParOf" srcId="{E73D5E91-7988-47E5-9135-1DAA62D5EF80}" destId="{66BF11E3-CB6F-4145-AD10-360A787F3A9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F5B12-55AC-4EC2-B71F-DBABD363CA47}">
      <dsp:nvSpPr>
        <dsp:cNvPr id="0" name=""/>
        <dsp:cNvSpPr/>
      </dsp:nvSpPr>
      <dsp:spPr>
        <a:xfrm>
          <a:off x="0" y="49538"/>
          <a:ext cx="6666833" cy="115478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This is the most critical concept in automotive LCA. Because an EV is "born" with a higher carbon footprint (due to the battery), it starts its life in </a:t>
          </a:r>
          <a:r>
            <a:rPr lang="en-US" sz="2100" b="1" i="0" kern="1200" baseline="0"/>
            <a:t>carbon debt</a:t>
          </a:r>
          <a:r>
            <a:rPr lang="en-US" sz="2100" b="0" i="0" kern="1200" baseline="0"/>
            <a:t>.</a:t>
          </a:r>
          <a:endParaRPr lang="en-US" sz="2100" kern="1200"/>
        </a:p>
      </dsp:txBody>
      <dsp:txXfrm>
        <a:off x="56372" y="105910"/>
        <a:ext cx="6554089" cy="1042045"/>
      </dsp:txXfrm>
    </dsp:sp>
    <dsp:sp modelId="{A1010D1C-13C0-4FA3-B576-49427A36C0E7}">
      <dsp:nvSpPr>
        <dsp:cNvPr id="0" name=""/>
        <dsp:cNvSpPr/>
      </dsp:nvSpPr>
      <dsp:spPr>
        <a:xfrm>
          <a:off x="0" y="1264808"/>
          <a:ext cx="6666833" cy="1154789"/>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baseline="0"/>
            <a:t>The Debt:</a:t>
          </a:r>
          <a:r>
            <a:rPr lang="en-US" sz="2100" b="0" i="0" kern="1200" baseline="0"/>
            <a:t> At the factory gate, the EV has roughly </a:t>
          </a:r>
          <a:r>
            <a:rPr lang="en-US" sz="2100" b="1" i="0" kern="1200" baseline="0"/>
            <a:t>70-80% more</a:t>
          </a:r>
          <a:r>
            <a:rPr lang="en-US" sz="2100" b="0" i="0" kern="1200" baseline="0"/>
            <a:t> embedded emissions than the petrol car.</a:t>
          </a:r>
          <a:endParaRPr lang="en-US" sz="2100" kern="1200"/>
        </a:p>
      </dsp:txBody>
      <dsp:txXfrm>
        <a:off x="56372" y="1321180"/>
        <a:ext cx="6554089" cy="1042045"/>
      </dsp:txXfrm>
    </dsp:sp>
    <dsp:sp modelId="{F40FB4B0-98A7-424B-8E4C-2C636F18632B}">
      <dsp:nvSpPr>
        <dsp:cNvPr id="0" name=""/>
        <dsp:cNvSpPr/>
      </dsp:nvSpPr>
      <dsp:spPr>
        <a:xfrm>
          <a:off x="0" y="2480078"/>
          <a:ext cx="6666833" cy="1154789"/>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baseline="0"/>
            <a:t>The Repayment:</a:t>
          </a:r>
          <a:r>
            <a:rPr lang="en-US" sz="2100" b="0" i="0" kern="1200" baseline="0"/>
            <a:t> As soon as you start driving, the petrol car's emissions climb steeply, while the EV’s line stays relatively flat.</a:t>
          </a:r>
          <a:endParaRPr lang="en-US" sz="2100" kern="1200"/>
        </a:p>
      </dsp:txBody>
      <dsp:txXfrm>
        <a:off x="56372" y="2536450"/>
        <a:ext cx="6554089" cy="1042045"/>
      </dsp:txXfrm>
    </dsp:sp>
    <dsp:sp modelId="{B5C266C5-8718-4A38-9A42-37B6D5EAD0F2}">
      <dsp:nvSpPr>
        <dsp:cNvPr id="0" name=""/>
        <dsp:cNvSpPr/>
      </dsp:nvSpPr>
      <dsp:spPr>
        <a:xfrm>
          <a:off x="0" y="3695348"/>
          <a:ext cx="6666833" cy="115478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baseline="0"/>
            <a:t>The Break-Even:</a:t>
          </a:r>
          <a:r>
            <a:rPr lang="en-US" sz="2100" b="0" i="0" kern="1200" baseline="0"/>
            <a:t> Depending on how "green" the electricity is, the EV usually "pays back" its debt and becomes cleaner than the petrol car after:</a:t>
          </a:r>
          <a:endParaRPr lang="en-US" sz="2100" kern="1200"/>
        </a:p>
      </dsp:txBody>
      <dsp:txXfrm>
        <a:off x="56372" y="3751720"/>
        <a:ext cx="6554089" cy="1042045"/>
      </dsp:txXfrm>
    </dsp:sp>
    <dsp:sp modelId="{372CC33E-EC7C-4CE1-8364-58303F1ED60E}">
      <dsp:nvSpPr>
        <dsp:cNvPr id="0" name=""/>
        <dsp:cNvSpPr/>
      </dsp:nvSpPr>
      <dsp:spPr>
        <a:xfrm>
          <a:off x="0" y="4850138"/>
          <a:ext cx="6666833"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b="1" i="0" kern="1200" baseline="0"/>
            <a:t>~15,000 km</a:t>
          </a:r>
          <a:r>
            <a:rPr lang="en-US" sz="1600" b="0" i="0" kern="1200" baseline="0"/>
            <a:t> (if charged with 100% wind/solar).</a:t>
          </a:r>
          <a:endParaRPr lang="en-US" sz="1600" kern="1200"/>
        </a:p>
        <a:p>
          <a:pPr marL="171450" lvl="1" indent="-171450" algn="l" defTabSz="711200">
            <a:lnSpc>
              <a:spcPct val="90000"/>
            </a:lnSpc>
            <a:spcBef>
              <a:spcPct val="0"/>
            </a:spcBef>
            <a:spcAft>
              <a:spcPct val="20000"/>
            </a:spcAft>
            <a:buChar char="•"/>
          </a:pPr>
          <a:r>
            <a:rPr lang="en-US" sz="1600" b="1" i="0" kern="1200" baseline="0"/>
            <a:t>~50,000 - 70,000 km</a:t>
          </a:r>
          <a:r>
            <a:rPr lang="en-US" sz="1600" b="0" i="0" kern="1200" baseline="0"/>
            <a:t> (on a typical global average electricity mix).</a:t>
          </a:r>
          <a:endParaRPr lang="en-US" sz="1600" kern="1200"/>
        </a:p>
      </dsp:txBody>
      <dsp:txXfrm>
        <a:off x="0" y="4850138"/>
        <a:ext cx="6666833" cy="5542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6AF5EE-152A-4D75-8D1A-B39B25FDA3F2}">
      <dsp:nvSpPr>
        <dsp:cNvPr id="0" name=""/>
        <dsp:cNvSpPr/>
      </dsp:nvSpPr>
      <dsp:spPr>
        <a:xfrm>
          <a:off x="694966" y="1647949"/>
          <a:ext cx="907496" cy="9074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10340-90A5-4135-9BF4-598B48FE3A77}">
      <dsp:nvSpPr>
        <dsp:cNvPr id="0" name=""/>
        <dsp:cNvSpPr/>
      </dsp:nvSpPr>
      <dsp:spPr>
        <a:xfrm>
          <a:off x="885541" y="1838523"/>
          <a:ext cx="526348" cy="5263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4BC1D-A1E6-4063-BC4C-AC857BD5575C}">
      <dsp:nvSpPr>
        <dsp:cNvPr id="0" name=""/>
        <dsp:cNvSpPr/>
      </dsp:nvSpPr>
      <dsp:spPr>
        <a:xfrm>
          <a:off x="1796926" y="1647949"/>
          <a:ext cx="2139099" cy="907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2015–Present: The "Carbon Debt" Era</a:t>
          </a:r>
          <a:endParaRPr lang="en-US" sz="1100" kern="1200"/>
        </a:p>
      </dsp:txBody>
      <dsp:txXfrm>
        <a:off x="1796926" y="1647949"/>
        <a:ext cx="2139099" cy="907496"/>
      </dsp:txXfrm>
    </dsp:sp>
    <dsp:sp modelId="{49E52CFA-FA1D-4C06-9F7F-F8DB6AAEB5F1}">
      <dsp:nvSpPr>
        <dsp:cNvPr id="0" name=""/>
        <dsp:cNvSpPr/>
      </dsp:nvSpPr>
      <dsp:spPr>
        <a:xfrm>
          <a:off x="694966" y="2928343"/>
          <a:ext cx="907496" cy="90749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1E822-22A5-449D-9540-4A39B3D2C55D}">
      <dsp:nvSpPr>
        <dsp:cNvPr id="0" name=""/>
        <dsp:cNvSpPr/>
      </dsp:nvSpPr>
      <dsp:spPr>
        <a:xfrm>
          <a:off x="885541" y="3118917"/>
          <a:ext cx="526348" cy="5263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BF11E3-CB6F-4145-AD10-360A787F3A9E}">
      <dsp:nvSpPr>
        <dsp:cNvPr id="0" name=""/>
        <dsp:cNvSpPr/>
      </dsp:nvSpPr>
      <dsp:spPr>
        <a:xfrm>
          <a:off x="1796926" y="2928343"/>
          <a:ext cx="2139099" cy="907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With the rise of Battery Electric Vehicles (BEVs), the focus shifted to the </a:t>
          </a:r>
          <a:r>
            <a:rPr lang="en-US" sz="1100" b="1" kern="1200"/>
            <a:t>"Production Phase"</a:t>
          </a:r>
          <a:r>
            <a:rPr lang="en-US" sz="1100" kern="1200"/>
            <a:t> (Cradle-to-Gate). LCAs are now used to calculate the "break-even point"—the mileage at which an EV’s higher manufacturing emissions are offset by its lower driving emissions (Messagie et al., 2014).</a:t>
          </a:r>
        </a:p>
      </dsp:txBody>
      <dsp:txXfrm>
        <a:off x="1796926" y="2928343"/>
        <a:ext cx="2139099" cy="9074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27A0E-C04E-26E2-AC84-65C5CF684D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A95D0FF-1CED-037C-77E2-CB27A214B9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B7A93B9-C3D6-BC5D-EC14-8FE79D18C006}"/>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5" name="Footer Placeholder 4">
            <a:extLst>
              <a:ext uri="{FF2B5EF4-FFF2-40B4-BE49-F238E27FC236}">
                <a16:creationId xmlns:a16="http://schemas.microsoft.com/office/drawing/2014/main" id="{2CAC0E1C-1C17-7651-2084-BE93B4B8E22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C718084-BD2E-438D-D6F3-E51620DCBAB0}"/>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997615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F8ACF-DA2C-9B53-A45D-73C85A1F36A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03D894E-AB6E-DD8D-0166-866EF83275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282D0EB-2331-F2BE-FE01-C3D459226BC0}"/>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5" name="Footer Placeholder 4">
            <a:extLst>
              <a:ext uri="{FF2B5EF4-FFF2-40B4-BE49-F238E27FC236}">
                <a16:creationId xmlns:a16="http://schemas.microsoft.com/office/drawing/2014/main" id="{15657EEA-58D8-901F-3EF5-69F4022EF10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AE3D411-D03A-94EA-F287-5B4A84FA3024}"/>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3459136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3AF5-6535-FA92-E6A4-0C45FB289C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BF057ED-37D8-7766-ADD8-4607EAEBD4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01AD98-2A83-6276-43B3-37E23ECED36E}"/>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5" name="Footer Placeholder 4">
            <a:extLst>
              <a:ext uri="{FF2B5EF4-FFF2-40B4-BE49-F238E27FC236}">
                <a16:creationId xmlns:a16="http://schemas.microsoft.com/office/drawing/2014/main" id="{73121977-7430-D371-E37C-7C54BC82EEB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8325F97-3DA2-359D-5D62-8AA2C15571F6}"/>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3903753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0FE8-2785-2696-DD62-FA0796F1107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008F4B0-66BC-B9C8-2266-4F2175CEA7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196A52A-7BDE-02E1-7C2F-1588B61BA5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295409C-2EBF-CA74-6126-DB4F622AE45C}"/>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6" name="Footer Placeholder 5">
            <a:extLst>
              <a:ext uri="{FF2B5EF4-FFF2-40B4-BE49-F238E27FC236}">
                <a16:creationId xmlns:a16="http://schemas.microsoft.com/office/drawing/2014/main" id="{AECED909-973C-C75A-AA23-0B155CC26E3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2641A70-AFC0-EE1B-5721-473E7267074E}"/>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342717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E8D31-5E51-872D-8BA1-F344C6B4B163}"/>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983FFBE-20EE-4DFD-5752-46383910A5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DFC5B0-3E6A-DEF1-3604-A9BD3D61C3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F1ED4EE-68A8-E11F-95AF-8155CAAC2E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18AF22-616C-226C-CEFD-457BB7490C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6F69608-11B2-18E4-38A5-70F31CB6C241}"/>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8" name="Footer Placeholder 7">
            <a:extLst>
              <a:ext uri="{FF2B5EF4-FFF2-40B4-BE49-F238E27FC236}">
                <a16:creationId xmlns:a16="http://schemas.microsoft.com/office/drawing/2014/main" id="{DB7916E8-DDC6-4769-96E5-467BAB4C134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12DDF64-26E2-2487-E336-01BB64311780}"/>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877930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7DC74-36C3-DEFF-0411-8D567CD5300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2A05FD7-F4C0-CC7E-8460-EACD31CDFF9C}"/>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4" name="Footer Placeholder 3">
            <a:extLst>
              <a:ext uri="{FF2B5EF4-FFF2-40B4-BE49-F238E27FC236}">
                <a16:creationId xmlns:a16="http://schemas.microsoft.com/office/drawing/2014/main" id="{9FBA3590-C683-6FA4-4DD2-B065BB31F3D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8662F7E-3FD2-7880-CCFA-00198369DE22}"/>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1309176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85536C-8A65-AC41-7272-56E6D41D932D}"/>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3" name="Footer Placeholder 2">
            <a:extLst>
              <a:ext uri="{FF2B5EF4-FFF2-40B4-BE49-F238E27FC236}">
                <a16:creationId xmlns:a16="http://schemas.microsoft.com/office/drawing/2014/main" id="{C50881A0-847C-4BCD-EC74-A8FB980D749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F3E2808-0E2D-1E3E-2567-134B79B2E738}"/>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413822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EEABE-08D8-0B42-4E50-A975A68374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076F480-4E31-E28F-BD4F-E6594BC89D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A6BB033-8709-9FC6-100C-C7B782C933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CF6BA9-FB0C-166F-D611-D2785471A4E0}"/>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6" name="Footer Placeholder 5">
            <a:extLst>
              <a:ext uri="{FF2B5EF4-FFF2-40B4-BE49-F238E27FC236}">
                <a16:creationId xmlns:a16="http://schemas.microsoft.com/office/drawing/2014/main" id="{809082FE-F2DC-8D2E-7615-6490D56985E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93ABBBF-25E2-C3C7-7B77-C7259FB3368C}"/>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1829456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5CE73-2941-F80C-0AB8-752F100D3A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F0858D17-C421-875C-0208-B0DAB4ABC3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66E4EF7-5E70-2CC3-1D1C-1E66E03FFE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85E34A-E6FA-34D1-B7EE-6EDA15CC989D}"/>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6" name="Footer Placeholder 5">
            <a:extLst>
              <a:ext uri="{FF2B5EF4-FFF2-40B4-BE49-F238E27FC236}">
                <a16:creationId xmlns:a16="http://schemas.microsoft.com/office/drawing/2014/main" id="{04D6A157-FCBF-22B2-9D84-7500BC60402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056C19D-F3B4-C59C-1829-EB5A913790BD}"/>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2748850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68F5-70A6-03BC-654C-0DAC8BB8B0F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046A1F3-BBA8-AEC2-43F1-A51CDB806A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318A91A-2914-BC6E-0CFB-964A00E8933C}"/>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5" name="Footer Placeholder 4">
            <a:extLst>
              <a:ext uri="{FF2B5EF4-FFF2-40B4-BE49-F238E27FC236}">
                <a16:creationId xmlns:a16="http://schemas.microsoft.com/office/drawing/2014/main" id="{32470AFC-7B52-444F-0796-A1DC1598491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B84171B-8825-9BD6-6839-366FDB68808D}"/>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22229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A069E-F82C-E9B6-53EB-F57A9F4ABF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4F5DD0E-3751-2727-E845-03CDE228D5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3B0B439-094A-3CD8-683C-AAF25970086F}"/>
              </a:ext>
            </a:extLst>
          </p:cNvPr>
          <p:cNvSpPr>
            <a:spLocks noGrp="1"/>
          </p:cNvSpPr>
          <p:nvPr>
            <p:ph type="dt" sz="half" idx="10"/>
          </p:nvPr>
        </p:nvSpPr>
        <p:spPr/>
        <p:txBody>
          <a:bodyPr/>
          <a:lstStyle/>
          <a:p>
            <a:fld id="{46C8235B-3362-4A4E-9FC6-2A4EF74D1EE6}" type="datetimeFigureOut">
              <a:rPr lang="en-IN" smtClean="0"/>
              <a:t>24-03-2026</a:t>
            </a:fld>
            <a:endParaRPr lang="en-IN"/>
          </a:p>
        </p:txBody>
      </p:sp>
      <p:sp>
        <p:nvSpPr>
          <p:cNvPr id="5" name="Footer Placeholder 4">
            <a:extLst>
              <a:ext uri="{FF2B5EF4-FFF2-40B4-BE49-F238E27FC236}">
                <a16:creationId xmlns:a16="http://schemas.microsoft.com/office/drawing/2014/main" id="{0527EFBB-8B38-8A7A-2735-D08306604EB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5BAC635-4310-A991-2E45-1B564E8249BB}"/>
              </a:ext>
            </a:extLst>
          </p:cNvPr>
          <p:cNvSpPr>
            <a:spLocks noGrp="1"/>
          </p:cNvSpPr>
          <p:nvPr>
            <p:ph type="sldNum" sz="quarter" idx="12"/>
          </p:nvPr>
        </p:nvSpPr>
        <p:spPr/>
        <p:txBody>
          <a:bodyPr/>
          <a:lstStyle/>
          <a:p>
            <a:fld id="{276646AD-508C-40B5-81FB-AD59B58D2430}" type="slidenum">
              <a:rPr lang="en-IN" smtClean="0"/>
              <a:t>‹#›</a:t>
            </a:fld>
            <a:endParaRPr lang="en-IN"/>
          </a:p>
        </p:txBody>
      </p:sp>
    </p:spTree>
    <p:extLst>
      <p:ext uri="{BB962C8B-B14F-4D97-AF65-F5344CB8AC3E}">
        <p14:creationId xmlns:p14="http://schemas.microsoft.com/office/powerpoint/2010/main" val="2531247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67AC2B-447E-EDB6-DC7A-1E11927A2C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556D300-5948-206F-DAFC-AB228D72D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AF6FE86-ED70-5B4E-E797-34DFAC9B25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C8235B-3362-4A4E-9FC6-2A4EF74D1EE6}" type="datetimeFigureOut">
              <a:rPr lang="en-IN" smtClean="0"/>
              <a:t>24-03-2026</a:t>
            </a:fld>
            <a:endParaRPr lang="en-IN"/>
          </a:p>
        </p:txBody>
      </p:sp>
      <p:sp>
        <p:nvSpPr>
          <p:cNvPr id="5" name="Footer Placeholder 4">
            <a:extLst>
              <a:ext uri="{FF2B5EF4-FFF2-40B4-BE49-F238E27FC236}">
                <a16:creationId xmlns:a16="http://schemas.microsoft.com/office/drawing/2014/main" id="{0AD1646B-0877-4EE6-6B88-44A72C9B43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DB10CC8F-BB45-3929-AE08-81B9F6F2DC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6646AD-508C-40B5-81FB-AD59B58D2430}" type="slidenum">
              <a:rPr lang="en-IN" smtClean="0"/>
              <a:t>‹#›</a:t>
            </a:fld>
            <a:endParaRPr lang="en-IN"/>
          </a:p>
        </p:txBody>
      </p:sp>
    </p:spTree>
    <p:extLst>
      <p:ext uri="{BB962C8B-B14F-4D97-AF65-F5344CB8AC3E}">
        <p14:creationId xmlns:p14="http://schemas.microsoft.com/office/powerpoint/2010/main" val="1797659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11" name="Rectangle 10">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DDE2A59A-7E8B-E413-B3F3-6D0079F01331}"/>
              </a:ext>
            </a:extLst>
          </p:cNvPr>
          <p:cNvSpPr>
            <a:spLocks noGrp="1"/>
          </p:cNvSpPr>
          <p:nvPr>
            <p:ph type="ctrTitle"/>
          </p:nvPr>
        </p:nvSpPr>
        <p:spPr>
          <a:xfrm>
            <a:off x="1126348" y="1124262"/>
            <a:ext cx="8017652" cy="2690413"/>
          </a:xfrm>
        </p:spPr>
        <p:txBody>
          <a:bodyPr anchor="t">
            <a:normAutofit/>
          </a:bodyPr>
          <a:lstStyle/>
          <a:p>
            <a:pPr algn="l"/>
            <a:r>
              <a:rPr lang="en-IN" sz="5400">
                <a:solidFill>
                  <a:srgbClr val="FFFFFF"/>
                </a:solidFill>
              </a:rPr>
              <a:t>Lifecycle Cost Analysis comparison between an EV an its Alkane Equivalent</a:t>
            </a:r>
          </a:p>
        </p:txBody>
      </p:sp>
      <p:sp>
        <p:nvSpPr>
          <p:cNvPr id="3" name="Subtitle 2">
            <a:extLst>
              <a:ext uri="{FF2B5EF4-FFF2-40B4-BE49-F238E27FC236}">
                <a16:creationId xmlns:a16="http://schemas.microsoft.com/office/drawing/2014/main" id="{BDE99ACB-CFFD-2C14-016E-BB92C72ADCAA}"/>
              </a:ext>
            </a:extLst>
          </p:cNvPr>
          <p:cNvSpPr>
            <a:spLocks noGrp="1"/>
          </p:cNvSpPr>
          <p:nvPr>
            <p:ph type="subTitle" idx="1"/>
          </p:nvPr>
        </p:nvSpPr>
        <p:spPr>
          <a:xfrm>
            <a:off x="1126348" y="5099566"/>
            <a:ext cx="6481746" cy="1199733"/>
          </a:xfrm>
        </p:spPr>
        <p:txBody>
          <a:bodyPr anchor="ctr">
            <a:normAutofit/>
          </a:bodyPr>
          <a:lstStyle/>
          <a:p>
            <a:pPr algn="l"/>
            <a:r>
              <a:rPr lang="en-IN" sz="2000"/>
              <a:t>Abhishek Vagadiya</a:t>
            </a:r>
          </a:p>
        </p:txBody>
      </p:sp>
      <p:pic>
        <p:nvPicPr>
          <p:cNvPr id="22" name="Graphic 21" descr="Car">
            <a:extLst>
              <a:ext uri="{FF2B5EF4-FFF2-40B4-BE49-F238E27FC236}">
                <a16:creationId xmlns:a16="http://schemas.microsoft.com/office/drawing/2014/main" id="{4F66CBE6-2C5F-34B4-43EC-5BA6628DEA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15646" y="5061057"/>
            <a:ext cx="1199733" cy="1199733"/>
          </a:xfrm>
          <a:prstGeom prst="rect">
            <a:avLst/>
          </a:prstGeom>
        </p:spPr>
      </p:pic>
    </p:spTree>
    <p:extLst>
      <p:ext uri="{BB962C8B-B14F-4D97-AF65-F5344CB8AC3E}">
        <p14:creationId xmlns:p14="http://schemas.microsoft.com/office/powerpoint/2010/main" val="3266544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1BF4A-1553-717D-308B-C79E4C5B90EA}"/>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Note about cold</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4068F04-99C5-961B-C12F-F18BBC0E599D}"/>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I want to talk about my cold. During this presentation, if I pronounce a word incorrectly, I didn’t do it on purpose; it’s all because of my cold, which says I am fined. :D</a:t>
            </a:r>
          </a:p>
        </p:txBody>
      </p:sp>
      <p:pic>
        <p:nvPicPr>
          <p:cNvPr id="5" name="Content Placeholder 4">
            <a:extLst>
              <a:ext uri="{FF2B5EF4-FFF2-40B4-BE49-F238E27FC236}">
                <a16:creationId xmlns:a16="http://schemas.microsoft.com/office/drawing/2014/main" id="{8C83F4B3-9C0E-6AC6-2119-34D0F583A434}"/>
              </a:ext>
            </a:extLst>
          </p:cNvPr>
          <p:cNvPicPr>
            <a:picLocks noGrp="1" noChangeAspect="1"/>
          </p:cNvPicPr>
          <p:nvPr>
            <p:ph idx="1"/>
          </p:nvPr>
        </p:nvPicPr>
        <p:blipFill>
          <a:blip r:embed="rId2"/>
          <a:srcRect l="21720" r="19604" b="1"/>
          <a:stretch>
            <a:fillRect/>
          </a:stretch>
        </p:blipFill>
        <p:spPr>
          <a:xfrm>
            <a:off x="5313225" y="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11694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51B9B-A6E4-CDE2-0E5E-5FD97CFA5FF4}"/>
              </a:ext>
            </a:extLst>
          </p:cNvPr>
          <p:cNvSpPr>
            <a:spLocks noGrp="1"/>
          </p:cNvSpPr>
          <p:nvPr>
            <p:ph type="title"/>
          </p:nvPr>
        </p:nvSpPr>
        <p:spPr/>
        <p:txBody>
          <a:bodyPr/>
          <a:lstStyle/>
          <a:p>
            <a:r>
              <a:rPr lang="en-IN" dirty="0"/>
              <a:t>What is LCA</a:t>
            </a:r>
          </a:p>
        </p:txBody>
      </p:sp>
      <p:sp>
        <p:nvSpPr>
          <p:cNvPr id="3" name="Content Placeholder 2">
            <a:extLst>
              <a:ext uri="{FF2B5EF4-FFF2-40B4-BE49-F238E27FC236}">
                <a16:creationId xmlns:a16="http://schemas.microsoft.com/office/drawing/2014/main" id="{8D00232B-EA5C-C7F2-CC8C-C3932BF43925}"/>
              </a:ext>
            </a:extLst>
          </p:cNvPr>
          <p:cNvSpPr>
            <a:spLocks noGrp="1"/>
          </p:cNvSpPr>
          <p:nvPr>
            <p:ph idx="1"/>
          </p:nvPr>
        </p:nvSpPr>
        <p:spPr/>
        <p:txBody>
          <a:bodyPr/>
          <a:lstStyle/>
          <a:p>
            <a:pPr marL="0" indent="0">
              <a:buNone/>
            </a:pPr>
            <a:br>
              <a:rPr lang="en-IN" b="1" dirty="0"/>
            </a:br>
            <a:br>
              <a:rPr lang="en-US" b="1" dirty="0"/>
            </a:br>
            <a:br>
              <a:rPr lang="en-US" dirty="0"/>
            </a:br>
            <a:endParaRPr lang="en-IN" dirty="0"/>
          </a:p>
        </p:txBody>
      </p:sp>
      <p:sp>
        <p:nvSpPr>
          <p:cNvPr id="5" name="Rectangle 2">
            <a:extLst>
              <a:ext uri="{FF2B5EF4-FFF2-40B4-BE49-F238E27FC236}">
                <a16:creationId xmlns:a16="http://schemas.microsoft.com/office/drawing/2014/main" id="{FFA1C81E-5711-F149-F3CF-A9B0DA51413B}"/>
              </a:ext>
            </a:extLst>
          </p:cNvPr>
          <p:cNvSpPr>
            <a:spLocks noChangeArrowheads="1"/>
          </p:cNvSpPr>
          <p:nvPr/>
        </p:nvSpPr>
        <p:spPr bwMode="auto">
          <a:xfrm>
            <a:off x="838200" y="1690688"/>
            <a:ext cx="3527322"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Cambria" panose="02040503050406030204" pitchFamily="18" charset="0"/>
                <a:ea typeface="Cambria" panose="02040503050406030204" pitchFamily="18" charset="0"/>
              </a:rPr>
              <a:t>A "cradle-to-grave" analytical framework used to quantify the total environmental and economic impact of a product throughout its entire lifespan (</a:t>
            </a:r>
            <a:r>
              <a:rPr kumimoji="0" lang="en-US" altLang="en-US" sz="1800" b="1" i="0" u="none" strike="noStrike" cap="none" normalizeH="0" baseline="0" dirty="0">
                <a:ln>
                  <a:noFill/>
                </a:ln>
                <a:solidFill>
                  <a:schemeClr val="tx1"/>
                </a:solidFill>
                <a:effectLst/>
                <a:latin typeface="Cambria" panose="02040503050406030204" pitchFamily="18" charset="0"/>
                <a:ea typeface="Cambria" panose="02040503050406030204" pitchFamily="18" charset="0"/>
              </a:rPr>
              <a:t>Bicen and Arslan, 2025</a:t>
            </a:r>
            <a:r>
              <a:rPr kumimoji="0" lang="en-US" altLang="en-US" sz="1800" b="0" i="0" u="none" strike="noStrike" cap="none" normalizeH="0" baseline="0" dirty="0">
                <a:ln>
                  <a:noFill/>
                </a:ln>
                <a:solidFill>
                  <a:schemeClr val="tx1"/>
                </a:solidFill>
                <a:effectLst/>
                <a:latin typeface="Cambria" panose="02040503050406030204" pitchFamily="18" charset="0"/>
                <a:ea typeface="Cambria" panose="02040503050406030204" pitchFamily="18"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a:p>
            <a:r>
              <a:rPr lang="en-IN" b="1" dirty="0">
                <a:latin typeface="Cambria" panose="02040503050406030204" pitchFamily="18" charset="0"/>
                <a:ea typeface="Cambria" panose="02040503050406030204" pitchFamily="18" charset="0"/>
              </a:rPr>
              <a:t>The 4 Stages (ISO 14040/14044):</a:t>
            </a:r>
          </a:p>
          <a:p>
            <a:endParaRPr lang="en-IN" dirty="0">
              <a:latin typeface="Cambria" panose="02040503050406030204" pitchFamily="18" charset="0"/>
              <a:ea typeface="Cambria" panose="02040503050406030204" pitchFamily="18" charset="0"/>
            </a:endParaRPr>
          </a:p>
          <a:p>
            <a:pPr lvl="0" eaLnBrk="0" fontAlgn="base" hangingPunct="0">
              <a:spcBef>
                <a:spcPct val="0"/>
              </a:spcBef>
              <a:spcAft>
                <a:spcPct val="0"/>
              </a:spcAft>
              <a:buFontTx/>
              <a:buChar char="•"/>
            </a:pPr>
            <a:r>
              <a:rPr lang="en-US" altLang="en-US" dirty="0">
                <a:latin typeface="Cambria" panose="02040503050406030204" pitchFamily="18" charset="0"/>
                <a:ea typeface="Cambria" panose="02040503050406030204" pitchFamily="18" charset="0"/>
              </a:rPr>
              <a:t>Raw Material Extraction (Mining)</a:t>
            </a:r>
          </a:p>
          <a:p>
            <a:pPr lvl="0" eaLnBrk="0" fontAlgn="base" hangingPunct="0">
              <a:spcBef>
                <a:spcPct val="0"/>
              </a:spcBef>
              <a:spcAft>
                <a:spcPct val="0"/>
              </a:spcAft>
              <a:buFontTx/>
              <a:buChar char="•"/>
            </a:pPr>
            <a:r>
              <a:rPr lang="en-US" altLang="en-US" dirty="0">
                <a:latin typeface="Cambria" panose="02040503050406030204" pitchFamily="18" charset="0"/>
                <a:ea typeface="Cambria" panose="02040503050406030204" pitchFamily="18" charset="0"/>
              </a:rPr>
              <a:t>Manufacturing &amp; Assembly</a:t>
            </a:r>
          </a:p>
          <a:p>
            <a:pPr lvl="0" eaLnBrk="0" fontAlgn="base" hangingPunct="0">
              <a:spcBef>
                <a:spcPct val="0"/>
              </a:spcBef>
              <a:spcAft>
                <a:spcPct val="0"/>
              </a:spcAft>
              <a:buFontTx/>
              <a:buChar char="•"/>
            </a:pPr>
            <a:r>
              <a:rPr lang="en-US" altLang="en-US" dirty="0">
                <a:latin typeface="Cambria" panose="02040503050406030204" pitchFamily="18" charset="0"/>
                <a:ea typeface="Cambria" panose="02040503050406030204" pitchFamily="18" charset="0"/>
              </a:rPr>
              <a:t>The "Use Phase" (Driving/Maintenance)</a:t>
            </a:r>
          </a:p>
          <a:p>
            <a:pPr lvl="0" eaLnBrk="0" fontAlgn="base" hangingPunct="0">
              <a:spcBef>
                <a:spcPct val="0"/>
              </a:spcBef>
              <a:spcAft>
                <a:spcPct val="0"/>
              </a:spcAft>
              <a:buFontTx/>
              <a:buChar char="•"/>
            </a:pPr>
            <a:r>
              <a:rPr lang="en-US" altLang="en-US" dirty="0">
                <a:latin typeface="Cambria" panose="02040503050406030204" pitchFamily="18" charset="0"/>
                <a:ea typeface="Cambria" panose="02040503050406030204" pitchFamily="18" charset="0"/>
              </a:rPr>
              <a:t>End-of-Life (Recycling/Disposal)</a:t>
            </a:r>
          </a:p>
          <a:p>
            <a:endParaRPr lang="en-IN" dirty="0"/>
          </a:p>
        </p:txBody>
      </p:sp>
      <p:pic>
        <p:nvPicPr>
          <p:cNvPr id="9" name="Picture 8">
            <a:extLst>
              <a:ext uri="{FF2B5EF4-FFF2-40B4-BE49-F238E27FC236}">
                <a16:creationId xmlns:a16="http://schemas.microsoft.com/office/drawing/2014/main" id="{76A0403A-415A-5F22-5DDD-26D0D37D1275}"/>
              </a:ext>
            </a:extLst>
          </p:cNvPr>
          <p:cNvPicPr>
            <a:picLocks noChangeAspect="1"/>
          </p:cNvPicPr>
          <p:nvPr/>
        </p:nvPicPr>
        <p:blipFill>
          <a:blip r:embed="rId2">
            <a:alphaModFix amt="15000"/>
          </a:blip>
          <a:stretch>
            <a:fillRect/>
          </a:stretch>
        </p:blipFill>
        <p:spPr>
          <a:xfrm>
            <a:off x="0" y="365125"/>
            <a:ext cx="12192000" cy="5901901"/>
          </a:xfrm>
          <a:prstGeom prst="rect">
            <a:avLst/>
          </a:prstGeom>
        </p:spPr>
      </p:pic>
      <p:pic>
        <p:nvPicPr>
          <p:cNvPr id="11" name="Picture 10">
            <a:extLst>
              <a:ext uri="{FF2B5EF4-FFF2-40B4-BE49-F238E27FC236}">
                <a16:creationId xmlns:a16="http://schemas.microsoft.com/office/drawing/2014/main" id="{5457F3B6-08FF-D5CC-57E0-32AA82EFE3A6}"/>
              </a:ext>
            </a:extLst>
          </p:cNvPr>
          <p:cNvPicPr>
            <a:picLocks noChangeAspect="1"/>
          </p:cNvPicPr>
          <p:nvPr/>
        </p:nvPicPr>
        <p:blipFill>
          <a:blip r:embed="rId2"/>
          <a:stretch>
            <a:fillRect/>
          </a:stretch>
        </p:blipFill>
        <p:spPr>
          <a:xfrm>
            <a:off x="4365522" y="1690688"/>
            <a:ext cx="7826477" cy="4351338"/>
          </a:xfrm>
          <a:prstGeom prst="rect">
            <a:avLst/>
          </a:prstGeom>
        </p:spPr>
      </p:pic>
    </p:spTree>
    <p:extLst>
      <p:ext uri="{BB962C8B-B14F-4D97-AF65-F5344CB8AC3E}">
        <p14:creationId xmlns:p14="http://schemas.microsoft.com/office/powerpoint/2010/main" val="1617446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FFD5-6E6B-DDDD-3779-5F8D7DAE7564}"/>
              </a:ext>
            </a:extLst>
          </p:cNvPr>
          <p:cNvSpPr>
            <a:spLocks noGrp="1"/>
          </p:cNvSpPr>
          <p:nvPr>
            <p:ph type="title"/>
          </p:nvPr>
        </p:nvSpPr>
        <p:spPr/>
        <p:txBody>
          <a:bodyPr/>
          <a:lstStyle/>
          <a:p>
            <a:r>
              <a:rPr lang="en-IN" dirty="0"/>
              <a:t>LCA working</a:t>
            </a:r>
          </a:p>
        </p:txBody>
      </p:sp>
      <p:sp>
        <p:nvSpPr>
          <p:cNvPr id="3" name="Content Placeholder 2">
            <a:extLst>
              <a:ext uri="{FF2B5EF4-FFF2-40B4-BE49-F238E27FC236}">
                <a16:creationId xmlns:a16="http://schemas.microsoft.com/office/drawing/2014/main" id="{32CCFF08-D89C-D1E2-D364-AC2A4D05D33B}"/>
              </a:ext>
            </a:extLst>
          </p:cNvPr>
          <p:cNvSpPr>
            <a:spLocks noGrp="1"/>
          </p:cNvSpPr>
          <p:nvPr>
            <p:ph idx="1"/>
          </p:nvPr>
        </p:nvSpPr>
        <p:spPr>
          <a:xfrm>
            <a:off x="838200" y="1825625"/>
            <a:ext cx="5481320" cy="4351338"/>
          </a:xfrm>
        </p:spPr>
        <p:txBody>
          <a:bodyPr>
            <a:normAutofit/>
          </a:bodyPr>
          <a:lstStyle/>
          <a:p>
            <a:r>
              <a:rPr lang="en-US" sz="1800" b="1" dirty="0">
                <a:latin typeface="Cambria" panose="02040503050406030204" pitchFamily="18" charset="0"/>
                <a:ea typeface="Cambria" panose="02040503050406030204" pitchFamily="18" charset="0"/>
              </a:rPr>
              <a:t>Stage 1: Goal &amp; Scope:</a:t>
            </a:r>
            <a:r>
              <a:rPr lang="en-US" sz="1800" dirty="0">
                <a:latin typeface="Cambria" panose="02040503050406030204" pitchFamily="18" charset="0"/>
                <a:ea typeface="Cambria" panose="02040503050406030204" pitchFamily="18" charset="0"/>
              </a:rPr>
              <a:t> Defining the comparison (e.g., two cars over 150,000 km).</a:t>
            </a:r>
          </a:p>
          <a:p>
            <a:r>
              <a:rPr lang="en-US" sz="1800" b="1" dirty="0">
                <a:latin typeface="Cambria" panose="02040503050406030204" pitchFamily="18" charset="0"/>
                <a:ea typeface="Cambria" panose="02040503050406030204" pitchFamily="18" charset="0"/>
              </a:rPr>
              <a:t>Stage 2: Inventory Analysis (LCI):</a:t>
            </a:r>
            <a:r>
              <a:rPr lang="en-US" sz="1800" dirty="0">
                <a:latin typeface="Cambria" panose="02040503050406030204" pitchFamily="18" charset="0"/>
                <a:ea typeface="Cambria" panose="02040503050406030204" pitchFamily="18" charset="0"/>
              </a:rPr>
              <a:t> Collecting data on inputs like steel, lithium, and electricity (</a:t>
            </a:r>
            <a:r>
              <a:rPr lang="en-US" sz="1800" b="1" dirty="0">
                <a:latin typeface="Cambria" panose="02040503050406030204" pitchFamily="18" charset="0"/>
                <a:ea typeface="Cambria" panose="02040503050406030204" pitchFamily="18" charset="0"/>
              </a:rPr>
              <a:t>ICCT, 2024</a:t>
            </a:r>
            <a:r>
              <a:rPr lang="en-US" sz="1800" dirty="0">
                <a:latin typeface="Cambria" panose="02040503050406030204" pitchFamily="18" charset="0"/>
                <a:ea typeface="Cambria" panose="02040503050406030204" pitchFamily="18" charset="0"/>
              </a:rPr>
              <a:t>).</a:t>
            </a:r>
          </a:p>
          <a:p>
            <a:r>
              <a:rPr lang="en-US" sz="1800" b="1" dirty="0">
                <a:latin typeface="Cambria" panose="02040503050406030204" pitchFamily="18" charset="0"/>
                <a:ea typeface="Cambria" panose="02040503050406030204" pitchFamily="18" charset="0"/>
              </a:rPr>
              <a:t>Stage 3: Impact Assessment (LCIA):</a:t>
            </a:r>
            <a:r>
              <a:rPr lang="en-US" sz="1800" dirty="0">
                <a:latin typeface="Cambria" panose="02040503050406030204" pitchFamily="18" charset="0"/>
                <a:ea typeface="Cambria" panose="02040503050406030204" pitchFamily="18" charset="0"/>
              </a:rPr>
              <a:t> Converting data into categories like Global Warming Potential. </a:t>
            </a:r>
            <a:r>
              <a:rPr lang="en-US" sz="1800" i="1" dirty="0">
                <a:latin typeface="Cambria" panose="02040503050406030204" pitchFamily="18" charset="0"/>
                <a:ea typeface="Cambria" panose="02040503050406030204" pitchFamily="18" charset="0"/>
              </a:rPr>
              <a:t>Note: 2026 research emphasizes adding "Cold Climate" variables here</a:t>
            </a:r>
            <a:r>
              <a:rPr lang="en-US" sz="1800" dirty="0">
                <a:latin typeface="Cambria" panose="02040503050406030204" pitchFamily="18" charset="0"/>
                <a:ea typeface="Cambria" panose="02040503050406030204" pitchFamily="18" charset="0"/>
              </a:rPr>
              <a:t> (</a:t>
            </a:r>
            <a:r>
              <a:rPr lang="en-US" sz="1800" b="1" dirty="0">
                <a:latin typeface="Cambria" panose="02040503050406030204" pitchFamily="18" charset="0"/>
                <a:ea typeface="Cambria" panose="02040503050406030204" pitchFamily="18" charset="0"/>
              </a:rPr>
              <a:t>Zhang et al., 2026</a:t>
            </a:r>
            <a:r>
              <a:rPr lang="en-US" sz="1800" dirty="0">
                <a:latin typeface="Cambria" panose="02040503050406030204" pitchFamily="18" charset="0"/>
                <a:ea typeface="Cambria" panose="02040503050406030204" pitchFamily="18" charset="0"/>
              </a:rPr>
              <a:t>).</a:t>
            </a:r>
          </a:p>
          <a:p>
            <a:r>
              <a:rPr lang="en-US" sz="1800" b="1" dirty="0">
                <a:latin typeface="Cambria" panose="02040503050406030204" pitchFamily="18" charset="0"/>
                <a:ea typeface="Cambria" panose="02040503050406030204" pitchFamily="18" charset="0"/>
              </a:rPr>
              <a:t>Stage 4: Interpretation:</a:t>
            </a:r>
            <a:r>
              <a:rPr lang="en-US" sz="1800" dirty="0">
                <a:latin typeface="Cambria" panose="02040503050406030204" pitchFamily="18" charset="0"/>
                <a:ea typeface="Cambria" panose="02040503050406030204" pitchFamily="18" charset="0"/>
              </a:rPr>
              <a:t> Evaluating which vehicle platform offers the best value for the specific use case.</a:t>
            </a:r>
          </a:p>
        </p:txBody>
      </p:sp>
      <p:pic>
        <p:nvPicPr>
          <p:cNvPr id="5" name="Picture 4">
            <a:extLst>
              <a:ext uri="{FF2B5EF4-FFF2-40B4-BE49-F238E27FC236}">
                <a16:creationId xmlns:a16="http://schemas.microsoft.com/office/drawing/2014/main" id="{01941817-74FD-DAD3-1620-D2F237EAC1EF}"/>
              </a:ext>
            </a:extLst>
          </p:cNvPr>
          <p:cNvPicPr>
            <a:picLocks noChangeAspect="1"/>
          </p:cNvPicPr>
          <p:nvPr/>
        </p:nvPicPr>
        <p:blipFill>
          <a:blip r:embed="rId2"/>
          <a:stretch>
            <a:fillRect/>
          </a:stretch>
        </p:blipFill>
        <p:spPr>
          <a:xfrm>
            <a:off x="6319520" y="1825624"/>
            <a:ext cx="5572858" cy="3115085"/>
          </a:xfrm>
          <a:prstGeom prst="rect">
            <a:avLst/>
          </a:prstGeom>
        </p:spPr>
      </p:pic>
    </p:spTree>
    <p:extLst>
      <p:ext uri="{BB962C8B-B14F-4D97-AF65-F5344CB8AC3E}">
        <p14:creationId xmlns:p14="http://schemas.microsoft.com/office/powerpoint/2010/main" val="146538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Rectangle 4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0A842-FA21-C073-9564-47A75E55197F}"/>
              </a:ext>
            </a:extLst>
          </p:cNvPr>
          <p:cNvSpPr>
            <a:spLocks noGrp="1"/>
          </p:cNvSpPr>
          <p:nvPr>
            <p:ph type="title"/>
          </p:nvPr>
        </p:nvSpPr>
        <p:spPr>
          <a:xfrm>
            <a:off x="586478" y="1683756"/>
            <a:ext cx="3115265" cy="2396359"/>
          </a:xfrm>
        </p:spPr>
        <p:txBody>
          <a:bodyPr anchor="b">
            <a:normAutofit/>
          </a:bodyPr>
          <a:lstStyle/>
          <a:p>
            <a:pPr algn="r"/>
            <a:r>
              <a:rPr lang="en-IN" sz="4000">
                <a:solidFill>
                  <a:srgbClr val="FFFFFF"/>
                </a:solidFill>
              </a:rPr>
              <a:t>Life Comparison Data</a:t>
            </a:r>
          </a:p>
        </p:txBody>
      </p:sp>
      <p:graphicFrame>
        <p:nvGraphicFramePr>
          <p:cNvPr id="8" name="Content Placeholder 7">
            <a:extLst>
              <a:ext uri="{FF2B5EF4-FFF2-40B4-BE49-F238E27FC236}">
                <a16:creationId xmlns:a16="http://schemas.microsoft.com/office/drawing/2014/main" id="{5797D2FD-1B06-A161-1334-1B47FF2B14E8}"/>
              </a:ext>
            </a:extLst>
          </p:cNvPr>
          <p:cNvGraphicFramePr>
            <a:graphicFrameLocks noGrp="1"/>
          </p:cNvGraphicFramePr>
          <p:nvPr>
            <p:ph idx="1"/>
            <p:extLst>
              <p:ext uri="{D42A27DB-BD31-4B8C-83A1-F6EECF244321}">
                <p14:modId xmlns:p14="http://schemas.microsoft.com/office/powerpoint/2010/main" val="2545662119"/>
              </p:ext>
            </p:extLst>
          </p:nvPr>
        </p:nvGraphicFramePr>
        <p:xfrm>
          <a:off x="4644639" y="375448"/>
          <a:ext cx="6666834" cy="5853060"/>
        </p:xfrm>
        <a:graphic>
          <a:graphicData uri="http://schemas.openxmlformats.org/drawingml/2006/table">
            <a:tbl>
              <a:tblPr>
                <a:solidFill>
                  <a:srgbClr val="F7F7F7"/>
                </a:solidFill>
              </a:tblPr>
              <a:tblGrid>
                <a:gridCol w="2275386">
                  <a:extLst>
                    <a:ext uri="{9D8B030D-6E8A-4147-A177-3AD203B41FA5}">
                      <a16:colId xmlns:a16="http://schemas.microsoft.com/office/drawing/2014/main" val="3634816956"/>
                    </a:ext>
                  </a:extLst>
                </a:gridCol>
                <a:gridCol w="2172120">
                  <a:extLst>
                    <a:ext uri="{9D8B030D-6E8A-4147-A177-3AD203B41FA5}">
                      <a16:colId xmlns:a16="http://schemas.microsoft.com/office/drawing/2014/main" val="2567128634"/>
                    </a:ext>
                  </a:extLst>
                </a:gridCol>
                <a:gridCol w="2219328">
                  <a:extLst>
                    <a:ext uri="{9D8B030D-6E8A-4147-A177-3AD203B41FA5}">
                      <a16:colId xmlns:a16="http://schemas.microsoft.com/office/drawing/2014/main" val="1660817871"/>
                    </a:ext>
                  </a:extLst>
                </a:gridCol>
              </a:tblGrid>
              <a:tr h="458854">
                <a:tc>
                  <a:txBody>
                    <a:bodyPr/>
                    <a:lstStyle/>
                    <a:p>
                      <a:pPr rtl="0">
                        <a:buNone/>
                      </a:pPr>
                      <a:r>
                        <a:rPr lang="en-IN" sz="1800" b="1" cap="none" spc="0" dirty="0">
                          <a:solidFill>
                            <a:schemeClr val="tx1"/>
                          </a:solidFill>
                          <a:effectLst/>
                          <a:latin typeface="Cambria" panose="02040503050406030204" pitchFamily="18" charset="0"/>
                          <a:ea typeface="Cambria" panose="02040503050406030204" pitchFamily="18" charset="0"/>
                        </a:rPr>
                        <a:t>Phase</a:t>
                      </a:r>
                      <a:endParaRPr lang="en-IN" sz="1800" cap="none" spc="0" dirty="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ap="flat" cmpd="sng" algn="ctr">
                      <a:solidFill>
                        <a:schemeClr val="tx1">
                          <a:lumMod val="50000"/>
                          <a:lumOff val="50000"/>
                        </a:schemeClr>
                      </a:solidFill>
                      <a:prstDash val="solid"/>
                    </a:lnT>
                    <a:lnB w="12700" cmpd="sng">
                      <a:noFill/>
                      <a:prstDash val="solid"/>
                    </a:lnB>
                    <a:solidFill>
                      <a:srgbClr val="F7F7F7"/>
                    </a:solidFill>
                  </a:tcPr>
                </a:tc>
                <a:tc>
                  <a:txBody>
                    <a:bodyPr/>
                    <a:lstStyle/>
                    <a:p>
                      <a:pPr rtl="0">
                        <a:buNone/>
                      </a:pPr>
                      <a:r>
                        <a:rPr lang="en-IN" sz="1800" b="1" cap="none" spc="0">
                          <a:solidFill>
                            <a:schemeClr val="tx1"/>
                          </a:solidFill>
                          <a:effectLst/>
                          <a:latin typeface="Cambria" panose="02040503050406030204" pitchFamily="18" charset="0"/>
                          <a:ea typeface="Cambria" panose="02040503050406030204" pitchFamily="18" charset="0"/>
                        </a:rPr>
                        <a:t>Petrol (ICE)</a:t>
                      </a:r>
                      <a:endParaRPr lang="en-IN" sz="1800" cap="none" spc="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ap="flat" cmpd="sng" algn="ctr">
                      <a:solidFill>
                        <a:schemeClr val="tx1">
                          <a:lumMod val="50000"/>
                          <a:lumOff val="50000"/>
                        </a:schemeClr>
                      </a:solidFill>
                      <a:prstDash val="solid"/>
                    </a:lnT>
                    <a:lnB w="12700" cmpd="sng">
                      <a:noFill/>
                      <a:prstDash val="solid"/>
                    </a:lnB>
                    <a:solidFill>
                      <a:srgbClr val="F7F7F7"/>
                    </a:solidFill>
                  </a:tcPr>
                </a:tc>
                <a:tc>
                  <a:txBody>
                    <a:bodyPr/>
                    <a:lstStyle/>
                    <a:p>
                      <a:pPr rtl="0">
                        <a:buNone/>
                      </a:pPr>
                      <a:r>
                        <a:rPr lang="en-IN" sz="1800" b="1" cap="none" spc="0">
                          <a:solidFill>
                            <a:schemeClr val="tx1"/>
                          </a:solidFill>
                          <a:effectLst/>
                          <a:latin typeface="Cambria" panose="02040503050406030204" pitchFamily="18" charset="0"/>
                          <a:ea typeface="Cambria" panose="02040503050406030204" pitchFamily="18" charset="0"/>
                        </a:rPr>
                        <a:t>Electric (EV)</a:t>
                      </a:r>
                      <a:endParaRPr lang="en-IN" sz="1800" cap="none" spc="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ap="flat" cmpd="sng" algn="ctr">
                      <a:solidFill>
                        <a:schemeClr val="tx1">
                          <a:lumMod val="50000"/>
                          <a:lumOff val="50000"/>
                        </a:schemeClr>
                      </a:solidFill>
                      <a:prstDash val="solid"/>
                    </a:lnT>
                    <a:lnB w="12700" cmpd="sng">
                      <a:noFill/>
                      <a:prstDash val="solid"/>
                    </a:lnB>
                    <a:solidFill>
                      <a:srgbClr val="F7F7F7"/>
                    </a:solidFill>
                  </a:tcPr>
                </a:tc>
                <a:extLst>
                  <a:ext uri="{0D108BD9-81ED-4DB2-BD59-A6C34878D82A}">
                    <a16:rowId xmlns:a16="http://schemas.microsoft.com/office/drawing/2014/main" val="3921599591"/>
                  </a:ext>
                </a:extLst>
              </a:tr>
              <a:tr h="685449">
                <a:tc>
                  <a:txBody>
                    <a:bodyPr/>
                    <a:lstStyle/>
                    <a:p>
                      <a:pPr rtl="0">
                        <a:buNone/>
                      </a:pPr>
                      <a:r>
                        <a:rPr lang="en-IN" sz="1800" b="1" cap="none" spc="0">
                          <a:solidFill>
                            <a:schemeClr val="tx1"/>
                          </a:solidFill>
                          <a:effectLst/>
                          <a:latin typeface="Cambria" panose="02040503050406030204" pitchFamily="18" charset="0"/>
                          <a:ea typeface="Cambria" panose="02040503050406030204" pitchFamily="18" charset="0"/>
                        </a:rPr>
                        <a:t>Production (Cradle-to-Gate)</a:t>
                      </a:r>
                      <a:endParaRPr lang="en-IN" sz="1800" cap="none" spc="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rtl="0">
                        <a:buNone/>
                      </a:pPr>
                      <a:r>
                        <a:rPr lang="en-IN" sz="1800" b="1" cap="none" spc="0" dirty="0">
                          <a:solidFill>
                            <a:schemeClr val="tx1"/>
                          </a:solidFill>
                          <a:effectLst/>
                          <a:latin typeface="Cambria" panose="02040503050406030204" pitchFamily="18" charset="0"/>
                          <a:ea typeface="Cambria" panose="02040503050406030204" pitchFamily="18" charset="0"/>
                        </a:rPr>
                        <a:t>7-10 tonnes CO_2</a:t>
                      </a:r>
                      <a:endParaRPr lang="en-IN" sz="1800" cap="none" spc="0" dirty="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rtl="0">
                        <a:buNone/>
                      </a:pPr>
                      <a:r>
                        <a:rPr lang="en-IN" sz="1800" b="1" cap="none" spc="0" dirty="0">
                          <a:solidFill>
                            <a:schemeClr val="tx1"/>
                          </a:solidFill>
                          <a:effectLst/>
                          <a:latin typeface="Cambria" panose="02040503050406030204" pitchFamily="18" charset="0"/>
                          <a:ea typeface="Cambria" panose="02040503050406030204" pitchFamily="18" charset="0"/>
                        </a:rPr>
                        <a:t>14-18 tonnes CO_2</a:t>
                      </a:r>
                      <a:endParaRPr lang="en-IN" sz="1800" cap="none" spc="0" dirty="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23448250"/>
                  </a:ext>
                </a:extLst>
              </a:tr>
              <a:tr h="1138637">
                <a:tc>
                  <a:txBody>
                    <a:bodyPr/>
                    <a:lstStyle/>
                    <a:p>
                      <a:pPr rtl="0">
                        <a:buNone/>
                      </a:pPr>
                      <a:r>
                        <a:rPr lang="en-IN" sz="1800" i="1" cap="none" spc="0">
                          <a:solidFill>
                            <a:schemeClr val="tx1"/>
                          </a:solidFill>
                          <a:effectLst/>
                          <a:latin typeface="Cambria" panose="02040503050406030204" pitchFamily="18" charset="0"/>
                          <a:ea typeface="Cambria" panose="02040503050406030204" pitchFamily="18" charset="0"/>
                        </a:rPr>
                        <a:t>Why?</a:t>
                      </a:r>
                      <a:endParaRPr lang="en-IN" sz="1800" cap="none" spc="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rtl="0">
                        <a:buNone/>
                      </a:pPr>
                      <a:r>
                        <a:rPr lang="en-US" sz="1800" cap="none" spc="0">
                          <a:solidFill>
                            <a:schemeClr val="tx1"/>
                          </a:solidFill>
                          <a:effectLst/>
                          <a:latin typeface="Cambria" panose="02040503050406030204" pitchFamily="18" charset="0"/>
                          <a:ea typeface="Cambria" panose="02040503050406030204" pitchFamily="18" charset="0"/>
                        </a:rPr>
                        <a:t>Relatively simple engine/exhaust systems.</a:t>
                      </a: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rtl="0">
                        <a:buNone/>
                      </a:pPr>
                      <a:r>
                        <a:rPr lang="en-US" sz="1800" cap="none" spc="0">
                          <a:solidFill>
                            <a:schemeClr val="tx1"/>
                          </a:solidFill>
                          <a:effectLst/>
                          <a:latin typeface="Cambria" panose="02040503050406030204" pitchFamily="18" charset="0"/>
                          <a:ea typeface="Cambria" panose="02040503050406030204" pitchFamily="18" charset="0"/>
                        </a:rPr>
                        <a:t>Battery manufacturing is energy-intensive and involves mining lithium, cobalt, and nickel.</a:t>
                      </a: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502124333"/>
                  </a:ext>
                </a:extLst>
              </a:tr>
              <a:tr h="458854">
                <a:tc>
                  <a:txBody>
                    <a:bodyPr/>
                    <a:lstStyle/>
                    <a:p>
                      <a:pPr rtl="0">
                        <a:buNone/>
                      </a:pPr>
                      <a:r>
                        <a:rPr lang="en-IN" sz="1800" b="1" cap="none" spc="0">
                          <a:solidFill>
                            <a:schemeClr val="tx1"/>
                          </a:solidFill>
                          <a:effectLst/>
                          <a:latin typeface="Cambria" panose="02040503050406030204" pitchFamily="18" charset="0"/>
                          <a:ea typeface="Cambria" panose="02040503050406030204" pitchFamily="18" charset="0"/>
                        </a:rPr>
                        <a:t>Use Phase (Driving)</a:t>
                      </a:r>
                      <a:endParaRPr lang="en-IN" sz="1800" cap="none" spc="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rtl="0">
                        <a:buNone/>
                      </a:pPr>
                      <a:r>
                        <a:rPr lang="en-IN" sz="1800" b="1" cap="none" spc="0" dirty="0">
                          <a:solidFill>
                            <a:schemeClr val="tx1"/>
                          </a:solidFill>
                          <a:effectLst/>
                          <a:latin typeface="Cambria" panose="02040503050406030204" pitchFamily="18" charset="0"/>
                          <a:ea typeface="Cambria" panose="02040503050406030204" pitchFamily="18" charset="0"/>
                        </a:rPr>
                        <a:t>35-45 tonnes CO_2</a:t>
                      </a:r>
                      <a:endParaRPr lang="en-IN" sz="1800" cap="none" spc="0" dirty="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rtl="0">
                        <a:buNone/>
                      </a:pPr>
                      <a:r>
                        <a:rPr lang="en-IN" sz="1800" b="1" cap="none" spc="0" dirty="0">
                          <a:solidFill>
                            <a:schemeClr val="tx1"/>
                          </a:solidFill>
                          <a:effectLst/>
                          <a:latin typeface="Cambria" panose="02040503050406030204" pitchFamily="18" charset="0"/>
                          <a:ea typeface="Cambria" panose="02040503050406030204" pitchFamily="18" charset="0"/>
                        </a:rPr>
                        <a:t>0 - 15 tonnes CO_2</a:t>
                      </a:r>
                      <a:endParaRPr lang="en-IN" sz="1800" cap="none" spc="0" dirty="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601347858"/>
                  </a:ext>
                </a:extLst>
              </a:tr>
              <a:tr h="1138637">
                <a:tc>
                  <a:txBody>
                    <a:bodyPr/>
                    <a:lstStyle/>
                    <a:p>
                      <a:pPr rtl="0">
                        <a:buNone/>
                      </a:pPr>
                      <a:r>
                        <a:rPr lang="en-IN" sz="1800" i="1" cap="none" spc="0">
                          <a:solidFill>
                            <a:schemeClr val="tx1"/>
                          </a:solidFill>
                          <a:effectLst/>
                          <a:latin typeface="Cambria" panose="02040503050406030204" pitchFamily="18" charset="0"/>
                          <a:ea typeface="Cambria" panose="02040503050406030204" pitchFamily="18" charset="0"/>
                        </a:rPr>
                        <a:t>Why?</a:t>
                      </a:r>
                      <a:endParaRPr lang="en-IN" sz="1800" cap="none" spc="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rtl="0">
                        <a:buNone/>
                      </a:pPr>
                      <a:r>
                        <a:rPr lang="en-US" sz="1800" cap="none" spc="0" dirty="0">
                          <a:solidFill>
                            <a:schemeClr val="tx1"/>
                          </a:solidFill>
                          <a:effectLst/>
                          <a:latin typeface="Cambria" panose="02040503050406030204" pitchFamily="18" charset="0"/>
                          <a:ea typeface="Cambria" panose="02040503050406030204" pitchFamily="18" charset="0"/>
                        </a:rPr>
                        <a:t>Constant burning of alkanes (petrol/diesel) releases CO_2 every </a:t>
                      </a:r>
                      <a:r>
                        <a:rPr lang="en-US" sz="1800" cap="none" spc="0" dirty="0" err="1">
                          <a:solidFill>
                            <a:schemeClr val="tx1"/>
                          </a:solidFill>
                          <a:effectLst/>
                          <a:latin typeface="Cambria" panose="02040503050406030204" pitchFamily="18" charset="0"/>
                          <a:ea typeface="Cambria" panose="02040503050406030204" pitchFamily="18" charset="0"/>
                        </a:rPr>
                        <a:t>kilometre</a:t>
                      </a:r>
                      <a:r>
                        <a:rPr lang="en-US" sz="1800" cap="none" spc="0" dirty="0">
                          <a:solidFill>
                            <a:schemeClr val="tx1"/>
                          </a:solidFill>
                          <a:effectLst/>
                          <a:latin typeface="Cambria" panose="02040503050406030204" pitchFamily="18" charset="0"/>
                          <a:ea typeface="Cambria" panose="02040503050406030204" pitchFamily="18" charset="0"/>
                        </a:rPr>
                        <a:t>.</a:t>
                      </a: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rtl="0">
                        <a:buNone/>
                      </a:pPr>
                      <a:r>
                        <a:rPr lang="en-US" sz="1800" cap="none" spc="0">
                          <a:solidFill>
                            <a:schemeClr val="tx1"/>
                          </a:solidFill>
                          <a:effectLst/>
                          <a:latin typeface="Cambria" panose="02040503050406030204" pitchFamily="18" charset="0"/>
                          <a:ea typeface="Cambria" panose="02040503050406030204" pitchFamily="18" charset="0"/>
                        </a:rPr>
                        <a:t>Depends entirely on your grid. If you use wind/solar, this is near zero.</a:t>
                      </a:r>
                    </a:p>
                  </a:txBody>
                  <a:tcPr marL="84973" marR="84973" marT="113297" marB="84973"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162844671"/>
                  </a:ext>
                </a:extLst>
              </a:tr>
              <a:tr h="458854">
                <a:tc>
                  <a:txBody>
                    <a:bodyPr/>
                    <a:lstStyle/>
                    <a:p>
                      <a:pPr rtl="0">
                        <a:buNone/>
                      </a:pPr>
                      <a:r>
                        <a:rPr lang="en-US" sz="1800" b="1" cap="none" spc="0">
                          <a:solidFill>
                            <a:schemeClr val="tx1"/>
                          </a:solidFill>
                          <a:effectLst/>
                          <a:latin typeface="Cambria" panose="02040503050406030204" pitchFamily="18" charset="0"/>
                          <a:ea typeface="Cambria" panose="02040503050406030204" pitchFamily="18" charset="0"/>
                        </a:rPr>
                        <a:t>Total Life Cycle (200k km)</a:t>
                      </a:r>
                      <a:endParaRPr lang="en-US" sz="1800" cap="none" spc="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rtl="0">
                        <a:buNone/>
                      </a:pPr>
                      <a:r>
                        <a:rPr lang="en-IN" sz="1800" b="1" cap="none" spc="0" dirty="0">
                          <a:solidFill>
                            <a:schemeClr val="tx1"/>
                          </a:solidFill>
                          <a:effectLst/>
                          <a:latin typeface="Cambria" panose="02040503050406030204" pitchFamily="18" charset="0"/>
                          <a:ea typeface="Cambria" panose="02040503050406030204" pitchFamily="18" charset="0"/>
                        </a:rPr>
                        <a:t>45-55 tonnes CO_2</a:t>
                      </a:r>
                      <a:endParaRPr lang="en-IN" sz="1800" cap="none" spc="0" dirty="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rtl="0">
                        <a:buNone/>
                      </a:pPr>
                      <a:r>
                        <a:rPr lang="en-IN" sz="1800" b="1" cap="none" spc="0" dirty="0">
                          <a:solidFill>
                            <a:schemeClr val="tx1"/>
                          </a:solidFill>
                          <a:effectLst/>
                          <a:latin typeface="Cambria" panose="02040503050406030204" pitchFamily="18" charset="0"/>
                          <a:ea typeface="Cambria" panose="02040503050406030204" pitchFamily="18" charset="0"/>
                        </a:rPr>
                        <a:t>23-28 tonnes CO_2</a:t>
                      </a:r>
                      <a:endParaRPr lang="en-IN" sz="1800" cap="none" spc="0" dirty="0">
                        <a:solidFill>
                          <a:schemeClr val="tx1"/>
                        </a:solidFill>
                        <a:effectLst/>
                        <a:latin typeface="Cambria" panose="02040503050406030204" pitchFamily="18" charset="0"/>
                        <a:ea typeface="Cambria" panose="02040503050406030204" pitchFamily="18" charset="0"/>
                      </a:endParaRPr>
                    </a:p>
                  </a:txBody>
                  <a:tcPr marL="84973" marR="84973" marT="113297" marB="84973"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extLst>
                  <a:ext uri="{0D108BD9-81ED-4DB2-BD59-A6C34878D82A}">
                    <a16:rowId xmlns:a16="http://schemas.microsoft.com/office/drawing/2014/main" val="3177936860"/>
                  </a:ext>
                </a:extLst>
              </a:tr>
            </a:tbl>
          </a:graphicData>
        </a:graphic>
      </p:graphicFrame>
      <p:sp>
        <p:nvSpPr>
          <p:cNvPr id="10" name="TextBox 9">
            <a:extLst>
              <a:ext uri="{FF2B5EF4-FFF2-40B4-BE49-F238E27FC236}">
                <a16:creationId xmlns:a16="http://schemas.microsoft.com/office/drawing/2014/main" id="{3C3ACB48-BBF0-8106-3DB1-1C6C8C90592C}"/>
              </a:ext>
            </a:extLst>
          </p:cNvPr>
          <p:cNvSpPr txBox="1"/>
          <p:nvPr/>
        </p:nvSpPr>
        <p:spPr>
          <a:xfrm>
            <a:off x="4644639" y="6228508"/>
            <a:ext cx="6888600" cy="369332"/>
          </a:xfrm>
          <a:prstGeom prst="rect">
            <a:avLst/>
          </a:prstGeom>
          <a:noFill/>
        </p:spPr>
        <p:txBody>
          <a:bodyPr wrap="square" rtlCol="0">
            <a:spAutoFit/>
          </a:bodyPr>
          <a:lstStyle/>
          <a:p>
            <a:r>
              <a:rPr lang="en-IN" dirty="0"/>
              <a:t>References from Volvo EX30(EV) and XC40(petrol) data</a:t>
            </a:r>
          </a:p>
        </p:txBody>
      </p:sp>
    </p:spTree>
    <p:extLst>
      <p:ext uri="{BB962C8B-B14F-4D97-AF65-F5344CB8AC3E}">
        <p14:creationId xmlns:p14="http://schemas.microsoft.com/office/powerpoint/2010/main" val="1395783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1CFC1-EC65-9270-109A-BC0326A121E8}"/>
              </a:ext>
            </a:extLst>
          </p:cNvPr>
          <p:cNvSpPr>
            <a:spLocks noGrp="1"/>
          </p:cNvSpPr>
          <p:nvPr>
            <p:ph type="title"/>
          </p:nvPr>
        </p:nvSpPr>
        <p:spPr>
          <a:xfrm>
            <a:off x="586478" y="1683756"/>
            <a:ext cx="3115265" cy="2396359"/>
          </a:xfrm>
        </p:spPr>
        <p:txBody>
          <a:bodyPr anchor="b">
            <a:normAutofit/>
          </a:bodyPr>
          <a:lstStyle/>
          <a:p>
            <a:pPr algn="r"/>
            <a:r>
              <a:rPr lang="en-IN" sz="4000">
                <a:solidFill>
                  <a:srgbClr val="FFFFFF"/>
                </a:solidFill>
              </a:rPr>
              <a:t>Carbon debt and break-even point</a:t>
            </a:r>
          </a:p>
        </p:txBody>
      </p:sp>
      <p:graphicFrame>
        <p:nvGraphicFramePr>
          <p:cNvPr id="6" name="Rectangle 1">
            <a:extLst>
              <a:ext uri="{FF2B5EF4-FFF2-40B4-BE49-F238E27FC236}">
                <a16:creationId xmlns:a16="http://schemas.microsoft.com/office/drawing/2014/main" id="{FF7FF692-9485-6F74-BFBD-03750F401435}"/>
              </a:ext>
            </a:extLst>
          </p:cNvPr>
          <p:cNvGraphicFramePr>
            <a:graphicFrameLocks noGrp="1"/>
          </p:cNvGraphicFramePr>
          <p:nvPr>
            <p:ph idx="1"/>
            <p:extLst>
              <p:ext uri="{D42A27DB-BD31-4B8C-83A1-F6EECF244321}">
                <p14:modId xmlns:p14="http://schemas.microsoft.com/office/powerpoint/2010/main" val="39176438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2550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FF6C03-AD82-2F8C-7DEC-B2B78EF7587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Example LCA in automotive</a:t>
            </a:r>
          </a:p>
        </p:txBody>
      </p:sp>
      <p:sp>
        <p:nvSpPr>
          <p:cNvPr id="3" name="Content Placeholder 2">
            <a:extLst>
              <a:ext uri="{FF2B5EF4-FFF2-40B4-BE49-F238E27FC236}">
                <a16:creationId xmlns:a16="http://schemas.microsoft.com/office/drawing/2014/main" id="{7839A2CC-42C4-DB14-1F56-0B44B2BE3E7D}"/>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1400" b="1"/>
              <a:t>The roots of automotive Life Cycle Assessment (LCA)</a:t>
            </a:r>
            <a:r>
              <a:rPr lang="en-US" sz="1400"/>
              <a:t> trace back to the 1973 Oil Crisis, which shifted focus from "tailpipe" fuel economy to Cumulative Energy Demand (CED). Manufacturers needed to assess the total energy required to produce vehicles in relation to energy savings from lighter designs (Guinée et al., 2010).</a:t>
            </a:r>
          </a:p>
          <a:p>
            <a:r>
              <a:rPr lang="en-US" sz="1400" b="1"/>
              <a:t>The Aluminium Debate </a:t>
            </a:r>
            <a:r>
              <a:rPr lang="en-US" sz="1400"/>
              <a:t>arose from early studies comparing steel and aluminium. While aluminium reduced vehicle weight and fuel consumption, it required significantly more energy in the smelting process, highlighting important trade-offs in car design.</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8DC6CFD5-0342-D22A-5F25-50836D1478DC}"/>
              </a:ext>
            </a:extLst>
          </p:cNvPr>
          <p:cNvSpPr txBox="1">
            <a:spLocks/>
          </p:cNvSpPr>
          <p:nvPr/>
        </p:nvSpPr>
        <p:spPr>
          <a:xfrm>
            <a:off x="8451604" y="1412489"/>
            <a:ext cx="3197701"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b="1"/>
              <a:t>1990–2000: The Decade of Standardization</a:t>
            </a:r>
          </a:p>
          <a:p>
            <a:r>
              <a:rPr lang="en-US" sz="1400"/>
              <a:t>In the 1990s, the </a:t>
            </a:r>
            <a:r>
              <a:rPr lang="en-US" sz="1400" b="1"/>
              <a:t>Society of Environmental Toxicology and Chemistry (SETAC)</a:t>
            </a:r>
            <a:r>
              <a:rPr lang="en-US" sz="1400"/>
              <a:t> and later the </a:t>
            </a:r>
            <a:r>
              <a:rPr lang="en-US" sz="1400" b="1"/>
              <a:t>ISO (14040/44)</a:t>
            </a:r>
            <a:r>
              <a:rPr lang="en-US" sz="1400"/>
              <a:t> provided the first global "rulebook" for these studies (Guinée et al., 2010).</a:t>
            </a:r>
          </a:p>
          <a:p>
            <a:r>
              <a:rPr lang="en-US" sz="1400" b="1"/>
              <a:t>Volkswagen's Early Leadership:</a:t>
            </a:r>
            <a:r>
              <a:rPr lang="en-US" sz="1400"/>
              <a:t> In 1996, Volkswagen published its first comprehensive LCA for the Golf A3, setting a precedent for "Cradle-to-Grave" transparency in Europe.</a:t>
            </a:r>
          </a:p>
          <a:p>
            <a:r>
              <a:rPr lang="en-US" sz="1400" b="1"/>
              <a:t>Recycling Focus:</a:t>
            </a:r>
            <a:r>
              <a:rPr lang="en-US" sz="1400"/>
              <a:t> This era was heavily driven by the "End-of-Life" phase, leading to the EU's </a:t>
            </a:r>
            <a:r>
              <a:rPr lang="en-US" sz="1400" b="1"/>
              <a:t>End-of-Life Vehicles (ELV) Directive</a:t>
            </a:r>
            <a:r>
              <a:rPr lang="en-US" sz="1400"/>
              <a:t>, which mandated that 85% of a car's weight must be recyclable.</a:t>
            </a:r>
          </a:p>
          <a:p>
            <a:pPr marL="0"/>
            <a:endParaRPr lang="en-US" sz="1400"/>
          </a:p>
        </p:txBody>
      </p:sp>
    </p:spTree>
    <p:extLst>
      <p:ext uri="{BB962C8B-B14F-4D97-AF65-F5344CB8AC3E}">
        <p14:creationId xmlns:p14="http://schemas.microsoft.com/office/powerpoint/2010/main" val="2436641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D74A8F-1C1A-49F0-DAD8-E7E76E3A2CE4}"/>
              </a:ext>
            </a:extLst>
          </p:cNvPr>
          <p:cNvSpPr>
            <a:spLocks noGrp="1"/>
          </p:cNvSpPr>
          <p:nvPr>
            <p:ph idx="1"/>
          </p:nvPr>
        </p:nvSpPr>
        <p:spPr>
          <a:xfrm>
            <a:off x="838200" y="707923"/>
            <a:ext cx="4751439" cy="5469040"/>
          </a:xfrm>
        </p:spPr>
        <p:txBody>
          <a:bodyPr/>
          <a:lstStyle/>
          <a:p>
            <a:r>
              <a:rPr lang="en-US" sz="1800" b="1" dirty="0">
                <a:latin typeface="Cambria" panose="02040503050406030204" pitchFamily="18" charset="0"/>
                <a:ea typeface="Cambria" panose="02040503050406030204" pitchFamily="18" charset="0"/>
              </a:rPr>
              <a:t>2000–2015: The Hybrid and Fuel Cell Era</a:t>
            </a:r>
          </a:p>
          <a:p>
            <a:r>
              <a:rPr lang="en-US" sz="1800" dirty="0">
                <a:latin typeface="Cambria" panose="02040503050406030204" pitchFamily="18" charset="0"/>
                <a:ea typeface="Cambria" panose="02040503050406030204" pitchFamily="18" charset="0"/>
              </a:rPr>
              <a:t>As the industry explored alternative powertrains, LCAs became essential to prove their worth.</a:t>
            </a:r>
          </a:p>
          <a:p>
            <a:r>
              <a:rPr lang="en-US" sz="1800" b="1" dirty="0">
                <a:latin typeface="Cambria" panose="02040503050406030204" pitchFamily="18" charset="0"/>
                <a:ea typeface="Cambria" panose="02040503050406030204" pitchFamily="18" charset="0"/>
              </a:rPr>
              <a:t>The MIT Study (2000):</a:t>
            </a:r>
            <a:r>
              <a:rPr lang="en-US" sz="1800" dirty="0">
                <a:latin typeface="Cambria" panose="02040503050406030204" pitchFamily="18" charset="0"/>
                <a:ea typeface="Cambria" panose="02040503050406030204" pitchFamily="18" charset="0"/>
              </a:rPr>
              <a:t> A landmark study, </a:t>
            </a:r>
            <a:r>
              <a:rPr lang="en-US" sz="1800" i="1" dirty="0">
                <a:latin typeface="Cambria" panose="02040503050406030204" pitchFamily="18" charset="0"/>
                <a:ea typeface="Cambria" panose="02040503050406030204" pitchFamily="18" charset="0"/>
              </a:rPr>
              <a:t>"On the Road in 2020,"</a:t>
            </a:r>
            <a:r>
              <a:rPr lang="en-US" sz="1800" dirty="0">
                <a:latin typeface="Cambria" panose="02040503050406030204" pitchFamily="18" charset="0"/>
                <a:ea typeface="Cambria" panose="02040503050406030204" pitchFamily="18" charset="0"/>
              </a:rPr>
              <a:t> provided a rigorous framework comparing internal combustion, hybrids, and early fuel cells (MIT, 2008).</a:t>
            </a:r>
          </a:p>
          <a:p>
            <a:r>
              <a:rPr lang="en-US" sz="1800" b="1" dirty="0">
                <a:latin typeface="Cambria" panose="02040503050406030204" pitchFamily="18" charset="0"/>
                <a:ea typeface="Cambria" panose="02040503050406030204" pitchFamily="18" charset="0"/>
              </a:rPr>
              <a:t>The GREET Model:</a:t>
            </a:r>
            <a:r>
              <a:rPr lang="en-US" sz="1800" dirty="0">
                <a:latin typeface="Cambria" panose="02040503050406030204" pitchFamily="18" charset="0"/>
                <a:ea typeface="Cambria" panose="02040503050406030204" pitchFamily="18" charset="0"/>
              </a:rPr>
              <a:t> The U.S. Department of Energy released the </a:t>
            </a:r>
            <a:r>
              <a:rPr lang="en-US" sz="1800" b="1" dirty="0">
                <a:latin typeface="Cambria" panose="02040503050406030204" pitchFamily="18" charset="0"/>
                <a:ea typeface="Cambria" panose="02040503050406030204" pitchFamily="18" charset="0"/>
              </a:rPr>
              <a:t>GREET (Greenhouse gases, Regulated Emissions, and Energy use in Transportation)</a:t>
            </a:r>
            <a:r>
              <a:rPr lang="en-US" sz="1800" dirty="0">
                <a:latin typeface="Cambria" panose="02040503050406030204" pitchFamily="18" charset="0"/>
                <a:ea typeface="Cambria" panose="02040503050406030204" pitchFamily="18" charset="0"/>
              </a:rPr>
              <a:t> model, which remains the primary database for automotive LCA in North America.</a:t>
            </a:r>
          </a:p>
          <a:p>
            <a:endParaRPr lang="en-IN" dirty="0"/>
          </a:p>
        </p:txBody>
      </p:sp>
      <p:graphicFrame>
        <p:nvGraphicFramePr>
          <p:cNvPr id="8" name="Content Placeholder 2">
            <a:extLst>
              <a:ext uri="{FF2B5EF4-FFF2-40B4-BE49-F238E27FC236}">
                <a16:creationId xmlns:a16="http://schemas.microsoft.com/office/drawing/2014/main" id="{5966ADB8-050E-C5A3-BE11-A0E8B1E55903}"/>
              </a:ext>
            </a:extLst>
          </p:cNvPr>
          <p:cNvGraphicFramePr/>
          <p:nvPr/>
        </p:nvGraphicFramePr>
        <p:xfrm>
          <a:off x="6056671" y="687105"/>
          <a:ext cx="4630993" cy="5483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105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79895B-5A34-1FFD-FE7B-20A195560A38}"/>
              </a:ext>
            </a:extLst>
          </p:cNvPr>
          <p:cNvSpPr>
            <a:spLocks noGrp="1"/>
          </p:cNvSpPr>
          <p:nvPr>
            <p:ph type="title"/>
          </p:nvPr>
        </p:nvSpPr>
        <p:spPr>
          <a:xfrm>
            <a:off x="466722" y="586855"/>
            <a:ext cx="3201366" cy="3387497"/>
          </a:xfrm>
        </p:spPr>
        <p:txBody>
          <a:bodyPr anchor="b">
            <a:normAutofit/>
          </a:bodyPr>
          <a:lstStyle/>
          <a:p>
            <a:pPr algn="r"/>
            <a:r>
              <a:rPr lang="en-IN" sz="4000">
                <a:solidFill>
                  <a:srgbClr val="FFFFFF"/>
                </a:solidFill>
              </a:rPr>
              <a:t>My aim with this research</a:t>
            </a:r>
          </a:p>
        </p:txBody>
      </p:sp>
      <p:sp>
        <p:nvSpPr>
          <p:cNvPr id="4" name="Rectangle 1">
            <a:extLst>
              <a:ext uri="{FF2B5EF4-FFF2-40B4-BE49-F238E27FC236}">
                <a16:creationId xmlns:a16="http://schemas.microsoft.com/office/drawing/2014/main" id="{3C5C3A78-D926-6C65-3D23-A231103C461A}"/>
              </a:ext>
            </a:extLst>
          </p:cNvPr>
          <p:cNvSpPr>
            <a:spLocks noGrp="1" noChangeArrowheads="1"/>
          </p:cNvSpPr>
          <p:nvPr>
            <p:ph idx="1"/>
          </p:nvPr>
        </p:nvSpPr>
        <p:spPr bwMode="auto">
          <a:xfrm>
            <a:off x="4810259" y="649480"/>
            <a:ext cx="65553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indent="0" eaLnBrk="0" fontAlgn="base" hangingPunct="0">
              <a:spcBef>
                <a:spcPct val="0"/>
              </a:spcBef>
              <a:spcAft>
                <a:spcPts val="600"/>
              </a:spcAft>
              <a:buNone/>
            </a:pPr>
            <a:r>
              <a:rPr kumimoji="0" lang="en-US" altLang="en-US" sz="2000" b="0" i="0" u="none" strike="noStrike" cap="none" normalizeH="0" baseline="0">
                <a:ln>
                  <a:noFill/>
                </a:ln>
                <a:effectLst/>
                <a:latin typeface="Cambria" panose="02040503050406030204" pitchFamily="18" charset="0"/>
                <a:ea typeface="Cambria" panose="02040503050406030204" pitchFamily="18" charset="0"/>
              </a:rPr>
              <a:t>I want to break-even point is a very important aspect when considering EV and ICE vehicles.</a:t>
            </a:r>
            <a:br>
              <a:rPr kumimoji="0" lang="en-US" altLang="en-US" sz="2000" b="0" i="0" u="none" strike="noStrike" cap="none" normalizeH="0" baseline="0">
                <a:ln>
                  <a:noFill/>
                </a:ln>
                <a:effectLst/>
                <a:latin typeface="Cambria" panose="02040503050406030204" pitchFamily="18" charset="0"/>
                <a:ea typeface="Cambria" panose="02040503050406030204" pitchFamily="18" charset="0"/>
              </a:rPr>
            </a:br>
            <a:endParaRPr kumimoji="0" lang="en-US" altLang="en-US" sz="2000" b="0" i="0" u="none" strike="noStrike" cap="none" normalizeH="0" baseline="0">
              <a:ln>
                <a:noFill/>
              </a:ln>
              <a:effectLst/>
              <a:latin typeface="Cambria" panose="02040503050406030204" pitchFamily="18" charset="0"/>
              <a:ea typeface="Cambria" panose="02040503050406030204" pitchFamily="18" charset="0"/>
            </a:endParaRPr>
          </a:p>
          <a:p>
            <a:pPr marL="0" indent="0" eaLnBrk="0" fontAlgn="base" hangingPunct="0">
              <a:spcBef>
                <a:spcPct val="0"/>
              </a:spcBef>
              <a:spcAft>
                <a:spcPts val="600"/>
              </a:spcAft>
              <a:buNone/>
            </a:pPr>
            <a:r>
              <a:rPr lang="en-US" altLang="en-US" sz="2000">
                <a:latin typeface="Cambria" panose="02040503050406030204" pitchFamily="18" charset="0"/>
                <a:ea typeface="Cambria" panose="02040503050406030204" pitchFamily="18" charset="0"/>
              </a:rPr>
              <a:t>Also, I need to consider a few things with this research</a:t>
            </a:r>
          </a:p>
          <a:p>
            <a:pPr eaLnBrk="0" fontAlgn="base" hangingPunct="0">
              <a:spcBef>
                <a:spcPct val="0"/>
              </a:spcBef>
              <a:spcAft>
                <a:spcPts val="600"/>
              </a:spcAft>
            </a:pPr>
            <a:r>
              <a:rPr lang="en-US" altLang="en-US" sz="2000">
                <a:latin typeface="Cambria" panose="02040503050406030204" pitchFamily="18" charset="0"/>
                <a:ea typeface="Cambria" panose="02040503050406030204" pitchFamily="18" charset="0"/>
              </a:rPr>
              <a:t>Vehicle models (EV and ICE)</a:t>
            </a:r>
          </a:p>
          <a:p>
            <a:pPr eaLnBrk="0" fontAlgn="base" hangingPunct="0">
              <a:spcBef>
                <a:spcPct val="0"/>
              </a:spcBef>
              <a:spcAft>
                <a:spcPts val="600"/>
              </a:spcAft>
            </a:pPr>
            <a:r>
              <a:rPr lang="en-US" altLang="en-US" sz="2000">
                <a:latin typeface="Cambria" panose="02040503050406030204" pitchFamily="18" charset="0"/>
                <a:ea typeface="Cambria" panose="02040503050406030204" pitchFamily="18" charset="0"/>
              </a:rPr>
              <a:t>The location where I compare, </a:t>
            </a:r>
          </a:p>
          <a:p>
            <a:pPr eaLnBrk="0" fontAlgn="base" hangingPunct="0">
              <a:spcBef>
                <a:spcPct val="0"/>
              </a:spcBef>
              <a:spcAft>
                <a:spcPts val="600"/>
              </a:spcAft>
            </a:pPr>
            <a:r>
              <a:rPr lang="en-US" altLang="en-US" sz="2000">
                <a:latin typeface="Cambria" panose="02040503050406030204" pitchFamily="18" charset="0"/>
                <a:ea typeface="Cambria" panose="02040503050406030204" pitchFamily="18" charset="0"/>
              </a:rPr>
              <a:t>The distance, like how much I can travel</a:t>
            </a:r>
          </a:p>
          <a:p>
            <a:pPr eaLnBrk="0" fontAlgn="base" hangingPunct="0">
              <a:spcBef>
                <a:spcPct val="0"/>
              </a:spcBef>
              <a:spcAft>
                <a:spcPts val="600"/>
              </a:spcAft>
            </a:pPr>
            <a:r>
              <a:rPr lang="en-US" altLang="en-US" sz="2000">
                <a:latin typeface="Cambria" panose="02040503050406030204" pitchFamily="18" charset="0"/>
                <a:ea typeface="Cambria" panose="02040503050406030204" pitchFamily="18" charset="0"/>
              </a:rPr>
              <a:t>And the last vehicle’s life, for example vhicle goes for resale or into a grave</a:t>
            </a:r>
            <a:endParaRPr kumimoji="0" lang="en-US" altLang="en-US" sz="2000" b="0" i="0" u="none" strike="noStrike" cap="none" normalizeH="0" baseline="0">
              <a:ln>
                <a:noFill/>
              </a:ln>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6523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BC261-BB0E-E5C7-4363-F0F6D3C8120D}"/>
              </a:ext>
            </a:extLst>
          </p:cNvPr>
          <p:cNvSpPr>
            <a:spLocks noGrp="1"/>
          </p:cNvSpPr>
          <p:nvPr>
            <p:ph type="title"/>
          </p:nvPr>
        </p:nvSpPr>
        <p:spPr>
          <a:xfrm>
            <a:off x="586478" y="1683756"/>
            <a:ext cx="3115265" cy="2396359"/>
          </a:xfrm>
        </p:spPr>
        <p:txBody>
          <a:bodyPr anchor="b">
            <a:normAutofit/>
          </a:bodyPr>
          <a:lstStyle/>
          <a:p>
            <a:pPr algn="r"/>
            <a:r>
              <a:rPr lang="en-IN" sz="4000">
                <a:solidFill>
                  <a:srgbClr val="FFFFFF"/>
                </a:solidFill>
              </a:rPr>
              <a:t>Why is LCA needed</a:t>
            </a:r>
          </a:p>
        </p:txBody>
      </p:sp>
      <p:graphicFrame>
        <p:nvGraphicFramePr>
          <p:cNvPr id="10" name="Content Placeholder 9">
            <a:extLst>
              <a:ext uri="{FF2B5EF4-FFF2-40B4-BE49-F238E27FC236}">
                <a16:creationId xmlns:a16="http://schemas.microsoft.com/office/drawing/2014/main" id="{51244906-AA22-E531-C1A9-8E045E957DD5}"/>
              </a:ext>
            </a:extLst>
          </p:cNvPr>
          <p:cNvGraphicFramePr>
            <a:graphicFrameLocks noGrp="1"/>
          </p:cNvGraphicFramePr>
          <p:nvPr>
            <p:ph idx="1"/>
            <p:extLst>
              <p:ext uri="{D42A27DB-BD31-4B8C-83A1-F6EECF244321}">
                <p14:modId xmlns:p14="http://schemas.microsoft.com/office/powerpoint/2010/main" val="2034965576"/>
              </p:ext>
            </p:extLst>
          </p:nvPr>
        </p:nvGraphicFramePr>
        <p:xfrm>
          <a:off x="4905052" y="1012915"/>
          <a:ext cx="6666834" cy="4928971"/>
        </p:xfrm>
        <a:graphic>
          <a:graphicData uri="http://schemas.openxmlformats.org/drawingml/2006/table">
            <a:tbl>
              <a:tblPr firstRow="1" bandRow="1">
                <a:tableStyleId>{5C22544A-7EE6-4342-B048-85BDC9FD1C3A}</a:tableStyleId>
              </a:tblPr>
              <a:tblGrid>
                <a:gridCol w="2359566">
                  <a:extLst>
                    <a:ext uri="{9D8B030D-6E8A-4147-A177-3AD203B41FA5}">
                      <a16:colId xmlns:a16="http://schemas.microsoft.com/office/drawing/2014/main" val="1308935449"/>
                    </a:ext>
                  </a:extLst>
                </a:gridCol>
                <a:gridCol w="4307268">
                  <a:extLst>
                    <a:ext uri="{9D8B030D-6E8A-4147-A177-3AD203B41FA5}">
                      <a16:colId xmlns:a16="http://schemas.microsoft.com/office/drawing/2014/main" val="101445722"/>
                    </a:ext>
                  </a:extLst>
                </a:gridCol>
              </a:tblGrid>
              <a:tr h="471467">
                <a:tc>
                  <a:txBody>
                    <a:bodyPr/>
                    <a:lstStyle/>
                    <a:p>
                      <a:r>
                        <a:rPr lang="en-IN" sz="2100">
                          <a:latin typeface="Cambria" panose="02040503050406030204" pitchFamily="18" charset="0"/>
                          <a:ea typeface="Cambria" panose="02040503050406030204" pitchFamily="18" charset="0"/>
                        </a:rPr>
                        <a:t>Why we need it</a:t>
                      </a:r>
                    </a:p>
                  </a:txBody>
                  <a:tcPr marL="107152" marR="107152" marT="53576" marB="53576"/>
                </a:tc>
                <a:tc>
                  <a:txBody>
                    <a:bodyPr/>
                    <a:lstStyle/>
                    <a:p>
                      <a:r>
                        <a:rPr lang="en-IN" sz="2100">
                          <a:latin typeface="Cambria" panose="02040503050406030204" pitchFamily="18" charset="0"/>
                          <a:ea typeface="Cambria" panose="02040503050406030204" pitchFamily="18" charset="0"/>
                        </a:rPr>
                        <a:t>The "Real World" Consequence</a:t>
                      </a:r>
                    </a:p>
                  </a:txBody>
                  <a:tcPr marL="107152" marR="107152" marT="53576" marB="53576"/>
                </a:tc>
                <a:extLst>
                  <a:ext uri="{0D108BD9-81ED-4DB2-BD59-A6C34878D82A}">
                    <a16:rowId xmlns:a16="http://schemas.microsoft.com/office/drawing/2014/main" val="3986741170"/>
                  </a:ext>
                </a:extLst>
              </a:tr>
              <a:tr h="1114376">
                <a:tc>
                  <a:txBody>
                    <a:bodyPr/>
                    <a:lstStyle/>
                    <a:p>
                      <a:r>
                        <a:rPr lang="en-IN" sz="2100">
                          <a:latin typeface="Cambria" panose="02040503050406030204" pitchFamily="18" charset="0"/>
                          <a:ea typeface="Cambria" panose="02040503050406030204" pitchFamily="18" charset="0"/>
                        </a:rPr>
                        <a:t>Legal Compliance</a:t>
                      </a:r>
                    </a:p>
                  </a:txBody>
                  <a:tcPr marL="107152" marR="107152" marT="53576" marB="53576"/>
                </a:tc>
                <a:tc>
                  <a:txBody>
                    <a:bodyPr/>
                    <a:lstStyle/>
                    <a:p>
                      <a:r>
                        <a:rPr lang="en-US" sz="2100">
                          <a:latin typeface="Cambria" panose="02040503050406030204" pitchFamily="18" charset="0"/>
                          <a:ea typeface="Cambria" panose="02040503050406030204" pitchFamily="18" charset="0"/>
                        </a:rPr>
                        <a:t>Without an LCA, you can't sell batteries or new car models in the EU/UK.</a:t>
                      </a:r>
                      <a:endParaRPr lang="en-IN" sz="2100">
                        <a:latin typeface="Cambria" panose="02040503050406030204" pitchFamily="18" charset="0"/>
                        <a:ea typeface="Cambria" panose="02040503050406030204" pitchFamily="18" charset="0"/>
                      </a:endParaRPr>
                    </a:p>
                  </a:txBody>
                  <a:tcPr marL="107152" marR="107152" marT="53576" marB="53576"/>
                </a:tc>
                <a:extLst>
                  <a:ext uri="{0D108BD9-81ED-4DB2-BD59-A6C34878D82A}">
                    <a16:rowId xmlns:a16="http://schemas.microsoft.com/office/drawing/2014/main" val="444229828"/>
                  </a:ext>
                </a:extLst>
              </a:tr>
              <a:tr h="1114376">
                <a:tc>
                  <a:txBody>
                    <a:bodyPr/>
                    <a:lstStyle/>
                    <a:p>
                      <a:r>
                        <a:rPr lang="en-IN" sz="2100">
                          <a:latin typeface="Cambria" panose="02040503050406030204" pitchFamily="18" charset="0"/>
                          <a:ea typeface="Cambria" panose="02040503050406030204" pitchFamily="18" charset="0"/>
                        </a:rPr>
                        <a:t>Investor Trust</a:t>
                      </a:r>
                    </a:p>
                  </a:txBody>
                  <a:tcPr marL="107152" marR="107152" marT="53576" marB="53576"/>
                </a:tc>
                <a:tc>
                  <a:txBody>
                    <a:bodyPr/>
                    <a:lstStyle/>
                    <a:p>
                      <a:r>
                        <a:rPr lang="en-US" sz="2100">
                          <a:latin typeface="Cambria" panose="02040503050406030204" pitchFamily="18" charset="0"/>
                          <a:ea typeface="Cambria" panose="02040503050406030204" pitchFamily="18" charset="0"/>
                        </a:rPr>
                        <a:t>Capital flows to companies that can prove their "Carbon Debt" is shrinking.</a:t>
                      </a:r>
                      <a:endParaRPr lang="en-IN" sz="2100">
                        <a:latin typeface="Cambria" panose="02040503050406030204" pitchFamily="18" charset="0"/>
                        <a:ea typeface="Cambria" panose="02040503050406030204" pitchFamily="18" charset="0"/>
                      </a:endParaRPr>
                    </a:p>
                  </a:txBody>
                  <a:tcPr marL="107152" marR="107152" marT="53576" marB="53576"/>
                </a:tc>
                <a:extLst>
                  <a:ext uri="{0D108BD9-81ED-4DB2-BD59-A6C34878D82A}">
                    <a16:rowId xmlns:a16="http://schemas.microsoft.com/office/drawing/2014/main" val="3021375316"/>
                  </a:ext>
                </a:extLst>
              </a:tr>
              <a:tr h="1114376">
                <a:tc>
                  <a:txBody>
                    <a:bodyPr/>
                    <a:lstStyle/>
                    <a:p>
                      <a:r>
                        <a:rPr lang="en-IN" sz="2100">
                          <a:latin typeface="Cambria" panose="02040503050406030204" pitchFamily="18" charset="0"/>
                          <a:ea typeface="Cambria" panose="02040503050406030204" pitchFamily="18" charset="0"/>
                        </a:rPr>
                        <a:t>Cost Savings</a:t>
                      </a:r>
                    </a:p>
                  </a:txBody>
                  <a:tcPr marL="107152" marR="107152" marT="53576" marB="53576"/>
                </a:tc>
                <a:tc>
                  <a:txBody>
                    <a:bodyPr/>
                    <a:lstStyle/>
                    <a:p>
                      <a:r>
                        <a:rPr lang="en-US" sz="2100">
                          <a:latin typeface="Cambria" panose="02040503050406030204" pitchFamily="18" charset="0"/>
                          <a:ea typeface="Cambria" panose="02040503050406030204" pitchFamily="18" charset="0"/>
                        </a:rPr>
                        <a:t>Identifying "hotspots" in the supply chain usually uncovers energy waste and high costs.</a:t>
                      </a:r>
                      <a:endParaRPr lang="en-IN" sz="2100">
                        <a:latin typeface="Cambria" panose="02040503050406030204" pitchFamily="18" charset="0"/>
                        <a:ea typeface="Cambria" panose="02040503050406030204" pitchFamily="18" charset="0"/>
                      </a:endParaRPr>
                    </a:p>
                  </a:txBody>
                  <a:tcPr marL="107152" marR="107152" marT="53576" marB="53576"/>
                </a:tc>
                <a:extLst>
                  <a:ext uri="{0D108BD9-81ED-4DB2-BD59-A6C34878D82A}">
                    <a16:rowId xmlns:a16="http://schemas.microsoft.com/office/drawing/2014/main" val="1783400864"/>
                  </a:ext>
                </a:extLst>
              </a:tr>
              <a:tr h="1114376">
                <a:tc>
                  <a:txBody>
                    <a:bodyPr/>
                    <a:lstStyle/>
                    <a:p>
                      <a:r>
                        <a:rPr lang="en-IN" sz="2100">
                          <a:latin typeface="Cambria" panose="02040503050406030204" pitchFamily="18" charset="0"/>
                          <a:ea typeface="Cambria" panose="02040503050406030204" pitchFamily="18" charset="0"/>
                        </a:rPr>
                        <a:t>Market Access</a:t>
                      </a:r>
                    </a:p>
                  </a:txBody>
                  <a:tcPr marL="107152" marR="107152" marT="53576" marB="53576"/>
                </a:tc>
                <a:tc>
                  <a:txBody>
                    <a:bodyPr/>
                    <a:lstStyle/>
                    <a:p>
                      <a:pPr>
                        <a:buNone/>
                      </a:pPr>
                      <a:r>
                        <a:rPr lang="en-US" sz="2100">
                          <a:effectLst/>
                          <a:latin typeface="Cambria" panose="02040503050406030204" pitchFamily="18" charset="0"/>
                          <a:ea typeface="Cambria" panose="02040503050406030204" pitchFamily="18" charset="0"/>
                        </a:rPr>
                        <a:t>Many B2B contracts now require a </a:t>
                      </a:r>
                      <a:r>
                        <a:rPr lang="en-US" sz="2100" b="1">
                          <a:effectLst/>
                          <a:latin typeface="Cambria" panose="02040503050406030204" pitchFamily="18" charset="0"/>
                          <a:ea typeface="Cambria" panose="02040503050406030204" pitchFamily="18" charset="0"/>
                        </a:rPr>
                        <a:t>Product Carbon Footprint (PCF)</a:t>
                      </a:r>
                      <a:r>
                        <a:rPr lang="en-US" sz="2100">
                          <a:effectLst/>
                          <a:latin typeface="Cambria" panose="02040503050406030204" pitchFamily="18" charset="0"/>
                          <a:ea typeface="Cambria" panose="02040503050406030204" pitchFamily="18" charset="0"/>
                        </a:rPr>
                        <a:t> just to bid on a tender.</a:t>
                      </a:r>
                    </a:p>
                  </a:txBody>
                  <a:tcPr marL="107152" marR="107152" marT="53576" marB="53576" anchor="ctr"/>
                </a:tc>
                <a:extLst>
                  <a:ext uri="{0D108BD9-81ED-4DB2-BD59-A6C34878D82A}">
                    <a16:rowId xmlns:a16="http://schemas.microsoft.com/office/drawing/2014/main" val="1400868333"/>
                  </a:ext>
                </a:extLst>
              </a:tr>
            </a:tbl>
          </a:graphicData>
        </a:graphic>
      </p:graphicFrame>
    </p:spTree>
    <p:extLst>
      <p:ext uri="{BB962C8B-B14F-4D97-AF65-F5344CB8AC3E}">
        <p14:creationId xmlns:p14="http://schemas.microsoft.com/office/powerpoint/2010/main" val="6362721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2349</TotalTime>
  <Words>1048</Words>
  <Application>Microsoft Office PowerPoint</Application>
  <PresentationFormat>Widescreen</PresentationFormat>
  <Paragraphs>77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Cambria</vt:lpstr>
      <vt:lpstr>Office Theme</vt:lpstr>
      <vt:lpstr>Lifecycle Cost Analysis comparison between an EV an its Alkane Equivalent</vt:lpstr>
      <vt:lpstr>Note about cold</vt:lpstr>
      <vt:lpstr>What is LCA</vt:lpstr>
      <vt:lpstr>LCA working</vt:lpstr>
      <vt:lpstr>Life Comparison Data</vt:lpstr>
      <vt:lpstr>Carbon debt and break-even point</vt:lpstr>
      <vt:lpstr>Example LCA in automotive</vt:lpstr>
      <vt:lpstr>PowerPoint Presentation</vt:lpstr>
      <vt:lpstr>My aim with this research</vt:lpstr>
      <vt:lpstr>Why is LCA needed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Abhishek Hasmukhbhai Vagadiya</dc:creator>
  <cp:lastModifiedBy>Abhishek Hasmukhbhai Vagadiya</cp:lastModifiedBy>
  <cp:revision>1</cp:revision>
  <dcterms:created xsi:type="dcterms:W3CDTF">2026-03-24T08:45:07Z</dcterms:created>
  <dcterms:modified xsi:type="dcterms:W3CDTF">2026-03-25T23:54:32Z</dcterms:modified>
</cp:coreProperties>
</file>