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77" r:id="rId4"/>
    <p:sldId id="258" r:id="rId5"/>
    <p:sldId id="259" r:id="rId6"/>
    <p:sldId id="278" r:id="rId7"/>
    <p:sldId id="260" r:id="rId8"/>
    <p:sldId id="261" r:id="rId9"/>
    <p:sldId id="262" r:id="rId10"/>
    <p:sldId id="279" r:id="rId11"/>
    <p:sldId id="263" r:id="rId12"/>
    <p:sldId id="281" r:id="rId13"/>
    <p:sldId id="268" r:id="rId14"/>
    <p:sldId id="264" r:id="rId15"/>
    <p:sldId id="265" r:id="rId16"/>
    <p:sldId id="267" r:id="rId17"/>
    <p:sldId id="282" r:id="rId18"/>
    <p:sldId id="270" r:id="rId19"/>
    <p:sldId id="269" r:id="rId20"/>
    <p:sldId id="271" r:id="rId21"/>
    <p:sldId id="274" r:id="rId22"/>
    <p:sldId id="273" r:id="rId23"/>
    <p:sldId id="283" r:id="rId24"/>
    <p:sldId id="276" r:id="rId25"/>
    <p:sldId id="28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317868-6192-4689-B089-578FA6A32E20}" type="datetimeFigureOut">
              <a:rPr lang="en-US"/>
              <a:t>2/15/2017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34599-A44F-47CC-B29E-AA7BA24107F7}"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8434599-A44F-47CC-B29E-AA7BA24107F7}" type="slidenum">
              <a:rPr lang="en-US"/>
              <a:t>25</a:t>
            </a:fld>
            <a:endParaRPr lang="en-US"/>
          </a:p>
        </p:txBody>
      </p:sp>
    </p:spTree>
    <p:extLst>
      <p:ext uri="{BB962C8B-B14F-4D97-AF65-F5344CB8AC3E}">
        <p14:creationId xmlns:p14="http://schemas.microsoft.com/office/powerpoint/2010/main" val="3016042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37773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2262845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1997644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00893E5-EEFB-4EE6-BBB3-1012BD739777}"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517255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00893E5-EEFB-4EE6-BBB3-1012BD739777}" type="datetimeFigureOut">
              <a:rPr lang="en-GB" smtClean="0"/>
              <a:t>15/02/2017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771452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1290175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285611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4227777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0893E5-EEFB-4EE6-BBB3-1012BD739777}"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1545262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0893E5-EEFB-4EE6-BBB3-1012BD739777}"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2236720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011185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670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2218682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2255707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813981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3965017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0893E5-EEFB-4EE6-BBB3-1012BD739777}"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2DA602-90C1-4D77-BE68-D6942472AD6B}" type="slidenum">
              <a:rPr lang="en-GB" smtClean="0"/>
              <a:t>‹#›</a:t>
            </a:fld>
            <a:endParaRPr lang="en-GB"/>
          </a:p>
        </p:txBody>
      </p:sp>
    </p:spTree>
    <p:extLst>
      <p:ext uri="{BB962C8B-B14F-4D97-AF65-F5344CB8AC3E}">
        <p14:creationId xmlns:p14="http://schemas.microsoft.com/office/powerpoint/2010/main" val="139283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00893E5-EEFB-4EE6-BBB3-1012BD739777}" type="datetimeFigureOut">
              <a:rPr lang="en-GB" smtClean="0"/>
              <a:t>15/02/2017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2DA602-90C1-4D77-BE68-D6942472AD6B}" type="slidenum">
              <a:rPr lang="en-GB" smtClean="0"/>
              <a:t>‹#›</a:t>
            </a:fld>
            <a:endParaRPr lang="en-GB"/>
          </a:p>
        </p:txBody>
      </p:sp>
    </p:spTree>
    <p:extLst>
      <p:ext uri="{BB962C8B-B14F-4D97-AF65-F5344CB8AC3E}">
        <p14:creationId xmlns:p14="http://schemas.microsoft.com/office/powerpoint/2010/main" val="24893464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equalcivilpartnerships.org.uk/legal-challenge/" TargetMode="External"/><Relationship Id="rId2" Type="http://schemas.openxmlformats.org/officeDocument/2006/relationships/hyperlink" Target="https://www.theguardian.com/lifeandstyle/civil-partnership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jstor.org/stable/20434093?seq=1#page_scan_tab_content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Worlds of Law: 3</a:t>
            </a:r>
          </a:p>
        </p:txBody>
      </p:sp>
      <p:sp>
        <p:nvSpPr>
          <p:cNvPr id="3" name="Subtitle 2"/>
          <p:cNvSpPr>
            <a:spLocks noGrp="1"/>
          </p:cNvSpPr>
          <p:nvPr>
            <p:ph type="subTitle" idx="1"/>
          </p:nvPr>
        </p:nvSpPr>
        <p:spPr/>
        <p:txBody>
          <a:bodyPr/>
          <a:lstStyle/>
          <a:p>
            <a:r>
              <a:rPr lang="EN-GB"/>
              <a:t>Prof Melanie L. Williams - comparative laws: abortion, theft, transgender and law, same-sex marriage</a:t>
            </a:r>
          </a:p>
        </p:txBody>
      </p:sp>
    </p:spTree>
    <p:extLst>
      <p:ext uri="{BB962C8B-B14F-4D97-AF65-F5344CB8AC3E}">
        <p14:creationId xmlns:p14="http://schemas.microsoft.com/office/powerpoint/2010/main" val="2780739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Comparative Laws</a:t>
            </a:r>
          </a:p>
        </p:txBody>
      </p:sp>
      <p:sp>
        <p:nvSpPr>
          <p:cNvPr id="3" name="Content Placeholder 2"/>
          <p:cNvSpPr>
            <a:spLocks noGrp="1"/>
          </p:cNvSpPr>
          <p:nvPr>
            <p:ph idx="1"/>
          </p:nvPr>
        </p:nvSpPr>
        <p:spPr/>
        <p:txBody>
          <a:bodyPr/>
          <a:lstStyle/>
          <a:p>
            <a:endParaRPr lang="en-GB"/>
          </a:p>
          <a:p>
            <a:r>
              <a:rPr lang="en-GB"/>
              <a:t>Abortion</a:t>
            </a:r>
          </a:p>
          <a:p>
            <a:endParaRPr lang="en-GB"/>
          </a:p>
          <a:p>
            <a:r>
              <a:rPr lang="en-GB"/>
              <a:t>Theft</a:t>
            </a:r>
          </a:p>
          <a:p>
            <a:endParaRPr lang="en-GB"/>
          </a:p>
          <a:p>
            <a:r>
              <a:rPr lang="en-GB"/>
              <a:t>Transgender and law</a:t>
            </a:r>
          </a:p>
          <a:p>
            <a:endParaRPr lang="en-GB"/>
          </a:p>
          <a:p>
            <a:r>
              <a:rPr lang="en-GB"/>
              <a:t>Same-sex marriage</a:t>
            </a:r>
          </a:p>
          <a:p>
            <a:endParaRPr lang="en-GB"/>
          </a:p>
        </p:txBody>
      </p:sp>
    </p:spTree>
    <p:extLst>
      <p:ext uri="{BB962C8B-B14F-4D97-AF65-F5344CB8AC3E}">
        <p14:creationId xmlns:p14="http://schemas.microsoft.com/office/powerpoint/2010/main" val="78755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USA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50801" y="2052638"/>
            <a:ext cx="7452174" cy="4195762"/>
          </a:xfrm>
        </p:spPr>
      </p:pic>
    </p:spTree>
    <p:extLst>
      <p:ext uri="{BB962C8B-B14F-4D97-AF65-F5344CB8AC3E}">
        <p14:creationId xmlns:p14="http://schemas.microsoft.com/office/powerpoint/2010/main" val="88693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t>Abortion Law – see http://worldabortionlaws.com/about.html</a:t>
            </a:r>
            <a:br>
              <a:rPr lang="en-GB" sz="2800"/>
            </a:br>
            <a:endParaRPr lang="en-GB" sz="2800"/>
          </a:p>
        </p:txBody>
      </p:sp>
      <p:sp>
        <p:nvSpPr>
          <p:cNvPr id="3" name="Content Placeholder 2"/>
          <p:cNvSpPr>
            <a:spLocks noGrp="1"/>
          </p:cNvSpPr>
          <p:nvPr>
            <p:ph idx="1"/>
          </p:nvPr>
        </p:nvSpPr>
        <p:spPr/>
        <p:txBody>
          <a:bodyPr>
            <a:normAutofit fontScale="85000" lnSpcReduction="20000"/>
          </a:bodyPr>
          <a:lstStyle/>
          <a:p>
            <a:endParaRPr lang="en-GB"/>
          </a:p>
          <a:p>
            <a:r>
              <a:rPr lang="en-GB"/>
              <a:t>USA – Roe v. Wade, 410 U.S. 113 (1973), is a landmark decision by the United States Supreme Court on the issue of abortion. It was decided simultaneously with a companion case, Doe v. Bolton. The Court ruled 7–2 that a right to privacy under the Due Process Clause of the 14th Amendment extended to a woman's decision to have an abortion, but that this right must be balanced against the state's two legitimate interests in regulating abortions: protecting women's health and protecting the potentiality of human life. Arguing that these state interests became stronger over the course of a pregnancy, the Court resolved this balancing test by tying state regulation of abortion to the third trimester of pregnancy.</a:t>
            </a:r>
          </a:p>
          <a:p>
            <a:r>
              <a:rPr lang="en-GB"/>
              <a:t>Later, in Planned Parenthood v. Casey (1992), the Court rejected Roe's trimester framework while affirming its central holding that a woman has a right to abortion until </a:t>
            </a:r>
            <a:r>
              <a:rPr lang="en-GB" err="1"/>
              <a:t>fetal</a:t>
            </a:r>
            <a:r>
              <a:rPr lang="en-GB"/>
              <a:t> viability. The Roe decision defined "viable" as "potentially able to live outside the mother's womb, albeit with artificial aid." Justices in Casey acknowledged that viability may occur at 23 or 24 weeks, or sometimes even earlier, in light of medical advances</a:t>
            </a:r>
          </a:p>
          <a:p>
            <a:endParaRPr lang="en-GB"/>
          </a:p>
          <a:p>
            <a:endParaRPr lang="en-GB"/>
          </a:p>
          <a:p>
            <a:endParaRPr lang="en-GB"/>
          </a:p>
        </p:txBody>
      </p:sp>
    </p:spTree>
    <p:extLst>
      <p:ext uri="{BB962C8B-B14F-4D97-AF65-F5344CB8AC3E}">
        <p14:creationId xmlns:p14="http://schemas.microsoft.com/office/powerpoint/2010/main" val="3157244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Great Britain</a:t>
            </a:r>
          </a:p>
        </p:txBody>
      </p:sp>
      <p:sp>
        <p:nvSpPr>
          <p:cNvPr id="3" name="Content Placeholder 2"/>
          <p:cNvSpPr>
            <a:spLocks noGrp="1"/>
          </p:cNvSpPr>
          <p:nvPr>
            <p:ph idx="1"/>
          </p:nvPr>
        </p:nvSpPr>
        <p:spPr/>
        <p:txBody>
          <a:bodyPr>
            <a:normAutofit fontScale="70000" lnSpcReduction="20000"/>
          </a:bodyPr>
          <a:lstStyle/>
          <a:p>
            <a:r>
              <a:rPr lang="en-GB"/>
              <a:t>Section 1(1) of the Abortion Act 1967[edit]</a:t>
            </a:r>
          </a:p>
          <a:p>
            <a:r>
              <a:rPr lang="en-GB"/>
              <a:t>In England and Wales and Scotland, section 1(1) of the Abortion Act 1967 now reads:</a:t>
            </a:r>
          </a:p>
          <a:p>
            <a:r>
              <a:rPr lang="en-GB"/>
              <a:t>Subject to the provisions of this section, a person shall not be guilty of an offence under the law relating to abortion when a pregnancy is terminated by a registered medical practitioner if two registered medical practitioners are of the opinion, formed in good faith -</a:t>
            </a:r>
          </a:p>
          <a:p>
            <a:r>
              <a:rPr lang="en-GB"/>
              <a:t>(a) that the pregnancy has not exceeded its twenty-fourth week and that the continuance of the pregnancy would involve risk, greater than if the pregnancy were terminated, of injury to the physical or mental health of the pregnant woman or any existing children of her family; or</a:t>
            </a:r>
          </a:p>
          <a:p>
            <a:r>
              <a:rPr lang="en-GB"/>
              <a:t>(b) that the termination of the pregnancy is necessary to prevent grave permanent injury to the physical or mental health of the pregnant woman; or</a:t>
            </a:r>
          </a:p>
          <a:p>
            <a:r>
              <a:rPr lang="en-GB"/>
              <a:t>(c) that the continuance of the pregnancy would involve risk to the life of the pregnant woman, greater than if the pregnancy were terminated</a:t>
            </a:r>
          </a:p>
          <a:p>
            <a:r>
              <a:rPr lang="en-GB"/>
              <a:t>(d) that there is a substantial risk that if the child were born it would suffer from such physical or mental abnormalities as to be seriously handicapped.</a:t>
            </a:r>
          </a:p>
          <a:p>
            <a:r>
              <a:rPr lang="en-GB"/>
              <a:t>Subsections (a) to (d) were substituted for the former subsections (a) and (b) by section 37(1) of the Human Fertilisation and Embryology Act 1990.</a:t>
            </a:r>
          </a:p>
        </p:txBody>
      </p:sp>
    </p:spTree>
    <p:extLst>
      <p:ext uri="{BB962C8B-B14F-4D97-AF65-F5344CB8AC3E}">
        <p14:creationId xmlns:p14="http://schemas.microsoft.com/office/powerpoint/2010/main" val="98947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7"/>
            <a:ext cx="9404723" cy="1759141"/>
          </a:xfrm>
        </p:spPr>
        <p:txBody>
          <a:bodyPr/>
          <a:lstStyle/>
          <a:p>
            <a:r>
              <a:rPr lang="en-GB" sz="1600"/>
              <a:t>A Belfast woman who bought drugs online to terminate her pregnancy - as she had no access to a legal abortion - has been given a suspended sentence. </a:t>
            </a:r>
            <a:br>
              <a:rPr lang="en-GB" sz="1600"/>
            </a:br>
            <a:r>
              <a:rPr lang="en-GB" sz="1600"/>
              <a:t>The 1967 Abortion Act, which established legal abortion, has never applied in Northern Ireland. The woman's defence barrister told the judge that had his client lived in any other region of the UK, she would "not have found herself before the courts“ but in NI it remains an offence under the 1861 Offences Against the Person Act.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47182" y="2347784"/>
            <a:ext cx="6259411" cy="3900616"/>
          </a:xfrm>
        </p:spPr>
      </p:pic>
    </p:spTree>
    <p:extLst>
      <p:ext uri="{BB962C8B-B14F-4D97-AF65-F5344CB8AC3E}">
        <p14:creationId xmlns:p14="http://schemas.microsoft.com/office/powerpoint/2010/main" val="285721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China</a:t>
            </a:r>
          </a:p>
        </p:txBody>
      </p:sp>
      <p:sp>
        <p:nvSpPr>
          <p:cNvPr id="3" name="Content Placeholder 2"/>
          <p:cNvSpPr>
            <a:spLocks noGrp="1"/>
          </p:cNvSpPr>
          <p:nvPr>
            <p:ph idx="1"/>
          </p:nvPr>
        </p:nvSpPr>
        <p:spPr/>
        <p:txBody>
          <a:bodyPr/>
          <a:lstStyle/>
          <a:p>
            <a:r>
              <a:rPr lang="en-GB"/>
              <a:t>Abortion in China is legal and is a government service available on request for women except in cases of sex-selective abortion, however it still is one of the reason of women's requests. In addition to virtually universal access to contraception, abortion was a common way for China to contain its population in accordance with its one-child policy. China had its one-child policy from 1979 to 2015.</a:t>
            </a:r>
          </a:p>
        </p:txBody>
      </p:sp>
    </p:spTree>
    <p:extLst>
      <p:ext uri="{BB962C8B-B14F-4D97-AF65-F5344CB8AC3E}">
        <p14:creationId xmlns:p14="http://schemas.microsoft.com/office/powerpoint/2010/main" val="3651951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Egypt</a:t>
            </a:r>
          </a:p>
        </p:txBody>
      </p:sp>
      <p:sp>
        <p:nvSpPr>
          <p:cNvPr id="3" name="Content Placeholder 2"/>
          <p:cNvSpPr>
            <a:spLocks noGrp="1"/>
          </p:cNvSpPr>
          <p:nvPr>
            <p:ph idx="1"/>
          </p:nvPr>
        </p:nvSpPr>
        <p:spPr/>
        <p:txBody>
          <a:bodyPr/>
          <a:lstStyle/>
          <a:p>
            <a:r>
              <a:rPr lang="en-GB"/>
              <a:t>The Egyptian law bans abortion. Women who willingly choose an induced abortion could get a prison sentence ranging from six months to three years according to article 262 of the Penal Code.</a:t>
            </a:r>
          </a:p>
          <a:p>
            <a:endParaRPr lang="en-GB"/>
          </a:p>
          <a:p>
            <a:r>
              <a:rPr lang="en-GB"/>
              <a:t>While there are no exact numbers, there is no question, that abortion rates in Egypt are high. A 1996 study of 1,300 Egyptian women by the Cairo Demographic </a:t>
            </a:r>
            <a:r>
              <a:rPr lang="en-GB" err="1"/>
              <a:t>Center</a:t>
            </a:r>
            <a:r>
              <a:rPr lang="en-GB"/>
              <a:t> found that one-third had tried to terminate a pregnancy. This is slightly lower than in the United States, where about 40 percent of women have had an abortion at some point in their lives.</a:t>
            </a:r>
          </a:p>
          <a:p>
            <a:r>
              <a:rPr lang="en-GB"/>
              <a:t>http://womensenews.org/2004/04/abortions-are-illegal-and-common-egypt/</a:t>
            </a:r>
          </a:p>
        </p:txBody>
      </p:sp>
    </p:spTree>
    <p:extLst>
      <p:ext uri="{BB962C8B-B14F-4D97-AF65-F5344CB8AC3E}">
        <p14:creationId xmlns:p14="http://schemas.microsoft.com/office/powerpoint/2010/main" val="953206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Theft</a:t>
            </a:r>
          </a:p>
        </p:txBody>
      </p:sp>
      <p:sp>
        <p:nvSpPr>
          <p:cNvPr id="3" name="Content Placeholder 2"/>
          <p:cNvSpPr>
            <a:spLocks noGrp="1"/>
          </p:cNvSpPr>
          <p:nvPr>
            <p:ph idx="1"/>
          </p:nvPr>
        </p:nvSpPr>
        <p:spPr>
          <a:xfrm>
            <a:off x="1103312" y="1433384"/>
            <a:ext cx="8946541" cy="4815015"/>
          </a:xfrm>
        </p:spPr>
        <p:txBody>
          <a:bodyPr>
            <a:normAutofit fontScale="92500" lnSpcReduction="20000"/>
          </a:bodyPr>
          <a:lstStyle/>
          <a:p>
            <a:r>
              <a:rPr lang="en-GB"/>
              <a:t>United States</a:t>
            </a:r>
          </a:p>
          <a:p>
            <a:r>
              <a:rPr lang="en-GB"/>
              <a:t>In the United States, plenary regulation of theft exists only at the state level, in the sense that most thefts by default will be prosecuted by the state in which the theft occurred. The federal government has criminalized certain narrow categories of theft which directly affect federal agencies or interstate commerce.</a:t>
            </a:r>
          </a:p>
          <a:p>
            <a:r>
              <a:rPr lang="en-GB"/>
              <a:t>Although many U.S. states have retained larceny as the primary offense, some have now adopted theft provisions. Larceny is a crime involving the unlawful taking of the personal property of another person or business. It was an offence under the common law of England and became an offence in jurisdictions which incorporated the common law of England into their own law.</a:t>
            </a:r>
          </a:p>
          <a:p>
            <a:r>
              <a:rPr lang="en-GB"/>
              <a:t>Larceny has been abolished in England and Wales, Northern Ireland, and the Republic of Ireland due to breaking up the generalised crime of larceny into the specific crimes of burglary, robbery, fraud, theft, and related crimes.</a:t>
            </a:r>
          </a:p>
          <a:p>
            <a:r>
              <a:rPr lang="en-GB"/>
              <a:t>Repeat offenders who continue to steal may become subject to life imprisonment in certain states</a:t>
            </a:r>
          </a:p>
        </p:txBody>
      </p:sp>
    </p:spTree>
    <p:extLst>
      <p:ext uri="{BB962C8B-B14F-4D97-AF65-F5344CB8AC3E}">
        <p14:creationId xmlns:p14="http://schemas.microsoft.com/office/powerpoint/2010/main" val="2755001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In many states, grand theft of a vehicle is charged as "grand theft auto” - 'grand' rather than 'petty' theft</a:t>
            </a:r>
            <a:br>
              <a:rPr lang="en-GB" sz="2400">
                <a:solidFill>
                  <a:schemeClr val="tx1"/>
                </a:solidFill>
              </a:rPr>
            </a:br>
            <a:endParaRPr lang="en-GB" sz="240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7322" y="2052638"/>
            <a:ext cx="7459132" cy="4195762"/>
          </a:xfrm>
        </p:spPr>
      </p:pic>
    </p:spTree>
    <p:extLst>
      <p:ext uri="{BB962C8B-B14F-4D97-AF65-F5344CB8AC3E}">
        <p14:creationId xmlns:p14="http://schemas.microsoft.com/office/powerpoint/2010/main" val="2760801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England and Wales [note not ‘GB’; Scotland separate]</a:t>
            </a:r>
          </a:p>
        </p:txBody>
      </p:sp>
      <p:sp>
        <p:nvSpPr>
          <p:cNvPr id="3" name="Content Placeholder 2"/>
          <p:cNvSpPr>
            <a:spLocks noGrp="1"/>
          </p:cNvSpPr>
          <p:nvPr>
            <p:ph idx="1"/>
          </p:nvPr>
        </p:nvSpPr>
        <p:spPr/>
        <p:txBody>
          <a:bodyPr/>
          <a:lstStyle/>
          <a:p>
            <a:r>
              <a:rPr lang="en-GB"/>
              <a:t>In England and Wales, theft is a statutory offence, created by section 1(1) of the Theft Act 1968. This offence replaces the former offences of larceny, embezzlement and fraudulent conversion.[19]</a:t>
            </a:r>
          </a:p>
          <a:p>
            <a:r>
              <a:rPr lang="en-GB"/>
              <a:t>The marginal note to section 1 of the Theft Act 1968 describes it as a "basic definition" of theft. Sections 1(1) and (2) provide:</a:t>
            </a:r>
          </a:p>
          <a:p>
            <a:r>
              <a:rPr lang="en-GB"/>
              <a:t>1.-(1) A person is guilty of theft, if he dishonestly appropriates property belonging to another with the intention of permanently depriving the other of it; and "thief" and "steal" shall be construed accordingly.</a:t>
            </a:r>
          </a:p>
          <a:p>
            <a:r>
              <a:rPr lang="en-GB"/>
              <a:t>(2) It is immaterial whether the appropriation is made with a view to gain, or is made for the thief’s own benefit.</a:t>
            </a:r>
          </a:p>
        </p:txBody>
      </p:sp>
    </p:spTree>
    <p:extLst>
      <p:ext uri="{BB962C8B-B14F-4D97-AF65-F5344CB8AC3E}">
        <p14:creationId xmlns:p14="http://schemas.microsoft.com/office/powerpoint/2010/main" val="695936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a:t>India – electricity theft - A study found that power thefts in the state typically rise before local elections, suggesting that it is linked to large-scale theft by people who are likely to vote a politician who turns a blind eye to the problem. Interestingly, the study found that power theft in Uttar Pradesh was more about "political capture of public service delivery by the local elites" rather than political criminality or weak institutions - http://www.bbc.co.uk/news/world-asia-india-24908751</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33638" y="2383631"/>
            <a:ext cx="6286500" cy="3533775"/>
          </a:xfrm>
        </p:spPr>
      </p:pic>
    </p:spTree>
    <p:extLst>
      <p:ext uri="{BB962C8B-B14F-4D97-AF65-F5344CB8AC3E}">
        <p14:creationId xmlns:p14="http://schemas.microsoft.com/office/powerpoint/2010/main" val="2855572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India</a:t>
            </a:r>
          </a:p>
        </p:txBody>
      </p:sp>
      <p:sp>
        <p:nvSpPr>
          <p:cNvPr id="3" name="Content Placeholder 2"/>
          <p:cNvSpPr>
            <a:spLocks noGrp="1"/>
          </p:cNvSpPr>
          <p:nvPr>
            <p:ph idx="1"/>
          </p:nvPr>
        </p:nvSpPr>
        <p:spPr/>
        <p:txBody>
          <a:bodyPr>
            <a:normAutofit fontScale="85000" lnSpcReduction="20000"/>
          </a:bodyPr>
          <a:lstStyle/>
          <a:p>
            <a:r>
              <a:rPr lang="en-GB"/>
              <a:t>Central Government Act</a:t>
            </a:r>
          </a:p>
          <a:p>
            <a:r>
              <a:rPr lang="en-GB"/>
              <a:t>Section 378 in The Indian Penal Code</a:t>
            </a:r>
          </a:p>
          <a:p>
            <a:r>
              <a:rPr lang="en-GB"/>
              <a:t>378. Theft.—Whoever, intending to take dishonestly any moveable property out of the possession of any person without that per­son’s consent, moves that property in order to such taking, is said to commit theft. Explanation 1.—A thing so long as it is attached to the earth, not being movable property, is not the subject of theft; but it becomes capable of being the subject of theft as soon as it is severed from the earth. Explanation 2.—A moving effected by the same act which affects the severance may be a theft. Explanation 3.—A person is said to cause a thing to move by removing an obstacle which prevented it from moving or by sepa­rating it from any other thing, as well as by actually moving it. Explanation 4.—A person, who by any means causes an animal to move, is said to move that animal, and to move everything which, in consequence of the motion so caused, is moved by that animal. Explanation 5.—The consent mentioned in the definition may be express or implied, and may be given either by the person in possession, or by any person having for that purpose authority either express or implied</a:t>
            </a:r>
          </a:p>
        </p:txBody>
      </p:sp>
    </p:spTree>
    <p:extLst>
      <p:ext uri="{BB962C8B-B14F-4D97-AF65-F5344CB8AC3E}">
        <p14:creationId xmlns:p14="http://schemas.microsoft.com/office/powerpoint/2010/main" val="1677080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Tibet</a:t>
            </a:r>
            <a:br>
              <a:rPr lang="en-GB"/>
            </a:br>
            <a:r>
              <a:rPr lang="en-GB" sz="1800"/>
              <a:t>https://www.case.edu/affil/tibet/tibetanNomads/documents/JLP.</a:t>
            </a:r>
            <a:br>
              <a:rPr lang="en-GB" sz="1800"/>
            </a:br>
            <a:r>
              <a:rPr lang="en-GB" sz="1800"/>
              <a:t>Pdf</a:t>
            </a:r>
            <a:br>
              <a:rPr lang="en-GB" sz="1800"/>
            </a:br>
            <a:r>
              <a:rPr lang="en-GB" sz="1800"/>
              <a:t>Legal Complexity on the Tibetan Plateau – Fernanda Pirie</a:t>
            </a:r>
          </a:p>
        </p:txBody>
      </p:sp>
      <p:sp>
        <p:nvSpPr>
          <p:cNvPr id="3" name="Content Placeholder 2"/>
          <p:cNvSpPr>
            <a:spLocks noGrp="1"/>
          </p:cNvSpPr>
          <p:nvPr>
            <p:ph idx="1"/>
          </p:nvPr>
        </p:nvSpPr>
        <p:spPr/>
        <p:txBody>
          <a:bodyPr>
            <a:normAutofit lnSpcReduction="10000"/>
          </a:bodyPr>
          <a:lstStyle/>
          <a:p>
            <a:r>
              <a:rPr lang="en-GB"/>
              <a:t>When a conflict occurs within one </a:t>
            </a:r>
            <a:r>
              <a:rPr lang="en-GB" err="1"/>
              <a:t>dewa</a:t>
            </a:r>
            <a:r>
              <a:rPr lang="en-GB"/>
              <a:t>, or two neighbouring </a:t>
            </a:r>
            <a:r>
              <a:rPr lang="en-GB" err="1"/>
              <a:t>repkor</a:t>
            </a:r>
            <a:r>
              <a:rPr lang="en-GB"/>
              <a:t> who normally maintain good relations, procedures for resolving it are relatively informal. Mediation is carried out by the </a:t>
            </a:r>
            <a:r>
              <a:rPr lang="en-GB" err="1"/>
              <a:t>gowa</a:t>
            </a:r>
            <a:r>
              <a:rPr lang="en-GB"/>
              <a:t> and there is considerable social pressure on the disputants to agree to a settlement. When 30 sheep were stolen from the tent in which I stayed, for example, the elder son, </a:t>
            </a:r>
            <a:r>
              <a:rPr lang="en-GB" err="1"/>
              <a:t>Jamku</a:t>
            </a:r>
            <a:r>
              <a:rPr lang="en-GB"/>
              <a:t>, went, with some friends, to identify the thief, on the basis of divination clues given by a monk. When they found him, in another </a:t>
            </a:r>
            <a:r>
              <a:rPr lang="en-GB" err="1"/>
              <a:t>dewa</a:t>
            </a:r>
            <a:r>
              <a:rPr lang="en-GB"/>
              <a:t>, </a:t>
            </a:r>
            <a:r>
              <a:rPr lang="en-GB" err="1"/>
              <a:t>Jamku</a:t>
            </a:r>
            <a:r>
              <a:rPr lang="en-GB"/>
              <a:t> declared his intention to fight immediately, but his friends restrained him. On their return to the tent members of his family and relatives persuaded him to let the </a:t>
            </a:r>
            <a:r>
              <a:rPr lang="en-GB" err="1"/>
              <a:t>gowa</a:t>
            </a:r>
            <a:r>
              <a:rPr lang="en-GB"/>
              <a:t> intervene and to arrange a compensation payment. The whole matter was settled in this way over the course of a few weeks with an agreement to return the animals and make an additional apology payment. </a:t>
            </a:r>
          </a:p>
        </p:txBody>
      </p:sp>
    </p:spTree>
    <p:extLst>
      <p:ext uri="{BB962C8B-B14F-4D97-AF65-F5344CB8AC3E}">
        <p14:creationId xmlns:p14="http://schemas.microsoft.com/office/powerpoint/2010/main" val="2783327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Theft in Sharia Law</a:t>
            </a:r>
          </a:p>
        </p:txBody>
      </p:sp>
      <p:sp>
        <p:nvSpPr>
          <p:cNvPr id="3" name="Content Placeholder 2"/>
          <p:cNvSpPr>
            <a:spLocks noGrp="1"/>
          </p:cNvSpPr>
          <p:nvPr>
            <p:ph idx="1"/>
          </p:nvPr>
        </p:nvSpPr>
        <p:spPr/>
        <p:txBody>
          <a:bodyPr/>
          <a:lstStyle/>
          <a:p>
            <a:r>
              <a:rPr lang="en-GB"/>
              <a:t>In parts of the world which govern with sharia law, the punishment for theft is amputation of the right hand if the thief does not repent. This ruling is derived from </a:t>
            </a:r>
            <a:r>
              <a:rPr lang="en-GB" err="1"/>
              <a:t>sura</a:t>
            </a:r>
            <a:r>
              <a:rPr lang="en-GB"/>
              <a:t> 5 verse 38 of the Quran which states As to the thief, Male or female, cut off his or her hands: a punishment by way of example, from Allah, for their crime: and Allah is Exalted in power. This is viewed as being a deterrent</a:t>
            </a:r>
          </a:p>
        </p:txBody>
      </p:sp>
    </p:spTree>
    <p:extLst>
      <p:ext uri="{BB962C8B-B14F-4D97-AF65-F5344CB8AC3E}">
        <p14:creationId xmlns:p14="http://schemas.microsoft.com/office/powerpoint/2010/main" val="2172509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LGBT rights:</a:t>
            </a:r>
            <a:br>
              <a:rPr lang="en-GB"/>
            </a:br>
            <a:r>
              <a:rPr lang="en-GB"/>
              <a:t>Turkey -</a:t>
            </a:r>
          </a:p>
        </p:txBody>
      </p:sp>
      <p:sp>
        <p:nvSpPr>
          <p:cNvPr id="3" name="Content Placeholder 2"/>
          <p:cNvSpPr>
            <a:spLocks noGrp="1"/>
          </p:cNvSpPr>
          <p:nvPr>
            <p:ph idx="1"/>
          </p:nvPr>
        </p:nvSpPr>
        <p:spPr/>
        <p:txBody>
          <a:bodyPr/>
          <a:lstStyle/>
          <a:p>
            <a:r>
              <a:rPr lang="en-GB"/>
              <a:t>Turkey, with more than 74 million people, is one of 20 Muslim-majority countries where homosexuality is technically legal. </a:t>
            </a:r>
          </a:p>
          <a:p>
            <a:r>
              <a:rPr lang="en-GB"/>
              <a:t>Homosexual activity has been legal in Turkey since the modern republic’s founding in 1923, but there are no laws that protect gay and transgender Turks from discrimination. And Turkish officials routinely use “homophobic and transphobic rhetoric” in speeches, Amnesty International said in a statement this month.</a:t>
            </a:r>
          </a:p>
          <a:p>
            <a:r>
              <a:rPr lang="en-GB"/>
              <a:t>Attacks on LGBT individuals — including killings — are often ignored or only lightly investigated, activists say. Courts also regularly reduce or suspend the sentences of criminals convicted of these assaults.</a:t>
            </a:r>
          </a:p>
        </p:txBody>
      </p:sp>
    </p:spTree>
    <p:extLst>
      <p:ext uri="{BB962C8B-B14F-4D97-AF65-F5344CB8AC3E}">
        <p14:creationId xmlns:p14="http://schemas.microsoft.com/office/powerpoint/2010/main" val="1719710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4211" y="737937"/>
            <a:ext cx="8614610" cy="5510463"/>
          </a:xfrm>
        </p:spPr>
      </p:pic>
    </p:spTree>
    <p:extLst>
      <p:ext uri="{BB962C8B-B14F-4D97-AF65-F5344CB8AC3E}">
        <p14:creationId xmlns:p14="http://schemas.microsoft.com/office/powerpoint/2010/main" val="2222716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t>Iran </a:t>
            </a:r>
            <a:br>
              <a:rPr lang="en-GB" sz="1800"/>
            </a:br>
            <a:r>
              <a:rPr lang="en-GB" sz="1800"/>
              <a:t>http://www.euronews.com/2015/10/14/in-iran-you-can-t-be-gay-but-you-can-be-transgender</a:t>
            </a:r>
            <a:br>
              <a:rPr lang="en-GB" sz="1800"/>
            </a:br>
            <a:endParaRPr lang="en-GB" sz="1800"/>
          </a:p>
        </p:txBody>
      </p:sp>
      <p:sp>
        <p:nvSpPr>
          <p:cNvPr id="3" name="Content Placeholder 2"/>
          <p:cNvSpPr>
            <a:spLocks noGrp="1"/>
          </p:cNvSpPr>
          <p:nvPr>
            <p:ph idx="1"/>
          </p:nvPr>
        </p:nvSpPr>
        <p:spPr/>
        <p:txBody>
          <a:bodyPr/>
          <a:lstStyle/>
          <a:p>
            <a:r>
              <a:rPr lang="en-GB"/>
              <a:t>In Iran – you can’t be gay, but you are allowed to be transgender.</a:t>
            </a:r>
          </a:p>
          <a:p>
            <a:r>
              <a:rPr lang="en-GB"/>
              <a:t>A loophole in the law means the strictly-religious country performs more sex-change operations than any other, except Thailand. </a:t>
            </a:r>
          </a:p>
          <a:p>
            <a:r>
              <a:rPr lang="en-GB"/>
              <a:t>Ten years ago, </a:t>
            </a:r>
            <a:r>
              <a:rPr lang="en-GB" err="1"/>
              <a:t>Tarane</a:t>
            </a:r>
            <a:r>
              <a:rPr lang="en-GB"/>
              <a:t> was known as Amir. That was before she met a woman in a café who had undergone sex change surgery.</a:t>
            </a:r>
          </a:p>
          <a:p>
            <a:r>
              <a:rPr lang="en-GB"/>
              <a:t>“When I left the cafe, I was no longer Amir,” she says, “I realised what my dreams were all about. I felt like I had finally been freed from my shackles.”</a:t>
            </a:r>
          </a:p>
          <a:p>
            <a:r>
              <a:rPr lang="en-GB"/>
              <a:t>In Iran, same-sex relationships are punishable by death. But there is no law against sex-change operations in the Koran – and the procedure has flourished</a:t>
            </a:r>
          </a:p>
        </p:txBody>
      </p:sp>
    </p:spTree>
    <p:extLst>
      <p:ext uri="{BB962C8B-B14F-4D97-AF65-F5344CB8AC3E}">
        <p14:creationId xmlns:p14="http://schemas.microsoft.com/office/powerpoint/2010/main" val="1802584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Russia</a:t>
            </a:r>
          </a:p>
        </p:txBody>
      </p:sp>
      <p:sp>
        <p:nvSpPr>
          <p:cNvPr id="3" name="Content Placeholder 2"/>
          <p:cNvSpPr>
            <a:spLocks noGrp="1"/>
          </p:cNvSpPr>
          <p:nvPr>
            <p:ph idx="1"/>
          </p:nvPr>
        </p:nvSpPr>
        <p:spPr/>
        <p:txBody>
          <a:bodyPr>
            <a:normAutofit lnSpcReduction="10000"/>
          </a:bodyPr>
          <a:lstStyle/>
          <a:p>
            <a:r>
              <a:rPr lang="en-GB"/>
              <a:t>On 29 December 2014, Russia passed a road safety law, allowing the government to deny driver's licenses to people with several classes of mental disorders according to ICD-10. Class "F60-69 Disorders of adult personality and behaviour" includes "F64 Transsexualism“ Russian and foreign critics perceived the law as a ban on transgender drivers: Yelena </a:t>
            </a:r>
            <a:r>
              <a:rPr lang="en-GB" err="1"/>
              <a:t>Masyuk</a:t>
            </a:r>
            <a:r>
              <a:rPr lang="en-GB"/>
              <a:t> questioned the relevance of a person's transgender identity in regards to their ability to drive. On 14 January 2015, Russia's Health Ministry clarified the law, stating that it would only deny licenses to those with disorders that would impair their ability to drive safely, and explicitly stated that one's sexual orientation would not be considered a factor under the law, as it is not considered a psychiatric disorder. The World Health Organization also stated that it planned to review its list of "sexual disorders" to account for modern developments.</a:t>
            </a:r>
          </a:p>
        </p:txBody>
      </p:sp>
    </p:spTree>
    <p:extLst>
      <p:ext uri="{BB962C8B-B14F-4D97-AF65-F5344CB8AC3E}">
        <p14:creationId xmlns:p14="http://schemas.microsoft.com/office/powerpoint/2010/main" val="3179593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Trans rights in Europe</a:t>
            </a:r>
            <a:br>
              <a:rPr lang="en-GB" sz="2400"/>
            </a:br>
            <a:br>
              <a:rPr lang="en-GB" sz="2400"/>
            </a:br>
            <a:r>
              <a:rPr lang="en-GB" sz="2400"/>
              <a:t>http://tgeu.org/trans-rights_europe_map_2016/</a:t>
            </a:r>
          </a:p>
        </p:txBody>
      </p:sp>
      <p:sp>
        <p:nvSpPr>
          <p:cNvPr id="3" name="Content Placeholder 2"/>
          <p:cNvSpPr>
            <a:spLocks noGrp="1"/>
          </p:cNvSpPr>
          <p:nvPr>
            <p:ph idx="1"/>
          </p:nvPr>
        </p:nvSpPr>
        <p:spPr/>
        <p:txBody>
          <a:bodyPr>
            <a:normAutofit fontScale="92500" lnSpcReduction="10000"/>
          </a:bodyPr>
          <a:lstStyle/>
          <a:p>
            <a:r>
              <a:rPr lang="en-GB"/>
              <a:t>The Trans Rights Europe Map &amp; Index reflect the legal situation in areas of equality and non- discrimination on the grounds of gender identity and gender expression in Europe, and highlights the legal provisions in gender identity recognition. It provides an overall reflection of the legal situation in all European countries in a simple format. It does not attempt to reflect the complex social situations trans people might face</a:t>
            </a:r>
          </a:p>
          <a:p>
            <a:r>
              <a:rPr lang="en-GB"/>
              <a:t>23 states in Europe (13 in the EU) require by law that trans people undergo sterilisation before their gender identity is recognised. Other requirements may include diagnosis of mental disorder (36 states), medical treatment (30) and invasive surgery (23), single civil status – forcing those who are married to divorce (22), and/ or exclude minors (34). Such requirements violate a person’s privacy, dignity, physical integrity, right to found a family, and to be free from degrading and cruel treatment.</a:t>
            </a:r>
          </a:p>
        </p:txBody>
      </p:sp>
    </p:spTree>
    <p:extLst>
      <p:ext uri="{BB962C8B-B14F-4D97-AF65-F5344CB8AC3E}">
        <p14:creationId xmlns:p14="http://schemas.microsoft.com/office/powerpoint/2010/main" val="1384855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Same-sex marriage/civil marriage</a:t>
            </a:r>
          </a:p>
        </p:txBody>
      </p:sp>
      <p:sp>
        <p:nvSpPr>
          <p:cNvPr id="3" name="Content Placeholder 2"/>
          <p:cNvSpPr>
            <a:spLocks noGrp="1"/>
          </p:cNvSpPr>
          <p:nvPr>
            <p:ph idx="1"/>
          </p:nvPr>
        </p:nvSpPr>
        <p:spPr/>
        <p:txBody>
          <a:bodyPr vert="horz" lIns="91440" tIns="45720" rIns="91440" bIns="45720" rtlCol="0" anchor="t">
            <a:normAutofit fontScale="85000" lnSpcReduction="10000"/>
          </a:bodyPr>
          <a:lstStyle/>
          <a:p>
            <a:r>
              <a:rPr lang="en-GB"/>
              <a:t>Same-sex marriage is legal in nineteen countries (Argentina, Belgium, Brazil, Canada, Colombia, Denmark, France, Iceland, Ireland, Luxembourg, the Netherlands, New Zealand, Norway, Portugal, South Africa, Spain, Sweden, the United States and Uruguay) and certain sub-jurisdictions (parts of Mexico and the United Kingdom). A similar law in Finland will be in force in 2017.</a:t>
            </a:r>
          </a:p>
          <a:p>
            <a:r>
              <a:rPr lang="en-GB"/>
              <a:t>Same-sex marriage is recognized, but not performed, in Israel and Malta. Furthermore, same-sex marriages performed in the Netherlands are recognized in Aruba, </a:t>
            </a:r>
            <a:r>
              <a:rPr lang="en-GB" err="1"/>
              <a:t>Curaçao</a:t>
            </a:r>
            <a:r>
              <a:rPr lang="en-GB"/>
              <a:t> and Sint Maarten.</a:t>
            </a:r>
          </a:p>
          <a:p>
            <a:r>
              <a:rPr lang="en-GB"/>
              <a:t>Whether same-sex couples should be allowed to marry has been and remains the topic of debate worldwide. Twenty-nine countries and five jurisdictions worldwide have passed constitutional and/or statutory amendments that explicitly prohibit the legal recognition of same-sex marriage and sometimes other forms of legal unions as well. Twenty countries and twenty-six jurisdictions worldwide have authorized civil unions or unregistered cohabitation for same-sex couples as an alternative to marriage. The legal name of those unions as well as the amount of rights that they provide can vary greatly</a:t>
            </a:r>
          </a:p>
          <a:p>
            <a:endParaRPr lang="en-GB"/>
          </a:p>
        </p:txBody>
      </p:sp>
    </p:spTree>
    <p:extLst>
      <p:ext uri="{BB962C8B-B14F-4D97-AF65-F5344CB8AC3E}">
        <p14:creationId xmlns:p14="http://schemas.microsoft.com/office/powerpoint/2010/main" val="1136544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SUPREME COURT OF THE UNITED STATES </a:t>
            </a:r>
            <a:br>
              <a:rPr lang="en-GB" sz="2000"/>
            </a:br>
            <a:r>
              <a:rPr lang="en-GB" sz="2000"/>
              <a:t>OBERGEFELL ET AL. v. HODGES, DIRECTOR, OHIO DEPARTMENT OF HEALTH, ET AL. CERTIORARI TO THE UNITED STATES COURT OF APPEALS FOR THE SIXTH CIRCUIT No. 14–556. Argued April 28, 2015—Decided June 26, 2015</a:t>
            </a:r>
          </a:p>
        </p:txBody>
      </p:sp>
      <p:sp>
        <p:nvSpPr>
          <p:cNvPr id="3" name="Content Placeholder 2"/>
          <p:cNvSpPr>
            <a:spLocks noGrp="1"/>
          </p:cNvSpPr>
          <p:nvPr>
            <p:ph idx="1"/>
          </p:nvPr>
        </p:nvSpPr>
        <p:spPr/>
        <p:txBody>
          <a:bodyPr>
            <a:normAutofit/>
          </a:bodyPr>
          <a:lstStyle/>
          <a:p>
            <a:r>
              <a:rPr lang="en-GB"/>
              <a:t>* Michigan, Kentucky, Ohio, and Tennessee define marriage as a union between one man and one woman. The petitioners, 14 same-sex couples and two men whose same-sex partners are deceased, filed suits in Federal District Courts in their home States, claiming that respondent state officials violate the Fourteenth Amendment by denying them the right to marry or to have marriages lawfully performed in another State given full recognition.  Each District Court ruled in petitioners’ </a:t>
            </a:r>
            <a:r>
              <a:rPr lang="en-GB" err="1"/>
              <a:t>favor</a:t>
            </a:r>
            <a:r>
              <a:rPr lang="en-GB"/>
              <a:t>, but the Sixth Circuit consolidated the cases and reversed. Held: The Fourteenth Amendment requires a State to license a marriage between two people of the same sex and to recognize a marriage between two people of the same sex when their marriage was lawfully licensed and performed out-of-State.  </a:t>
            </a:r>
          </a:p>
        </p:txBody>
      </p:sp>
    </p:spTree>
    <p:extLst>
      <p:ext uri="{BB962C8B-B14F-4D97-AF65-F5344CB8AC3E}">
        <p14:creationId xmlns:p14="http://schemas.microsoft.com/office/powerpoint/2010/main" val="2762074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400"/>
              <a:t>Across the Nation, U.S. Bishops Deplore Supreme Court Call in Obergefell v. Hodges, Kevin Clarke June 2015</a:t>
            </a:r>
            <a:br>
              <a:rPr lang="en-GB" sz="1400"/>
            </a:br>
            <a:br>
              <a:rPr lang="en-GB" sz="1400"/>
            </a:br>
            <a:br>
              <a:rPr lang="en-GB" sz="1400"/>
            </a:br>
            <a:r>
              <a:rPr lang="en-GB" sz="1400"/>
              <a:t>http://www.americamagazine.org/content/dispatches/across-nation-us-bishops-deplore-supreme-court-call-obergefell-v-hodges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71888" y="2788444"/>
            <a:ext cx="3810000" cy="2724150"/>
          </a:xfrm>
        </p:spPr>
      </p:pic>
    </p:spTree>
    <p:extLst>
      <p:ext uri="{BB962C8B-B14F-4D97-AF65-F5344CB8AC3E}">
        <p14:creationId xmlns:p14="http://schemas.microsoft.com/office/powerpoint/2010/main" val="3285287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Civil partnerships for heterosexual couples</a:t>
            </a:r>
          </a:p>
        </p:txBody>
      </p:sp>
      <p:sp>
        <p:nvSpPr>
          <p:cNvPr id="3" name="Content Placeholder 2"/>
          <p:cNvSpPr>
            <a:spLocks noGrp="1"/>
          </p:cNvSpPr>
          <p:nvPr>
            <p:ph idx="1"/>
          </p:nvPr>
        </p:nvSpPr>
        <p:spPr/>
        <p:txBody>
          <a:bodyPr>
            <a:normAutofit fontScale="70000" lnSpcReduction="20000"/>
          </a:bodyPr>
          <a:lstStyle/>
          <a:p>
            <a:r>
              <a:rPr lang="en-GB">
                <a:hlinkClick r:id="rId2"/>
              </a:rPr>
              <a:t>https://www.theguardian.com/lifeandstyle/civil-partnerships</a:t>
            </a:r>
            <a:endParaRPr lang="en-GB"/>
          </a:p>
          <a:p>
            <a:endParaRPr lang="en-GB"/>
          </a:p>
          <a:p>
            <a:r>
              <a:rPr lang="en-GB"/>
              <a:t>Charles and Rebecca’s legal claim is that Section 1 of the Civil Partnership Act 2004, which restricts civil partnerships to same-sex couples, is incompatible with Article 14 (read with Article 8) of the European Convention on Human Rights, which states that everyone should be treated equally by law, regardless of sex or sexual orientation.</a:t>
            </a:r>
          </a:p>
          <a:p>
            <a:r>
              <a:rPr lang="en-GB"/>
              <a:t>These Convention rights are currently incorporated into UK law by the Human Rights Act 1998.</a:t>
            </a:r>
          </a:p>
          <a:p>
            <a:r>
              <a:rPr lang="en-GB"/>
              <a:t>Article 8 “Right to respect for private and family life” provides that “(1) Everyone has the right to respect for his private and family life, his home and his correspondence. (2)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r>
              <a:rPr lang="en-GB"/>
              <a:t>Article 14 “Prohibition of discrimination” provides that “The enjoyment of the rights and freedoms set forth in this Convention shall be secured without discrimination on any ground such as sex, race, colour, language, religion, political or other opinion, national or social origin, association with a national minority, property, birth or other status.”</a:t>
            </a:r>
          </a:p>
          <a:p>
            <a:r>
              <a:rPr lang="en-GB">
                <a:hlinkClick r:id="rId3"/>
              </a:rPr>
              <a:t>http://equalcivilpartnerships.org.uk/legal-challenge/</a:t>
            </a:r>
            <a:r>
              <a:rPr lang="en-GB"/>
              <a:t> - Nov 2016</a:t>
            </a:r>
          </a:p>
        </p:txBody>
      </p:sp>
    </p:spTree>
    <p:extLst>
      <p:ext uri="{BB962C8B-B14F-4D97-AF65-F5344CB8AC3E}">
        <p14:creationId xmlns:p14="http://schemas.microsoft.com/office/powerpoint/2010/main" val="16286007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Seminar</a:t>
            </a:r>
          </a:p>
        </p:txBody>
      </p:sp>
      <p:sp>
        <p:nvSpPr>
          <p:cNvPr id="3" name="Content Placeholder 2"/>
          <p:cNvSpPr>
            <a:spLocks noGrp="1"/>
          </p:cNvSpPr>
          <p:nvPr>
            <p:ph idx="1"/>
          </p:nvPr>
        </p:nvSpPr>
        <p:spPr>
          <a:xfrm>
            <a:off x="1103313" y="1261164"/>
            <a:ext cx="8947150" cy="4987236"/>
          </a:xfrm>
        </p:spPr>
        <p:txBody>
          <a:bodyPr vert="horz" lIns="91440" tIns="45720" rIns="91440" bIns="45720" rtlCol="0" anchor="t">
            <a:normAutofit lnSpcReduction="10000"/>
          </a:bodyPr>
          <a:lstStyle/>
          <a:p>
            <a:pPr marL="0" indent="0">
              <a:buNone/>
            </a:pPr>
            <a:endParaRPr lang="en-US">
              <a:solidFill>
                <a:srgbClr val="FFFFFF"/>
              </a:solidFill>
              <a:latin typeface="Century Gothic"/>
            </a:endParaRPr>
          </a:p>
          <a:p>
            <a:r>
              <a:rPr lang="en-US"/>
              <a:t>Read 'Women's Choices in Comparative Perspective' </a:t>
            </a:r>
            <a:r>
              <a:rPr lang="en-US" err="1"/>
              <a:t>Merike</a:t>
            </a:r>
            <a:r>
              <a:rPr lang="en-US"/>
              <a:t> </a:t>
            </a:r>
            <a:r>
              <a:rPr lang="en-US" err="1"/>
              <a:t>Blofield</a:t>
            </a:r>
            <a:r>
              <a:rPr lang="en-US"/>
              <a:t> </a:t>
            </a:r>
          </a:p>
          <a:p>
            <a:r>
              <a:rPr lang="en-US" i="1"/>
              <a:t>Comparative Politics, </a:t>
            </a:r>
            <a:r>
              <a:rPr lang="en-US"/>
              <a:t>Vol. 40, No. 4 (Jul., 2008), pp. 399-419</a:t>
            </a:r>
          </a:p>
          <a:p>
            <a:r>
              <a:rPr lang="en-US">
                <a:hlinkClick r:id="rId3"/>
              </a:rPr>
              <a:t>https://www.jstor.org/stable/20434093?seq=1#page_scan_tab_contents</a:t>
            </a:r>
          </a:p>
          <a:p>
            <a:r>
              <a:rPr lang="en-US"/>
              <a:t>And 'A Functional Approach to Comparative Abortion Law'</a:t>
            </a:r>
          </a:p>
          <a:p>
            <a:r>
              <a:rPr lang="en-US"/>
              <a:t>Rachel </a:t>
            </a:r>
            <a:r>
              <a:rPr lang="en-US" err="1"/>
              <a:t>Rebouché</a:t>
            </a:r>
          </a:p>
          <a:p>
            <a:r>
              <a:rPr lang="en-US"/>
              <a:t>https://papers.ssrn.com/sol3/papers.cfm?abstract_id=2462821</a:t>
            </a:r>
          </a:p>
          <a:p>
            <a:pPr marL="0" indent="0">
              <a:buNone/>
            </a:pPr>
            <a:endParaRPr lang="en-US"/>
          </a:p>
          <a:p>
            <a:r>
              <a:rPr lang="en-US"/>
              <a:t>Prepare with reference to at least one scholarly article and/or full newspaper article, to discuss in class a topic of law of your choosing which is treated differently in different countries</a:t>
            </a:r>
          </a:p>
        </p:txBody>
      </p:sp>
    </p:spTree>
    <p:extLst>
      <p:ext uri="{BB962C8B-B14F-4D97-AF65-F5344CB8AC3E}">
        <p14:creationId xmlns:p14="http://schemas.microsoft.com/office/powerpoint/2010/main" val="14053754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1</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Ion</vt:lpstr>
      <vt:lpstr>Worlds of Law: 3</vt:lpstr>
      <vt:lpstr>Comparative Laws</vt:lpstr>
      <vt:lpstr>USA</vt:lpstr>
      <vt:lpstr>Abortion Law – see http://worldabortionlaws.com/about.html </vt:lpstr>
      <vt:lpstr>Great Britain</vt:lpstr>
      <vt:lpstr>A Belfast woman who bought drugs online to terminate her pregnancy - as she had no access to a legal abortion - has been given a suspended sentence.  The 1967 Abortion Act, which established legal abortion, has never applied in Northern Ireland. The woman's defence barrister told the judge that had his client lived in any other region of the UK, she would "not have found herself before the courts“ but in NI it remains an offence under the 1861 Offences Against the Person Act.</vt:lpstr>
      <vt:lpstr>China</vt:lpstr>
      <vt:lpstr>Egypt</vt:lpstr>
      <vt:lpstr>Theft</vt:lpstr>
      <vt:lpstr>In many states, grand theft of a vehicle is charged as "grand theft auto” - 'grand' rather than 'petty' theft </vt:lpstr>
      <vt:lpstr>England and Wales [note not ‘GB’; Scotland separate]</vt:lpstr>
      <vt:lpstr>India – electricity theft - A study found that power thefts in the state typically rise before local elections, suggesting that it is linked to large-scale theft by people who are likely to vote a politician who turns a blind eye to the problem. Interestingly, the study found that power theft in Uttar Pradesh was more about "political capture of public service delivery by the local elites" rather than political criminality or weak institutions - http://www.bbc.co.uk/news/world-asia-india-24908751</vt:lpstr>
      <vt:lpstr>India</vt:lpstr>
      <vt:lpstr>Tibet https://www.case.edu/affil/tibet/tibetanNomads/documents/JLP. Pdf Legal Complexity on the Tibetan Plateau – Fernanda Pirie</vt:lpstr>
      <vt:lpstr>Theft in Sharia Law</vt:lpstr>
      <vt:lpstr>LGBT rights: Turkey -</vt:lpstr>
      <vt:lpstr>PowerPoint Presentation</vt:lpstr>
      <vt:lpstr>Iran  http://www.euronews.com/2015/10/14/in-iran-you-can-t-be-gay-but-you-can-be-transgender </vt:lpstr>
      <vt:lpstr>Russia</vt:lpstr>
      <vt:lpstr>Trans rights in Europe  http://tgeu.org/trans-rights_europe_map_2016/</vt:lpstr>
      <vt:lpstr>Same-sex marriage/civil marriage</vt:lpstr>
      <vt:lpstr>SUPREME COURT OF THE UNITED STATES  OBERGEFELL ET AL. v. HODGES, DIRECTOR, OHIO DEPARTMENT OF HEALTH, ET AL. CERTIORARI TO THE UNITED STATES COURT OF APPEALS FOR THE SIXTH CIRCUIT No. 14–556. Argued April 28, 2015—Decided June 26, 2015</vt:lpstr>
      <vt:lpstr>Across the Nation, U.S. Bishops Deplore Supreme Court Call in Obergefell v. Hodges, Kevin Clarke June 2015   http://www.americamagazine.org/content/dispatches/across-nation-us-bishops-deplore-supreme-court-call-obergefell-v-hodges</vt:lpstr>
      <vt:lpstr>Civil partnerships for heterosexual couples</vt:lpstr>
      <vt:lpstr>Seminar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Worlds of Law: 3</dc:title>
  <cp:revision>1</cp:revision>
  <dcterms:modified xsi:type="dcterms:W3CDTF">2017-02-15T08:23:22Z</dcterms:modified>
</cp:coreProperties>
</file>