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D26BDB-4A2C-4494-9A04-8EB5CF80D0D9}" v="34" dt="2022-06-26T21:42:51.8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Nankova" userId="98c67060-11f7-4ef3-aa57-4db1271c6919" providerId="ADAL" clId="{42D26BDB-4A2C-4494-9A04-8EB5CF80D0D9}"/>
    <pc:docChg chg="custSel modSld">
      <pc:chgData name="Andrea Nankova" userId="98c67060-11f7-4ef3-aa57-4db1271c6919" providerId="ADAL" clId="{42D26BDB-4A2C-4494-9A04-8EB5CF80D0D9}" dt="2022-06-26T21:42:44.016" v="33" actId="20577"/>
      <pc:docMkLst>
        <pc:docMk/>
      </pc:docMkLst>
      <pc:sldChg chg="modSp mod modAnim">
        <pc:chgData name="Andrea Nankova" userId="98c67060-11f7-4ef3-aa57-4db1271c6919" providerId="ADAL" clId="{42D26BDB-4A2C-4494-9A04-8EB5CF80D0D9}" dt="2022-06-26T21:42:44.016" v="33" actId="20577"/>
        <pc:sldMkLst>
          <pc:docMk/>
          <pc:sldMk cId="1052120736" sldId="256"/>
        </pc:sldMkLst>
        <pc:spChg chg="mod">
          <ac:chgData name="Andrea Nankova" userId="98c67060-11f7-4ef3-aa57-4db1271c6919" providerId="ADAL" clId="{42D26BDB-4A2C-4494-9A04-8EB5CF80D0D9}" dt="2022-06-26T21:42:44.016" v="33" actId="20577"/>
          <ac:spMkLst>
            <pc:docMk/>
            <pc:sldMk cId="1052120736" sldId="256"/>
            <ac:spMk id="2" creationId="{3B0E6C65-B9B0-03B2-885E-54F0A9F98EB0}"/>
          </ac:spMkLst>
        </pc:spChg>
        <pc:spChg chg="mod">
          <ac:chgData name="Andrea Nankova" userId="98c67060-11f7-4ef3-aa57-4db1271c6919" providerId="ADAL" clId="{42D26BDB-4A2C-4494-9A04-8EB5CF80D0D9}" dt="2022-06-26T21:40:18.880" v="0" actId="20577"/>
          <ac:spMkLst>
            <pc:docMk/>
            <pc:sldMk cId="1052120736" sldId="256"/>
            <ac:spMk id="3" creationId="{6F4F2489-C7B6-1DC4-84E4-4DB2EB214D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4B1615-E38A-4EF9-8D85-9990BA34126F}" type="datetimeFigureOut">
              <a:rPr lang="en-GB" smtClean="0"/>
              <a:t>26/06/2022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41E909-9E62-44EE-AC54-E9D94543EEA1}" type="slidenum">
              <a:rPr lang="en-GB" smtClean="0"/>
              <a:t>‹#›</a:t>
            </a:fld>
            <a:endParaRPr lang="en-GB"/>
          </a:p>
        </p:txBody>
      </p:sp>
    </p:spTree>
    <p:extLst>
      <p:ext uri="{BB962C8B-B14F-4D97-AF65-F5344CB8AC3E}">
        <p14:creationId xmlns:p14="http://schemas.microsoft.com/office/powerpoint/2010/main" val="856874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completing an important work project results in positive feelings, just as an argument with the boss can lead to positive feelings. Of concern.</a:t>
            </a:r>
          </a:p>
        </p:txBody>
      </p:sp>
      <p:sp>
        <p:nvSpPr>
          <p:cNvPr id="4" name="Slide Number Placeholder 3"/>
          <p:cNvSpPr>
            <a:spLocks noGrp="1"/>
          </p:cNvSpPr>
          <p:nvPr>
            <p:ph type="sldNum" sz="quarter" idx="5"/>
          </p:nvPr>
        </p:nvSpPr>
        <p:spPr/>
        <p:txBody>
          <a:bodyPr/>
          <a:lstStyle/>
          <a:p>
            <a:fld id="{D741E909-9E62-44EE-AC54-E9D94543EEA1}" type="slidenum">
              <a:rPr lang="en-GB" smtClean="0"/>
              <a:t>3</a:t>
            </a:fld>
            <a:endParaRPr lang="en-GB"/>
          </a:p>
        </p:txBody>
      </p:sp>
    </p:spTree>
    <p:extLst>
      <p:ext uri="{BB962C8B-B14F-4D97-AF65-F5344CB8AC3E}">
        <p14:creationId xmlns:p14="http://schemas.microsoft.com/office/powerpoint/2010/main" val="3894423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 professional feels motivated, his productivity is high, he tends to </a:t>
            </a:r>
            <a:r>
              <a:rPr lang="en-GB" dirty="0" err="1"/>
              <a:t>fulfill</a:t>
            </a:r>
            <a:r>
              <a:rPr lang="en-GB" dirty="0"/>
              <a:t> all his organizational goals and manages to achieve above-expected results.</a:t>
            </a:r>
          </a:p>
        </p:txBody>
      </p:sp>
      <p:sp>
        <p:nvSpPr>
          <p:cNvPr id="4" name="Slide Number Placeholder 3"/>
          <p:cNvSpPr>
            <a:spLocks noGrp="1"/>
          </p:cNvSpPr>
          <p:nvPr>
            <p:ph type="sldNum" sz="quarter" idx="5"/>
          </p:nvPr>
        </p:nvSpPr>
        <p:spPr/>
        <p:txBody>
          <a:bodyPr/>
          <a:lstStyle/>
          <a:p>
            <a:fld id="{D741E909-9E62-44EE-AC54-E9D94543EEA1}" type="slidenum">
              <a:rPr lang="en-GB" smtClean="0"/>
              <a:t>4</a:t>
            </a:fld>
            <a:endParaRPr lang="en-GB"/>
          </a:p>
        </p:txBody>
      </p:sp>
    </p:spTree>
    <p:extLst>
      <p:ext uri="{BB962C8B-B14F-4D97-AF65-F5344CB8AC3E}">
        <p14:creationId xmlns:p14="http://schemas.microsoft.com/office/powerpoint/2010/main" val="196830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intrinsic motivation</a:t>
            </a:r>
          </a:p>
          <a:p>
            <a:r>
              <a:rPr lang="en-GB" dirty="0"/>
              <a:t>These individuals show common qualities such as acceptance, curiosity, </a:t>
            </a:r>
            <a:r>
              <a:rPr lang="en-GB" dirty="0" err="1"/>
              <a:t>honor</a:t>
            </a:r>
            <a:r>
              <a:rPr lang="en-GB" dirty="0"/>
              <a:t>, and a desire to achieve success.</a:t>
            </a:r>
          </a:p>
          <a:p>
            <a:endParaRPr lang="en-GB" dirty="0"/>
          </a:p>
        </p:txBody>
      </p:sp>
      <p:sp>
        <p:nvSpPr>
          <p:cNvPr id="4" name="Slide Number Placeholder 3"/>
          <p:cNvSpPr>
            <a:spLocks noGrp="1"/>
          </p:cNvSpPr>
          <p:nvPr>
            <p:ph type="sldNum" sz="quarter" idx="5"/>
          </p:nvPr>
        </p:nvSpPr>
        <p:spPr/>
        <p:txBody>
          <a:bodyPr/>
          <a:lstStyle/>
          <a:p>
            <a:fld id="{D741E909-9E62-44EE-AC54-E9D94543EEA1}" type="slidenum">
              <a:rPr lang="en-GB" smtClean="0"/>
              <a:t>5</a:t>
            </a:fld>
            <a:endParaRPr lang="en-GB"/>
          </a:p>
        </p:txBody>
      </p:sp>
    </p:spTree>
    <p:extLst>
      <p:ext uri="{BB962C8B-B14F-4D97-AF65-F5344CB8AC3E}">
        <p14:creationId xmlns:p14="http://schemas.microsoft.com/office/powerpoint/2010/main" val="3319284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a:t>
            </a:r>
            <a:r>
              <a:rPr lang="en-GB" dirty="0" err="1"/>
              <a:t>recognition;Acquisition</a:t>
            </a:r>
            <a:r>
              <a:rPr lang="en-GB" dirty="0"/>
              <a:t> of material </a:t>
            </a:r>
            <a:r>
              <a:rPr lang="en-GB" dirty="0" err="1"/>
              <a:t>goods;Salary</a:t>
            </a:r>
            <a:r>
              <a:rPr lang="en-GB" dirty="0"/>
              <a:t> </a:t>
            </a:r>
            <a:r>
              <a:rPr lang="en-GB" dirty="0" err="1"/>
              <a:t>bonus.Thus</a:t>
            </a:r>
            <a:r>
              <a:rPr lang="en-GB" dirty="0"/>
              <a:t>, extrinsic motivation occurs when, by performing a certain task, a person earns a reward for it. Therefore, the reward is considered as a motivating agent.</a:t>
            </a:r>
          </a:p>
        </p:txBody>
      </p:sp>
      <p:sp>
        <p:nvSpPr>
          <p:cNvPr id="4" name="Slide Number Placeholder 3"/>
          <p:cNvSpPr>
            <a:spLocks noGrp="1"/>
          </p:cNvSpPr>
          <p:nvPr>
            <p:ph type="sldNum" sz="quarter" idx="5"/>
          </p:nvPr>
        </p:nvSpPr>
        <p:spPr/>
        <p:txBody>
          <a:bodyPr/>
          <a:lstStyle/>
          <a:p>
            <a:fld id="{D741E909-9E62-44EE-AC54-E9D94543EEA1}" type="slidenum">
              <a:rPr lang="en-GB" smtClean="0"/>
              <a:t>6</a:t>
            </a:fld>
            <a:endParaRPr lang="en-GB"/>
          </a:p>
        </p:txBody>
      </p:sp>
    </p:spTree>
    <p:extLst>
      <p:ext uri="{BB962C8B-B14F-4D97-AF65-F5344CB8AC3E}">
        <p14:creationId xmlns:p14="http://schemas.microsoft.com/office/powerpoint/2010/main" val="1924630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31988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6702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8412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706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3115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858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81151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40399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35145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86508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17821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344064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19775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38220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06826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3781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6/8/2022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95330666"/>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E6C65-B9B0-03B2-885E-54F0A9F98EB0}"/>
              </a:ext>
            </a:extLst>
          </p:cNvPr>
          <p:cNvSpPr>
            <a:spLocks noGrp="1"/>
          </p:cNvSpPr>
          <p:nvPr>
            <p:ph type="ctrTitle"/>
          </p:nvPr>
        </p:nvSpPr>
        <p:spPr>
          <a:xfrm>
            <a:off x="4974337" y="1265314"/>
            <a:ext cx="4299666" cy="3249131"/>
          </a:xfrm>
        </p:spPr>
        <p:txBody>
          <a:bodyPr>
            <a:normAutofit fontScale="90000"/>
          </a:bodyPr>
          <a:lstStyle/>
          <a:p>
            <a:pPr algn="l">
              <a:lnSpc>
                <a:spcPct val="90000"/>
              </a:lnSpc>
            </a:pPr>
            <a:r>
              <a:rPr lang="en-GB" sz="3800" dirty="0"/>
              <a:t>Developing relationships and workplace achievement</a:t>
            </a:r>
            <a:br>
              <a:rPr lang="en-GB" sz="3800" dirty="0"/>
            </a:br>
            <a:r>
              <a:rPr lang="en-GB" sz="3800" dirty="0"/>
              <a:t>BMSW5102</a:t>
            </a:r>
            <a:br>
              <a:rPr lang="en-GB" sz="3800" dirty="0"/>
            </a:br>
            <a:r>
              <a:rPr lang="en-GB" sz="2000" dirty="0"/>
              <a:t>Lecturer </a:t>
            </a:r>
            <a:br>
              <a:rPr lang="en-GB" sz="2000" dirty="0"/>
            </a:br>
            <a:r>
              <a:rPr lang="en-GB" sz="2000" dirty="0"/>
              <a:t>Sujeewa Herath</a:t>
            </a:r>
            <a:br>
              <a:rPr lang="en-GB" sz="3800" dirty="0"/>
            </a:br>
            <a:endParaRPr lang="en-GB" sz="3800" dirty="0"/>
          </a:p>
        </p:txBody>
      </p:sp>
      <p:sp>
        <p:nvSpPr>
          <p:cNvPr id="3" name="Subtitle 2">
            <a:extLst>
              <a:ext uri="{FF2B5EF4-FFF2-40B4-BE49-F238E27FC236}">
                <a16:creationId xmlns:a16="http://schemas.microsoft.com/office/drawing/2014/main" id="{6F4F2489-C7B6-1DC4-84E4-4DB2EB214DB1}"/>
              </a:ext>
            </a:extLst>
          </p:cNvPr>
          <p:cNvSpPr>
            <a:spLocks noGrp="1"/>
          </p:cNvSpPr>
          <p:nvPr>
            <p:ph type="subTitle" idx="1"/>
          </p:nvPr>
        </p:nvSpPr>
        <p:spPr>
          <a:xfrm>
            <a:off x="4974336" y="4514446"/>
            <a:ext cx="4299666" cy="871042"/>
          </a:xfrm>
        </p:spPr>
        <p:txBody>
          <a:bodyPr>
            <a:normAutofit/>
          </a:bodyPr>
          <a:lstStyle/>
          <a:p>
            <a:pPr algn="l"/>
            <a:r>
              <a:rPr lang="en-GB" dirty="0"/>
              <a:t>Andrea barros dos Santos </a:t>
            </a:r>
          </a:p>
          <a:p>
            <a:pPr algn="l"/>
            <a:r>
              <a:rPr lang="en-GB" dirty="0"/>
              <a:t>Student number :2019914</a:t>
            </a:r>
          </a:p>
          <a:p>
            <a:pPr algn="l"/>
            <a:endParaRPr lang="en-GB" dirty="0"/>
          </a:p>
        </p:txBody>
      </p:sp>
      <p:sp>
        <p:nvSpPr>
          <p:cNvPr id="12" name="Isosceles Triangle 9">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3" name="Graphic 6" descr="Education">
            <a:extLst>
              <a:ext uri="{FF2B5EF4-FFF2-40B4-BE49-F238E27FC236}">
                <a16:creationId xmlns:a16="http://schemas.microsoft.com/office/drawing/2014/main" id="{1DB2BADD-30A0-1005-F023-F9189C9739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05212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700"/>
                                        <p:tgtEl>
                                          <p:spTgt spid="13"/>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8C7BCF2-9254-495D-8120-F4C32A172F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A300F88-100F-497A-94AF-634DA690BC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FF989CC-A02B-4B8A-946E-E477291629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F3460194-35A9-4C0D-BB74-CA8B24E06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C31FCA4-2862-4AAF-8345-EF05E4E34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D40B2E4-0C94-4F89-B149-F9B0AB7A7D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DB16AFCB-50B7-4346-ABC6-3A8C5D02D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8356DF69-976D-4483-99D0-DBBD1C0544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5DDB3B9F-0EE7-417C-A3F1-D8F2F2C6F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A2CDDF67-D03A-4E88-8BF9-0B44B61A8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8AA7EFCE-40F3-4772-874E-436BE0FA0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D4E0AB9-DEFB-5F6F-D389-855B9B583218}"/>
              </a:ext>
            </a:extLst>
          </p:cNvPr>
          <p:cNvSpPr>
            <a:spLocks noGrp="1"/>
          </p:cNvSpPr>
          <p:nvPr>
            <p:ph type="title"/>
          </p:nvPr>
        </p:nvSpPr>
        <p:spPr>
          <a:xfrm>
            <a:off x="677334" y="609600"/>
            <a:ext cx="8596668" cy="1320800"/>
          </a:xfrm>
        </p:spPr>
        <p:txBody>
          <a:bodyPr>
            <a:normAutofit/>
          </a:bodyPr>
          <a:lstStyle/>
          <a:p>
            <a:r>
              <a:rPr lang="en-GB" dirty="0" err="1"/>
              <a:t>Conten</a:t>
            </a:r>
            <a:r>
              <a:rPr lang="en-GB" dirty="0"/>
              <a:t> page </a:t>
            </a:r>
          </a:p>
        </p:txBody>
      </p:sp>
      <p:sp>
        <p:nvSpPr>
          <p:cNvPr id="3" name="Content Placeholder 2">
            <a:extLst>
              <a:ext uri="{FF2B5EF4-FFF2-40B4-BE49-F238E27FC236}">
                <a16:creationId xmlns:a16="http://schemas.microsoft.com/office/drawing/2014/main" id="{230A7DA6-D000-E6B2-18A0-64D134B59CCC}"/>
              </a:ext>
            </a:extLst>
          </p:cNvPr>
          <p:cNvSpPr>
            <a:spLocks noGrp="1"/>
          </p:cNvSpPr>
          <p:nvPr>
            <p:ph idx="1"/>
          </p:nvPr>
        </p:nvSpPr>
        <p:spPr>
          <a:xfrm>
            <a:off x="677334" y="2160589"/>
            <a:ext cx="8596668" cy="3880773"/>
          </a:xfrm>
        </p:spPr>
        <p:txBody>
          <a:bodyPr>
            <a:normAutofit/>
          </a:bodyPr>
          <a:lstStyle/>
          <a:p>
            <a:r>
              <a:rPr lang="en-GB" dirty="0"/>
              <a:t>Introduction</a:t>
            </a:r>
          </a:p>
          <a:p>
            <a:r>
              <a:rPr lang="en-GB" dirty="0"/>
              <a:t> what is the motivation </a:t>
            </a:r>
          </a:p>
          <a:p>
            <a:r>
              <a:rPr lang="en-GB" dirty="0"/>
              <a:t>2 types of motivation </a:t>
            </a:r>
          </a:p>
          <a:p>
            <a:r>
              <a:rPr lang="en-GB" dirty="0"/>
              <a:t>The difference between 2 types of motivation </a:t>
            </a:r>
          </a:p>
          <a:p>
            <a:r>
              <a:rPr lang="en-GB" dirty="0"/>
              <a:t>What motivation you with examples</a:t>
            </a:r>
          </a:p>
          <a:p>
            <a:r>
              <a:rPr lang="en-GB" dirty="0"/>
              <a:t>The advantages and the disadvantages   </a:t>
            </a:r>
          </a:p>
          <a:p>
            <a:r>
              <a:rPr lang="en-GB" dirty="0"/>
              <a:t>Conclusion </a:t>
            </a:r>
          </a:p>
          <a:p>
            <a:r>
              <a:rPr lang="en-GB" dirty="0"/>
              <a:t>Reference </a:t>
            </a:r>
          </a:p>
          <a:p>
            <a:endParaRPr lang="en-GB" dirty="0"/>
          </a:p>
        </p:txBody>
      </p:sp>
    </p:spTree>
    <p:extLst>
      <p:ext uri="{BB962C8B-B14F-4D97-AF65-F5344CB8AC3E}">
        <p14:creationId xmlns:p14="http://schemas.microsoft.com/office/powerpoint/2010/main" val="844739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40"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1683F58-BFB9-1C5B-C917-0F1C5376187A}"/>
              </a:ext>
            </a:extLst>
          </p:cNvPr>
          <p:cNvSpPr>
            <a:spLocks noGrp="1"/>
          </p:cNvSpPr>
          <p:nvPr>
            <p:ph type="title"/>
          </p:nvPr>
        </p:nvSpPr>
        <p:spPr>
          <a:xfrm>
            <a:off x="643467" y="816638"/>
            <a:ext cx="3367359" cy="5224724"/>
          </a:xfrm>
        </p:spPr>
        <p:txBody>
          <a:bodyPr anchor="ctr">
            <a:normAutofit/>
          </a:bodyPr>
          <a:lstStyle/>
          <a:p>
            <a:r>
              <a:rPr lang="en-GB"/>
              <a:t>introdution</a:t>
            </a:r>
            <a:endParaRPr lang="en-GB" dirty="0"/>
          </a:p>
        </p:txBody>
      </p:sp>
      <p:sp>
        <p:nvSpPr>
          <p:cNvPr id="3" name="Content Placeholder 2">
            <a:extLst>
              <a:ext uri="{FF2B5EF4-FFF2-40B4-BE49-F238E27FC236}">
                <a16:creationId xmlns:a16="http://schemas.microsoft.com/office/drawing/2014/main" id="{82AA3046-2208-D35D-3FD7-E2C52FC148F8}"/>
              </a:ext>
            </a:extLst>
          </p:cNvPr>
          <p:cNvSpPr>
            <a:spLocks noGrp="1"/>
          </p:cNvSpPr>
          <p:nvPr>
            <p:ph idx="1"/>
          </p:nvPr>
        </p:nvSpPr>
        <p:spPr>
          <a:xfrm>
            <a:off x="4654295" y="816638"/>
            <a:ext cx="4619706" cy="5224724"/>
          </a:xfrm>
        </p:spPr>
        <p:txBody>
          <a:bodyPr anchor="ctr">
            <a:normAutofit/>
          </a:bodyPr>
          <a:lstStyle/>
          <a:p>
            <a:r>
              <a:rPr lang="en-GB" dirty="0"/>
              <a:t>All work becomes an important component for most people in their interpersonal life in the materialistic sense (salary, benefits) which leads to the performance of activities and social life between them.</a:t>
            </a:r>
          </a:p>
        </p:txBody>
      </p:sp>
    </p:spTree>
    <p:extLst>
      <p:ext uri="{BB962C8B-B14F-4D97-AF65-F5344CB8AC3E}">
        <p14:creationId xmlns:p14="http://schemas.microsoft.com/office/powerpoint/2010/main" val="4054835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1FC61E2F-4BD8-95ED-75A6-F1319A7C6945}"/>
              </a:ext>
            </a:extLst>
          </p:cNvPr>
          <p:cNvPicPr>
            <a:picLocks noChangeAspect="1"/>
          </p:cNvPicPr>
          <p:nvPr/>
        </p:nvPicPr>
        <p:blipFill rotWithShape="1">
          <a:blip r:embed="rId3"/>
          <a:srcRect r="22891"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5D331E1-9D3E-55A1-6FF3-BA0CE47B384E}"/>
              </a:ext>
            </a:extLst>
          </p:cNvPr>
          <p:cNvSpPr>
            <a:spLocks noGrp="1"/>
          </p:cNvSpPr>
          <p:nvPr>
            <p:ph type="title"/>
          </p:nvPr>
        </p:nvSpPr>
        <p:spPr>
          <a:xfrm>
            <a:off x="677333" y="609600"/>
            <a:ext cx="3851123" cy="1320800"/>
          </a:xfrm>
        </p:spPr>
        <p:txBody>
          <a:bodyPr>
            <a:normAutofit/>
          </a:bodyPr>
          <a:lstStyle/>
          <a:p>
            <a:r>
              <a:rPr lang="en-GB" dirty="0"/>
              <a:t>What is motivation</a:t>
            </a:r>
          </a:p>
        </p:txBody>
      </p:sp>
      <p:sp>
        <p:nvSpPr>
          <p:cNvPr id="3" name="Content Placeholder 2">
            <a:extLst>
              <a:ext uri="{FF2B5EF4-FFF2-40B4-BE49-F238E27FC236}">
                <a16:creationId xmlns:a16="http://schemas.microsoft.com/office/drawing/2014/main" id="{81C0EB54-C7B5-66AA-4EDA-2EE456035181}"/>
              </a:ext>
            </a:extLst>
          </p:cNvPr>
          <p:cNvSpPr>
            <a:spLocks noGrp="1"/>
          </p:cNvSpPr>
          <p:nvPr>
            <p:ph idx="1"/>
          </p:nvPr>
        </p:nvSpPr>
        <p:spPr>
          <a:xfrm>
            <a:off x="677334" y="2160589"/>
            <a:ext cx="3851122" cy="3880773"/>
          </a:xfrm>
        </p:spPr>
        <p:txBody>
          <a:bodyPr>
            <a:normAutofit lnSpcReduction="10000"/>
          </a:bodyPr>
          <a:lstStyle/>
          <a:p>
            <a:r>
              <a:rPr lang="en-GB" dirty="0"/>
              <a:t>My motivation at work is determined with determination, will and performance that I as an employee will perform in the company I work for. I will have to have a commitment of interest in keeping my job.</a:t>
            </a:r>
          </a:p>
          <a:p>
            <a:r>
              <a:rPr lang="en-GB" dirty="0"/>
              <a:t>I will have to have a commitment of interest in keeping my job. And this depends a lot on the type of motivation that my company offers for a thriving work environment.</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32706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Baby elephant touching trunks with adult elephant">
            <a:extLst>
              <a:ext uri="{FF2B5EF4-FFF2-40B4-BE49-F238E27FC236}">
                <a16:creationId xmlns:a16="http://schemas.microsoft.com/office/drawing/2014/main" id="{626704FD-A573-E495-8583-B7CB88C1B236}"/>
              </a:ext>
            </a:extLst>
          </p:cNvPr>
          <p:cNvPicPr>
            <a:picLocks noChangeAspect="1"/>
          </p:cNvPicPr>
          <p:nvPr/>
        </p:nvPicPr>
        <p:blipFill rotWithShape="1">
          <a:blip r:embed="rId3"/>
          <a:srcRect l="15535" r="19487"/>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9579818-7105-E7CF-A006-3F215F96BD2B}"/>
              </a:ext>
            </a:extLst>
          </p:cNvPr>
          <p:cNvSpPr>
            <a:spLocks noGrp="1"/>
          </p:cNvSpPr>
          <p:nvPr>
            <p:ph type="title"/>
          </p:nvPr>
        </p:nvSpPr>
        <p:spPr>
          <a:xfrm>
            <a:off x="512131" y="264928"/>
            <a:ext cx="3338623" cy="1276793"/>
          </a:xfrm>
        </p:spPr>
        <p:txBody>
          <a:bodyPr vert="horz" lIns="91440" tIns="45720" rIns="91440" bIns="45720" rtlCol="0" anchor="b">
            <a:normAutofit fontScale="90000"/>
          </a:bodyPr>
          <a:lstStyle/>
          <a:p>
            <a:pPr algn="r"/>
            <a:r>
              <a:rPr lang="en-US" sz="4800" dirty="0"/>
              <a:t>2 types of motivation</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07BA6A38-ABBA-2AD4-9D51-32E17073BCBA}"/>
              </a:ext>
            </a:extLst>
          </p:cNvPr>
          <p:cNvSpPr txBox="1"/>
          <p:nvPr/>
        </p:nvSpPr>
        <p:spPr>
          <a:xfrm>
            <a:off x="604322" y="2032337"/>
            <a:ext cx="4162412" cy="3416320"/>
          </a:xfrm>
          <a:prstGeom prst="rect">
            <a:avLst/>
          </a:prstGeom>
          <a:noFill/>
        </p:spPr>
        <p:txBody>
          <a:bodyPr wrap="square" rtlCol="0">
            <a:spAutoFit/>
          </a:bodyPr>
          <a:lstStyle/>
          <a:p>
            <a:pPr marL="285750" indent="-285750">
              <a:buFont typeface="Wingdings" panose="05000000000000000000" pitchFamily="2" charset="2"/>
              <a:buChar char="Ø"/>
            </a:pPr>
            <a:r>
              <a:rPr lang="en-GB" dirty="0"/>
              <a:t>intrinsic motivation</a:t>
            </a:r>
          </a:p>
          <a:p>
            <a:r>
              <a:rPr lang="en-GB" dirty="0"/>
              <a:t>Intrinsic motivation means that he/she has a desire for his performance to be good in his workplace because his results are in line with his beliefs.</a:t>
            </a:r>
          </a:p>
          <a:p>
            <a:endParaRPr lang="en-GB" dirty="0"/>
          </a:p>
          <a:p>
            <a:pPr marL="285750" indent="-285750">
              <a:buFont typeface="Wingdings" panose="05000000000000000000" pitchFamily="2" charset="2"/>
              <a:buChar char="Ø"/>
            </a:pPr>
            <a:r>
              <a:rPr lang="en-GB" dirty="0"/>
              <a:t>extrinsic motivation</a:t>
            </a:r>
          </a:p>
          <a:p>
            <a:r>
              <a:rPr lang="en-GB" dirty="0"/>
              <a:t>Extrinsic motivation means that the individual is stimulated by external factors.</a:t>
            </a:r>
          </a:p>
          <a:p>
            <a:r>
              <a:rPr lang="en-GB" dirty="0"/>
              <a:t>Such as rewards and recognition</a:t>
            </a:r>
          </a:p>
        </p:txBody>
      </p:sp>
    </p:spTree>
    <p:extLst>
      <p:ext uri="{BB962C8B-B14F-4D97-AF65-F5344CB8AC3E}">
        <p14:creationId xmlns:p14="http://schemas.microsoft.com/office/powerpoint/2010/main" val="3243095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F25BF60-9D87-6929-E49E-B6EA0CA7E2E3}"/>
              </a:ext>
            </a:extLst>
          </p:cNvPr>
          <p:cNvSpPr>
            <a:spLocks noGrp="1"/>
          </p:cNvSpPr>
          <p:nvPr>
            <p:ph type="title"/>
          </p:nvPr>
        </p:nvSpPr>
        <p:spPr>
          <a:xfrm>
            <a:off x="643467" y="816638"/>
            <a:ext cx="3367359" cy="5224724"/>
          </a:xfrm>
        </p:spPr>
        <p:txBody>
          <a:bodyPr anchor="ctr">
            <a:normAutofit/>
          </a:bodyPr>
          <a:lstStyle/>
          <a:p>
            <a:r>
              <a:rPr lang="en-GB" dirty="0"/>
              <a:t>The difference  between 2 types of motivation</a:t>
            </a:r>
          </a:p>
        </p:txBody>
      </p:sp>
      <p:sp>
        <p:nvSpPr>
          <p:cNvPr id="3" name="Content Placeholder 2">
            <a:extLst>
              <a:ext uri="{FF2B5EF4-FFF2-40B4-BE49-F238E27FC236}">
                <a16:creationId xmlns:a16="http://schemas.microsoft.com/office/drawing/2014/main" id="{EA6531E1-7F73-F82B-513C-B9B12708FE4F}"/>
              </a:ext>
            </a:extLst>
          </p:cNvPr>
          <p:cNvSpPr>
            <a:spLocks noGrp="1"/>
          </p:cNvSpPr>
          <p:nvPr>
            <p:ph idx="1"/>
          </p:nvPr>
        </p:nvSpPr>
        <p:spPr>
          <a:xfrm>
            <a:off x="4654295" y="816638"/>
            <a:ext cx="4619706" cy="5224724"/>
          </a:xfrm>
        </p:spPr>
        <p:txBody>
          <a:bodyPr anchor="ctr">
            <a:normAutofit/>
          </a:bodyPr>
          <a:lstStyle/>
          <a:p>
            <a:r>
              <a:rPr lang="en-GB" dirty="0"/>
              <a:t>the difference between intrinsic motivation and extrinsic motivation in the intrinsic are skills that lead us to overcome difficult moments in life, while the extrinsic are situations and external factors of each one, that is, it is the objective that each one has extremely adapted to obtain rewards for carrying out some activity such as a bonus among others.</a:t>
            </a:r>
          </a:p>
        </p:txBody>
      </p:sp>
    </p:spTree>
    <p:extLst>
      <p:ext uri="{BB962C8B-B14F-4D97-AF65-F5344CB8AC3E}">
        <p14:creationId xmlns:p14="http://schemas.microsoft.com/office/powerpoint/2010/main" val="1220243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D23D071-C33A-9DE8-7BBC-B26AEE603A40}"/>
              </a:ext>
            </a:extLst>
          </p:cNvPr>
          <p:cNvSpPr>
            <a:spLocks noGrp="1"/>
          </p:cNvSpPr>
          <p:nvPr>
            <p:ph type="title"/>
          </p:nvPr>
        </p:nvSpPr>
        <p:spPr>
          <a:xfrm>
            <a:off x="643467" y="816638"/>
            <a:ext cx="3367359" cy="5224724"/>
          </a:xfrm>
        </p:spPr>
        <p:txBody>
          <a:bodyPr anchor="ctr">
            <a:normAutofit/>
          </a:bodyPr>
          <a:lstStyle/>
          <a:p>
            <a:r>
              <a:rPr lang="en-GB" dirty="0"/>
              <a:t>What motivation you with examples</a:t>
            </a:r>
          </a:p>
        </p:txBody>
      </p:sp>
      <p:sp>
        <p:nvSpPr>
          <p:cNvPr id="3" name="Content Placeholder 2">
            <a:extLst>
              <a:ext uri="{FF2B5EF4-FFF2-40B4-BE49-F238E27FC236}">
                <a16:creationId xmlns:a16="http://schemas.microsoft.com/office/drawing/2014/main" id="{45EC3837-EF6C-F828-16AB-C21F7EC502FB}"/>
              </a:ext>
            </a:extLst>
          </p:cNvPr>
          <p:cNvSpPr>
            <a:spLocks noGrp="1"/>
          </p:cNvSpPr>
          <p:nvPr>
            <p:ph idx="1"/>
          </p:nvPr>
        </p:nvSpPr>
        <p:spPr>
          <a:xfrm>
            <a:off x="4654295" y="816638"/>
            <a:ext cx="4619706" cy="5224724"/>
          </a:xfrm>
        </p:spPr>
        <p:txBody>
          <a:bodyPr anchor="ctr">
            <a:normAutofit/>
          </a:bodyPr>
          <a:lstStyle/>
          <a:p>
            <a:r>
              <a:rPr lang="en-GB" dirty="0"/>
              <a:t>Money</a:t>
            </a:r>
          </a:p>
          <a:p>
            <a:r>
              <a:rPr lang="en-GB" dirty="0"/>
              <a:t>Recognition</a:t>
            </a:r>
          </a:p>
          <a:p>
            <a:r>
              <a:rPr lang="en-GB" dirty="0"/>
              <a:t>Task performed</a:t>
            </a:r>
          </a:p>
          <a:p>
            <a:r>
              <a:rPr lang="en-GB" dirty="0"/>
              <a:t>Power</a:t>
            </a:r>
          </a:p>
          <a:p>
            <a:r>
              <a:rPr lang="en-GB" dirty="0"/>
              <a:t>Appreciation</a:t>
            </a:r>
          </a:p>
          <a:p>
            <a:r>
              <a:rPr lang="en-GB" dirty="0"/>
              <a:t>Autonomy</a:t>
            </a:r>
          </a:p>
          <a:p>
            <a:r>
              <a:rPr lang="en-GB" dirty="0"/>
              <a:t>Purpose</a:t>
            </a:r>
          </a:p>
        </p:txBody>
      </p:sp>
    </p:spTree>
    <p:extLst>
      <p:ext uri="{BB962C8B-B14F-4D97-AF65-F5344CB8AC3E}">
        <p14:creationId xmlns:p14="http://schemas.microsoft.com/office/powerpoint/2010/main" val="1672936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rson walking up a stairs">
            <a:extLst>
              <a:ext uri="{FF2B5EF4-FFF2-40B4-BE49-F238E27FC236}">
                <a16:creationId xmlns:a16="http://schemas.microsoft.com/office/drawing/2014/main" id="{F39C9B21-AF84-9E13-F15D-28D1173BA01E}"/>
              </a:ext>
            </a:extLst>
          </p:cNvPr>
          <p:cNvPicPr>
            <a:picLocks noChangeAspect="1"/>
          </p:cNvPicPr>
          <p:nvPr/>
        </p:nvPicPr>
        <p:blipFill rotWithShape="1">
          <a:blip r:embed="rId2"/>
          <a:srcRect l="20912" r="1979"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E7E1A99-A302-7D0F-993F-4E30C200ECFA}"/>
              </a:ext>
            </a:extLst>
          </p:cNvPr>
          <p:cNvSpPr>
            <a:spLocks noGrp="1"/>
          </p:cNvSpPr>
          <p:nvPr>
            <p:ph type="title"/>
          </p:nvPr>
        </p:nvSpPr>
        <p:spPr>
          <a:xfrm>
            <a:off x="677333" y="609600"/>
            <a:ext cx="3851123" cy="1320800"/>
          </a:xfrm>
        </p:spPr>
        <p:txBody>
          <a:bodyPr>
            <a:normAutofit/>
          </a:bodyPr>
          <a:lstStyle/>
          <a:p>
            <a:pPr>
              <a:lnSpc>
                <a:spcPct val="90000"/>
              </a:lnSpc>
            </a:pPr>
            <a:r>
              <a:rPr lang="en-GB" sz="3100" dirty="0"/>
              <a:t>The advantages and the disadvantages </a:t>
            </a:r>
          </a:p>
        </p:txBody>
      </p:sp>
      <p:sp>
        <p:nvSpPr>
          <p:cNvPr id="3" name="Content Placeholder 2">
            <a:extLst>
              <a:ext uri="{FF2B5EF4-FFF2-40B4-BE49-F238E27FC236}">
                <a16:creationId xmlns:a16="http://schemas.microsoft.com/office/drawing/2014/main" id="{1F331ABE-F0BA-21FE-E575-203EFCCC3AE2}"/>
              </a:ext>
            </a:extLst>
          </p:cNvPr>
          <p:cNvSpPr>
            <a:spLocks noGrp="1"/>
          </p:cNvSpPr>
          <p:nvPr>
            <p:ph idx="1"/>
          </p:nvPr>
        </p:nvSpPr>
        <p:spPr>
          <a:xfrm>
            <a:off x="677334" y="2160589"/>
            <a:ext cx="3851122" cy="3880773"/>
          </a:xfrm>
        </p:spPr>
        <p:txBody>
          <a:bodyPr>
            <a:normAutofit fontScale="92500" lnSpcReduction="20000"/>
          </a:bodyPr>
          <a:lstStyle/>
          <a:p>
            <a:pPr marL="0" indent="0">
              <a:buNone/>
            </a:pPr>
            <a:r>
              <a:rPr lang="en-GB" dirty="0"/>
              <a:t>advantages</a:t>
            </a:r>
          </a:p>
          <a:p>
            <a:r>
              <a:rPr lang="en-GB" dirty="0"/>
              <a:t>Social recognition;</a:t>
            </a:r>
          </a:p>
          <a:p>
            <a:r>
              <a:rPr lang="en-GB" dirty="0"/>
              <a:t>Acquisition of material goods;</a:t>
            </a:r>
          </a:p>
          <a:p>
            <a:r>
              <a:rPr lang="en-GB" dirty="0"/>
              <a:t>Salary </a:t>
            </a:r>
          </a:p>
          <a:p>
            <a:r>
              <a:rPr lang="en-GB" dirty="0"/>
              <a:t>bonus.</a:t>
            </a:r>
          </a:p>
          <a:p>
            <a:pPr marL="0" indent="0">
              <a:buNone/>
            </a:pPr>
            <a:r>
              <a:rPr lang="en-GB" dirty="0"/>
              <a:t>disadvantages </a:t>
            </a:r>
          </a:p>
          <a:p>
            <a:pPr>
              <a:buFont typeface="Wingdings" panose="05000000000000000000" pitchFamily="2" charset="2"/>
              <a:buChar char="Ø"/>
            </a:pPr>
            <a:r>
              <a:rPr lang="en-GB" dirty="0"/>
              <a:t>absenteeism;</a:t>
            </a:r>
          </a:p>
          <a:p>
            <a:pPr>
              <a:buFont typeface="Wingdings" panose="05000000000000000000" pitchFamily="2" charset="2"/>
              <a:buChar char="Ø"/>
            </a:pPr>
            <a:r>
              <a:rPr lang="en-GB" dirty="0"/>
              <a:t>turnover;</a:t>
            </a:r>
          </a:p>
          <a:p>
            <a:pPr>
              <a:buFont typeface="Wingdings" panose="05000000000000000000" pitchFamily="2" charset="2"/>
              <a:buChar char="Ø"/>
            </a:pPr>
            <a:r>
              <a:rPr lang="en-GB" dirty="0"/>
              <a:t>Stress;</a:t>
            </a:r>
          </a:p>
          <a:p>
            <a:pPr>
              <a:buFont typeface="Wingdings" panose="05000000000000000000" pitchFamily="2" charset="2"/>
              <a:buChar char="Ø"/>
            </a:pPr>
            <a:r>
              <a:rPr lang="en-GB" dirty="0"/>
              <a:t>Anxiety;</a:t>
            </a:r>
          </a:p>
          <a:p>
            <a:pPr>
              <a:buFont typeface="Wingdings" panose="05000000000000000000" pitchFamily="2" charset="2"/>
              <a:buChar char="Ø"/>
            </a:pPr>
            <a:r>
              <a:rPr lang="en-GB" dirty="0"/>
              <a:t>Low productivity and performance of employees.</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69614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Pen placed on top of a signature line">
            <a:extLst>
              <a:ext uri="{FF2B5EF4-FFF2-40B4-BE49-F238E27FC236}">
                <a16:creationId xmlns:a16="http://schemas.microsoft.com/office/drawing/2014/main" id="{B235863D-DF9F-4B8C-AE58-FFB46D1A19B3}"/>
              </a:ext>
            </a:extLst>
          </p:cNvPr>
          <p:cNvPicPr>
            <a:picLocks noChangeAspect="1"/>
          </p:cNvPicPr>
          <p:nvPr/>
        </p:nvPicPr>
        <p:blipFill rotWithShape="1">
          <a:blip r:embed="rId2"/>
          <a:srcRect l="22893" r="-2" b="-2"/>
          <a:stretch/>
        </p:blipFill>
        <p:spPr>
          <a:xfrm>
            <a:off x="4131631" y="846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D2D1CD6-C004-B12F-3881-EB9BD6688A34}"/>
              </a:ext>
            </a:extLst>
          </p:cNvPr>
          <p:cNvSpPr>
            <a:spLocks noGrp="1"/>
          </p:cNvSpPr>
          <p:nvPr>
            <p:ph type="title"/>
          </p:nvPr>
        </p:nvSpPr>
        <p:spPr>
          <a:xfrm>
            <a:off x="1069750" y="956931"/>
            <a:ext cx="4088190" cy="3652382"/>
          </a:xfrm>
        </p:spPr>
        <p:txBody>
          <a:bodyPr vert="horz" lIns="91440" tIns="45720" rIns="91440" bIns="45720" rtlCol="0" anchor="b">
            <a:normAutofit fontScale="90000"/>
          </a:bodyPr>
          <a:lstStyle/>
          <a:p>
            <a:br>
              <a:rPr lang="en-US" sz="4800" dirty="0"/>
            </a:br>
            <a:br>
              <a:rPr lang="en-US" sz="4800" dirty="0"/>
            </a:br>
            <a:br>
              <a:rPr lang="en-US" sz="4800" dirty="0"/>
            </a:br>
            <a:br>
              <a:rPr lang="en-US" sz="4800" dirty="0"/>
            </a:br>
            <a:br>
              <a:rPr lang="en-US" sz="4800" dirty="0"/>
            </a:br>
            <a:br>
              <a:rPr lang="en-US" sz="4800" dirty="0"/>
            </a:br>
            <a:br>
              <a:rPr lang="en-US" sz="4800" dirty="0"/>
            </a:br>
            <a:br>
              <a:rPr lang="en-US" sz="4800" dirty="0"/>
            </a:br>
            <a:br>
              <a:rPr lang="en-US" sz="4800" dirty="0"/>
            </a:br>
            <a:br>
              <a:rPr lang="en-US" sz="4800" dirty="0"/>
            </a:br>
            <a:endParaRPr lang="en-US" sz="4800" dirty="0"/>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TextBox 25">
            <a:extLst>
              <a:ext uri="{FF2B5EF4-FFF2-40B4-BE49-F238E27FC236}">
                <a16:creationId xmlns:a16="http://schemas.microsoft.com/office/drawing/2014/main" id="{CE2470A3-C5C2-A634-AE31-34DD723B8FA9}"/>
              </a:ext>
            </a:extLst>
          </p:cNvPr>
          <p:cNvSpPr txBox="1"/>
          <p:nvPr/>
        </p:nvSpPr>
        <p:spPr>
          <a:xfrm>
            <a:off x="471073" y="2044571"/>
            <a:ext cx="4825345" cy="3693319"/>
          </a:xfrm>
          <a:prstGeom prst="rect">
            <a:avLst/>
          </a:prstGeom>
          <a:noFill/>
        </p:spPr>
        <p:txBody>
          <a:bodyPr wrap="square">
            <a:spAutoFit/>
          </a:bodyPr>
          <a:lstStyle/>
          <a:p>
            <a:r>
              <a:rPr lang="en-GB" dirty="0">
                <a:solidFill>
                  <a:schemeClr val="accent1"/>
                </a:solidFill>
              </a:rPr>
              <a:t>Conclusion</a:t>
            </a:r>
            <a:br>
              <a:rPr lang="en-GB" dirty="0">
                <a:solidFill>
                  <a:schemeClr val="accent1"/>
                </a:solidFill>
              </a:rPr>
            </a:br>
            <a:r>
              <a:rPr lang="en-GB" dirty="0"/>
              <a:t> The motivation in the work environment only makes us understand that without it there is no good worker and without a good worker there is no profit for the company.an internally and externally motivated worker becomes an ally for the mutual growth of worker and company. Having a company that knows how to recognize and elevate the qualities and frustrations of its worker only tends to grow for the positive.</a:t>
            </a:r>
            <a:br>
              <a:rPr lang="en-GB" dirty="0"/>
            </a:br>
            <a:br>
              <a:rPr lang="en-GB" dirty="0"/>
            </a:br>
            <a:endParaRPr lang="en-GB" dirty="0"/>
          </a:p>
        </p:txBody>
      </p:sp>
    </p:spTree>
    <p:extLst>
      <p:ext uri="{BB962C8B-B14F-4D97-AF65-F5344CB8AC3E}">
        <p14:creationId xmlns:p14="http://schemas.microsoft.com/office/powerpoint/2010/main" val="3007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1035-3575-441B-0AD2-6612A09666A4}"/>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85E3E977-492B-58FE-DF3B-57622A499472}"/>
              </a:ext>
            </a:extLst>
          </p:cNvPr>
          <p:cNvSpPr>
            <a:spLocks noGrp="1"/>
          </p:cNvSpPr>
          <p:nvPr>
            <p:ph idx="1"/>
          </p:nvPr>
        </p:nvSpPr>
        <p:spPr/>
        <p:txBody>
          <a:bodyPr/>
          <a:lstStyle/>
          <a:p>
            <a:r>
              <a:rPr lang="en-GB" dirty="0"/>
              <a:t>Atkinson, J.W., 1964. An introduction to motivation.</a:t>
            </a:r>
          </a:p>
          <a:p>
            <a:r>
              <a:rPr lang="en-GB" dirty="0"/>
              <a:t>Jun, E., Hsieh, G. and Reinecke, K., 2017. Types of motivation affect study selection, attention, and dropouts in online experiments. Proceedings of the ACM on Human-Computer Interaction, 1(CSCW), pp.1-15.</a:t>
            </a:r>
          </a:p>
          <a:p>
            <a:r>
              <a:rPr lang="en-GB" dirty="0"/>
              <a:t>van Harsel, M., Hoogerheide, V., Verkoeijen, P. and van Gog, T., 2019. Effects of different sequences of examples and problems on motivation and learning. Contemporary Educational Psychology, 58, pp.260-275.</a:t>
            </a:r>
          </a:p>
          <a:p>
            <a:r>
              <a:rPr lang="en-GB" dirty="0"/>
              <a:t>Weske, U. and Schott, C., 2018. What motivates different groups of public employees working for Dutch municipalities? Combining autonomous and controlled types of motivation. Review of Public Personnel Administration, 38(4), pp.415-430.</a:t>
            </a:r>
          </a:p>
          <a:p>
            <a:endParaRPr lang="en-GB" dirty="0"/>
          </a:p>
        </p:txBody>
      </p:sp>
    </p:spTree>
    <p:extLst>
      <p:ext uri="{BB962C8B-B14F-4D97-AF65-F5344CB8AC3E}">
        <p14:creationId xmlns:p14="http://schemas.microsoft.com/office/powerpoint/2010/main" val="6543450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0" ma:contentTypeDescription="Create a new document." ma:contentTypeScope="" ma:versionID="a5eed0cfa7f37074725e42766fc80ee0">
  <xsd:schema xmlns:xsd="http://www.w3.org/2001/XMLSchema" xmlns:xs="http://www.w3.org/2001/XMLSchema" xmlns:p="http://schemas.microsoft.com/office/2006/metadata/properties" xmlns:ns3="5e11eeeb-aea2-48d1-b3ff-7dffc84c1762" xmlns:ns4="6730e359-ea60-4bf4-a90a-e46339816358" targetNamespace="http://schemas.microsoft.com/office/2006/metadata/properties" ma:root="true" ma:fieldsID="b041e25b58411242c782249bc2a2e8ba" ns3:_="" ns4:_="">
    <xsd:import namespace="5e11eeeb-aea2-48d1-b3ff-7dffc84c1762"/>
    <xsd:import namespace="6730e359-ea60-4bf4-a90a-e4633981635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671BF3B-8B72-4080-899F-329F20D16E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11eeeb-aea2-48d1-b3ff-7dffc84c1762"/>
    <ds:schemaRef ds:uri="6730e359-ea60-4bf4-a90a-e463398163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527CF8-0716-47F0-8606-24C5A0F93589}">
  <ds:schemaRefs>
    <ds:schemaRef ds:uri="http://schemas.microsoft.com/sharepoint/v3/contenttype/forms"/>
  </ds:schemaRefs>
</ds:datastoreItem>
</file>

<file path=customXml/itemProps3.xml><?xml version="1.0" encoding="utf-8"?>
<ds:datastoreItem xmlns:ds="http://schemas.openxmlformats.org/officeDocument/2006/customXml" ds:itemID="{1BF68679-8EEE-4F71-A548-980CEA37CB97}">
  <ds:schemaRefs>
    <ds:schemaRef ds:uri="http://purl.org/dc/elements/1.1/"/>
    <ds:schemaRef ds:uri="http://purl.org/dc/dcmitype/"/>
    <ds:schemaRef ds:uri="http://schemas.microsoft.com/office/2006/documentManagement/types"/>
    <ds:schemaRef ds:uri="http://purl.org/dc/terms/"/>
    <ds:schemaRef ds:uri="5e11eeeb-aea2-48d1-b3ff-7dffc84c1762"/>
    <ds:schemaRef ds:uri="http://www.w3.org/XML/1998/namespace"/>
    <ds:schemaRef ds:uri="http://schemas.microsoft.com/office/infopath/2007/PartnerControls"/>
    <ds:schemaRef ds:uri="http://schemas.openxmlformats.org/package/2006/metadata/core-properties"/>
    <ds:schemaRef ds:uri="6730e359-ea60-4bf4-a90a-e46339816358"/>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26427</TotalTime>
  <Words>695</Words>
  <Application>Microsoft Office PowerPoint</Application>
  <PresentationFormat>Widescreen</PresentationFormat>
  <Paragraphs>63</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Trebuchet MS</vt:lpstr>
      <vt:lpstr>Wingdings</vt:lpstr>
      <vt:lpstr>Wingdings 3</vt:lpstr>
      <vt:lpstr>Facet</vt:lpstr>
      <vt:lpstr>Developing relationships and workplace achievement BMSW5102 Lecturer  Sujeewa Herath </vt:lpstr>
      <vt:lpstr>Conten page </vt:lpstr>
      <vt:lpstr>introdution</vt:lpstr>
      <vt:lpstr>What is motivation</vt:lpstr>
      <vt:lpstr>2 types of motivation</vt:lpstr>
      <vt:lpstr>The difference  between 2 types of motivation</vt:lpstr>
      <vt:lpstr>What motivation you with examples</vt:lpstr>
      <vt:lpstr>The advantages and the disadvantages </vt:lpstr>
      <vt:lpstr>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 BMSW5102 </dc:title>
  <dc:creator>Andrea Nankova</dc:creator>
  <cp:lastModifiedBy>Andrea Nankova</cp:lastModifiedBy>
  <cp:revision>1</cp:revision>
  <dcterms:created xsi:type="dcterms:W3CDTF">2022-06-08T13:14:59Z</dcterms:created>
  <dcterms:modified xsi:type="dcterms:W3CDTF">2022-06-26T21:42:54Z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