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0" r:id="rId4"/>
  </p:sldMasterIdLst>
  <p:sldIdLst>
    <p:sldId id="270" r:id="rId5"/>
    <p:sldId id="271" r:id="rId6"/>
    <p:sldId id="272" r:id="rId7"/>
    <p:sldId id="274" r:id="rId8"/>
    <p:sldId id="273" r:id="rId9"/>
    <p:sldId id="261" r:id="rId10"/>
    <p:sldId id="364" r:id="rId11"/>
    <p:sldId id="365" r:id="rId12"/>
    <p:sldId id="265" r:id="rId13"/>
    <p:sldId id="263" r:id="rId14"/>
    <p:sldId id="266"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72" autoAdjust="0"/>
    <p:restoredTop sz="94660"/>
  </p:normalViewPr>
  <p:slideViewPr>
    <p:cSldViewPr snapToGrid="0">
      <p:cViewPr varScale="1">
        <p:scale>
          <a:sx n="79" d="100"/>
          <a:sy n="79" d="100"/>
        </p:scale>
        <p:origin x="773"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12/06/2026</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EE422D91-C28E-4462-962A-EE4FD1785A07}"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463132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430401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639922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C5998CB-538F-45AF-896C-2191D41163B7}" type="datetimeFigureOut">
              <a:rPr lang="en-GB" smtClean="0"/>
              <a:t>12/06/2026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79128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C5998CB-538F-45AF-896C-2191D41163B7}" type="datetimeFigureOut">
              <a:rPr lang="en-GB" smtClean="0"/>
              <a:t>12/06/2026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422D91-C28E-4462-962A-EE4FD1785A07}"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60685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C5998CB-538F-45AF-896C-2191D41163B7}" type="datetimeFigureOut">
              <a:rPr lang="en-GB" smtClean="0"/>
              <a:t>12/06/2026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422D91-C28E-4462-962A-EE4FD1785A07}"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977480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5998CB-538F-45AF-896C-2191D41163B7}" type="datetimeFigureOut">
              <a:rPr lang="en-GB" smtClean="0"/>
              <a:t>12/06/2026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0921735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12/06/2026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582389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0C5998CB-538F-45AF-896C-2191D41163B7}" type="datetimeFigureOut">
              <a:rPr lang="en-GB" smtClean="0"/>
              <a:t>12/06/2026</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965453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800295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542597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0C5998CB-538F-45AF-896C-2191D41163B7}" type="datetimeFigureOut">
              <a:rPr lang="en-GB" smtClean="0"/>
              <a:t>12/06/2026</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EE422D91-C28E-4462-962A-EE4FD1785A07}"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99768434"/>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FE79BCF-0108-4A32-4361-C633B1976979}"/>
              </a:ext>
            </a:extLst>
          </p:cNvPr>
          <p:cNvSpPr>
            <a:spLocks noGrp="1"/>
          </p:cNvSpPr>
          <p:nvPr>
            <p:ph type="ctrTitle"/>
          </p:nvPr>
        </p:nvSpPr>
        <p:spPr/>
        <p:txBody>
          <a:bodyPr/>
          <a:lstStyle/>
          <a:p>
            <a:r>
              <a:rPr lang="en-GB" dirty="0"/>
              <a:t>Basil’s Bakery</a:t>
            </a:r>
          </a:p>
        </p:txBody>
      </p:sp>
      <p:sp>
        <p:nvSpPr>
          <p:cNvPr id="7" name="Subtitle 6">
            <a:extLst>
              <a:ext uri="{FF2B5EF4-FFF2-40B4-BE49-F238E27FC236}">
                <a16:creationId xmlns:a16="http://schemas.microsoft.com/office/drawing/2014/main" id="{DAC84D01-C85F-58BB-6A3A-AA4FEB2F3F4D}"/>
              </a:ext>
            </a:extLst>
          </p:cNvPr>
          <p:cNvSpPr>
            <a:spLocks noGrp="1"/>
          </p:cNvSpPr>
          <p:nvPr>
            <p:ph type="subTitle" idx="1"/>
          </p:nvPr>
        </p:nvSpPr>
        <p:spPr>
          <a:xfrm>
            <a:off x="2417780" y="3531204"/>
            <a:ext cx="8637072" cy="2081656"/>
          </a:xfrm>
        </p:spPr>
        <p:txBody>
          <a:bodyPr>
            <a:normAutofit fontScale="92500" lnSpcReduction="20000"/>
          </a:bodyPr>
          <a:lstStyle/>
          <a:p>
            <a:r>
              <a:rPr lang="en-GB" dirty="0"/>
              <a:t>Student Name: Mohammed Shazad</a:t>
            </a:r>
          </a:p>
          <a:p>
            <a:r>
              <a:rPr lang="en-GB" dirty="0"/>
              <a:t>Student ID: 2407262</a:t>
            </a:r>
          </a:p>
          <a:p>
            <a:r>
              <a:rPr lang="en-GB" dirty="0"/>
              <a:t>Lecturer’s Name: Deji Olagboye</a:t>
            </a:r>
          </a:p>
          <a:p>
            <a:r>
              <a:rPr lang="en-GB" dirty="0"/>
              <a:t>Module Code: LCLM 4004</a:t>
            </a:r>
          </a:p>
          <a:p>
            <a:r>
              <a:rPr lang="en-GB" dirty="0"/>
              <a:t>Module Name: Problem Solving and Decision-making</a:t>
            </a:r>
          </a:p>
          <a:p>
            <a:endParaRPr lang="en-GB" dirty="0"/>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0679490-C8D3-13A7-083B-7876AA9FF1E0}"/>
              </a:ext>
            </a:extLst>
          </p:cNvPr>
          <p:cNvSpPr>
            <a:spLocks noGrp="1"/>
          </p:cNvSpPr>
          <p:nvPr>
            <p:ph type="title"/>
          </p:nvPr>
        </p:nvSpPr>
        <p:spPr/>
        <p:txBody>
          <a:bodyPr/>
          <a:lstStyle/>
          <a:p>
            <a:r>
              <a:rPr lang="en-GB" dirty="0"/>
              <a:t>contents</a:t>
            </a:r>
          </a:p>
        </p:txBody>
      </p:sp>
      <p:sp>
        <p:nvSpPr>
          <p:cNvPr id="10" name="TextBox 9">
            <a:extLst>
              <a:ext uri="{FF2B5EF4-FFF2-40B4-BE49-F238E27FC236}">
                <a16:creationId xmlns:a16="http://schemas.microsoft.com/office/drawing/2014/main" id="{1AA1A5EE-AC1F-4AD2-0216-67F2DF39E4C0}"/>
              </a:ext>
            </a:extLst>
          </p:cNvPr>
          <p:cNvSpPr txBox="1"/>
          <p:nvPr/>
        </p:nvSpPr>
        <p:spPr>
          <a:xfrm>
            <a:off x="1451579" y="1997839"/>
            <a:ext cx="9046724" cy="2862322"/>
          </a:xfrm>
          <a:prstGeom prst="rect">
            <a:avLst/>
          </a:prstGeom>
          <a:noFill/>
        </p:spPr>
        <p:txBody>
          <a:bodyPr wrap="square" rtlCol="0">
            <a:spAutoFit/>
          </a:bodyPr>
          <a:lstStyle/>
          <a:p>
            <a:r>
              <a:rPr lang="en-GB" dirty="0"/>
              <a:t>In this presentation, I will:</a:t>
            </a:r>
          </a:p>
          <a:p>
            <a:endParaRPr lang="en-GB" dirty="0"/>
          </a:p>
          <a:p>
            <a:pPr marL="285750" indent="-285750">
              <a:buFont typeface="Arial" panose="020B0604020202020204" pitchFamily="34" charset="0"/>
              <a:buChar char="•"/>
            </a:pPr>
            <a:r>
              <a:rPr lang="en-GB" dirty="0"/>
              <a:t>Provide an overview of Basil Bakery and the nature and scope of the issues that they are encountering</a:t>
            </a:r>
          </a:p>
          <a:p>
            <a:endParaRPr lang="en-GB" dirty="0"/>
          </a:p>
          <a:p>
            <a:pPr marL="285750" indent="-285750">
              <a:buFont typeface="Arial" panose="020B0604020202020204" pitchFamily="34" charset="0"/>
              <a:buChar char="•"/>
            </a:pPr>
            <a:r>
              <a:rPr lang="en-GB" dirty="0"/>
              <a:t>Provide a critique and application of the PESTEL framework regarding the Basil Bakery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Provide a critique and application of the Cause-and-Effect model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Provide a summary of the key findings</a:t>
            </a:r>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04E7D9B-1443-1FB0-D683-C04F71374A73}"/>
              </a:ext>
            </a:extLst>
          </p:cNvPr>
          <p:cNvSpPr>
            <a:spLocks noGrp="1"/>
          </p:cNvSpPr>
          <p:nvPr>
            <p:ph type="title"/>
          </p:nvPr>
        </p:nvSpPr>
        <p:spPr/>
        <p:txBody>
          <a:bodyPr/>
          <a:lstStyle/>
          <a:p>
            <a:r>
              <a:rPr lang="en-GB" dirty="0"/>
              <a:t>Context of the case study</a:t>
            </a:r>
          </a:p>
        </p:txBody>
      </p:sp>
      <p:sp>
        <p:nvSpPr>
          <p:cNvPr id="7" name="Content Placeholder 6">
            <a:extLst>
              <a:ext uri="{FF2B5EF4-FFF2-40B4-BE49-F238E27FC236}">
                <a16:creationId xmlns:a16="http://schemas.microsoft.com/office/drawing/2014/main" id="{246DE3D0-772E-18B6-D04D-E3CF5473B10B}"/>
              </a:ext>
            </a:extLst>
          </p:cNvPr>
          <p:cNvSpPr>
            <a:spLocks noGrp="1"/>
          </p:cNvSpPr>
          <p:nvPr>
            <p:ph idx="1"/>
          </p:nvPr>
        </p:nvSpPr>
        <p:spPr/>
        <p:txBody>
          <a:bodyPr>
            <a:normAutofit/>
          </a:bodyPr>
          <a:lstStyle/>
          <a:p>
            <a:pPr marL="0" indent="0">
              <a:buNone/>
            </a:pPr>
            <a:endParaRPr lang="en-GB" sz="1600" dirty="0"/>
          </a:p>
          <a:p>
            <a:pPr marL="0" indent="0">
              <a:buNone/>
            </a:pPr>
            <a:r>
              <a:rPr lang="en-GB" sz="1800" dirty="0"/>
              <a:t>Basil’s Bakery is an independent business in a retail park, Coventry.  They are well known for producing high quality, organic contemporary styled cakes, pastries and breads.  The business is valued by local shop owners, office workers and warehouse workers, who work nearby.  It opened in 2015 and each year the annual sales increased every year.  However, due to the lockdown in 2020, the sales had decreased which happened because of the restrictions.  Once the lockdown was lifted, the sales never returned to the levels pre-2020.  </a:t>
            </a:r>
          </a:p>
        </p:txBody>
      </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ABA769A0-8DF8-907F-3EAD-AD03EF5FCC87}"/>
              </a:ext>
            </a:extLst>
          </p:cNvPr>
          <p:cNvSpPr>
            <a:spLocks noGrp="1"/>
          </p:cNvSpPr>
          <p:nvPr>
            <p:ph type="title"/>
          </p:nvPr>
        </p:nvSpPr>
        <p:spPr/>
        <p:txBody>
          <a:bodyPr/>
          <a:lstStyle/>
          <a:p>
            <a:r>
              <a:rPr lang="en-GB" dirty="0"/>
              <a:t>problems</a:t>
            </a:r>
          </a:p>
        </p:txBody>
      </p:sp>
      <p:sp>
        <p:nvSpPr>
          <p:cNvPr id="8" name="TextBox 7">
            <a:extLst>
              <a:ext uri="{FF2B5EF4-FFF2-40B4-BE49-F238E27FC236}">
                <a16:creationId xmlns:a16="http://schemas.microsoft.com/office/drawing/2014/main" id="{4F779858-DBCF-C7CF-B9BB-DA112E7B63A6}"/>
              </a:ext>
            </a:extLst>
          </p:cNvPr>
          <p:cNvSpPr txBox="1"/>
          <p:nvPr/>
        </p:nvSpPr>
        <p:spPr>
          <a:xfrm>
            <a:off x="1451579" y="2003897"/>
            <a:ext cx="5933873" cy="3693319"/>
          </a:xfrm>
          <a:prstGeom prst="rect">
            <a:avLst/>
          </a:prstGeom>
          <a:noFill/>
        </p:spPr>
        <p:txBody>
          <a:bodyPr wrap="square" rtlCol="0">
            <a:spAutoFit/>
          </a:bodyPr>
          <a:lstStyle/>
          <a:p>
            <a:pPr marL="285750" indent="-285750">
              <a:buFont typeface="Arial" panose="020B0604020202020204" pitchFamily="34" charset="0"/>
              <a:buChar char="•"/>
            </a:pPr>
            <a:r>
              <a:rPr lang="en-GB" dirty="0"/>
              <a:t>25% sales down post-COVID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Shortage of organic ingredients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retail park shops are closing down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Less customers visiting the shop</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No delivery service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Employee shortage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Difficult to budget for increasing expenses  </a:t>
            </a:r>
          </a:p>
        </p:txBody>
      </p:sp>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a:xfrm>
            <a:off x="1305664" y="1853754"/>
            <a:ext cx="10464804" cy="4348264"/>
          </a:xfrm>
        </p:spPr>
        <p:txBody>
          <a:bodyPr anchor="ctr">
            <a:normAutofit/>
          </a:bodyPr>
          <a:lstStyle/>
          <a:p>
            <a:pPr marL="0" indent="0">
              <a:buNone/>
            </a:pPr>
            <a:r>
              <a:rPr lang="en-GB" sz="1400" dirty="0">
                <a:cs typeface="Arial" panose="020B0604020202020204" pitchFamily="34" charset="0"/>
              </a:rPr>
              <a:t>The PESTEL framework is a strategic business tool used to identify and analyse macro-environmental external factors that can impact an organisation, project, or industry.it helps companies anticipate threats, uncover opportunities, and make informed long-term strategic decisions. Organisations use the PESTEL framework to understand the external forces shaping their business environment. It also provides data to shape long-term business goals. Some of the benefits are: </a:t>
            </a:r>
          </a:p>
          <a:p>
            <a:r>
              <a:rPr lang="en-GB" sz="1400" dirty="0">
                <a:cs typeface="Arial" panose="020B0604020202020204" pitchFamily="34" charset="0"/>
              </a:rPr>
              <a:t>Forward-looking: Shifts focus from internal issues to future external trends.</a:t>
            </a:r>
          </a:p>
          <a:p>
            <a:r>
              <a:rPr lang="en-GB" sz="1400" dirty="0">
                <a:cs typeface="Arial" panose="020B0604020202020204" pitchFamily="34" charset="0"/>
              </a:rPr>
              <a:t>Simple structure: Framework is easy to understand and implement.</a:t>
            </a:r>
          </a:p>
          <a:p>
            <a:r>
              <a:rPr lang="en-GB" sz="1400" dirty="0">
                <a:cs typeface="Arial" panose="020B0604020202020204" pitchFamily="34" charset="0"/>
              </a:rPr>
              <a:t>Broad Scope: covers multiple angles so blind spots are minimized.</a:t>
            </a:r>
          </a:p>
          <a:p>
            <a:pPr marL="0" indent="0">
              <a:buNone/>
            </a:pPr>
            <a:r>
              <a:rPr lang="en-GB" sz="1400" dirty="0">
                <a:cs typeface="Arial" panose="020B0604020202020204" pitchFamily="34" charset="0"/>
              </a:rPr>
              <a:t>While the PESTEL framework is highly popular, it faces several major criticisms from strategic planning experts:</a:t>
            </a:r>
          </a:p>
          <a:p>
            <a:r>
              <a:rPr lang="en-GB" sz="1400" dirty="0">
                <a:cs typeface="Arial" panose="020B0604020202020204" pitchFamily="34" charset="0"/>
              </a:rPr>
              <a:t>Core limitations: Overwhelming data: It can generate massive lists of factors without clear priority.</a:t>
            </a:r>
          </a:p>
          <a:p>
            <a:r>
              <a:rPr lang="en-GB" sz="1400" dirty="0">
                <a:cs typeface="Arial" panose="020B0604020202020204" pitchFamily="34" charset="0"/>
              </a:rPr>
              <a:t>Surface-level Analysis: It encourages simple brainstorming rather then deep, data-driven investigation.</a:t>
            </a:r>
          </a:p>
          <a:p>
            <a:r>
              <a:rPr lang="en-GB" sz="1400" dirty="0">
                <a:cs typeface="Arial" panose="020B0604020202020204" pitchFamily="34" charset="0"/>
              </a:rPr>
              <a:t>Rapid obsolescence; External environments change so fast that  the analysis becomes outdated quickly..</a:t>
            </a:r>
          </a:p>
          <a:p>
            <a:r>
              <a:rPr lang="en-GB" sz="1400" dirty="0">
                <a:cs typeface="Arial" panose="020B0604020202020204" pitchFamily="34" charset="0"/>
              </a:rPr>
              <a:t>Lack of direct solutions: it identifies external issues but does not provide actionable strategies.</a:t>
            </a:r>
          </a:p>
        </p:txBody>
      </p:sp>
      <p:sp>
        <p:nvSpPr>
          <p:cNvPr id="5" name="Title 4">
            <a:extLst>
              <a:ext uri="{FF2B5EF4-FFF2-40B4-BE49-F238E27FC236}">
                <a16:creationId xmlns:a16="http://schemas.microsoft.com/office/drawing/2014/main" id="{DEC5DEBD-3684-959E-122E-8192E1C116D3}"/>
              </a:ext>
            </a:extLst>
          </p:cNvPr>
          <p:cNvSpPr>
            <a:spLocks noGrp="1"/>
          </p:cNvSpPr>
          <p:nvPr>
            <p:ph type="title"/>
          </p:nvPr>
        </p:nvSpPr>
        <p:spPr/>
        <p:txBody>
          <a:bodyPr/>
          <a:lstStyle/>
          <a:p>
            <a:r>
              <a:rPr lang="en-GB" dirty="0"/>
              <a:t>PESTEL framework</a:t>
            </a:r>
          </a:p>
        </p:txBody>
      </p:sp>
    </p:spTree>
    <p:extLst>
      <p:ext uri="{BB962C8B-B14F-4D97-AF65-F5344CB8AC3E}">
        <p14:creationId xmlns:p14="http://schemas.microsoft.com/office/powerpoint/2010/main" val="2661610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427F538-E5D4-807F-BC36-49AE0E769F9E}"/>
              </a:ext>
            </a:extLst>
          </p:cNvPr>
          <p:cNvSpPr>
            <a:spLocks noGrp="1"/>
          </p:cNvSpPr>
          <p:nvPr>
            <p:ph type="title"/>
          </p:nvPr>
        </p:nvSpPr>
        <p:spPr/>
        <p:txBody>
          <a:bodyPr/>
          <a:lstStyle/>
          <a:p>
            <a:r>
              <a:rPr lang="en-GB" dirty="0"/>
              <a:t>PESTEL Framework of basil bakery</a:t>
            </a:r>
          </a:p>
        </p:txBody>
      </p:sp>
      <p:graphicFrame>
        <p:nvGraphicFramePr>
          <p:cNvPr id="9" name="Table 8">
            <a:extLst>
              <a:ext uri="{FF2B5EF4-FFF2-40B4-BE49-F238E27FC236}">
                <a16:creationId xmlns:a16="http://schemas.microsoft.com/office/drawing/2014/main" id="{1DDCAC2E-8EE5-54B4-FDC9-7849B6C0381E}"/>
              </a:ext>
            </a:extLst>
          </p:cNvPr>
          <p:cNvGraphicFramePr>
            <a:graphicFrameLocks noGrp="1"/>
          </p:cNvGraphicFramePr>
          <p:nvPr>
            <p:extLst>
              <p:ext uri="{D42A27DB-BD31-4B8C-83A1-F6EECF244321}">
                <p14:modId xmlns:p14="http://schemas.microsoft.com/office/powerpoint/2010/main" val="3626068486"/>
              </p:ext>
            </p:extLst>
          </p:nvPr>
        </p:nvGraphicFramePr>
        <p:xfrm>
          <a:off x="1635327" y="2438847"/>
          <a:ext cx="8921345" cy="2565400"/>
        </p:xfrm>
        <a:graphic>
          <a:graphicData uri="http://schemas.openxmlformats.org/drawingml/2006/table">
            <a:tbl>
              <a:tblPr firstRow="1" bandRow="1">
                <a:tableStyleId>{5C22544A-7EE6-4342-B048-85BDC9FD1C3A}</a:tableStyleId>
              </a:tblPr>
              <a:tblGrid>
                <a:gridCol w="1229058">
                  <a:extLst>
                    <a:ext uri="{9D8B030D-6E8A-4147-A177-3AD203B41FA5}">
                      <a16:colId xmlns:a16="http://schemas.microsoft.com/office/drawing/2014/main" val="168540826"/>
                    </a:ext>
                  </a:extLst>
                </a:gridCol>
                <a:gridCol w="1430736">
                  <a:extLst>
                    <a:ext uri="{9D8B030D-6E8A-4147-A177-3AD203B41FA5}">
                      <a16:colId xmlns:a16="http://schemas.microsoft.com/office/drawing/2014/main" val="2270121373"/>
                    </a:ext>
                  </a:extLst>
                </a:gridCol>
                <a:gridCol w="1804437">
                  <a:extLst>
                    <a:ext uri="{9D8B030D-6E8A-4147-A177-3AD203B41FA5}">
                      <a16:colId xmlns:a16="http://schemas.microsoft.com/office/drawing/2014/main" val="2952279650"/>
                    </a:ext>
                  </a:extLst>
                </a:gridCol>
                <a:gridCol w="1198348">
                  <a:extLst>
                    <a:ext uri="{9D8B030D-6E8A-4147-A177-3AD203B41FA5}">
                      <a16:colId xmlns:a16="http://schemas.microsoft.com/office/drawing/2014/main" val="3324805231"/>
                    </a:ext>
                  </a:extLst>
                </a:gridCol>
                <a:gridCol w="1962086">
                  <a:extLst>
                    <a:ext uri="{9D8B030D-6E8A-4147-A177-3AD203B41FA5}">
                      <a16:colId xmlns:a16="http://schemas.microsoft.com/office/drawing/2014/main" val="1871106170"/>
                    </a:ext>
                  </a:extLst>
                </a:gridCol>
                <a:gridCol w="1296680">
                  <a:extLst>
                    <a:ext uri="{9D8B030D-6E8A-4147-A177-3AD203B41FA5}">
                      <a16:colId xmlns:a16="http://schemas.microsoft.com/office/drawing/2014/main" val="2789749540"/>
                    </a:ext>
                  </a:extLst>
                </a:gridCol>
              </a:tblGrid>
              <a:tr h="370840">
                <a:tc>
                  <a:txBody>
                    <a:bodyPr/>
                    <a:lstStyle/>
                    <a:p>
                      <a:pPr algn="ctr"/>
                      <a:r>
                        <a:rPr lang="en-GB" dirty="0"/>
                        <a:t>Political factors</a:t>
                      </a:r>
                    </a:p>
                  </a:txBody>
                  <a:tcPr/>
                </a:tc>
                <a:tc>
                  <a:txBody>
                    <a:bodyPr/>
                    <a:lstStyle/>
                    <a:p>
                      <a:pPr algn="ctr"/>
                      <a:r>
                        <a:rPr lang="en-GB" dirty="0"/>
                        <a:t>Economic factors</a:t>
                      </a:r>
                    </a:p>
                  </a:txBody>
                  <a:tcPr/>
                </a:tc>
                <a:tc>
                  <a:txBody>
                    <a:bodyPr/>
                    <a:lstStyle/>
                    <a:p>
                      <a:pPr algn="ctr"/>
                      <a:r>
                        <a:rPr lang="en-GB" dirty="0"/>
                        <a:t>Technological factors </a:t>
                      </a:r>
                    </a:p>
                  </a:txBody>
                  <a:tcPr/>
                </a:tc>
                <a:tc>
                  <a:txBody>
                    <a:bodyPr/>
                    <a:lstStyle/>
                    <a:p>
                      <a:pPr algn="ctr"/>
                      <a:r>
                        <a:rPr lang="en-GB" dirty="0"/>
                        <a:t>Legal </a:t>
                      </a:r>
                    </a:p>
                    <a:p>
                      <a:pPr algn="ctr"/>
                      <a:r>
                        <a:rPr lang="en-GB" dirty="0"/>
                        <a:t>factors</a:t>
                      </a:r>
                    </a:p>
                  </a:txBody>
                  <a:tcPr/>
                </a:tc>
                <a:tc>
                  <a:txBody>
                    <a:bodyPr/>
                    <a:lstStyle/>
                    <a:p>
                      <a:pPr algn="ctr"/>
                      <a:r>
                        <a:rPr lang="en-GB" dirty="0"/>
                        <a:t>Environmental factors</a:t>
                      </a:r>
                    </a:p>
                  </a:txBody>
                  <a:tcPr/>
                </a:tc>
                <a:tc>
                  <a:txBody>
                    <a:bodyPr/>
                    <a:lstStyle/>
                    <a:p>
                      <a:pPr algn="ctr"/>
                      <a:r>
                        <a:rPr lang="en-GB" dirty="0"/>
                        <a:t>Social factors</a:t>
                      </a:r>
                    </a:p>
                  </a:txBody>
                  <a:tcPr/>
                </a:tc>
                <a:extLst>
                  <a:ext uri="{0D108BD9-81ED-4DB2-BD59-A6C34878D82A}">
                    <a16:rowId xmlns:a16="http://schemas.microsoft.com/office/drawing/2014/main" val="356976946"/>
                  </a:ext>
                </a:extLst>
              </a:tr>
              <a:tr h="370840">
                <a:tc>
                  <a:txBody>
                    <a:bodyPr/>
                    <a:lstStyle/>
                    <a:p>
                      <a:r>
                        <a:rPr lang="en-GB" dirty="0"/>
                        <a:t>Lockdown</a:t>
                      </a:r>
                    </a:p>
                  </a:txBody>
                  <a:tcPr/>
                </a:tc>
                <a:tc>
                  <a:txBody>
                    <a:bodyPr/>
                    <a:lstStyle/>
                    <a:p>
                      <a:r>
                        <a:rPr lang="en-GB" dirty="0"/>
                        <a:t>Cost of living</a:t>
                      </a:r>
                    </a:p>
                  </a:txBody>
                  <a:tcPr/>
                </a:tc>
                <a:tc>
                  <a:txBody>
                    <a:bodyPr/>
                    <a:lstStyle/>
                    <a:p>
                      <a:r>
                        <a:rPr lang="en-GB" dirty="0"/>
                        <a:t>No delivery service</a:t>
                      </a:r>
                    </a:p>
                  </a:txBody>
                  <a:tcPr/>
                </a:tc>
                <a:tc>
                  <a:txBody>
                    <a:bodyPr/>
                    <a:lstStyle/>
                    <a:p>
                      <a:r>
                        <a:rPr lang="en-GB" dirty="0"/>
                        <a:t>Lockdown restrictions</a:t>
                      </a:r>
                    </a:p>
                  </a:txBody>
                  <a:tcPr/>
                </a:tc>
                <a:tc>
                  <a:txBody>
                    <a:bodyPr/>
                    <a:lstStyle/>
                    <a:p>
                      <a:r>
                        <a:rPr lang="en-GB" dirty="0"/>
                        <a:t>Shops closing in retail park</a:t>
                      </a:r>
                    </a:p>
                  </a:txBody>
                  <a:tcPr/>
                </a:tc>
                <a:tc>
                  <a:txBody>
                    <a:bodyPr/>
                    <a:lstStyle/>
                    <a:p>
                      <a:r>
                        <a:rPr lang="en-GB" dirty="0"/>
                        <a:t>Less customers</a:t>
                      </a:r>
                    </a:p>
                  </a:txBody>
                  <a:tcPr/>
                </a:tc>
                <a:extLst>
                  <a:ext uri="{0D108BD9-81ED-4DB2-BD59-A6C34878D82A}">
                    <a16:rowId xmlns:a16="http://schemas.microsoft.com/office/drawing/2014/main" val="3456692436"/>
                  </a:ext>
                </a:extLst>
              </a:tr>
              <a:tr h="370840">
                <a:tc>
                  <a:txBody>
                    <a:bodyPr/>
                    <a:lstStyle/>
                    <a:p>
                      <a:endParaRPr lang="en-GB" dirty="0"/>
                    </a:p>
                  </a:txBody>
                  <a:tcPr/>
                </a:tc>
                <a:tc>
                  <a:txBody>
                    <a:bodyPr/>
                    <a:lstStyle/>
                    <a:p>
                      <a:r>
                        <a:rPr lang="en-GB" dirty="0"/>
                        <a:t>Budgeting </a:t>
                      </a:r>
                    </a:p>
                  </a:txBody>
                  <a:tcPr/>
                </a:tc>
                <a:tc>
                  <a:txBody>
                    <a:bodyPr/>
                    <a:lstStyle/>
                    <a:p>
                      <a:r>
                        <a:rPr lang="en-GB" dirty="0"/>
                        <a:t>No phone calls</a:t>
                      </a:r>
                    </a:p>
                  </a:txBody>
                  <a:tcPr/>
                </a:tc>
                <a:tc>
                  <a:txBody>
                    <a:bodyPr/>
                    <a:lstStyle/>
                    <a:p>
                      <a:endParaRPr lang="en-GB"/>
                    </a:p>
                  </a:txBody>
                  <a:tcPr/>
                </a:tc>
                <a:tc>
                  <a:txBody>
                    <a:bodyPr/>
                    <a:lstStyle/>
                    <a:p>
                      <a:r>
                        <a:rPr lang="en-GB" dirty="0"/>
                        <a:t>Less organic ingredients </a:t>
                      </a:r>
                    </a:p>
                  </a:txBody>
                  <a:tcPr/>
                </a:tc>
                <a:tc>
                  <a:txBody>
                    <a:bodyPr/>
                    <a:lstStyle/>
                    <a:p>
                      <a:r>
                        <a:rPr lang="en-GB" dirty="0"/>
                        <a:t>No other employees</a:t>
                      </a:r>
                    </a:p>
                  </a:txBody>
                  <a:tcPr/>
                </a:tc>
                <a:extLst>
                  <a:ext uri="{0D108BD9-81ED-4DB2-BD59-A6C34878D82A}">
                    <a16:rowId xmlns:a16="http://schemas.microsoft.com/office/drawing/2014/main" val="1063833757"/>
                  </a:ext>
                </a:extLst>
              </a:tr>
              <a:tr h="370840">
                <a:tc>
                  <a:txBody>
                    <a:bodyPr/>
                    <a:lstStyle/>
                    <a:p>
                      <a:endParaRPr lang="en-GB"/>
                    </a:p>
                  </a:txBody>
                  <a:tcPr/>
                </a:tc>
                <a:tc>
                  <a:txBody>
                    <a:bodyPr/>
                    <a:lstStyle/>
                    <a:p>
                      <a:endParaRPr lang="en-GB"/>
                    </a:p>
                  </a:txBody>
                  <a:tcPr/>
                </a:tc>
                <a:tc>
                  <a:txBody>
                    <a:bodyPr/>
                    <a:lstStyle/>
                    <a:p>
                      <a:r>
                        <a:rPr lang="en-GB" dirty="0"/>
                        <a:t>No online shop</a:t>
                      </a:r>
                    </a:p>
                  </a:txBody>
                  <a:tcPr/>
                </a:tc>
                <a:tc>
                  <a:txBody>
                    <a:bodyPr/>
                    <a:lstStyle/>
                    <a:p>
                      <a:endParaRPr lang="en-GB"/>
                    </a:p>
                  </a:txBody>
                  <a:tcPr/>
                </a:tc>
                <a:tc>
                  <a:txBody>
                    <a:bodyPr/>
                    <a:lstStyle/>
                    <a:p>
                      <a:endParaRPr lang="en-GB"/>
                    </a:p>
                  </a:txBody>
                  <a:tcPr/>
                </a:tc>
                <a:tc>
                  <a:txBody>
                    <a:bodyPr/>
                    <a:lstStyle/>
                    <a:p>
                      <a:r>
                        <a:rPr lang="en-GB" dirty="0"/>
                        <a:t>COVID</a:t>
                      </a:r>
                    </a:p>
                  </a:txBody>
                  <a:tcPr/>
                </a:tc>
                <a:extLst>
                  <a:ext uri="{0D108BD9-81ED-4DB2-BD59-A6C34878D82A}">
                    <a16:rowId xmlns:a16="http://schemas.microsoft.com/office/drawing/2014/main" val="3753425923"/>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45B35-3638-AAB2-1E9C-BB94B7D8ECAC}"/>
              </a:ext>
            </a:extLst>
          </p:cNvPr>
          <p:cNvSpPr>
            <a:spLocks noGrp="1"/>
          </p:cNvSpPr>
          <p:nvPr>
            <p:ph type="title"/>
          </p:nvPr>
        </p:nvSpPr>
        <p:spPr/>
        <p:txBody>
          <a:bodyPr/>
          <a:lstStyle/>
          <a:p>
            <a:r>
              <a:rPr lang="en-GB" dirty="0"/>
              <a:t>Cause-and-effect model</a:t>
            </a:r>
          </a:p>
        </p:txBody>
      </p:sp>
      <p:sp>
        <p:nvSpPr>
          <p:cNvPr id="3" name="Content Placeholder 2">
            <a:extLst>
              <a:ext uri="{FF2B5EF4-FFF2-40B4-BE49-F238E27FC236}">
                <a16:creationId xmlns:a16="http://schemas.microsoft.com/office/drawing/2014/main" id="{2C7BB04B-7EEA-EBF0-A08F-F4762892B80D}"/>
              </a:ext>
            </a:extLst>
          </p:cNvPr>
          <p:cNvSpPr>
            <a:spLocks noGrp="1"/>
          </p:cNvSpPr>
          <p:nvPr>
            <p:ph idx="1"/>
          </p:nvPr>
        </p:nvSpPr>
        <p:spPr>
          <a:xfrm>
            <a:off x="1451579" y="2317290"/>
            <a:ext cx="9603275" cy="1875332"/>
          </a:xfrm>
        </p:spPr>
        <p:txBody>
          <a:bodyPr/>
          <a:lstStyle/>
          <a:p>
            <a:pPr marL="0" indent="0">
              <a:buNone/>
            </a:pPr>
            <a:r>
              <a:rPr lang="en-GB" sz="1800" dirty="0"/>
              <a:t>The “</a:t>
            </a:r>
            <a:r>
              <a:rPr lang="en-US" sz="1800" dirty="0"/>
              <a:t>cause-and-effect diagram is a tool that helps identify, organize, and display possible causes of a specific problem” </a:t>
            </a:r>
            <a:r>
              <a:rPr lang="en-GB" sz="1800" dirty="0"/>
              <a:t>(Sproull, 2018).  This is a simple model which can be used to show what potential causes may happen in an organised way. Some benefits are that there is less likely to be bias as it focuses on all possible causes. However, some critiques for the model is that it does not consider any solutions to the problems and the causes.</a:t>
            </a:r>
          </a:p>
          <a:p>
            <a:endParaRPr lang="en-GB" dirty="0"/>
          </a:p>
        </p:txBody>
      </p:sp>
    </p:spTree>
    <p:extLst>
      <p:ext uri="{BB962C8B-B14F-4D97-AF65-F5344CB8AC3E}">
        <p14:creationId xmlns:p14="http://schemas.microsoft.com/office/powerpoint/2010/main" val="12877999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D97AB-825F-1310-16E8-F87BA84530E5}"/>
              </a:ext>
            </a:extLst>
          </p:cNvPr>
          <p:cNvSpPr>
            <a:spLocks noGrp="1"/>
          </p:cNvSpPr>
          <p:nvPr>
            <p:ph type="title"/>
          </p:nvPr>
        </p:nvSpPr>
        <p:spPr/>
        <p:txBody>
          <a:bodyPr/>
          <a:lstStyle/>
          <a:p>
            <a:r>
              <a:rPr lang="en-GB" dirty="0"/>
              <a:t>Cause-and-effect model on Basil Bakery </a:t>
            </a:r>
          </a:p>
        </p:txBody>
      </p:sp>
      <p:sp>
        <p:nvSpPr>
          <p:cNvPr id="4" name="Rectangle 3">
            <a:extLst>
              <a:ext uri="{FF2B5EF4-FFF2-40B4-BE49-F238E27FC236}">
                <a16:creationId xmlns:a16="http://schemas.microsoft.com/office/drawing/2014/main" id="{2CDD312B-BE9D-7B14-AD3D-EF4825009F44}"/>
              </a:ext>
            </a:extLst>
          </p:cNvPr>
          <p:cNvSpPr/>
          <p:nvPr/>
        </p:nvSpPr>
        <p:spPr>
          <a:xfrm>
            <a:off x="9533106" y="3224719"/>
            <a:ext cx="2003898" cy="94844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Root problem: 25% sales down</a:t>
            </a:r>
          </a:p>
        </p:txBody>
      </p:sp>
      <p:cxnSp>
        <p:nvCxnSpPr>
          <p:cNvPr id="6" name="Straight Arrow Connector 5">
            <a:extLst>
              <a:ext uri="{FF2B5EF4-FFF2-40B4-BE49-F238E27FC236}">
                <a16:creationId xmlns:a16="http://schemas.microsoft.com/office/drawing/2014/main" id="{80009F9B-7062-C188-020E-D2A16618E769}"/>
              </a:ext>
            </a:extLst>
          </p:cNvPr>
          <p:cNvCxnSpPr>
            <a:cxnSpLocks/>
          </p:cNvCxnSpPr>
          <p:nvPr/>
        </p:nvCxnSpPr>
        <p:spPr>
          <a:xfrm>
            <a:off x="1838528" y="3706239"/>
            <a:ext cx="757784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3E82CFF9-C444-54AF-93A6-7985787D764B}"/>
              </a:ext>
            </a:extLst>
          </p:cNvPr>
          <p:cNvCxnSpPr>
            <a:cxnSpLocks/>
          </p:cNvCxnSpPr>
          <p:nvPr/>
        </p:nvCxnSpPr>
        <p:spPr>
          <a:xfrm flipH="1" flipV="1">
            <a:off x="2395162" y="3148518"/>
            <a:ext cx="503680" cy="560963"/>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1B1D968D-CBE7-C034-A4BF-7B319D89FFAF}"/>
              </a:ext>
            </a:extLst>
          </p:cNvPr>
          <p:cNvCxnSpPr>
            <a:cxnSpLocks/>
          </p:cNvCxnSpPr>
          <p:nvPr/>
        </p:nvCxnSpPr>
        <p:spPr>
          <a:xfrm flipH="1" flipV="1">
            <a:off x="4950294" y="3141627"/>
            <a:ext cx="503680" cy="560963"/>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317D458C-9E76-5B9F-8036-5673CBBDEB6E}"/>
              </a:ext>
            </a:extLst>
          </p:cNvPr>
          <p:cNvCxnSpPr>
            <a:cxnSpLocks/>
          </p:cNvCxnSpPr>
          <p:nvPr/>
        </p:nvCxnSpPr>
        <p:spPr>
          <a:xfrm flipH="1">
            <a:off x="2378948" y="3713534"/>
            <a:ext cx="503680" cy="560963"/>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ED16B791-0E63-37F3-6048-78B2DECFABB8}"/>
              </a:ext>
            </a:extLst>
          </p:cNvPr>
          <p:cNvCxnSpPr>
            <a:cxnSpLocks/>
          </p:cNvCxnSpPr>
          <p:nvPr/>
        </p:nvCxnSpPr>
        <p:spPr>
          <a:xfrm flipH="1">
            <a:off x="4950294" y="3713534"/>
            <a:ext cx="503680" cy="560963"/>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845CE43B-B113-0C8B-5A1D-BDDB57AA20C5}"/>
              </a:ext>
            </a:extLst>
          </p:cNvPr>
          <p:cNvCxnSpPr>
            <a:cxnSpLocks/>
          </p:cNvCxnSpPr>
          <p:nvPr/>
        </p:nvCxnSpPr>
        <p:spPr>
          <a:xfrm flipH="1">
            <a:off x="7505426" y="3713534"/>
            <a:ext cx="503680" cy="560963"/>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EA5718E6-3EAC-BBA3-DF61-4C5FAC06A1F9}"/>
              </a:ext>
            </a:extLst>
          </p:cNvPr>
          <p:cNvCxnSpPr>
            <a:cxnSpLocks/>
          </p:cNvCxnSpPr>
          <p:nvPr/>
        </p:nvCxnSpPr>
        <p:spPr>
          <a:xfrm flipH="1" flipV="1">
            <a:off x="7505426" y="3137979"/>
            <a:ext cx="503680" cy="560963"/>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2CAE9FC4-23AE-2BD0-2EB0-FED5B5F693C1}"/>
              </a:ext>
            </a:extLst>
          </p:cNvPr>
          <p:cNvSpPr/>
          <p:nvPr/>
        </p:nvSpPr>
        <p:spPr>
          <a:xfrm>
            <a:off x="1396454" y="1931256"/>
            <a:ext cx="1964988" cy="56095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methods</a:t>
            </a:r>
          </a:p>
        </p:txBody>
      </p:sp>
      <p:sp>
        <p:nvSpPr>
          <p:cNvPr id="17" name="Rectangle 16">
            <a:extLst>
              <a:ext uri="{FF2B5EF4-FFF2-40B4-BE49-F238E27FC236}">
                <a16:creationId xmlns:a16="http://schemas.microsoft.com/office/drawing/2014/main" id="{E3749C40-B21A-1D5D-A647-5979D80B928E}"/>
              </a:ext>
            </a:extLst>
          </p:cNvPr>
          <p:cNvSpPr/>
          <p:nvPr/>
        </p:nvSpPr>
        <p:spPr>
          <a:xfrm>
            <a:off x="3967800" y="1934905"/>
            <a:ext cx="1964988" cy="56095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machines</a:t>
            </a:r>
          </a:p>
        </p:txBody>
      </p:sp>
      <p:sp>
        <p:nvSpPr>
          <p:cNvPr id="18" name="Rectangle 17">
            <a:extLst>
              <a:ext uri="{FF2B5EF4-FFF2-40B4-BE49-F238E27FC236}">
                <a16:creationId xmlns:a16="http://schemas.microsoft.com/office/drawing/2014/main" id="{2AC41A3D-7A05-58B1-F869-987879BC0151}"/>
              </a:ext>
            </a:extLst>
          </p:cNvPr>
          <p:cNvSpPr/>
          <p:nvPr/>
        </p:nvSpPr>
        <p:spPr>
          <a:xfrm>
            <a:off x="6539146" y="1931257"/>
            <a:ext cx="1964988" cy="56095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people</a:t>
            </a:r>
          </a:p>
        </p:txBody>
      </p:sp>
      <p:sp>
        <p:nvSpPr>
          <p:cNvPr id="20" name="Rectangle 19">
            <a:extLst>
              <a:ext uri="{FF2B5EF4-FFF2-40B4-BE49-F238E27FC236}">
                <a16:creationId xmlns:a16="http://schemas.microsoft.com/office/drawing/2014/main" id="{7241ADA1-8976-B198-EEA7-9279522E8E8E}"/>
              </a:ext>
            </a:extLst>
          </p:cNvPr>
          <p:cNvSpPr/>
          <p:nvPr/>
        </p:nvSpPr>
        <p:spPr>
          <a:xfrm>
            <a:off x="1396454" y="5442260"/>
            <a:ext cx="1964988" cy="56095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materials</a:t>
            </a:r>
          </a:p>
        </p:txBody>
      </p:sp>
      <p:sp>
        <p:nvSpPr>
          <p:cNvPr id="21" name="Rectangle 20">
            <a:extLst>
              <a:ext uri="{FF2B5EF4-FFF2-40B4-BE49-F238E27FC236}">
                <a16:creationId xmlns:a16="http://schemas.microsoft.com/office/drawing/2014/main" id="{844C5C4A-112A-CA5D-870F-F9A718B0ABCB}"/>
              </a:ext>
            </a:extLst>
          </p:cNvPr>
          <p:cNvSpPr/>
          <p:nvPr/>
        </p:nvSpPr>
        <p:spPr>
          <a:xfrm>
            <a:off x="3967800" y="5442260"/>
            <a:ext cx="1964988" cy="56095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measurement</a:t>
            </a:r>
          </a:p>
        </p:txBody>
      </p:sp>
      <p:sp>
        <p:nvSpPr>
          <p:cNvPr id="22" name="Rectangle 21">
            <a:extLst>
              <a:ext uri="{FF2B5EF4-FFF2-40B4-BE49-F238E27FC236}">
                <a16:creationId xmlns:a16="http://schemas.microsoft.com/office/drawing/2014/main" id="{1716D182-B9E0-7EF6-C971-6956081E0AAF}"/>
              </a:ext>
            </a:extLst>
          </p:cNvPr>
          <p:cNvSpPr/>
          <p:nvPr/>
        </p:nvSpPr>
        <p:spPr>
          <a:xfrm>
            <a:off x="6539146" y="5448383"/>
            <a:ext cx="1964988" cy="56095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err="1"/>
              <a:t>envrionment</a:t>
            </a:r>
            <a:endParaRPr lang="en-GB" dirty="0"/>
          </a:p>
        </p:txBody>
      </p:sp>
      <p:sp>
        <p:nvSpPr>
          <p:cNvPr id="24" name="TextBox 23">
            <a:extLst>
              <a:ext uri="{FF2B5EF4-FFF2-40B4-BE49-F238E27FC236}">
                <a16:creationId xmlns:a16="http://schemas.microsoft.com/office/drawing/2014/main" id="{4EC5F5A2-D752-039A-FFDE-67BC88A6EB6C}"/>
              </a:ext>
            </a:extLst>
          </p:cNvPr>
          <p:cNvSpPr txBox="1"/>
          <p:nvPr/>
        </p:nvSpPr>
        <p:spPr>
          <a:xfrm>
            <a:off x="1357543" y="2569717"/>
            <a:ext cx="1964988" cy="646331"/>
          </a:xfrm>
          <a:prstGeom prst="rect">
            <a:avLst/>
          </a:prstGeom>
          <a:noFill/>
        </p:spPr>
        <p:txBody>
          <a:bodyPr wrap="square" rtlCol="0">
            <a:spAutoFit/>
          </a:bodyPr>
          <a:lstStyle/>
          <a:p>
            <a:r>
              <a:rPr lang="en-GB" dirty="0"/>
              <a:t>No Delivery service</a:t>
            </a:r>
          </a:p>
        </p:txBody>
      </p:sp>
      <p:sp>
        <p:nvSpPr>
          <p:cNvPr id="25" name="TextBox 24">
            <a:extLst>
              <a:ext uri="{FF2B5EF4-FFF2-40B4-BE49-F238E27FC236}">
                <a16:creationId xmlns:a16="http://schemas.microsoft.com/office/drawing/2014/main" id="{FF1D034F-3926-1E98-8F5A-EDDC86BCEBE1}"/>
              </a:ext>
            </a:extLst>
          </p:cNvPr>
          <p:cNvSpPr txBox="1"/>
          <p:nvPr/>
        </p:nvSpPr>
        <p:spPr>
          <a:xfrm>
            <a:off x="3981313" y="2522359"/>
            <a:ext cx="1799617" cy="646331"/>
          </a:xfrm>
          <a:prstGeom prst="rect">
            <a:avLst/>
          </a:prstGeom>
          <a:noFill/>
        </p:spPr>
        <p:txBody>
          <a:bodyPr wrap="square" rtlCol="0">
            <a:spAutoFit/>
          </a:bodyPr>
          <a:lstStyle/>
          <a:p>
            <a:r>
              <a:rPr lang="en-GB" dirty="0"/>
              <a:t>No online system </a:t>
            </a:r>
          </a:p>
        </p:txBody>
      </p:sp>
      <p:sp>
        <p:nvSpPr>
          <p:cNvPr id="26" name="TextBox 25">
            <a:extLst>
              <a:ext uri="{FF2B5EF4-FFF2-40B4-BE49-F238E27FC236}">
                <a16:creationId xmlns:a16="http://schemas.microsoft.com/office/drawing/2014/main" id="{2D422774-5936-A933-81DF-DB79619F1387}"/>
              </a:ext>
            </a:extLst>
          </p:cNvPr>
          <p:cNvSpPr txBox="1"/>
          <p:nvPr/>
        </p:nvSpPr>
        <p:spPr>
          <a:xfrm>
            <a:off x="6653719" y="2499842"/>
            <a:ext cx="1760707" cy="646331"/>
          </a:xfrm>
          <a:prstGeom prst="rect">
            <a:avLst/>
          </a:prstGeom>
          <a:noFill/>
        </p:spPr>
        <p:txBody>
          <a:bodyPr wrap="square" rtlCol="0">
            <a:spAutoFit/>
          </a:bodyPr>
          <a:lstStyle/>
          <a:p>
            <a:r>
              <a:rPr lang="en-GB" dirty="0"/>
              <a:t>Less customers</a:t>
            </a:r>
          </a:p>
          <a:p>
            <a:r>
              <a:rPr lang="en-GB" dirty="0"/>
              <a:t>No employees</a:t>
            </a:r>
          </a:p>
        </p:txBody>
      </p:sp>
      <p:sp>
        <p:nvSpPr>
          <p:cNvPr id="27" name="TextBox 26">
            <a:extLst>
              <a:ext uri="{FF2B5EF4-FFF2-40B4-BE49-F238E27FC236}">
                <a16:creationId xmlns:a16="http://schemas.microsoft.com/office/drawing/2014/main" id="{33AFA544-C7D1-E101-DE3A-D8E866E7DE42}"/>
              </a:ext>
            </a:extLst>
          </p:cNvPr>
          <p:cNvSpPr txBox="1"/>
          <p:nvPr/>
        </p:nvSpPr>
        <p:spPr>
          <a:xfrm>
            <a:off x="1451579" y="4281791"/>
            <a:ext cx="1313234" cy="923330"/>
          </a:xfrm>
          <a:prstGeom prst="rect">
            <a:avLst/>
          </a:prstGeom>
          <a:noFill/>
        </p:spPr>
        <p:txBody>
          <a:bodyPr wrap="square" rtlCol="0">
            <a:spAutoFit/>
          </a:bodyPr>
          <a:lstStyle/>
          <a:p>
            <a:r>
              <a:rPr lang="en-GB" dirty="0"/>
              <a:t>Organic ingredient shortage</a:t>
            </a:r>
          </a:p>
        </p:txBody>
      </p:sp>
      <p:sp>
        <p:nvSpPr>
          <p:cNvPr id="28" name="TextBox 27">
            <a:extLst>
              <a:ext uri="{FF2B5EF4-FFF2-40B4-BE49-F238E27FC236}">
                <a16:creationId xmlns:a16="http://schemas.microsoft.com/office/drawing/2014/main" id="{6839D976-FE78-3ACC-AAC3-C4FD7E79732D}"/>
              </a:ext>
            </a:extLst>
          </p:cNvPr>
          <p:cNvSpPr txBox="1"/>
          <p:nvPr/>
        </p:nvSpPr>
        <p:spPr>
          <a:xfrm>
            <a:off x="4190457" y="4220684"/>
            <a:ext cx="1381328" cy="1200329"/>
          </a:xfrm>
          <a:prstGeom prst="rect">
            <a:avLst/>
          </a:prstGeom>
          <a:noFill/>
        </p:spPr>
        <p:txBody>
          <a:bodyPr wrap="square" rtlCol="0">
            <a:spAutoFit/>
          </a:bodyPr>
          <a:lstStyle/>
          <a:p>
            <a:r>
              <a:rPr lang="en-GB" dirty="0"/>
              <a:t>Difficulty in budgeting for rising costs</a:t>
            </a:r>
          </a:p>
        </p:txBody>
      </p:sp>
      <p:sp>
        <p:nvSpPr>
          <p:cNvPr id="29" name="TextBox 28">
            <a:extLst>
              <a:ext uri="{FF2B5EF4-FFF2-40B4-BE49-F238E27FC236}">
                <a16:creationId xmlns:a16="http://schemas.microsoft.com/office/drawing/2014/main" id="{2AE54C46-A9A0-7057-01F5-1529231AC789}"/>
              </a:ext>
            </a:extLst>
          </p:cNvPr>
          <p:cNvSpPr txBox="1"/>
          <p:nvPr/>
        </p:nvSpPr>
        <p:spPr>
          <a:xfrm>
            <a:off x="6731540" y="4377069"/>
            <a:ext cx="1772594" cy="923330"/>
          </a:xfrm>
          <a:prstGeom prst="rect">
            <a:avLst/>
          </a:prstGeom>
          <a:noFill/>
        </p:spPr>
        <p:txBody>
          <a:bodyPr wrap="square" rtlCol="0">
            <a:spAutoFit/>
          </a:bodyPr>
          <a:lstStyle/>
          <a:p>
            <a:r>
              <a:rPr lang="en-GB" dirty="0"/>
              <a:t>Lockdown</a:t>
            </a:r>
          </a:p>
          <a:p>
            <a:r>
              <a:rPr lang="en-GB" dirty="0"/>
              <a:t>Shops in retail park closing</a:t>
            </a:r>
          </a:p>
        </p:txBody>
      </p:sp>
    </p:spTree>
    <p:extLst>
      <p:ext uri="{BB962C8B-B14F-4D97-AF65-F5344CB8AC3E}">
        <p14:creationId xmlns:p14="http://schemas.microsoft.com/office/powerpoint/2010/main" val="26342608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1381328" y="2160589"/>
            <a:ext cx="9673526" cy="3880773"/>
          </a:xfrm>
        </p:spPr>
        <p:txBody>
          <a:bodyPr>
            <a:normAutofit fontScale="92500" lnSpcReduction="10000"/>
          </a:bodyPr>
          <a:lstStyle/>
          <a:p>
            <a:pPr marL="0" indent="0">
              <a:buNone/>
            </a:pPr>
            <a:r>
              <a:rPr lang="en-GB" sz="1800" dirty="0">
                <a:cs typeface="Arial" panose="020B0604020202020204" pitchFamily="34" charset="0"/>
              </a:rPr>
              <a:t>The key findings from this case study are:</a:t>
            </a:r>
          </a:p>
          <a:p>
            <a:r>
              <a:rPr lang="en-GB" sz="1800" b="1" dirty="0">
                <a:cs typeface="Arial" panose="020B0604020202020204" pitchFamily="34" charset="0"/>
              </a:rPr>
              <a:t>Key Finding 1</a:t>
            </a:r>
            <a:r>
              <a:rPr lang="en-GB" sz="1800" dirty="0">
                <a:cs typeface="Arial" panose="020B0604020202020204" pitchFamily="34" charset="0"/>
              </a:rPr>
              <a:t>: Shelf-life management: Automated expiration tracking and inventory rotation.</a:t>
            </a:r>
          </a:p>
          <a:p>
            <a:pPr marL="0" indent="0">
              <a:buNone/>
            </a:pPr>
            <a:endParaRPr lang="en-GB" sz="1800" b="1" dirty="0">
              <a:cs typeface="Arial" panose="020B0604020202020204" pitchFamily="34" charset="0"/>
            </a:endParaRPr>
          </a:p>
          <a:p>
            <a:r>
              <a:rPr lang="en-GB" sz="1800" b="1" dirty="0">
                <a:cs typeface="Arial" panose="020B0604020202020204" pitchFamily="34" charset="0"/>
              </a:rPr>
              <a:t>Key Finding 2</a:t>
            </a:r>
            <a:r>
              <a:rPr lang="en-GB" sz="1800" dirty="0">
                <a:cs typeface="Arial" panose="020B0604020202020204" pitchFamily="34" charset="0"/>
              </a:rPr>
              <a:t>: Supply chain disruptions: Real-time inventory insights and smart procurement planning.</a:t>
            </a:r>
          </a:p>
          <a:p>
            <a:pPr marL="0" indent="0">
              <a:buNone/>
            </a:pPr>
            <a:endParaRPr lang="en-GB" sz="1800" b="1" dirty="0">
              <a:cs typeface="Arial" panose="020B0604020202020204" pitchFamily="34" charset="0"/>
            </a:endParaRPr>
          </a:p>
          <a:p>
            <a:r>
              <a:rPr lang="en-GB" sz="1800" b="1" dirty="0">
                <a:cs typeface="Arial" panose="020B0604020202020204" pitchFamily="34" charset="0"/>
              </a:rPr>
              <a:t>Key Finding 3</a:t>
            </a:r>
            <a:r>
              <a:rPr lang="en-GB" sz="1800" dirty="0">
                <a:cs typeface="Arial" panose="020B0604020202020204" pitchFamily="34" charset="0"/>
              </a:rPr>
              <a:t>: Allergen control: Proper labelling and ingredient segregation for cross-contamination prevention.</a:t>
            </a:r>
          </a:p>
          <a:p>
            <a:pPr marL="0" indent="0">
              <a:buNone/>
            </a:pPr>
            <a:endParaRPr lang="en-GB" sz="1800" b="1" dirty="0">
              <a:cs typeface="Arial" panose="020B0604020202020204" pitchFamily="34" charset="0"/>
            </a:endParaRPr>
          </a:p>
          <a:p>
            <a:r>
              <a:rPr lang="en-GB" sz="1800" b="1" dirty="0">
                <a:cs typeface="Arial" panose="020B0604020202020204" pitchFamily="34" charset="0"/>
              </a:rPr>
              <a:t>Key Finding 4</a:t>
            </a:r>
            <a:r>
              <a:rPr lang="en-GB" sz="1800" dirty="0">
                <a:cs typeface="Arial" panose="020B0604020202020204" pitchFamily="34" charset="0"/>
              </a:rPr>
              <a:t>: Adapting to evolving customer preferences: Quickly launch new products and respond to trends.</a:t>
            </a:r>
          </a:p>
        </p:txBody>
      </p:sp>
      <p:sp>
        <p:nvSpPr>
          <p:cNvPr id="6" name="Title 5">
            <a:extLst>
              <a:ext uri="{FF2B5EF4-FFF2-40B4-BE49-F238E27FC236}">
                <a16:creationId xmlns:a16="http://schemas.microsoft.com/office/drawing/2014/main" id="{4FB504D9-773A-7C56-E35B-A287D10D36FC}"/>
              </a:ext>
            </a:extLst>
          </p:cNvPr>
          <p:cNvSpPr>
            <a:spLocks noGrp="1"/>
          </p:cNvSpPr>
          <p:nvPr>
            <p:ph type="title"/>
          </p:nvPr>
        </p:nvSpPr>
        <p:spPr/>
        <p:txBody>
          <a:bodyPr/>
          <a:lstStyle/>
          <a:p>
            <a:r>
              <a:rPr lang="en-GB" dirty="0"/>
              <a:t>Key Findings </a:t>
            </a:r>
          </a:p>
        </p:txBody>
      </p:sp>
    </p:spTree>
    <p:extLst>
      <p:ext uri="{BB962C8B-B14F-4D97-AF65-F5344CB8AC3E}">
        <p14:creationId xmlns:p14="http://schemas.microsoft.com/office/powerpoint/2010/main" val="10372578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5536734" y="609600"/>
            <a:ext cx="3737268" cy="1320800"/>
          </a:xfrm>
        </p:spPr>
        <p:txBody>
          <a:bodyPr>
            <a:normAutofit/>
          </a:bodyPr>
          <a:lstStyle/>
          <a:p>
            <a:r>
              <a:rPr lang="en-GB" b="1" dirty="0">
                <a:latin typeface="Arial" panose="020B0604020202020204" pitchFamily="34" charset="0"/>
                <a:cs typeface="Arial" panose="020B0604020202020204" pitchFamily="34" charset="0"/>
              </a:rPr>
              <a:t>Reference List:</a:t>
            </a: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5209563" y="2160589"/>
            <a:ext cx="6259348" cy="3880773"/>
          </a:xfrm>
        </p:spPr>
        <p:txBody>
          <a:bodyPr>
            <a:normAutofit/>
          </a:bodyPr>
          <a:lstStyle/>
          <a:p>
            <a:pPr>
              <a:lnSpc>
                <a:spcPct val="90000"/>
              </a:lnSpc>
            </a:pPr>
            <a:r>
              <a:rPr lang="en-GB" dirty="0"/>
              <a:t>Boddy, D.  (2017) </a:t>
            </a:r>
            <a:r>
              <a:rPr lang="en-GB" i="1" dirty="0"/>
              <a:t>Management : an Introduction</a:t>
            </a:r>
            <a:r>
              <a:rPr lang="en-GB" dirty="0"/>
              <a:t>. 7th edition. Pearson.</a:t>
            </a:r>
          </a:p>
          <a:p>
            <a:pPr>
              <a:lnSpc>
                <a:spcPct val="90000"/>
              </a:lnSpc>
            </a:pPr>
            <a:endParaRPr lang="en-GB" dirty="0"/>
          </a:p>
          <a:p>
            <a:pPr>
              <a:lnSpc>
                <a:spcPct val="90000"/>
              </a:lnSpc>
            </a:pPr>
            <a:r>
              <a:rPr lang="en-GB" dirty="0"/>
              <a:t>Sproull, B. (2018) </a:t>
            </a:r>
            <a:r>
              <a:rPr lang="en-GB" i="1" dirty="0"/>
              <a:t>The Problem-Solving, Problem-Prevention, and Decision-Making Guide</a:t>
            </a:r>
            <a:r>
              <a:rPr lang="en-GB" dirty="0"/>
              <a:t>. Taylor &amp; Francis.</a:t>
            </a:r>
          </a:p>
          <a:p>
            <a:pPr>
              <a:lnSpc>
                <a:spcPct val="90000"/>
              </a:lnSpc>
            </a:pPr>
            <a:endParaRPr lang="en-GB" dirty="0"/>
          </a:p>
          <a:p>
            <a:pPr>
              <a:lnSpc>
                <a:spcPct val="90000"/>
              </a:lnSpc>
            </a:pPr>
            <a:endParaRPr lang="en-GB" sz="1500" dirty="0">
              <a:latin typeface="Arial" panose="020B0604020202020204" pitchFamily="34" charset="0"/>
              <a:ea typeface="DengXian" panose="02010600030101010101" pitchFamily="2" charset="-122"/>
              <a:cs typeface="Arial" panose="020B0604020202020204" pitchFamily="34" charset="0"/>
            </a:endParaRPr>
          </a:p>
        </p:txBody>
      </p:sp>
      <p:pic>
        <p:nvPicPr>
          <p:cNvPr id="5" name="Picture 4" descr="Pen placed on top of a signature line">
            <a:extLst>
              <a:ext uri="{FF2B5EF4-FFF2-40B4-BE49-F238E27FC236}">
                <a16:creationId xmlns:a16="http://schemas.microsoft.com/office/drawing/2014/main" id="{414F518F-CCC4-4725-EE7F-743D5169407D}"/>
              </a:ext>
            </a:extLst>
          </p:cNvPr>
          <p:cNvPicPr>
            <a:picLocks noChangeAspect="1"/>
          </p:cNvPicPr>
          <p:nvPr/>
        </p:nvPicPr>
        <p:blipFill>
          <a:blip r:embed="rId2"/>
          <a:srcRect l="47491" r="-2" b="-2"/>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Tree>
    <p:extLst>
      <p:ext uri="{BB962C8B-B14F-4D97-AF65-F5344CB8AC3E}">
        <p14:creationId xmlns:p14="http://schemas.microsoft.com/office/powerpoint/2010/main" val="2451324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5536734" y="609600"/>
            <a:ext cx="3737268" cy="1320800"/>
          </a:xfrm>
        </p:spPr>
        <p:txBody>
          <a:bodyPr>
            <a:normAutofit/>
          </a:bodyPr>
          <a:lstStyle/>
          <a:p>
            <a:br>
              <a:rPr lang="en-GB" b="1" dirty="0">
                <a:latin typeface="Arial" panose="020B0604020202020204" pitchFamily="34" charset="0"/>
                <a:cs typeface="Arial" panose="020B0604020202020204" pitchFamily="34" charset="0"/>
              </a:rPr>
            </a:b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5209563" y="2160589"/>
            <a:ext cx="4064439" cy="3880773"/>
          </a:xfrm>
        </p:spPr>
        <p:txBody>
          <a:bodyPr>
            <a:normAutofit/>
          </a:bodyPr>
          <a:lstStyle/>
          <a:p>
            <a:endParaRPr lang="en-GB" dirty="0">
              <a:latin typeface="Arial" panose="020B0604020202020204" pitchFamily="34" charset="0"/>
              <a:cs typeface="Arial" panose="020B0604020202020204" pitchFamily="34" charset="0"/>
            </a:endParaRPr>
          </a:p>
          <a:p>
            <a:pPr marL="0" indent="0">
              <a:buNone/>
            </a:pPr>
            <a:r>
              <a:rPr lang="en-GB" b="1">
                <a:latin typeface="Arial" panose="020B0604020202020204" pitchFamily="34" charset="0"/>
                <a:cs typeface="Arial" panose="020B0604020202020204" pitchFamily="34" charset="0"/>
              </a:rPr>
              <a:t>Thank you for listening</a:t>
            </a:r>
          </a:p>
        </p:txBody>
      </p:sp>
      <p:pic>
        <p:nvPicPr>
          <p:cNvPr id="5" name="Picture 4" descr="Close up image of hands applauding">
            <a:extLst>
              <a:ext uri="{FF2B5EF4-FFF2-40B4-BE49-F238E27FC236}">
                <a16:creationId xmlns:a16="http://schemas.microsoft.com/office/drawing/2014/main" id="{118C29CC-3918-CAA9-9B4B-377F4ED6C901}"/>
              </a:ext>
            </a:extLst>
          </p:cNvPr>
          <p:cNvPicPr>
            <a:picLocks noChangeAspect="1"/>
          </p:cNvPicPr>
          <p:nvPr/>
        </p:nvPicPr>
        <p:blipFill>
          <a:blip r:embed="rId2"/>
          <a:srcRect l="30436" r="17054" b="-2"/>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Tree>
    <p:extLst>
      <p:ext uri="{BB962C8B-B14F-4D97-AF65-F5344CB8AC3E}">
        <p14:creationId xmlns:p14="http://schemas.microsoft.com/office/powerpoint/2010/main" val="32583018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7A9B301-5F2D-4EFE-969F-254C13339DE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Gallery</Template>
  <TotalTime>27893</TotalTime>
  <Words>713</Words>
  <Application>Microsoft Office PowerPoint</Application>
  <PresentationFormat>Widescreen</PresentationFormat>
  <Paragraphs>97</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Gill Sans MT</vt:lpstr>
      <vt:lpstr>Gallery</vt:lpstr>
      <vt:lpstr>Basil’s Bakery</vt:lpstr>
      <vt:lpstr>contents</vt:lpstr>
      <vt:lpstr>Context of the case study</vt:lpstr>
      <vt:lpstr>problems</vt:lpstr>
      <vt:lpstr>PESTEL framework</vt:lpstr>
      <vt:lpstr>PESTEL Framework of basil bakery</vt:lpstr>
      <vt:lpstr>Cause-and-effect model</vt:lpstr>
      <vt:lpstr>Cause-and-effect model on Basil Bakery </vt:lpstr>
      <vt:lpstr>Key Findings </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Mohammad Shahzad (2407262)</cp:lastModifiedBy>
  <cp:revision>99</cp:revision>
  <dcterms:created xsi:type="dcterms:W3CDTF">2024-01-29T11:42:05Z</dcterms:created>
  <dcterms:modified xsi:type="dcterms:W3CDTF">2026-06-14T17:26:48Z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