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Default Extension="gif" ContentType="image/gif"/>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389" r:id="rId5"/>
    <p:sldId id="304" r:id="rId6"/>
    <p:sldId id="373" r:id="rId7"/>
    <p:sldId id="378" r:id="rId8"/>
    <p:sldId id="371" r:id="rId9"/>
    <p:sldId id="383" r:id="rId10"/>
    <p:sldId id="384" r:id="rId11"/>
    <p:sldId id="390" r:id="rId12"/>
    <p:sldId id="377" r:id="rId13"/>
    <p:sldId id="381" r:id="rId14"/>
    <p:sldId id="336" r:id="rId15"/>
    <p:sldId id="388" r:id="rId16"/>
    <p:sldId id="341" r:id="rId17"/>
    <p:sldId id="356" r:id="rId18"/>
    <p:sldId id="339" r:id="rId19"/>
    <p:sldId id="386"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00FF"/>
    <a:srgbClr val="FF3399"/>
    <a:srgbClr val="FF99F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8017" autoAdjust="0"/>
    <p:restoredTop sz="81843" autoAdjust="0"/>
  </p:normalViewPr>
  <p:slideViewPr>
    <p:cSldViewPr>
      <p:cViewPr varScale="1">
        <p:scale>
          <a:sx n="135" d="100"/>
          <a:sy n="135" d="100"/>
        </p:scale>
        <p:origin x="-2844" y="-96"/>
      </p:cViewPr>
      <p:guideLst>
        <p:guide orient="horz" pos="2160"/>
        <p:guide pos="2880"/>
      </p:guideLst>
    </p:cSldViewPr>
  </p:slideViewPr>
  <p:notesTextViewPr>
    <p:cViewPr>
      <p:scale>
        <a:sx n="1" d="1"/>
        <a:sy n="1" d="1"/>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127"/>
        <p:guide pos="2141"/>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039DA1-44E5-43DA-B9A8-3C75182F3ACB}"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1FB838A9-534D-4108-B2A4-366C6E899AA6}">
      <dgm:prSet phldrT="[Text]"/>
      <dgm:spPr/>
      <dgm:t>
        <a:bodyPr/>
        <a:lstStyle/>
        <a:p>
          <a:r>
            <a:rPr lang="en-US" dirty="0"/>
            <a:t>The 4 main strategies we use for reading</a:t>
          </a:r>
        </a:p>
      </dgm:t>
    </dgm:pt>
    <dgm:pt modelId="{38D16135-7D60-46EA-8608-1DB7CEE12328}" type="parTrans" cxnId="{9C70D47F-30B0-41CE-992D-40AB4C51048B}">
      <dgm:prSet/>
      <dgm:spPr/>
      <dgm:t>
        <a:bodyPr/>
        <a:lstStyle/>
        <a:p>
          <a:endParaRPr lang="en-US"/>
        </a:p>
      </dgm:t>
    </dgm:pt>
    <dgm:pt modelId="{C0D073DE-5A9D-485E-AADF-7EDEEE75AFBC}" type="sibTrans" cxnId="{9C70D47F-30B0-41CE-992D-40AB4C51048B}">
      <dgm:prSet/>
      <dgm:spPr/>
      <dgm:t>
        <a:bodyPr/>
        <a:lstStyle/>
        <a:p>
          <a:endParaRPr lang="en-US"/>
        </a:p>
      </dgm:t>
    </dgm:pt>
    <dgm:pt modelId="{529FFE2B-CD40-4628-884E-FC4A95C1D1E1}">
      <dgm:prSet phldrT="[Text]"/>
      <dgm:spPr>
        <a:solidFill>
          <a:schemeClr val="tx2">
            <a:lumMod val="60000"/>
            <a:lumOff val="40000"/>
          </a:schemeClr>
        </a:solidFill>
      </dgm:spPr>
      <dgm:t>
        <a:bodyPr/>
        <a:lstStyle/>
        <a:p>
          <a:r>
            <a:rPr lang="en-US" dirty="0"/>
            <a:t>Phonic strategies</a:t>
          </a:r>
        </a:p>
      </dgm:t>
    </dgm:pt>
    <dgm:pt modelId="{9CF0E5A3-F9CF-477B-91F8-F6E945BF8027}" type="parTrans" cxnId="{4B74AD01-9852-4BE4-BD50-CC3C01BC5888}">
      <dgm:prSet/>
      <dgm:spPr/>
      <dgm:t>
        <a:bodyPr/>
        <a:lstStyle/>
        <a:p>
          <a:endParaRPr lang="en-US" dirty="0"/>
        </a:p>
      </dgm:t>
    </dgm:pt>
    <dgm:pt modelId="{44293151-348D-4010-BFB0-39986BE001BF}" type="sibTrans" cxnId="{4B74AD01-9852-4BE4-BD50-CC3C01BC5888}">
      <dgm:prSet/>
      <dgm:spPr/>
      <dgm:t>
        <a:bodyPr/>
        <a:lstStyle/>
        <a:p>
          <a:endParaRPr lang="en-US"/>
        </a:p>
      </dgm:t>
    </dgm:pt>
    <dgm:pt modelId="{96D7244B-32FC-49F1-B459-5D88BE78DB22}">
      <dgm:prSet phldrT="[Text]"/>
      <dgm:spPr>
        <a:solidFill>
          <a:schemeClr val="accent1">
            <a:lumMod val="20000"/>
            <a:lumOff val="80000"/>
          </a:schemeClr>
        </a:solidFill>
      </dgm:spPr>
      <dgm:t>
        <a:bodyPr/>
        <a:lstStyle/>
        <a:p>
          <a:r>
            <a:rPr lang="en-US" dirty="0">
              <a:solidFill>
                <a:schemeClr val="tx1"/>
              </a:solidFill>
            </a:rPr>
            <a:t>Word recognition strategies</a:t>
          </a:r>
        </a:p>
      </dgm:t>
    </dgm:pt>
    <dgm:pt modelId="{6336FCA1-2591-446B-91F5-969BF231BA38}" type="parTrans" cxnId="{13E8C215-0763-40F0-A670-06C1FC5C73D5}">
      <dgm:prSet/>
      <dgm:spPr/>
      <dgm:t>
        <a:bodyPr/>
        <a:lstStyle/>
        <a:p>
          <a:endParaRPr lang="en-US" dirty="0"/>
        </a:p>
      </dgm:t>
    </dgm:pt>
    <dgm:pt modelId="{CB5AEEAA-AA42-4ABD-986A-DD5F925A6F86}" type="sibTrans" cxnId="{13E8C215-0763-40F0-A670-06C1FC5C73D5}">
      <dgm:prSet/>
      <dgm:spPr/>
      <dgm:t>
        <a:bodyPr/>
        <a:lstStyle/>
        <a:p>
          <a:endParaRPr lang="en-US"/>
        </a:p>
      </dgm:t>
    </dgm:pt>
    <dgm:pt modelId="{B616D96A-786F-4D89-80D8-3614FE94AE9B}">
      <dgm:prSet phldrT="[Text]"/>
      <dgm:spPr>
        <a:solidFill>
          <a:schemeClr val="tx2">
            <a:lumMod val="40000"/>
            <a:lumOff val="60000"/>
          </a:schemeClr>
        </a:solidFill>
      </dgm:spPr>
      <dgm:t>
        <a:bodyPr/>
        <a:lstStyle/>
        <a:p>
          <a:r>
            <a:rPr lang="en-US" dirty="0"/>
            <a:t>Knowledge of grammar strategies</a:t>
          </a:r>
        </a:p>
      </dgm:t>
    </dgm:pt>
    <dgm:pt modelId="{0F274941-1FE9-48DF-A5C9-D2DF209C6452}" type="parTrans" cxnId="{6A8DE78C-E217-4B70-893C-20D5F134718F}">
      <dgm:prSet/>
      <dgm:spPr/>
      <dgm:t>
        <a:bodyPr/>
        <a:lstStyle/>
        <a:p>
          <a:endParaRPr lang="en-US" dirty="0"/>
        </a:p>
      </dgm:t>
    </dgm:pt>
    <dgm:pt modelId="{3FDE4A64-5779-42A1-8EDA-F8786628CF71}" type="sibTrans" cxnId="{6A8DE78C-E217-4B70-893C-20D5F134718F}">
      <dgm:prSet/>
      <dgm:spPr/>
      <dgm:t>
        <a:bodyPr/>
        <a:lstStyle/>
        <a:p>
          <a:endParaRPr lang="en-US"/>
        </a:p>
      </dgm:t>
    </dgm:pt>
    <dgm:pt modelId="{409707A9-E87F-4C74-B5A6-BB28CFA86E8B}">
      <dgm:prSet phldrT="[Text]"/>
      <dgm:spPr>
        <a:solidFill>
          <a:schemeClr val="accent5">
            <a:lumMod val="60000"/>
            <a:lumOff val="40000"/>
          </a:schemeClr>
        </a:solidFill>
      </dgm:spPr>
      <dgm:t>
        <a:bodyPr/>
        <a:lstStyle/>
        <a:p>
          <a:r>
            <a:rPr lang="en-US" dirty="0"/>
            <a:t>Contextual strategies</a:t>
          </a:r>
        </a:p>
      </dgm:t>
    </dgm:pt>
    <dgm:pt modelId="{9E966CCA-3531-421C-BCDA-A9CD6E21D795}" type="parTrans" cxnId="{4AA79B75-54B0-4EE1-BE8B-86DD273E14B6}">
      <dgm:prSet/>
      <dgm:spPr/>
      <dgm:t>
        <a:bodyPr/>
        <a:lstStyle/>
        <a:p>
          <a:endParaRPr lang="en-US" dirty="0"/>
        </a:p>
      </dgm:t>
    </dgm:pt>
    <dgm:pt modelId="{BAE38347-D2F5-42D8-9C5A-A5D348CCF1CF}" type="sibTrans" cxnId="{4AA79B75-54B0-4EE1-BE8B-86DD273E14B6}">
      <dgm:prSet/>
      <dgm:spPr/>
      <dgm:t>
        <a:bodyPr/>
        <a:lstStyle/>
        <a:p>
          <a:endParaRPr lang="en-US"/>
        </a:p>
      </dgm:t>
    </dgm:pt>
    <dgm:pt modelId="{E3951187-017F-48FF-BC45-8CFDA80CA1FF}" type="pres">
      <dgm:prSet presAssocID="{73039DA1-44E5-43DA-B9A8-3C75182F3ACB}" presName="cycle" presStyleCnt="0">
        <dgm:presLayoutVars>
          <dgm:chMax val="1"/>
          <dgm:dir/>
          <dgm:animLvl val="ctr"/>
          <dgm:resizeHandles val="exact"/>
        </dgm:presLayoutVars>
      </dgm:prSet>
      <dgm:spPr/>
      <dgm:t>
        <a:bodyPr/>
        <a:lstStyle/>
        <a:p>
          <a:endParaRPr lang="en-GB"/>
        </a:p>
      </dgm:t>
    </dgm:pt>
    <dgm:pt modelId="{833B1760-65DA-412F-B18F-2D2E99D1C3C8}" type="pres">
      <dgm:prSet presAssocID="{1FB838A9-534D-4108-B2A4-366C6E899AA6}" presName="centerShape" presStyleLbl="node0" presStyleIdx="0" presStyleCnt="1"/>
      <dgm:spPr/>
      <dgm:t>
        <a:bodyPr/>
        <a:lstStyle/>
        <a:p>
          <a:endParaRPr lang="en-GB"/>
        </a:p>
      </dgm:t>
    </dgm:pt>
    <dgm:pt modelId="{E57FE782-3136-4345-98C2-EFE1C738F982}" type="pres">
      <dgm:prSet presAssocID="{9CF0E5A3-F9CF-477B-91F8-F6E945BF8027}" presName="Name9" presStyleLbl="parChTrans1D2" presStyleIdx="0" presStyleCnt="4"/>
      <dgm:spPr/>
      <dgm:t>
        <a:bodyPr/>
        <a:lstStyle/>
        <a:p>
          <a:endParaRPr lang="en-GB"/>
        </a:p>
      </dgm:t>
    </dgm:pt>
    <dgm:pt modelId="{BE35B6E1-6A13-49A8-ADD9-1E6478718138}" type="pres">
      <dgm:prSet presAssocID="{9CF0E5A3-F9CF-477B-91F8-F6E945BF8027}" presName="connTx" presStyleLbl="parChTrans1D2" presStyleIdx="0" presStyleCnt="4"/>
      <dgm:spPr/>
      <dgm:t>
        <a:bodyPr/>
        <a:lstStyle/>
        <a:p>
          <a:endParaRPr lang="en-GB"/>
        </a:p>
      </dgm:t>
    </dgm:pt>
    <dgm:pt modelId="{AE8EB792-D5C4-4FE5-BF15-31F7B159BA43}" type="pres">
      <dgm:prSet presAssocID="{529FFE2B-CD40-4628-884E-FC4A95C1D1E1}" presName="node" presStyleLbl="node1" presStyleIdx="0" presStyleCnt="4">
        <dgm:presLayoutVars>
          <dgm:bulletEnabled val="1"/>
        </dgm:presLayoutVars>
      </dgm:prSet>
      <dgm:spPr/>
      <dgm:t>
        <a:bodyPr/>
        <a:lstStyle/>
        <a:p>
          <a:endParaRPr lang="en-GB"/>
        </a:p>
      </dgm:t>
    </dgm:pt>
    <dgm:pt modelId="{A54264E8-31D4-4BA6-A5A2-FDFEAD158827}" type="pres">
      <dgm:prSet presAssocID="{6336FCA1-2591-446B-91F5-969BF231BA38}" presName="Name9" presStyleLbl="parChTrans1D2" presStyleIdx="1" presStyleCnt="4"/>
      <dgm:spPr/>
      <dgm:t>
        <a:bodyPr/>
        <a:lstStyle/>
        <a:p>
          <a:endParaRPr lang="en-GB"/>
        </a:p>
      </dgm:t>
    </dgm:pt>
    <dgm:pt modelId="{C3D9C32D-F5AB-4DE1-B152-2D2BFFD5D529}" type="pres">
      <dgm:prSet presAssocID="{6336FCA1-2591-446B-91F5-969BF231BA38}" presName="connTx" presStyleLbl="parChTrans1D2" presStyleIdx="1" presStyleCnt="4"/>
      <dgm:spPr/>
      <dgm:t>
        <a:bodyPr/>
        <a:lstStyle/>
        <a:p>
          <a:endParaRPr lang="en-GB"/>
        </a:p>
      </dgm:t>
    </dgm:pt>
    <dgm:pt modelId="{384EFA93-7650-486E-A653-45B41B8ADC04}" type="pres">
      <dgm:prSet presAssocID="{96D7244B-32FC-49F1-B459-5D88BE78DB22}" presName="node" presStyleLbl="node1" presStyleIdx="1" presStyleCnt="4">
        <dgm:presLayoutVars>
          <dgm:bulletEnabled val="1"/>
        </dgm:presLayoutVars>
      </dgm:prSet>
      <dgm:spPr/>
      <dgm:t>
        <a:bodyPr/>
        <a:lstStyle/>
        <a:p>
          <a:endParaRPr lang="en-GB"/>
        </a:p>
      </dgm:t>
    </dgm:pt>
    <dgm:pt modelId="{2D05B222-8776-4A9B-ACB2-EE7F30C3EE52}" type="pres">
      <dgm:prSet presAssocID="{0F274941-1FE9-48DF-A5C9-D2DF209C6452}" presName="Name9" presStyleLbl="parChTrans1D2" presStyleIdx="2" presStyleCnt="4"/>
      <dgm:spPr/>
      <dgm:t>
        <a:bodyPr/>
        <a:lstStyle/>
        <a:p>
          <a:endParaRPr lang="en-GB"/>
        </a:p>
      </dgm:t>
    </dgm:pt>
    <dgm:pt modelId="{A21073E3-730B-4F14-9C6C-CC577D4CC9FD}" type="pres">
      <dgm:prSet presAssocID="{0F274941-1FE9-48DF-A5C9-D2DF209C6452}" presName="connTx" presStyleLbl="parChTrans1D2" presStyleIdx="2" presStyleCnt="4"/>
      <dgm:spPr/>
      <dgm:t>
        <a:bodyPr/>
        <a:lstStyle/>
        <a:p>
          <a:endParaRPr lang="en-GB"/>
        </a:p>
      </dgm:t>
    </dgm:pt>
    <dgm:pt modelId="{D374E91B-AF11-4272-BE82-88D6CB604D99}" type="pres">
      <dgm:prSet presAssocID="{B616D96A-786F-4D89-80D8-3614FE94AE9B}" presName="node" presStyleLbl="node1" presStyleIdx="2" presStyleCnt="4">
        <dgm:presLayoutVars>
          <dgm:bulletEnabled val="1"/>
        </dgm:presLayoutVars>
      </dgm:prSet>
      <dgm:spPr/>
      <dgm:t>
        <a:bodyPr/>
        <a:lstStyle/>
        <a:p>
          <a:endParaRPr lang="en-GB"/>
        </a:p>
      </dgm:t>
    </dgm:pt>
    <dgm:pt modelId="{59FC8EAC-EDB2-49BC-9C43-9AF423749D08}" type="pres">
      <dgm:prSet presAssocID="{9E966CCA-3531-421C-BCDA-A9CD6E21D795}" presName="Name9" presStyleLbl="parChTrans1D2" presStyleIdx="3" presStyleCnt="4"/>
      <dgm:spPr/>
      <dgm:t>
        <a:bodyPr/>
        <a:lstStyle/>
        <a:p>
          <a:endParaRPr lang="en-GB"/>
        </a:p>
      </dgm:t>
    </dgm:pt>
    <dgm:pt modelId="{CDDD12E7-24F0-4ECB-9D4F-A240D6C1039B}" type="pres">
      <dgm:prSet presAssocID="{9E966CCA-3531-421C-BCDA-A9CD6E21D795}" presName="connTx" presStyleLbl="parChTrans1D2" presStyleIdx="3" presStyleCnt="4"/>
      <dgm:spPr/>
      <dgm:t>
        <a:bodyPr/>
        <a:lstStyle/>
        <a:p>
          <a:endParaRPr lang="en-GB"/>
        </a:p>
      </dgm:t>
    </dgm:pt>
    <dgm:pt modelId="{60C111B6-BED8-4BC8-8EDB-2129CDD33E1C}" type="pres">
      <dgm:prSet presAssocID="{409707A9-E87F-4C74-B5A6-BB28CFA86E8B}" presName="node" presStyleLbl="node1" presStyleIdx="3" presStyleCnt="4">
        <dgm:presLayoutVars>
          <dgm:bulletEnabled val="1"/>
        </dgm:presLayoutVars>
      </dgm:prSet>
      <dgm:spPr/>
      <dgm:t>
        <a:bodyPr/>
        <a:lstStyle/>
        <a:p>
          <a:endParaRPr lang="en-GB"/>
        </a:p>
      </dgm:t>
    </dgm:pt>
  </dgm:ptLst>
  <dgm:cxnLst>
    <dgm:cxn modelId="{6A8DE78C-E217-4B70-893C-20D5F134718F}" srcId="{1FB838A9-534D-4108-B2A4-366C6E899AA6}" destId="{B616D96A-786F-4D89-80D8-3614FE94AE9B}" srcOrd="2" destOrd="0" parTransId="{0F274941-1FE9-48DF-A5C9-D2DF209C6452}" sibTransId="{3FDE4A64-5779-42A1-8EDA-F8786628CF71}"/>
    <dgm:cxn modelId="{BF20DC9D-DA00-4212-819A-964AA642DCF7}" type="presOf" srcId="{529FFE2B-CD40-4628-884E-FC4A95C1D1E1}" destId="{AE8EB792-D5C4-4FE5-BF15-31F7B159BA43}" srcOrd="0" destOrd="0" presId="urn:microsoft.com/office/officeart/2005/8/layout/radial1"/>
    <dgm:cxn modelId="{13E8C215-0763-40F0-A670-06C1FC5C73D5}" srcId="{1FB838A9-534D-4108-B2A4-366C6E899AA6}" destId="{96D7244B-32FC-49F1-B459-5D88BE78DB22}" srcOrd="1" destOrd="0" parTransId="{6336FCA1-2591-446B-91F5-969BF231BA38}" sibTransId="{CB5AEEAA-AA42-4ABD-986A-DD5F925A6F86}"/>
    <dgm:cxn modelId="{EDC9CEAA-BA61-485A-96A9-1E0C51030BE1}" type="presOf" srcId="{B616D96A-786F-4D89-80D8-3614FE94AE9B}" destId="{D374E91B-AF11-4272-BE82-88D6CB604D99}" srcOrd="0" destOrd="0" presId="urn:microsoft.com/office/officeart/2005/8/layout/radial1"/>
    <dgm:cxn modelId="{BFA2A7C6-E38B-435F-9539-0CFA764D9DBA}" type="presOf" srcId="{0F274941-1FE9-48DF-A5C9-D2DF209C6452}" destId="{2D05B222-8776-4A9B-ACB2-EE7F30C3EE52}" srcOrd="0" destOrd="0" presId="urn:microsoft.com/office/officeart/2005/8/layout/radial1"/>
    <dgm:cxn modelId="{8340C9CF-1437-49FD-B927-3E6F14B194D9}" type="presOf" srcId="{0F274941-1FE9-48DF-A5C9-D2DF209C6452}" destId="{A21073E3-730B-4F14-9C6C-CC577D4CC9FD}" srcOrd="1" destOrd="0" presId="urn:microsoft.com/office/officeart/2005/8/layout/radial1"/>
    <dgm:cxn modelId="{88000271-5582-4FF1-AA03-889B3F727E19}" type="presOf" srcId="{1FB838A9-534D-4108-B2A4-366C6E899AA6}" destId="{833B1760-65DA-412F-B18F-2D2E99D1C3C8}" srcOrd="0" destOrd="0" presId="urn:microsoft.com/office/officeart/2005/8/layout/radial1"/>
    <dgm:cxn modelId="{810DDAA9-90EF-408B-B10D-D1F7FC4F3EE7}" type="presOf" srcId="{9E966CCA-3531-421C-BCDA-A9CD6E21D795}" destId="{59FC8EAC-EDB2-49BC-9C43-9AF423749D08}" srcOrd="0" destOrd="0" presId="urn:microsoft.com/office/officeart/2005/8/layout/radial1"/>
    <dgm:cxn modelId="{ED9F8542-E176-4733-B0C9-7D247DDFDA15}" type="presOf" srcId="{6336FCA1-2591-446B-91F5-969BF231BA38}" destId="{C3D9C32D-F5AB-4DE1-B152-2D2BFFD5D529}" srcOrd="1" destOrd="0" presId="urn:microsoft.com/office/officeart/2005/8/layout/radial1"/>
    <dgm:cxn modelId="{00D5576C-E2EE-48E0-A342-31053FA665E6}" type="presOf" srcId="{409707A9-E87F-4C74-B5A6-BB28CFA86E8B}" destId="{60C111B6-BED8-4BC8-8EDB-2129CDD33E1C}" srcOrd="0" destOrd="0" presId="urn:microsoft.com/office/officeart/2005/8/layout/radial1"/>
    <dgm:cxn modelId="{4B74AD01-9852-4BE4-BD50-CC3C01BC5888}" srcId="{1FB838A9-534D-4108-B2A4-366C6E899AA6}" destId="{529FFE2B-CD40-4628-884E-FC4A95C1D1E1}" srcOrd="0" destOrd="0" parTransId="{9CF0E5A3-F9CF-477B-91F8-F6E945BF8027}" sibTransId="{44293151-348D-4010-BFB0-39986BE001BF}"/>
    <dgm:cxn modelId="{3DB2220F-C90B-4F94-A5C9-5C647A689200}" type="presOf" srcId="{9E966CCA-3531-421C-BCDA-A9CD6E21D795}" destId="{CDDD12E7-24F0-4ECB-9D4F-A240D6C1039B}" srcOrd="1" destOrd="0" presId="urn:microsoft.com/office/officeart/2005/8/layout/radial1"/>
    <dgm:cxn modelId="{85156717-2E9C-4FFF-B41A-977C770A5A47}" type="presOf" srcId="{9CF0E5A3-F9CF-477B-91F8-F6E945BF8027}" destId="{BE35B6E1-6A13-49A8-ADD9-1E6478718138}" srcOrd="1" destOrd="0" presId="urn:microsoft.com/office/officeart/2005/8/layout/radial1"/>
    <dgm:cxn modelId="{2871F9F1-7C53-447D-BD4D-E650CE09BB10}" type="presOf" srcId="{96D7244B-32FC-49F1-B459-5D88BE78DB22}" destId="{384EFA93-7650-486E-A653-45B41B8ADC04}" srcOrd="0" destOrd="0" presId="urn:microsoft.com/office/officeart/2005/8/layout/radial1"/>
    <dgm:cxn modelId="{9C70D47F-30B0-41CE-992D-40AB4C51048B}" srcId="{73039DA1-44E5-43DA-B9A8-3C75182F3ACB}" destId="{1FB838A9-534D-4108-B2A4-366C6E899AA6}" srcOrd="0" destOrd="0" parTransId="{38D16135-7D60-46EA-8608-1DB7CEE12328}" sibTransId="{C0D073DE-5A9D-485E-AADF-7EDEEE75AFBC}"/>
    <dgm:cxn modelId="{4A8410FB-47EA-42D1-861A-F76B559309BB}" type="presOf" srcId="{9CF0E5A3-F9CF-477B-91F8-F6E945BF8027}" destId="{E57FE782-3136-4345-98C2-EFE1C738F982}" srcOrd="0" destOrd="0" presId="urn:microsoft.com/office/officeart/2005/8/layout/radial1"/>
    <dgm:cxn modelId="{4AA79B75-54B0-4EE1-BE8B-86DD273E14B6}" srcId="{1FB838A9-534D-4108-B2A4-366C6E899AA6}" destId="{409707A9-E87F-4C74-B5A6-BB28CFA86E8B}" srcOrd="3" destOrd="0" parTransId="{9E966CCA-3531-421C-BCDA-A9CD6E21D795}" sibTransId="{BAE38347-D2F5-42D8-9C5A-A5D348CCF1CF}"/>
    <dgm:cxn modelId="{CE863800-2269-4D30-8729-697B258A4E3F}" type="presOf" srcId="{6336FCA1-2591-446B-91F5-969BF231BA38}" destId="{A54264E8-31D4-4BA6-A5A2-FDFEAD158827}" srcOrd="0" destOrd="0" presId="urn:microsoft.com/office/officeart/2005/8/layout/radial1"/>
    <dgm:cxn modelId="{23F9ECB3-212A-444D-8C2D-651EFA55A0AC}" type="presOf" srcId="{73039DA1-44E5-43DA-B9A8-3C75182F3ACB}" destId="{E3951187-017F-48FF-BC45-8CFDA80CA1FF}" srcOrd="0" destOrd="0" presId="urn:microsoft.com/office/officeart/2005/8/layout/radial1"/>
    <dgm:cxn modelId="{8B0886A0-16D4-49B2-8470-B02686861DE4}" type="presParOf" srcId="{E3951187-017F-48FF-BC45-8CFDA80CA1FF}" destId="{833B1760-65DA-412F-B18F-2D2E99D1C3C8}" srcOrd="0" destOrd="0" presId="urn:microsoft.com/office/officeart/2005/8/layout/radial1"/>
    <dgm:cxn modelId="{DAE76A60-338D-49B8-84D6-D0BC74F9DDE6}" type="presParOf" srcId="{E3951187-017F-48FF-BC45-8CFDA80CA1FF}" destId="{E57FE782-3136-4345-98C2-EFE1C738F982}" srcOrd="1" destOrd="0" presId="urn:microsoft.com/office/officeart/2005/8/layout/radial1"/>
    <dgm:cxn modelId="{F38367B8-B7AD-444B-AB3F-016BE1D039AC}" type="presParOf" srcId="{E57FE782-3136-4345-98C2-EFE1C738F982}" destId="{BE35B6E1-6A13-49A8-ADD9-1E6478718138}" srcOrd="0" destOrd="0" presId="urn:microsoft.com/office/officeart/2005/8/layout/radial1"/>
    <dgm:cxn modelId="{A1BF52F5-17EB-45BA-954F-1D52C6F1E80A}" type="presParOf" srcId="{E3951187-017F-48FF-BC45-8CFDA80CA1FF}" destId="{AE8EB792-D5C4-4FE5-BF15-31F7B159BA43}" srcOrd="2" destOrd="0" presId="urn:microsoft.com/office/officeart/2005/8/layout/radial1"/>
    <dgm:cxn modelId="{14E0BEB8-D38A-472A-9C4C-F276A529AA3E}" type="presParOf" srcId="{E3951187-017F-48FF-BC45-8CFDA80CA1FF}" destId="{A54264E8-31D4-4BA6-A5A2-FDFEAD158827}" srcOrd="3" destOrd="0" presId="urn:microsoft.com/office/officeart/2005/8/layout/radial1"/>
    <dgm:cxn modelId="{19FAD5C6-7659-4475-AF8D-F3402214DD52}" type="presParOf" srcId="{A54264E8-31D4-4BA6-A5A2-FDFEAD158827}" destId="{C3D9C32D-F5AB-4DE1-B152-2D2BFFD5D529}" srcOrd="0" destOrd="0" presId="urn:microsoft.com/office/officeart/2005/8/layout/radial1"/>
    <dgm:cxn modelId="{FFBCB2C6-2863-442C-B3F8-B74E8072A4DC}" type="presParOf" srcId="{E3951187-017F-48FF-BC45-8CFDA80CA1FF}" destId="{384EFA93-7650-486E-A653-45B41B8ADC04}" srcOrd="4" destOrd="0" presId="urn:microsoft.com/office/officeart/2005/8/layout/radial1"/>
    <dgm:cxn modelId="{C99AD0DB-7546-4183-B591-DAD064780EDD}" type="presParOf" srcId="{E3951187-017F-48FF-BC45-8CFDA80CA1FF}" destId="{2D05B222-8776-4A9B-ACB2-EE7F30C3EE52}" srcOrd="5" destOrd="0" presId="urn:microsoft.com/office/officeart/2005/8/layout/radial1"/>
    <dgm:cxn modelId="{3623D72D-A8E8-4CCB-A284-4A4B6DF7DDDE}" type="presParOf" srcId="{2D05B222-8776-4A9B-ACB2-EE7F30C3EE52}" destId="{A21073E3-730B-4F14-9C6C-CC577D4CC9FD}" srcOrd="0" destOrd="0" presId="urn:microsoft.com/office/officeart/2005/8/layout/radial1"/>
    <dgm:cxn modelId="{7AB2C0C2-DA98-4A7D-88F0-B16046F3950E}" type="presParOf" srcId="{E3951187-017F-48FF-BC45-8CFDA80CA1FF}" destId="{D374E91B-AF11-4272-BE82-88D6CB604D99}" srcOrd="6" destOrd="0" presId="urn:microsoft.com/office/officeart/2005/8/layout/radial1"/>
    <dgm:cxn modelId="{B0D83C43-5F77-4922-A1A3-01BA36987A8E}" type="presParOf" srcId="{E3951187-017F-48FF-BC45-8CFDA80CA1FF}" destId="{59FC8EAC-EDB2-49BC-9C43-9AF423749D08}" srcOrd="7" destOrd="0" presId="urn:microsoft.com/office/officeart/2005/8/layout/radial1"/>
    <dgm:cxn modelId="{88FD295D-B2F3-4E3E-AD57-B35755739BC1}" type="presParOf" srcId="{59FC8EAC-EDB2-49BC-9C43-9AF423749D08}" destId="{CDDD12E7-24F0-4ECB-9D4F-A240D6C1039B}" srcOrd="0" destOrd="0" presId="urn:microsoft.com/office/officeart/2005/8/layout/radial1"/>
    <dgm:cxn modelId="{416AF8BA-E63A-414D-87C9-19B3E957A3FB}" type="presParOf" srcId="{E3951187-017F-48FF-BC45-8CFDA80CA1FF}" destId="{60C111B6-BED8-4BC8-8EDB-2129CDD33E1C}" srcOrd="8" destOrd="0" presId="urn:microsoft.com/office/officeart/2005/8/layout/radial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B1760-65DA-412F-B18F-2D2E99D1C3C8}">
      <dsp:nvSpPr>
        <dsp:cNvPr id="0" name=""/>
        <dsp:cNvSpPr/>
      </dsp:nvSpPr>
      <dsp:spPr>
        <a:xfrm>
          <a:off x="2669974" y="1418628"/>
          <a:ext cx="1079106" cy="107910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kern="1200" dirty="0"/>
            <a:t>The 4 main strategies we use for reading</a:t>
          </a:r>
        </a:p>
      </dsp:txBody>
      <dsp:txXfrm>
        <a:off x="2828005" y="1576659"/>
        <a:ext cx="763044" cy="763044"/>
      </dsp:txXfrm>
    </dsp:sp>
    <dsp:sp modelId="{E57FE782-3136-4345-98C2-EFE1C738F982}">
      <dsp:nvSpPr>
        <dsp:cNvPr id="0" name=""/>
        <dsp:cNvSpPr/>
      </dsp:nvSpPr>
      <dsp:spPr>
        <a:xfrm rot="16200000">
          <a:off x="3046925" y="1240895"/>
          <a:ext cx="325204" cy="30259"/>
        </a:xfrm>
        <a:custGeom>
          <a:avLst/>
          <a:gdLst/>
          <a:ahLst/>
          <a:cxnLst/>
          <a:rect l="0" t="0" r="0" b="0"/>
          <a:pathLst>
            <a:path>
              <a:moveTo>
                <a:pt x="0" y="15129"/>
              </a:moveTo>
              <a:lnTo>
                <a:pt x="325204" y="1512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01397" y="1247895"/>
        <a:ext cx="16260" cy="16260"/>
      </dsp:txXfrm>
    </dsp:sp>
    <dsp:sp modelId="{AE8EB792-D5C4-4FE5-BF15-31F7B159BA43}">
      <dsp:nvSpPr>
        <dsp:cNvPr id="0" name=""/>
        <dsp:cNvSpPr/>
      </dsp:nvSpPr>
      <dsp:spPr>
        <a:xfrm>
          <a:off x="2669974" y="14316"/>
          <a:ext cx="1079106" cy="1079106"/>
        </a:xfrm>
        <a:prstGeom prst="ellipse">
          <a:avLst/>
        </a:prstGeom>
        <a:solidFill>
          <a:schemeClr val="tx2">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Phonic strategies</a:t>
          </a:r>
        </a:p>
      </dsp:txBody>
      <dsp:txXfrm>
        <a:off x="2828005" y="172347"/>
        <a:ext cx="763044" cy="763044"/>
      </dsp:txXfrm>
    </dsp:sp>
    <dsp:sp modelId="{A54264E8-31D4-4BA6-A5A2-FDFEAD158827}">
      <dsp:nvSpPr>
        <dsp:cNvPr id="0" name=""/>
        <dsp:cNvSpPr/>
      </dsp:nvSpPr>
      <dsp:spPr>
        <a:xfrm>
          <a:off x="3749081" y="1943051"/>
          <a:ext cx="325204" cy="30259"/>
        </a:xfrm>
        <a:custGeom>
          <a:avLst/>
          <a:gdLst/>
          <a:ahLst/>
          <a:cxnLst/>
          <a:rect l="0" t="0" r="0" b="0"/>
          <a:pathLst>
            <a:path>
              <a:moveTo>
                <a:pt x="0" y="15129"/>
              </a:moveTo>
              <a:lnTo>
                <a:pt x="325204" y="1512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903553" y="1950051"/>
        <a:ext cx="16260" cy="16260"/>
      </dsp:txXfrm>
    </dsp:sp>
    <dsp:sp modelId="{384EFA93-7650-486E-A653-45B41B8ADC04}">
      <dsp:nvSpPr>
        <dsp:cNvPr id="0" name=""/>
        <dsp:cNvSpPr/>
      </dsp:nvSpPr>
      <dsp:spPr>
        <a:xfrm>
          <a:off x="4074285" y="1418628"/>
          <a:ext cx="1079106" cy="1079106"/>
        </a:xfrm>
        <a:prstGeom prst="ellipse">
          <a:avLst/>
        </a:prstGeom>
        <a:solidFill>
          <a:schemeClr val="accent1">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solidFill>
                <a:schemeClr val="tx1"/>
              </a:solidFill>
            </a:rPr>
            <a:t>Word recognition strategies</a:t>
          </a:r>
        </a:p>
      </dsp:txBody>
      <dsp:txXfrm>
        <a:off x="4232316" y="1576659"/>
        <a:ext cx="763044" cy="763044"/>
      </dsp:txXfrm>
    </dsp:sp>
    <dsp:sp modelId="{2D05B222-8776-4A9B-ACB2-EE7F30C3EE52}">
      <dsp:nvSpPr>
        <dsp:cNvPr id="0" name=""/>
        <dsp:cNvSpPr/>
      </dsp:nvSpPr>
      <dsp:spPr>
        <a:xfrm rot="5400000">
          <a:off x="3046925" y="2645207"/>
          <a:ext cx="325204" cy="30259"/>
        </a:xfrm>
        <a:custGeom>
          <a:avLst/>
          <a:gdLst/>
          <a:ahLst/>
          <a:cxnLst/>
          <a:rect l="0" t="0" r="0" b="0"/>
          <a:pathLst>
            <a:path>
              <a:moveTo>
                <a:pt x="0" y="15129"/>
              </a:moveTo>
              <a:lnTo>
                <a:pt x="325204" y="1512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01397" y="2652207"/>
        <a:ext cx="16260" cy="16260"/>
      </dsp:txXfrm>
    </dsp:sp>
    <dsp:sp modelId="{D374E91B-AF11-4272-BE82-88D6CB604D99}">
      <dsp:nvSpPr>
        <dsp:cNvPr id="0" name=""/>
        <dsp:cNvSpPr/>
      </dsp:nvSpPr>
      <dsp:spPr>
        <a:xfrm>
          <a:off x="2669974" y="2822939"/>
          <a:ext cx="1079106" cy="1079106"/>
        </a:xfrm>
        <a:prstGeom prst="ellipse">
          <a:avLst/>
        </a:prstGeom>
        <a:solidFill>
          <a:schemeClr val="tx2">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Knowledge of grammar strategies</a:t>
          </a:r>
        </a:p>
      </dsp:txBody>
      <dsp:txXfrm>
        <a:off x="2828005" y="2980970"/>
        <a:ext cx="763044" cy="763044"/>
      </dsp:txXfrm>
    </dsp:sp>
    <dsp:sp modelId="{59FC8EAC-EDB2-49BC-9C43-9AF423749D08}">
      <dsp:nvSpPr>
        <dsp:cNvPr id="0" name=""/>
        <dsp:cNvSpPr/>
      </dsp:nvSpPr>
      <dsp:spPr>
        <a:xfrm rot="10800000">
          <a:off x="2344770" y="1943051"/>
          <a:ext cx="325204" cy="30259"/>
        </a:xfrm>
        <a:custGeom>
          <a:avLst/>
          <a:gdLst/>
          <a:ahLst/>
          <a:cxnLst/>
          <a:rect l="0" t="0" r="0" b="0"/>
          <a:pathLst>
            <a:path>
              <a:moveTo>
                <a:pt x="0" y="15129"/>
              </a:moveTo>
              <a:lnTo>
                <a:pt x="325204" y="1512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2499242" y="1950051"/>
        <a:ext cx="16260" cy="16260"/>
      </dsp:txXfrm>
    </dsp:sp>
    <dsp:sp modelId="{60C111B6-BED8-4BC8-8EDB-2129CDD33E1C}">
      <dsp:nvSpPr>
        <dsp:cNvPr id="0" name=""/>
        <dsp:cNvSpPr/>
      </dsp:nvSpPr>
      <dsp:spPr>
        <a:xfrm>
          <a:off x="1265663" y="1418628"/>
          <a:ext cx="1079106" cy="1079106"/>
        </a:xfrm>
        <a:prstGeom prst="ellipse">
          <a:avLst/>
        </a:prstGeom>
        <a:solidFill>
          <a:schemeClr val="accent5">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dirty="0"/>
            <a:t>Contextual strategies</a:t>
          </a:r>
        </a:p>
      </dsp:txBody>
      <dsp:txXfrm>
        <a:off x="1423694" y="1576659"/>
        <a:ext cx="763044" cy="76304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sz="quarter" idx="1"/>
          </p:nvPr>
        </p:nvSpPr>
        <p:spPr>
          <a:xfrm>
            <a:off x="3850444" y="0"/>
            <a:ext cx="2945659" cy="496332"/>
          </a:xfrm>
          <a:prstGeom prst="rect">
            <a:avLst/>
          </a:prstGeom>
        </p:spPr>
        <p:txBody>
          <a:bodyPr vert="horz" lIns="94476" tIns="47238" rIns="94476" bIns="47238" rtlCol="0"/>
          <a:lstStyle>
            <a:lvl1pPr algn="r">
              <a:defRPr sz="1200"/>
            </a:lvl1pPr>
          </a:lstStyle>
          <a:p>
            <a:fld id="{96D292DE-8B7A-4254-AA83-74C1F4DD4AF0}" type="datetimeFigureOut">
              <a:rPr lang="en-GB" smtClean="0"/>
              <a:pPr/>
              <a:t>23/01/2019</a:t>
            </a:fld>
            <a:endParaRPr lang="en-GB" dirty="0"/>
          </a:p>
        </p:txBody>
      </p:sp>
      <p:sp>
        <p:nvSpPr>
          <p:cNvPr id="4" name="Footer Placeholder 3"/>
          <p:cNvSpPr>
            <a:spLocks noGrp="1"/>
          </p:cNvSpPr>
          <p:nvPr>
            <p:ph type="ftr" sz="quarter" idx="2"/>
          </p:nvPr>
        </p:nvSpPr>
        <p:spPr>
          <a:xfrm>
            <a:off x="1" y="9428583"/>
            <a:ext cx="2945659" cy="496332"/>
          </a:xfrm>
          <a:prstGeom prst="rect">
            <a:avLst/>
          </a:prstGeom>
        </p:spPr>
        <p:txBody>
          <a:bodyPr vert="horz" lIns="94476" tIns="47238" rIns="94476" bIns="47238"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4" y="9428583"/>
            <a:ext cx="2945659" cy="496332"/>
          </a:xfrm>
          <a:prstGeom prst="rect">
            <a:avLst/>
          </a:prstGeom>
        </p:spPr>
        <p:txBody>
          <a:bodyPr vert="horz" lIns="94476" tIns="47238" rIns="94476" bIns="47238"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332"/>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idx="1"/>
          </p:nvPr>
        </p:nvSpPr>
        <p:spPr>
          <a:xfrm>
            <a:off x="3850444" y="0"/>
            <a:ext cx="2945659" cy="496332"/>
          </a:xfrm>
          <a:prstGeom prst="rect">
            <a:avLst/>
          </a:prstGeom>
        </p:spPr>
        <p:txBody>
          <a:bodyPr vert="horz" lIns="94476" tIns="47238" rIns="94476" bIns="47238" rtlCol="0"/>
          <a:lstStyle>
            <a:lvl1pPr algn="r">
              <a:defRPr sz="1200"/>
            </a:lvl1pPr>
          </a:lstStyle>
          <a:p>
            <a:fld id="{7B5557C6-2EBE-40BA-9735-E1E51942F078}" type="datetimeFigureOut">
              <a:rPr lang="en-GB" smtClean="0"/>
              <a:pPr/>
              <a:t>23/01/2019</a:t>
            </a:fld>
            <a:endParaRPr lang="en-GB" dirty="0"/>
          </a:p>
        </p:txBody>
      </p:sp>
      <p:sp>
        <p:nvSpPr>
          <p:cNvPr id="4" name="Slide Image Placeholder 3"/>
          <p:cNvSpPr>
            <a:spLocks noGrp="1" noRot="1" noChangeAspect="1"/>
          </p:cNvSpPr>
          <p:nvPr>
            <p:ph type="sldImg" idx="2"/>
          </p:nvPr>
        </p:nvSpPr>
        <p:spPr>
          <a:xfrm>
            <a:off x="919163" y="744538"/>
            <a:ext cx="4959350" cy="3721100"/>
          </a:xfrm>
          <a:prstGeom prst="rect">
            <a:avLst/>
          </a:prstGeom>
          <a:noFill/>
          <a:ln w="12700">
            <a:solidFill>
              <a:prstClr val="black"/>
            </a:solidFill>
          </a:ln>
        </p:spPr>
        <p:txBody>
          <a:bodyPr vert="horz" lIns="94476" tIns="47238" rIns="94476" bIns="47238" rtlCol="0" anchor="ctr"/>
          <a:lstStyle/>
          <a:p>
            <a:endParaRPr lang="en-GB" dirty="0"/>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4476" tIns="47238" rIns="94476" bIns="472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28583"/>
            <a:ext cx="2945659" cy="496332"/>
          </a:xfrm>
          <a:prstGeom prst="rect">
            <a:avLst/>
          </a:prstGeom>
        </p:spPr>
        <p:txBody>
          <a:bodyPr vert="horz" lIns="94476" tIns="47238" rIns="94476" bIns="47238"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4" y="9428583"/>
            <a:ext cx="2945659" cy="496332"/>
          </a:xfrm>
          <a:prstGeom prst="rect">
            <a:avLst/>
          </a:prstGeom>
        </p:spPr>
        <p:txBody>
          <a:bodyPr vert="horz" lIns="94476" tIns="47238" rIns="94476" bIns="47238" rtlCol="0" anchor="b"/>
          <a:lstStyle>
            <a:lvl1pPr algn="r">
              <a:defRPr sz="1200"/>
            </a:lvl1pPr>
          </a:lstStyle>
          <a:p>
            <a:fld id="{34363F00-7F05-4888-870A-A771EB1772FD}" type="slidenum">
              <a:rPr lang="en-GB" smtClean="0"/>
              <a:pPr/>
              <a:t>‹#›</a:t>
            </a:fld>
            <a:endParaRPr lang="en-GB" dirty="0"/>
          </a:p>
        </p:txBody>
      </p:sp>
    </p:spTree>
    <p:extLst>
      <p:ext uri="{BB962C8B-B14F-4D97-AF65-F5344CB8AC3E}">
        <p14:creationId xmlns:p14="http://schemas.microsoft.com/office/powerpoint/2010/main" xmlns=""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Warm-up activity:</a:t>
            </a:r>
          </a:p>
          <a:p>
            <a:endParaRPr lang="en-GB" dirty="0"/>
          </a:p>
          <a:p>
            <a:r>
              <a:rPr lang="en-GB" dirty="0"/>
              <a:t>Make a list of all the CVC words you can think of.</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a:t>
            </a:fld>
            <a:endParaRPr lang="en-GB" dirty="0"/>
          </a:p>
        </p:txBody>
      </p:sp>
    </p:spTree>
    <p:extLst>
      <p:ext uri="{BB962C8B-B14F-4D97-AF65-F5344CB8AC3E}">
        <p14:creationId xmlns:p14="http://schemas.microsoft.com/office/powerpoint/2010/main" xmlns="" val="1500720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2</a:t>
            </a:fld>
            <a:endParaRPr lang="en-GB" dirty="0"/>
          </a:p>
        </p:txBody>
      </p:sp>
    </p:spTree>
    <p:extLst>
      <p:ext uri="{BB962C8B-B14F-4D97-AF65-F5344CB8AC3E}">
        <p14:creationId xmlns:p14="http://schemas.microsoft.com/office/powerpoint/2010/main" xmlns="" val="306401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last week’s lecture – THE DIAGRAM DID NOT LOOK LIKE THIS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3</a:t>
            </a:fld>
            <a:endParaRPr lang="en-GB" dirty="0"/>
          </a:p>
        </p:txBody>
      </p:sp>
    </p:spTree>
    <p:extLst>
      <p:ext uri="{BB962C8B-B14F-4D97-AF65-F5344CB8AC3E}">
        <p14:creationId xmlns:p14="http://schemas.microsoft.com/office/powerpoint/2010/main" xmlns="" val="1619142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r>
              <a:rPr lang="en-GB" b="1" baseline="0" dirty="0"/>
              <a:t> to look at what needs to be taught – 15 minutes</a:t>
            </a:r>
          </a:p>
          <a:p>
            <a:r>
              <a:rPr lang="en-GB" baseline="0" dirty="0"/>
              <a:t>Students to be split into 2 x 3 groups and each group to make a graphic organiser of the skills that need to be taught.</a:t>
            </a:r>
          </a:p>
          <a:p>
            <a:r>
              <a:rPr lang="en-GB" baseline="0" dirty="0"/>
              <a:t>Whole group to compare the progression between FP and KS2</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4</a:t>
            </a:fld>
            <a:endParaRPr lang="en-GB" dirty="0"/>
          </a:p>
        </p:txBody>
      </p:sp>
    </p:spTree>
    <p:extLst>
      <p:ext uri="{BB962C8B-B14F-4D97-AF65-F5344CB8AC3E}">
        <p14:creationId xmlns:p14="http://schemas.microsoft.com/office/powerpoint/2010/main" xmlns="" val="186602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generate a list</a:t>
            </a:r>
          </a:p>
          <a:p>
            <a:endParaRPr lang="en-GB" dirty="0"/>
          </a:p>
          <a:p>
            <a:r>
              <a:rPr lang="en-GB" b="1" dirty="0"/>
              <a:t>Activity: find out about the different types of reading – 20 minutes</a:t>
            </a:r>
          </a:p>
          <a:p>
            <a:r>
              <a:rPr lang="en-GB" dirty="0"/>
              <a:t>Read</a:t>
            </a:r>
            <a:r>
              <a:rPr lang="en-GB" baseline="0" dirty="0"/>
              <a:t> the information about the different types of reading and complete the table.</a:t>
            </a:r>
          </a:p>
          <a:p>
            <a:r>
              <a:rPr lang="en-GB" baseline="0" dirty="0"/>
              <a:t>Point out the two references are extremely useful resources.</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pPr/>
              <a:t>5</a:t>
            </a:fld>
            <a:endParaRPr lang="en-GB" dirty="0"/>
          </a:p>
        </p:txBody>
      </p:sp>
    </p:spTree>
    <p:extLst>
      <p:ext uri="{BB962C8B-B14F-4D97-AF65-F5344CB8AC3E}">
        <p14:creationId xmlns:p14="http://schemas.microsoft.com/office/powerpoint/2010/main" xmlns="" val="2815257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this with their answers</a:t>
            </a:r>
          </a:p>
        </p:txBody>
      </p:sp>
      <p:sp>
        <p:nvSpPr>
          <p:cNvPr id="4" name="Slide Number Placeholder 3"/>
          <p:cNvSpPr>
            <a:spLocks noGrp="1"/>
          </p:cNvSpPr>
          <p:nvPr>
            <p:ph type="sldNum" sz="quarter" idx="10"/>
          </p:nvPr>
        </p:nvSpPr>
        <p:spPr/>
        <p:txBody>
          <a:bodyPr/>
          <a:lstStyle/>
          <a:p>
            <a:fld id="{7C5B0F83-95FE-4690-BED0-5E8A9AD7FE61}" type="slidenum">
              <a:rPr lang="en-GB" smtClean="0"/>
              <a:pPr/>
              <a:t>6</a:t>
            </a:fld>
            <a:endParaRPr lang="en-GB" dirty="0"/>
          </a:p>
        </p:txBody>
      </p:sp>
    </p:spTree>
    <p:extLst>
      <p:ext uri="{BB962C8B-B14F-4D97-AF65-F5344CB8AC3E}">
        <p14:creationId xmlns:p14="http://schemas.microsoft.com/office/powerpoint/2010/main" xmlns="" val="3662607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 watch video –</a:t>
            </a:r>
            <a:r>
              <a:rPr lang="en-GB" b="1" baseline="0" dirty="0"/>
              <a:t> 10mins</a:t>
            </a:r>
            <a:endParaRPr lang="en-GB" b="1"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7</a:t>
            </a:fld>
            <a:endParaRPr lang="en-GB" dirty="0"/>
          </a:p>
        </p:txBody>
      </p:sp>
    </p:spTree>
    <p:extLst>
      <p:ext uri="{BB962C8B-B14F-4D97-AF65-F5344CB8AC3E}">
        <p14:creationId xmlns:p14="http://schemas.microsoft.com/office/powerpoint/2010/main" xmlns="" val="2962109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what these term mean and how they will feed into writing.</a:t>
            </a:r>
          </a:p>
        </p:txBody>
      </p:sp>
      <p:sp>
        <p:nvSpPr>
          <p:cNvPr id="4" name="Slide Number Placeholder 3"/>
          <p:cNvSpPr>
            <a:spLocks noGrp="1"/>
          </p:cNvSpPr>
          <p:nvPr>
            <p:ph type="sldNum" sz="quarter" idx="10"/>
          </p:nvPr>
        </p:nvSpPr>
        <p:spPr/>
        <p:txBody>
          <a:bodyPr/>
          <a:lstStyle/>
          <a:p>
            <a:fld id="{34363F00-7F05-4888-870A-A771EB1772FD}" type="slidenum">
              <a:rPr lang="en-GB" smtClean="0"/>
              <a:pPr/>
              <a:t>8</a:t>
            </a:fld>
            <a:endParaRPr lang="en-GB" dirty="0"/>
          </a:p>
        </p:txBody>
      </p:sp>
    </p:spTree>
    <p:extLst>
      <p:ext uri="{BB962C8B-B14F-4D97-AF65-F5344CB8AC3E}">
        <p14:creationId xmlns:p14="http://schemas.microsoft.com/office/powerpoint/2010/main" xmlns="" val="2393469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Discuss with the group how the 2 techniques compare</a:t>
            </a:r>
          </a:p>
        </p:txBody>
      </p:sp>
      <p:sp>
        <p:nvSpPr>
          <p:cNvPr id="4" name="Slide Number Placeholder 3"/>
          <p:cNvSpPr>
            <a:spLocks noGrp="1"/>
          </p:cNvSpPr>
          <p:nvPr>
            <p:ph type="sldNum" sz="quarter" idx="10"/>
          </p:nvPr>
        </p:nvSpPr>
        <p:spPr/>
        <p:txBody>
          <a:bodyPr/>
          <a:lstStyle/>
          <a:p>
            <a:fld id="{7C5B0F83-95FE-4690-BED0-5E8A9AD7FE61}" type="slidenum">
              <a:rPr lang="en-GB" smtClean="0"/>
              <a:pPr/>
              <a:t>9</a:t>
            </a:fld>
            <a:endParaRPr lang="en-GB" dirty="0"/>
          </a:p>
        </p:txBody>
      </p:sp>
    </p:spTree>
    <p:extLst>
      <p:ext uri="{BB962C8B-B14F-4D97-AF65-F5344CB8AC3E}">
        <p14:creationId xmlns:p14="http://schemas.microsoft.com/office/powerpoint/2010/main" xmlns="" val="2514111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C5B0F83-95FE-4690-BED0-5E8A9AD7FE61}" type="slidenum">
              <a:rPr lang="en-GB" smtClean="0"/>
              <a:pPr/>
              <a:t>10</a:t>
            </a:fld>
            <a:endParaRPr lang="en-GB" dirty="0"/>
          </a:p>
        </p:txBody>
      </p:sp>
    </p:spTree>
    <p:extLst>
      <p:ext uri="{BB962C8B-B14F-4D97-AF65-F5344CB8AC3E}">
        <p14:creationId xmlns:p14="http://schemas.microsoft.com/office/powerpoint/2010/main" xmlns="" val="477887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Activity:</a:t>
            </a:r>
            <a:r>
              <a:rPr lang="en-GB" sz="1200" b="1" kern="1200" baseline="0" dirty="0">
                <a:solidFill>
                  <a:schemeClr val="tx1"/>
                </a:solidFill>
                <a:effectLst/>
                <a:latin typeface="+mn-lt"/>
                <a:ea typeface="+mn-ea"/>
                <a:cs typeface="+mn-cs"/>
              </a:rPr>
              <a:t> planning </a:t>
            </a:r>
            <a:r>
              <a:rPr lang="en-GB" sz="1200" b="1" kern="1200" baseline="0">
                <a:solidFill>
                  <a:schemeClr val="tx1"/>
                </a:solidFill>
                <a:effectLst/>
                <a:latin typeface="+mn-lt"/>
                <a:ea typeface="+mn-ea"/>
                <a:cs typeface="+mn-cs"/>
              </a:rPr>
              <a:t>and preparation – 30mins</a:t>
            </a:r>
            <a:endParaRPr lang="en-GB" sz="1200" b="1" kern="1200" baseline="0" dirty="0">
              <a:solidFill>
                <a:schemeClr val="tx1"/>
              </a:solidFill>
              <a:effectLst/>
              <a:latin typeface="+mn-lt"/>
              <a:ea typeface="+mn-ea"/>
              <a:cs typeface="+mn-cs"/>
            </a:endParaRPr>
          </a:p>
          <a:p>
            <a:endParaRPr lang="en-GB" sz="1200" b="1" kern="1200" baseline="0" dirty="0">
              <a:solidFill>
                <a:schemeClr val="tx1"/>
              </a:solidFill>
              <a:effectLst/>
              <a:latin typeface="+mn-lt"/>
              <a:ea typeface="+mn-ea"/>
              <a:cs typeface="+mn-cs"/>
            </a:endParaRPr>
          </a:p>
          <a:p>
            <a:r>
              <a:rPr lang="en-GB" sz="1200" b="0" kern="1200" baseline="0" dirty="0">
                <a:solidFill>
                  <a:schemeClr val="tx1"/>
                </a:solidFill>
                <a:effectLst/>
                <a:latin typeface="+mn-lt"/>
                <a:ea typeface="+mn-ea"/>
                <a:cs typeface="+mn-cs"/>
              </a:rPr>
              <a:t>Students to work in groups to plan and prepare a modelled or shared reading session for either FP or KS2 which they will then model to the class</a:t>
            </a:r>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C5B0F83-95FE-4690-BED0-5E8A9AD7FE61}" type="slidenum">
              <a:rPr lang="en-GB" smtClean="0"/>
              <a:pPr/>
              <a:t>11</a:t>
            </a:fld>
            <a:endParaRPr lang="en-GB" dirty="0"/>
          </a:p>
        </p:txBody>
      </p:sp>
    </p:spTree>
    <p:extLst>
      <p:ext uri="{BB962C8B-B14F-4D97-AF65-F5344CB8AC3E}">
        <p14:creationId xmlns:p14="http://schemas.microsoft.com/office/powerpoint/2010/main" xmlns="" val="2309421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Activity:</a:t>
            </a:r>
            <a:r>
              <a:rPr lang="en-GB" sz="1200" b="1" kern="1200" baseline="0" dirty="0">
                <a:solidFill>
                  <a:schemeClr val="tx1"/>
                </a:solidFill>
                <a:effectLst/>
                <a:latin typeface="+mn-lt"/>
                <a:ea typeface="+mn-ea"/>
                <a:cs typeface="+mn-cs"/>
              </a:rPr>
              <a:t> planning </a:t>
            </a:r>
            <a:r>
              <a:rPr lang="en-GB" sz="1200" b="1" kern="1200" baseline="0">
                <a:solidFill>
                  <a:schemeClr val="tx1"/>
                </a:solidFill>
                <a:effectLst/>
                <a:latin typeface="+mn-lt"/>
                <a:ea typeface="+mn-ea"/>
                <a:cs typeface="+mn-cs"/>
              </a:rPr>
              <a:t>and preparation – 30mins</a:t>
            </a:r>
            <a:endParaRPr lang="en-GB" sz="1200" b="1" kern="1200" baseline="0" dirty="0">
              <a:solidFill>
                <a:schemeClr val="tx1"/>
              </a:solidFill>
              <a:effectLst/>
              <a:latin typeface="+mn-lt"/>
              <a:ea typeface="+mn-ea"/>
              <a:cs typeface="+mn-cs"/>
            </a:endParaRPr>
          </a:p>
          <a:p>
            <a:endParaRPr lang="en-GB" sz="1200" b="1" kern="1200" baseline="0" dirty="0">
              <a:solidFill>
                <a:schemeClr val="tx1"/>
              </a:solidFill>
              <a:effectLst/>
              <a:latin typeface="+mn-lt"/>
              <a:ea typeface="+mn-ea"/>
              <a:cs typeface="+mn-cs"/>
            </a:endParaRPr>
          </a:p>
          <a:p>
            <a:r>
              <a:rPr lang="en-GB" sz="1200" b="0" kern="1200" baseline="0" dirty="0">
                <a:solidFill>
                  <a:schemeClr val="tx1"/>
                </a:solidFill>
                <a:effectLst/>
                <a:latin typeface="+mn-lt"/>
                <a:ea typeface="+mn-ea"/>
                <a:cs typeface="+mn-cs"/>
              </a:rPr>
              <a:t>Students to work in groups to plan and prepare a modelled or shared reading session for either FP or KS2 which they will then model to the class</a:t>
            </a:r>
            <a:endParaRPr lang="en-GB"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C5B0F83-95FE-4690-BED0-5E8A9AD7FE61}" type="slidenum">
              <a:rPr lang="en-GB" smtClean="0"/>
              <a:pPr/>
              <a:t>12</a:t>
            </a:fld>
            <a:endParaRPr lang="en-GB" dirty="0"/>
          </a:p>
        </p:txBody>
      </p:sp>
    </p:spTree>
    <p:extLst>
      <p:ext uri="{BB962C8B-B14F-4D97-AF65-F5344CB8AC3E}">
        <p14:creationId xmlns:p14="http://schemas.microsoft.com/office/powerpoint/2010/main" xmlns="" val="4119108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13</a:t>
            </a:fld>
            <a:endParaRPr lang="en-GB" dirty="0"/>
          </a:p>
        </p:txBody>
      </p:sp>
    </p:spTree>
    <p:extLst>
      <p:ext uri="{BB962C8B-B14F-4D97-AF65-F5344CB8AC3E}">
        <p14:creationId xmlns:p14="http://schemas.microsoft.com/office/powerpoint/2010/main" xmlns="" val="2249696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GB" altLang="en-US" b="1" dirty="0">
                <a:ea typeface="ＭＳ Ｐゴシック" panose="020B0600070205080204" pitchFamily="34" charset="-128"/>
              </a:rPr>
              <a:t>Time: 5mins</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Activity: </a:t>
            </a:r>
            <a:r>
              <a:rPr lang="en-GB" altLang="en-US" dirty="0">
                <a:ea typeface="ＭＳ Ｐゴシック" panose="020B0600070205080204" pitchFamily="34" charset="-128"/>
              </a:rPr>
              <a:t>Tell the person next to you 3 things </a:t>
            </a:r>
            <a:r>
              <a:rPr lang="en-GB" altLang="en-US" i="1" dirty="0">
                <a:ea typeface="ＭＳ Ｐゴシック" panose="020B0600070205080204" pitchFamily="34" charset="-128"/>
              </a:rPr>
              <a:t>………..    as above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34820" name="Slide Number Placeholder 3"/>
          <p:cNvSpPr>
            <a:spLocks noGrp="1"/>
          </p:cNvSpPr>
          <p:nvPr>
            <p:ph type="sldNum" sz="quarter" idx="5"/>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8D5883F-26C5-4F2B-98B5-860A7C05C0B8}" type="slidenum">
              <a:rPr lang="en-GB" altLang="en-US" smtClean="0">
                <a:latin typeface="Calibri" panose="020F0502020204030204" pitchFamily="34" charset="0"/>
              </a:rPr>
              <a:pPr/>
              <a:t>14</a:t>
            </a:fld>
            <a:endParaRPr lang="en-GB" altLang="en-US" dirty="0">
              <a:latin typeface="Calibri" panose="020F0502020204030204" pitchFamily="34" charset="0"/>
            </a:endParaRPr>
          </a:p>
        </p:txBody>
      </p:sp>
    </p:spTree>
    <p:extLst>
      <p:ext uri="{BB962C8B-B14F-4D97-AF65-F5344CB8AC3E}">
        <p14:creationId xmlns:p14="http://schemas.microsoft.com/office/powerpoint/2010/main" xmlns="" val="3180988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363F00-7F05-4888-870A-A771EB1772FD}" type="slidenum">
              <a:rPr lang="en-GB" smtClean="0"/>
              <a:pPr/>
              <a:t>15</a:t>
            </a:fld>
            <a:endParaRPr lang="en-GB" dirty="0"/>
          </a:p>
        </p:txBody>
      </p:sp>
    </p:spTree>
    <p:extLst>
      <p:ext uri="{BB962C8B-B14F-4D97-AF65-F5344CB8AC3E}">
        <p14:creationId xmlns:p14="http://schemas.microsoft.com/office/powerpoint/2010/main" xmlns="" val="569887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4363F00-7F05-4888-870A-A771EB1772FD}" type="slidenum">
              <a:rPr lang="en-GB" smtClean="0"/>
              <a:pPr/>
              <a:t>16</a:t>
            </a:fld>
            <a:endParaRPr lang="en-GB" dirty="0"/>
          </a:p>
        </p:txBody>
      </p:sp>
    </p:spTree>
    <p:extLst>
      <p:ext uri="{BB962C8B-B14F-4D97-AF65-F5344CB8AC3E}">
        <p14:creationId xmlns:p14="http://schemas.microsoft.com/office/powerpoint/2010/main" xmlns="" val="9351529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23/01/2019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jfGjgOc-rJw"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2.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6.gif"/><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hyperlink" Target="http://www.readwritethink.org/"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0.png"/><Relationship Id="rId11" Type="http://schemas.openxmlformats.org/officeDocument/2006/relationships/image" Target="../media/image25.png"/><Relationship Id="rId5" Type="http://schemas.openxmlformats.org/officeDocument/2006/relationships/image" Target="../media/image19.png"/><Relationship Id="rId15" Type="http://schemas.openxmlformats.org/officeDocument/2006/relationships/image" Target="../media/image28.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 Id="rId14" Type="http://schemas.openxmlformats.org/officeDocument/2006/relationships/image" Target="../media/image2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701442"/>
            <a:ext cx="7772400" cy="1470025"/>
          </a:xfrm>
        </p:spPr>
        <p:txBody>
          <a:bodyPr/>
          <a:lstStyle/>
          <a:p>
            <a:r>
              <a:rPr lang="en-GB" dirty="0"/>
              <a:t>Developing Reading </a:t>
            </a:r>
            <a:br>
              <a:rPr lang="en-GB" dirty="0"/>
            </a:br>
            <a:r>
              <a:rPr lang="en-GB" dirty="0"/>
              <a:t>Part 1</a:t>
            </a:r>
          </a:p>
        </p:txBody>
      </p:sp>
      <p:sp>
        <p:nvSpPr>
          <p:cNvPr id="4" name="Subtitle 2">
            <a:extLst>
              <a:ext uri="{FF2B5EF4-FFF2-40B4-BE49-F238E27FC236}">
                <a16:creationId xmlns:a16="http://schemas.microsoft.com/office/drawing/2014/main" xmlns="" id="{5AAEA1BE-E79A-4C1C-9FD5-EC783461361F}"/>
              </a:ext>
            </a:extLst>
          </p:cNvPr>
          <p:cNvSpPr txBox="1">
            <a:spLocks/>
          </p:cNvSpPr>
          <p:nvPr/>
        </p:nvSpPr>
        <p:spPr>
          <a:xfrm>
            <a:off x="899592" y="3212976"/>
            <a:ext cx="7128792" cy="20882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sz="2400" dirty="0">
                <a:solidFill>
                  <a:schemeClr val="bg1"/>
                </a:solidFill>
              </a:rPr>
              <a:t>An Introduction to the Knowledge, Skills and Understanding of Language and Mathematics</a:t>
            </a:r>
          </a:p>
          <a:p>
            <a:r>
              <a:rPr lang="en-GB" sz="2400" dirty="0">
                <a:solidFill>
                  <a:schemeClr val="bg1"/>
                </a:solidFill>
              </a:rPr>
              <a:t>ECAD4003</a:t>
            </a:r>
          </a:p>
          <a:p>
            <a:r>
              <a:rPr lang="en-GB" sz="2400" dirty="0">
                <a:solidFill>
                  <a:schemeClr val="bg1"/>
                </a:solidFill>
              </a:rPr>
              <a:t>Session 4</a:t>
            </a:r>
          </a:p>
          <a:p>
            <a:r>
              <a:rPr lang="en-GB" sz="2400" dirty="0" smtClean="0">
                <a:solidFill>
                  <a:schemeClr val="bg1"/>
                </a:solidFill>
              </a:rPr>
              <a:t>2018  </a:t>
            </a:r>
            <a:r>
              <a:rPr lang="en-GB" sz="2400" dirty="0">
                <a:solidFill>
                  <a:schemeClr val="bg1"/>
                </a:solidFill>
              </a:rPr>
              <a:t>- </a:t>
            </a:r>
            <a:r>
              <a:rPr lang="en-GB" sz="2400" dirty="0" smtClean="0">
                <a:solidFill>
                  <a:schemeClr val="bg1"/>
                </a:solidFill>
              </a:rPr>
              <a:t>2019</a:t>
            </a:r>
            <a:endParaRPr lang="en-GB" sz="2400" dirty="0">
              <a:solidFill>
                <a:schemeClr val="bg1"/>
              </a:solidFill>
            </a:endParaRPr>
          </a:p>
          <a:p>
            <a:endParaRPr lang="en-GB" sz="2400" dirty="0">
              <a:solidFill>
                <a:schemeClr val="bg1"/>
              </a:solidFill>
            </a:endParaRPr>
          </a:p>
          <a:p>
            <a:endParaRPr lang="en-GB" sz="2400" dirty="0">
              <a:solidFill>
                <a:schemeClr val="bg1"/>
              </a:solidFill>
            </a:endParaRPr>
          </a:p>
          <a:p>
            <a:endParaRPr lang="en-GB" sz="2400" dirty="0">
              <a:solidFill>
                <a:schemeClr val="bg1"/>
              </a:solidFill>
            </a:endParaRPr>
          </a:p>
        </p:txBody>
      </p:sp>
      <p:pic>
        <p:nvPicPr>
          <p:cNvPr id="7" name="Picture 6">
            <a:extLst>
              <a:ext uri="{FF2B5EF4-FFF2-40B4-BE49-F238E27FC236}">
                <a16:creationId xmlns:a16="http://schemas.microsoft.com/office/drawing/2014/main" xmlns="" id="{8FB44249-24D2-48F6-A767-C456C8806E1A}"/>
              </a:ext>
            </a:extLst>
          </p:cNvPr>
          <p:cNvPicPr/>
          <p:nvPr/>
        </p:nvPicPr>
        <p:blipFill rotWithShape="1">
          <a:blip r:embed="rId3" cstate="print"/>
          <a:srcRect l="5751" t="15171" r="28010" b="20836"/>
          <a:stretch/>
        </p:blipFill>
        <p:spPr bwMode="auto">
          <a:xfrm>
            <a:off x="6300192" y="188641"/>
            <a:ext cx="2689786" cy="1512802"/>
          </a:xfrm>
          <a:prstGeom prst="rect">
            <a:avLst/>
          </a:prstGeom>
          <a:ln w="38100">
            <a:solidFill>
              <a:schemeClr val="accent1"/>
            </a:solidFill>
          </a:ln>
          <a:extLst>
            <a:ext uri="{53640926-AAD7-44D8-BBD7-CCE9431645EC}">
              <a14:shadowObscured xmlns:a14="http://schemas.microsoft.com/office/drawing/2010/main" xmlns=""/>
            </a:ext>
          </a:extLst>
        </p:spPr>
      </p:pic>
    </p:spTree>
    <p:extLst>
      <p:ext uri="{BB962C8B-B14F-4D97-AF65-F5344CB8AC3E}">
        <p14:creationId xmlns:p14="http://schemas.microsoft.com/office/powerpoint/2010/main" xmlns="" val="1432888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lstStyle/>
          <a:p>
            <a:r>
              <a:rPr lang="en-GB" dirty="0"/>
              <a:t>Aims of the Session</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xmlns="" val="3938969135"/>
              </p:ext>
            </p:extLst>
          </p:nvPr>
        </p:nvGraphicFramePr>
        <p:xfrm>
          <a:off x="457200" y="2060848"/>
          <a:ext cx="8229600" cy="2859372"/>
        </p:xfrm>
        <a:graphic>
          <a:graphicData uri="http://schemas.openxmlformats.org/drawingml/2006/table">
            <a:tbl>
              <a:tblPr firstRow="1" bandRow="1">
                <a:tableStyleId>{72833802-FEF1-4C79-8D5D-14CF1EAF98D9}</a:tableStyleId>
              </a:tblPr>
              <a:tblGrid>
                <a:gridCol w="442392">
                  <a:extLst>
                    <a:ext uri="{9D8B030D-6E8A-4147-A177-3AD203B41FA5}">
                      <a16:colId xmlns:a16="http://schemas.microsoft.com/office/drawing/2014/main" xmlns="" val="20000"/>
                    </a:ext>
                  </a:extLst>
                </a:gridCol>
                <a:gridCol w="6517811">
                  <a:extLst>
                    <a:ext uri="{9D8B030D-6E8A-4147-A177-3AD203B41FA5}">
                      <a16:colId xmlns:a16="http://schemas.microsoft.com/office/drawing/2014/main" xmlns="" val="20001"/>
                    </a:ext>
                  </a:extLst>
                </a:gridCol>
                <a:gridCol w="1269397">
                  <a:extLst>
                    <a:ext uri="{9D8B030D-6E8A-4147-A177-3AD203B41FA5}">
                      <a16:colId xmlns:a16="http://schemas.microsoft.com/office/drawing/2014/main" xmlns="" val="20002"/>
                    </a:ext>
                  </a:extLst>
                </a:gridCol>
              </a:tblGrid>
              <a:tr h="659855">
                <a:tc>
                  <a:txBody>
                    <a:bodyPr/>
                    <a:lstStyle/>
                    <a:p>
                      <a:endParaRPr lang="en-GB" dirty="0">
                        <a:latin typeface="+mn-lt"/>
                      </a:endParaRPr>
                    </a:p>
                  </a:txBody>
                  <a:tcPr>
                    <a:solidFill>
                      <a:schemeClr val="accent1">
                        <a:lumMod val="40000"/>
                        <a:lumOff val="60000"/>
                      </a:schemeClr>
                    </a:solidFill>
                  </a:tcPr>
                </a:tc>
                <a:tc>
                  <a:txBody>
                    <a:bodyPr/>
                    <a:lstStyle/>
                    <a:p>
                      <a:pPr algn="ctr"/>
                      <a:r>
                        <a:rPr lang="en-GB" sz="1600" dirty="0">
                          <a:latin typeface="+mn-lt"/>
                        </a:rPr>
                        <a:t>Aim</a:t>
                      </a:r>
                    </a:p>
                  </a:txBody>
                  <a:tcPr>
                    <a:solidFill>
                      <a:schemeClr val="accent1">
                        <a:lumMod val="40000"/>
                        <a:lumOff val="60000"/>
                      </a:schemeClr>
                    </a:solidFill>
                  </a:tcPr>
                </a:tc>
                <a:tc>
                  <a:txBody>
                    <a:bodyPr/>
                    <a:lstStyle/>
                    <a:p>
                      <a:pPr algn="ctr"/>
                      <a:r>
                        <a:rPr lang="en-GB" dirty="0">
                          <a:latin typeface="+mn-lt"/>
                        </a:rPr>
                        <a:t>Link to QTS</a:t>
                      </a:r>
                    </a:p>
                  </a:txBody>
                  <a:tcPr>
                    <a:solidFill>
                      <a:schemeClr val="accent1">
                        <a:lumMod val="40000"/>
                        <a:lumOff val="60000"/>
                      </a:schemeClr>
                    </a:solidFill>
                  </a:tcPr>
                </a:tc>
                <a:extLst>
                  <a:ext uri="{0D108BD9-81ED-4DB2-BD59-A6C34878D82A}">
                    <a16:rowId xmlns:a16="http://schemas.microsoft.com/office/drawing/2014/main" xmlns="" val="10000"/>
                  </a:ext>
                </a:extLst>
              </a:tr>
              <a:tr h="659855">
                <a:tc>
                  <a:txBody>
                    <a:bodyPr/>
                    <a:lstStyle/>
                    <a:p>
                      <a:r>
                        <a:rPr lang="en-GB" dirty="0">
                          <a:latin typeface="+mn-lt"/>
                        </a:rPr>
                        <a:t>1</a:t>
                      </a:r>
                    </a:p>
                  </a:txBody>
                  <a:tcPr>
                    <a:solidFill>
                      <a:schemeClr val="accent1">
                        <a:lumMod val="40000"/>
                        <a:lumOff val="60000"/>
                      </a:schemeClr>
                    </a:solidFill>
                  </a:tcPr>
                </a:tc>
                <a:tc>
                  <a:txBody>
                    <a:bodyPr/>
                    <a:lstStyle/>
                    <a:p>
                      <a:r>
                        <a:rPr lang="en-GB" sz="1600" dirty="0">
                          <a:latin typeface="+mn-lt"/>
                        </a:rPr>
                        <a:t>For you to become familiar with the programme of study for</a:t>
                      </a:r>
                      <a:r>
                        <a:rPr lang="en-GB" sz="1600" baseline="0" dirty="0">
                          <a:latin typeface="+mn-lt"/>
                        </a:rPr>
                        <a:t> reading at FP &amp; KS2;</a:t>
                      </a:r>
                      <a:endParaRPr lang="en-GB" sz="1600" dirty="0">
                        <a:latin typeface="+mn-lt"/>
                      </a:endParaRPr>
                    </a:p>
                  </a:txBody>
                  <a:tcPr>
                    <a:solidFill>
                      <a:schemeClr val="accent1">
                        <a:lumMod val="40000"/>
                        <a:lumOff val="60000"/>
                      </a:schemeClr>
                    </a:solidFill>
                  </a:tcPr>
                </a:tc>
                <a:tc>
                  <a:txBody>
                    <a:bodyPr/>
                    <a:lstStyle/>
                    <a:p>
                      <a:r>
                        <a:rPr lang="en-GB" dirty="0">
                          <a:latin typeface="+mn-lt"/>
                        </a:rPr>
                        <a:t>2.1,</a:t>
                      </a:r>
                      <a:r>
                        <a:rPr lang="en-GB" baseline="0" dirty="0">
                          <a:latin typeface="+mn-lt"/>
                        </a:rPr>
                        <a:t> 2.2, 2.3</a:t>
                      </a:r>
                      <a:endParaRPr lang="en-GB" dirty="0">
                        <a:latin typeface="+mn-lt"/>
                      </a:endParaRPr>
                    </a:p>
                  </a:txBody>
                  <a:tcPr>
                    <a:solidFill>
                      <a:schemeClr val="accent1">
                        <a:lumMod val="40000"/>
                        <a:lumOff val="60000"/>
                      </a:schemeClr>
                    </a:solidFill>
                  </a:tcPr>
                </a:tc>
                <a:extLst>
                  <a:ext uri="{0D108BD9-81ED-4DB2-BD59-A6C34878D82A}">
                    <a16:rowId xmlns:a16="http://schemas.microsoft.com/office/drawing/2014/main" xmlns="" val="10001"/>
                  </a:ext>
                </a:extLst>
              </a:tr>
              <a:tr h="597012">
                <a:tc>
                  <a:txBody>
                    <a:bodyPr/>
                    <a:lstStyle/>
                    <a:p>
                      <a:r>
                        <a:rPr lang="en-GB" dirty="0">
                          <a:latin typeface="+mn-lt"/>
                        </a:rPr>
                        <a:t>2</a:t>
                      </a:r>
                    </a:p>
                  </a:txBody>
                  <a:tcPr>
                    <a:solidFill>
                      <a:schemeClr val="accent1">
                        <a:lumMod val="40000"/>
                        <a:lumOff val="60000"/>
                      </a:schemeClr>
                    </a:solidFill>
                  </a:tcPr>
                </a:tc>
                <a:tc>
                  <a:txBody>
                    <a:bodyPr/>
                    <a:lstStyle/>
                    <a:p>
                      <a:r>
                        <a:rPr lang="en-GB" sz="1600" dirty="0">
                          <a:latin typeface="+mn-lt"/>
                        </a:rPr>
                        <a:t>For you to develop an understanding of the</a:t>
                      </a:r>
                      <a:r>
                        <a:rPr lang="en-GB" sz="1600" baseline="0" dirty="0">
                          <a:latin typeface="+mn-lt"/>
                        </a:rPr>
                        <a:t> skills that children need to develop;</a:t>
                      </a:r>
                      <a:endParaRPr lang="en-GB" sz="1600" dirty="0">
                        <a:latin typeface="+mn-lt"/>
                      </a:endParaRPr>
                    </a:p>
                  </a:txBody>
                  <a:tcPr>
                    <a:solidFill>
                      <a:schemeClr val="accent1">
                        <a:lumMod val="40000"/>
                        <a:lumOff val="60000"/>
                      </a:schemeClr>
                    </a:solidFill>
                  </a:tcPr>
                </a:tc>
                <a:tc>
                  <a:txBody>
                    <a:bodyPr/>
                    <a:lstStyle/>
                    <a:p>
                      <a:r>
                        <a:rPr lang="en-GB" dirty="0">
                          <a:latin typeface="+mn-lt"/>
                        </a:rPr>
                        <a:t>3.3.1</a:t>
                      </a:r>
                    </a:p>
                  </a:txBody>
                  <a:tcPr>
                    <a:solidFill>
                      <a:schemeClr val="accent1">
                        <a:lumMod val="40000"/>
                        <a:lumOff val="60000"/>
                      </a:schemeClr>
                    </a:solidFill>
                  </a:tcPr>
                </a:tc>
                <a:extLst>
                  <a:ext uri="{0D108BD9-81ED-4DB2-BD59-A6C34878D82A}">
                    <a16:rowId xmlns:a16="http://schemas.microsoft.com/office/drawing/2014/main" xmlns="" val="10003"/>
                  </a:ext>
                </a:extLst>
              </a:tr>
              <a:tr h="942650">
                <a:tc>
                  <a:txBody>
                    <a:bodyPr/>
                    <a:lstStyle/>
                    <a:p>
                      <a:r>
                        <a:rPr lang="en-GB" dirty="0">
                          <a:latin typeface="+mn-lt"/>
                        </a:rPr>
                        <a:t>3</a:t>
                      </a:r>
                    </a:p>
                  </a:txBody>
                  <a:tcPr>
                    <a:solidFill>
                      <a:schemeClr val="accent1">
                        <a:lumMod val="40000"/>
                        <a:lumOff val="60000"/>
                      </a:schemeClr>
                    </a:solidFill>
                  </a:tcPr>
                </a:tc>
                <a:tc>
                  <a:txBody>
                    <a:bodyPr/>
                    <a:lstStyle/>
                    <a:p>
                      <a:r>
                        <a:rPr lang="en-GB" sz="1600" dirty="0">
                          <a:latin typeface="+mn-lt"/>
                        </a:rPr>
                        <a:t>For you to think</a:t>
                      </a:r>
                      <a:r>
                        <a:rPr lang="en-GB" sz="1600" baseline="0" dirty="0">
                          <a:latin typeface="+mn-lt"/>
                        </a:rPr>
                        <a:t> about</a:t>
                      </a:r>
                      <a:r>
                        <a:rPr lang="en-GB" sz="1600" dirty="0">
                          <a:latin typeface="+mn-lt"/>
                        </a:rPr>
                        <a:t> some activities you can use to develop pupils’ reading skills.</a:t>
                      </a:r>
                    </a:p>
                  </a:txBody>
                  <a:tcPr>
                    <a:solidFill>
                      <a:schemeClr val="accent1">
                        <a:lumMod val="40000"/>
                        <a:lumOff val="60000"/>
                      </a:schemeClr>
                    </a:solidFill>
                  </a:tcPr>
                </a:tc>
                <a:tc>
                  <a:txBody>
                    <a:bodyPr/>
                    <a:lstStyle/>
                    <a:p>
                      <a:r>
                        <a:rPr lang="en-GB" dirty="0">
                          <a:latin typeface="+mn-lt"/>
                        </a:rPr>
                        <a:t>3.3.2,</a:t>
                      </a:r>
                      <a:r>
                        <a:rPr lang="en-GB" baseline="0" dirty="0">
                          <a:latin typeface="+mn-lt"/>
                        </a:rPr>
                        <a:t> 3.3.3 &amp; 3.3.4</a:t>
                      </a:r>
                      <a:endParaRPr lang="en-GB" dirty="0">
                        <a:latin typeface="+mn-lt"/>
                      </a:endParaRPr>
                    </a:p>
                  </a:txBody>
                  <a:tcPr>
                    <a:solidFill>
                      <a:schemeClr val="accent1">
                        <a:lumMod val="40000"/>
                        <a:lumOff val="60000"/>
                      </a:schemeClr>
                    </a:solidFill>
                  </a:tcPr>
                </a:tc>
                <a:extLst>
                  <a:ext uri="{0D108BD9-81ED-4DB2-BD59-A6C34878D82A}">
                    <a16:rowId xmlns:a16="http://schemas.microsoft.com/office/drawing/2014/main" xmlns="" val="10004"/>
                  </a:ext>
                </a:extLst>
              </a:tr>
            </a:tbl>
          </a:graphicData>
        </a:graphic>
      </p:graphicFrame>
    </p:spTree>
    <p:extLst>
      <p:ext uri="{BB962C8B-B14F-4D97-AF65-F5344CB8AC3E}">
        <p14:creationId xmlns:p14="http://schemas.microsoft.com/office/powerpoint/2010/main" xmlns="" val="2718621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normAutofit fontScale="90000"/>
          </a:bodyPr>
          <a:lstStyle/>
          <a:p>
            <a:r>
              <a:rPr lang="en-GB" dirty="0"/>
              <a:t>Which strategies do we use when we read?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199213014"/>
              </p:ext>
            </p:extLst>
          </p:nvPr>
        </p:nvGraphicFramePr>
        <p:xfrm>
          <a:off x="1475656" y="1700808"/>
          <a:ext cx="6419056"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351272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normAutofit fontScale="90000"/>
          </a:bodyPr>
          <a:lstStyle/>
          <a:p>
            <a:r>
              <a:rPr lang="en-GB" dirty="0"/>
              <a:t>What the curriculum documents say……</a:t>
            </a:r>
          </a:p>
        </p:txBody>
      </p:sp>
      <p:pic>
        <p:nvPicPr>
          <p:cNvPr id="4" name="Content Placeholder 3"/>
          <p:cNvPicPr>
            <a:picLocks noGrp="1"/>
          </p:cNvPicPr>
          <p:nvPr>
            <p:ph idx="1"/>
          </p:nvPr>
        </p:nvPicPr>
        <p:blipFill rotWithShape="1">
          <a:blip r:embed="rId3"/>
          <a:srcRect l="11085" t="23759" r="22185" b="12871"/>
          <a:stretch/>
        </p:blipFill>
        <p:spPr bwMode="auto">
          <a:xfrm>
            <a:off x="906208" y="1600201"/>
            <a:ext cx="3449768" cy="2404864"/>
          </a:xfrm>
          <a:prstGeom prst="rect">
            <a:avLst/>
          </a:prstGeom>
          <a:ln>
            <a:noFill/>
          </a:ln>
          <a:extLst>
            <a:ext uri="{53640926-AAD7-44D8-BBD7-CCE9431645EC}">
              <a14:shadowObscured xmlns:a14="http://schemas.microsoft.com/office/drawing/2010/main" xmlns=""/>
            </a:ext>
          </a:extLst>
        </p:spPr>
      </p:pic>
      <p:pic>
        <p:nvPicPr>
          <p:cNvPr id="5" name="Content Placeholder 6">
            <a:extLst>
              <a:ext uri="{FF2B5EF4-FFF2-40B4-BE49-F238E27FC236}">
                <a16:creationId xmlns:a16="http://schemas.microsoft.com/office/drawing/2014/main" xmlns="" id="{C1FE6029-515E-4C18-AA65-D02063A31E28}"/>
              </a:ext>
            </a:extLst>
          </p:cNvPr>
          <p:cNvPicPr>
            <a:picLocks/>
          </p:cNvPicPr>
          <p:nvPr/>
        </p:nvPicPr>
        <p:blipFill rotWithShape="1">
          <a:blip r:embed="rId4"/>
          <a:srcRect l="11188" t="11051" r="21667" b="14711"/>
          <a:stretch/>
        </p:blipFill>
        <p:spPr bwMode="auto">
          <a:xfrm>
            <a:off x="4644008" y="3212976"/>
            <a:ext cx="3868682" cy="2375595"/>
          </a:xfrm>
          <a:prstGeom prst="rect">
            <a:avLst/>
          </a:prstGeom>
          <a:ln>
            <a:noFill/>
          </a:ln>
          <a:extLst>
            <a:ext uri="{53640926-AAD7-44D8-BBD7-CCE9431645EC}">
              <a14:shadowObscured xmlns:a14="http://schemas.microsoft.com/office/drawing/2010/main" xmlns=""/>
            </a:ext>
          </a:extLst>
        </p:spPr>
      </p:pic>
    </p:spTree>
    <p:extLst>
      <p:ext uri="{BB962C8B-B14F-4D97-AF65-F5344CB8AC3E}">
        <p14:creationId xmlns:p14="http://schemas.microsoft.com/office/powerpoint/2010/main" xmlns="" val="1737497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solidFill>
            <a:schemeClr val="accent5">
              <a:lumMod val="60000"/>
              <a:lumOff val="40000"/>
            </a:schemeClr>
          </a:solidFill>
        </p:spPr>
        <p:txBody>
          <a:bodyPr>
            <a:normAutofit fontScale="90000"/>
          </a:bodyPr>
          <a:lstStyle/>
          <a:p>
            <a:r>
              <a:rPr lang="en-GB" altLang="en-US" sz="4000" dirty="0"/>
              <a:t>Different types of classroom reading</a:t>
            </a:r>
          </a:p>
        </p:txBody>
      </p:sp>
      <p:sp>
        <p:nvSpPr>
          <p:cNvPr id="17416" name="Text Box 8"/>
          <p:cNvSpPr txBox="1">
            <a:spLocks noChangeArrowheads="1"/>
          </p:cNvSpPr>
          <p:nvPr/>
        </p:nvSpPr>
        <p:spPr bwMode="auto">
          <a:xfrm>
            <a:off x="5836270" y="3501008"/>
            <a:ext cx="2584028" cy="538709"/>
          </a:xfrm>
          <a:prstGeom prst="rect">
            <a:avLst/>
          </a:prstGeom>
          <a:noFill/>
          <a:ln w="76200" algn="in">
            <a:solidFill>
              <a:srgbClr val="FF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txBody>
          <a:bodyPr lIns="36576" tIns="36576" rIns="36576" bIns="36576"/>
          <a:lstStyle/>
          <a:p>
            <a:pPr algn="ctr"/>
            <a:r>
              <a:rPr lang="en-GB" altLang="en-US" sz="2400" dirty="0">
                <a:solidFill>
                  <a:srgbClr val="000000"/>
                </a:solidFill>
              </a:rPr>
              <a:t>Guided reading</a:t>
            </a:r>
            <a:endParaRPr lang="en-GB" altLang="en-US" dirty="0"/>
          </a:p>
        </p:txBody>
      </p:sp>
      <p:sp>
        <p:nvSpPr>
          <p:cNvPr id="17417" name="Text Box 9"/>
          <p:cNvSpPr txBox="1">
            <a:spLocks noChangeArrowheads="1"/>
          </p:cNvSpPr>
          <p:nvPr/>
        </p:nvSpPr>
        <p:spPr bwMode="auto">
          <a:xfrm>
            <a:off x="5415360" y="4261910"/>
            <a:ext cx="3510595" cy="637607"/>
          </a:xfrm>
          <a:prstGeom prst="rect">
            <a:avLst/>
          </a:prstGeom>
          <a:noFill/>
          <a:ln w="76200" algn="in">
            <a:solidFill>
              <a:srgbClr val="FF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txBody>
          <a:bodyPr lIns="36576" tIns="36576" rIns="36576" bIns="36576"/>
          <a:lstStyle/>
          <a:p>
            <a:pPr algn="ctr"/>
            <a:r>
              <a:rPr lang="en-GB" altLang="en-US" sz="2400" dirty="0">
                <a:solidFill>
                  <a:srgbClr val="000000"/>
                </a:solidFill>
              </a:rPr>
              <a:t>Independent reading</a:t>
            </a:r>
            <a:endParaRPr lang="en-GB" altLang="en-US" dirty="0"/>
          </a:p>
        </p:txBody>
      </p:sp>
      <p:sp>
        <p:nvSpPr>
          <p:cNvPr id="17419" name="Text Box 11"/>
          <p:cNvSpPr txBox="1">
            <a:spLocks noChangeArrowheads="1"/>
          </p:cNvSpPr>
          <p:nvPr/>
        </p:nvSpPr>
        <p:spPr bwMode="auto">
          <a:xfrm>
            <a:off x="5415360" y="1675215"/>
            <a:ext cx="3240360" cy="670848"/>
          </a:xfrm>
          <a:prstGeom prst="rect">
            <a:avLst/>
          </a:prstGeom>
          <a:noFill/>
          <a:ln w="76200" algn="in">
            <a:solidFill>
              <a:srgbClr val="FF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txBody>
          <a:bodyPr lIns="36576" tIns="36576" rIns="36576" bIns="36576"/>
          <a:lstStyle/>
          <a:p>
            <a:pPr algn="ctr"/>
            <a:r>
              <a:rPr lang="en-GB" altLang="en-US" sz="2400" dirty="0">
                <a:solidFill>
                  <a:srgbClr val="000000"/>
                </a:solidFill>
              </a:rPr>
              <a:t>Shared reading</a:t>
            </a:r>
            <a:endParaRPr lang="en-GB" altLang="en-US" dirty="0"/>
          </a:p>
        </p:txBody>
      </p:sp>
      <p:sp>
        <p:nvSpPr>
          <p:cNvPr id="11" name="Text Box 8"/>
          <p:cNvSpPr txBox="1">
            <a:spLocks noChangeArrowheads="1"/>
          </p:cNvSpPr>
          <p:nvPr/>
        </p:nvSpPr>
        <p:spPr bwMode="auto">
          <a:xfrm>
            <a:off x="5755836" y="2576285"/>
            <a:ext cx="2744895" cy="702530"/>
          </a:xfrm>
          <a:prstGeom prst="rect">
            <a:avLst/>
          </a:prstGeom>
          <a:noFill/>
          <a:ln w="76200" algn="in">
            <a:solidFill>
              <a:srgbClr val="FF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txBody>
          <a:bodyPr lIns="36576" tIns="36576" rIns="36576" bIns="36576"/>
          <a:lstStyle/>
          <a:p>
            <a:pPr algn="ctr"/>
            <a:r>
              <a:rPr lang="en-GB" altLang="en-US" sz="2400" dirty="0">
                <a:solidFill>
                  <a:srgbClr val="000000"/>
                </a:solidFill>
              </a:rPr>
              <a:t>Modelled reading</a:t>
            </a:r>
            <a:endParaRPr lang="en-GB" altLang="en-US" dirty="0"/>
          </a:p>
        </p:txBody>
      </p:sp>
      <p:sp>
        <p:nvSpPr>
          <p:cNvPr id="14" name="Text Box 10"/>
          <p:cNvSpPr txBox="1">
            <a:spLocks noChangeArrowheads="1"/>
          </p:cNvSpPr>
          <p:nvPr/>
        </p:nvSpPr>
        <p:spPr bwMode="auto">
          <a:xfrm>
            <a:off x="5940152" y="4941168"/>
            <a:ext cx="2376264" cy="576064"/>
          </a:xfrm>
          <a:prstGeom prst="rect">
            <a:avLst/>
          </a:prstGeom>
          <a:noFill/>
          <a:ln w="76200" algn="in">
            <a:solidFill>
              <a:srgbClr val="FF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CCCCCC"/>
                  </a:outerShdw>
                </a:effectLst>
              </a14:hiddenEffects>
            </a:ext>
          </a:extLst>
        </p:spPr>
        <p:txBody>
          <a:bodyPr lIns="36576" tIns="36576" rIns="36576" bIns="36576"/>
          <a:lstStyle/>
          <a:p>
            <a:pPr algn="ctr"/>
            <a:r>
              <a:rPr lang="en-GB" altLang="en-US" sz="2400" dirty="0">
                <a:solidFill>
                  <a:srgbClr val="000000"/>
                </a:solidFill>
              </a:rPr>
              <a:t>Class story</a:t>
            </a:r>
            <a:endParaRPr lang="en-GB" altLang="en-US" dirty="0"/>
          </a:p>
        </p:txBody>
      </p:sp>
      <p:sp>
        <p:nvSpPr>
          <p:cNvPr id="2" name="TextBox 1"/>
          <p:cNvSpPr txBox="1"/>
          <p:nvPr/>
        </p:nvSpPr>
        <p:spPr>
          <a:xfrm>
            <a:off x="2048774" y="1417638"/>
            <a:ext cx="2448272" cy="4508927"/>
          </a:xfrm>
          <a:prstGeom prst="rect">
            <a:avLst/>
          </a:prstGeom>
          <a:noFill/>
        </p:spPr>
        <p:txBody>
          <a:bodyPr wrap="square" rtlCol="0">
            <a:spAutoFit/>
          </a:bodyPr>
          <a:lstStyle/>
          <a:p>
            <a:pPr algn="ctr"/>
            <a:r>
              <a:rPr lang="en-GB" sz="28700" dirty="0">
                <a:solidFill>
                  <a:srgbClr val="00B0F0"/>
                </a:solidFill>
              </a:rPr>
              <a:t>?</a:t>
            </a:r>
          </a:p>
        </p:txBody>
      </p:sp>
      <p:pic>
        <p:nvPicPr>
          <p:cNvPr id="3" name="Picture 2"/>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60672" y="3854002"/>
            <a:ext cx="1284023" cy="1663230"/>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260672" y="1988840"/>
            <a:ext cx="1290959" cy="1762573"/>
          </a:xfrm>
          <a:prstGeom prst="rect">
            <a:avLst/>
          </a:prstGeom>
        </p:spPr>
      </p:pic>
    </p:spTree>
    <p:extLst>
      <p:ext uri="{BB962C8B-B14F-4D97-AF65-F5344CB8AC3E}">
        <p14:creationId xmlns:p14="http://schemas.microsoft.com/office/powerpoint/2010/main" xmlns="" val="3377134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animBg="1"/>
      <p:bldP spid="17416" grpId="0" animBg="1"/>
      <p:bldP spid="17417" grpId="0" animBg="1"/>
      <p:bldP spid="17419" grpId="0" animBg="1"/>
      <p:bldP spid="11" grpId="0" animBg="1"/>
      <p:bldP spid="14" grpId="0" animBg="1"/>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solidFill>
            <a:schemeClr val="accent5">
              <a:lumMod val="60000"/>
              <a:lumOff val="40000"/>
            </a:schemeClr>
          </a:solidFill>
        </p:spPr>
        <p:txBody>
          <a:bodyPr>
            <a:normAutofit fontScale="90000"/>
          </a:bodyPr>
          <a:lstStyle/>
          <a:p>
            <a:r>
              <a:rPr lang="en-GB" dirty="0"/>
              <a:t>Different types of classroom reading</a:t>
            </a:r>
          </a:p>
        </p:txBody>
      </p:sp>
      <p:graphicFrame>
        <p:nvGraphicFramePr>
          <p:cNvPr id="5" name="Table 4"/>
          <p:cNvGraphicFramePr>
            <a:graphicFrameLocks noGrp="1"/>
          </p:cNvGraphicFramePr>
          <p:nvPr>
            <p:extLst>
              <p:ext uri="{D42A27DB-BD31-4B8C-83A1-F6EECF244321}">
                <p14:modId xmlns:p14="http://schemas.microsoft.com/office/powerpoint/2010/main" xmlns="" val="2106155985"/>
              </p:ext>
            </p:extLst>
          </p:nvPr>
        </p:nvGraphicFramePr>
        <p:xfrm>
          <a:off x="323527" y="1487615"/>
          <a:ext cx="8496944" cy="4188387"/>
        </p:xfrm>
        <a:graphic>
          <a:graphicData uri="http://schemas.openxmlformats.org/drawingml/2006/table">
            <a:tbl>
              <a:tblPr firstRow="1" bandRow="1">
                <a:tableStyleId>{5C22544A-7EE6-4342-B048-85BDC9FD1C3A}</a:tableStyleId>
              </a:tblPr>
              <a:tblGrid>
                <a:gridCol w="1215416">
                  <a:extLst>
                    <a:ext uri="{9D8B030D-6E8A-4147-A177-3AD203B41FA5}">
                      <a16:colId xmlns:a16="http://schemas.microsoft.com/office/drawing/2014/main" xmlns="" val="20000"/>
                    </a:ext>
                  </a:extLst>
                </a:gridCol>
                <a:gridCol w="938688">
                  <a:extLst>
                    <a:ext uri="{9D8B030D-6E8A-4147-A177-3AD203B41FA5}">
                      <a16:colId xmlns:a16="http://schemas.microsoft.com/office/drawing/2014/main" xmlns="" val="20001"/>
                    </a:ext>
                  </a:extLst>
                </a:gridCol>
                <a:gridCol w="1038041">
                  <a:extLst>
                    <a:ext uri="{9D8B030D-6E8A-4147-A177-3AD203B41FA5}">
                      <a16:colId xmlns:a16="http://schemas.microsoft.com/office/drawing/2014/main" xmlns="" val="20002"/>
                    </a:ext>
                  </a:extLst>
                </a:gridCol>
                <a:gridCol w="1381211">
                  <a:extLst>
                    <a:ext uri="{9D8B030D-6E8A-4147-A177-3AD203B41FA5}">
                      <a16:colId xmlns:a16="http://schemas.microsoft.com/office/drawing/2014/main" xmlns="" val="20003"/>
                    </a:ext>
                  </a:extLst>
                </a:gridCol>
                <a:gridCol w="1295876">
                  <a:extLst>
                    <a:ext uri="{9D8B030D-6E8A-4147-A177-3AD203B41FA5}">
                      <a16:colId xmlns:a16="http://schemas.microsoft.com/office/drawing/2014/main" xmlns="" val="20004"/>
                    </a:ext>
                  </a:extLst>
                </a:gridCol>
                <a:gridCol w="1123376">
                  <a:extLst>
                    <a:ext uri="{9D8B030D-6E8A-4147-A177-3AD203B41FA5}">
                      <a16:colId xmlns:a16="http://schemas.microsoft.com/office/drawing/2014/main" xmlns="" val="20005"/>
                    </a:ext>
                  </a:extLst>
                </a:gridCol>
                <a:gridCol w="1504336">
                  <a:extLst>
                    <a:ext uri="{9D8B030D-6E8A-4147-A177-3AD203B41FA5}">
                      <a16:colId xmlns:a16="http://schemas.microsoft.com/office/drawing/2014/main" xmlns="" val="20006"/>
                    </a:ext>
                  </a:extLst>
                </a:gridCol>
              </a:tblGrid>
              <a:tr h="385533">
                <a:tc>
                  <a:txBody>
                    <a:bodyPr/>
                    <a:lstStyle/>
                    <a:p>
                      <a:pPr algn="ctr">
                        <a:lnSpc>
                          <a:spcPct val="107000"/>
                        </a:lnSpc>
                        <a:spcAft>
                          <a:spcPts val="800"/>
                        </a:spcAft>
                      </a:pPr>
                      <a:r>
                        <a:rPr lang="en-GB" sz="1000">
                          <a:effectLst/>
                        </a:rPr>
                        <a:t>Type?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a:effectLst/>
                        </a:rPr>
                        <a:t>Who reads?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a:effectLst/>
                        </a:rPr>
                        <a:t>Number of pupils?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a:effectLst/>
                        </a:rPr>
                        <a:t>Reading level?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a:effectLst/>
                        </a:rPr>
                        <a:t>How often?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a:effectLst/>
                        </a:rPr>
                        <a:t>Range of text?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gn="ctr">
                        <a:lnSpc>
                          <a:spcPct val="107000"/>
                        </a:lnSpc>
                        <a:spcAft>
                          <a:spcPts val="800"/>
                        </a:spcAft>
                      </a:pPr>
                      <a:r>
                        <a:rPr lang="en-GB" sz="1000">
                          <a:effectLst/>
                        </a:rPr>
                        <a:t>Purpose?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xmlns="" val="10000"/>
                  </a:ext>
                </a:extLst>
              </a:tr>
              <a:tr h="385533">
                <a:tc>
                  <a:txBody>
                    <a:bodyPr/>
                    <a:lstStyle/>
                    <a:p>
                      <a:pPr>
                        <a:lnSpc>
                          <a:spcPct val="107000"/>
                        </a:lnSpc>
                        <a:spcAft>
                          <a:spcPts val="800"/>
                        </a:spcAft>
                      </a:pPr>
                      <a:r>
                        <a:rPr lang="en-GB" sz="1000">
                          <a:effectLst/>
                        </a:rPr>
                        <a:t>Modelled reading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Teacher</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Whole class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Just above pupils’ level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Can be used often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Fiction or non-fiction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US" sz="1000">
                          <a:effectLst/>
                        </a:rPr>
                        <a:t>The goal is to model </a:t>
                      </a:r>
                      <a:r>
                        <a:rPr lang="en-GB" sz="1000">
                          <a:effectLst/>
                        </a:rPr>
                        <a:t>specific reading skills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xmlns="" val="10001"/>
                  </a:ext>
                </a:extLst>
              </a:tr>
              <a:tr h="454591">
                <a:tc>
                  <a:txBody>
                    <a:bodyPr/>
                    <a:lstStyle/>
                    <a:p>
                      <a:pPr>
                        <a:lnSpc>
                          <a:spcPct val="107000"/>
                        </a:lnSpc>
                        <a:spcAft>
                          <a:spcPts val="800"/>
                        </a:spcAft>
                      </a:pPr>
                      <a:r>
                        <a:rPr lang="en-GB" sz="1000">
                          <a:effectLst/>
                        </a:rPr>
                        <a:t>Shared reading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Teacher and pupils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Whole class or group</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At the pupils’ level or above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Can be used often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All kinds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To teach specific reading skills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xmlns="" val="10002"/>
                  </a:ext>
                </a:extLst>
              </a:tr>
              <a:tr h="1167665">
                <a:tc>
                  <a:txBody>
                    <a:bodyPr/>
                    <a:lstStyle/>
                    <a:p>
                      <a:pPr>
                        <a:lnSpc>
                          <a:spcPct val="107000"/>
                        </a:lnSpc>
                        <a:spcAft>
                          <a:spcPts val="800"/>
                        </a:spcAft>
                      </a:pPr>
                      <a:r>
                        <a:rPr lang="en-GB" sz="1000">
                          <a:effectLst/>
                        </a:rPr>
                        <a:t>Guided reading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Teacher and/or pupils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3-6 children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Just above the children’s own reading level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Regularly, as often as possible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Fiction or non-fiction</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US" sz="1000">
                          <a:effectLst/>
                        </a:rPr>
                        <a:t>The goal is for pupils to become fluent readers who can problem solve strategically and read independently and silently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xmlns="" val="10003"/>
                  </a:ext>
                </a:extLst>
              </a:tr>
              <a:tr h="854151">
                <a:tc>
                  <a:txBody>
                    <a:bodyPr/>
                    <a:lstStyle/>
                    <a:p>
                      <a:pPr>
                        <a:lnSpc>
                          <a:spcPct val="107000"/>
                        </a:lnSpc>
                        <a:spcAft>
                          <a:spcPts val="800"/>
                        </a:spcAft>
                      </a:pPr>
                      <a:r>
                        <a:rPr lang="en-GB" sz="1000">
                          <a:effectLst/>
                        </a:rPr>
                        <a:t>Independent reading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Individual pupil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1 child</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The pupil’s own reading level</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As often as possible</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A range of fiction and non-fiction as children get older</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 For child to practise reading, and to develop a love of books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xmlns="" val="10004"/>
                  </a:ext>
                </a:extLst>
              </a:tr>
              <a:tr h="854151">
                <a:tc>
                  <a:txBody>
                    <a:bodyPr/>
                    <a:lstStyle/>
                    <a:p>
                      <a:pPr>
                        <a:lnSpc>
                          <a:spcPct val="107000"/>
                        </a:lnSpc>
                        <a:spcAft>
                          <a:spcPts val="800"/>
                        </a:spcAft>
                      </a:pPr>
                      <a:r>
                        <a:rPr lang="en-GB" sz="1000">
                          <a:effectLst/>
                        </a:rPr>
                        <a:t>The class story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Teacher</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Whole class</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Can be a lot higher than the children’s level if the text is interesting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Daily works best, often at the end of the day as a “treat”</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a:effectLst/>
                        </a:rPr>
                        <a:t>Lots of fiction, but some non-fiction too</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tc>
                  <a:txBody>
                    <a:bodyPr/>
                    <a:lstStyle/>
                    <a:p>
                      <a:pPr>
                        <a:lnSpc>
                          <a:spcPct val="107000"/>
                        </a:lnSpc>
                        <a:spcAft>
                          <a:spcPts val="800"/>
                        </a:spcAft>
                      </a:pPr>
                      <a:r>
                        <a:rPr lang="en-GB" sz="1000" dirty="0">
                          <a:effectLst/>
                        </a:rPr>
                        <a:t>For the teacher to model the reading process and for children to enjoy  stories and books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81455" marR="81455" marT="40728" marB="40728"/>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xmlns="" val="2608748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Let’s look at some reading in the classroom</a:t>
            </a:r>
          </a:p>
        </p:txBody>
      </p:sp>
      <p:sp>
        <p:nvSpPr>
          <p:cNvPr id="4" name="Content Placeholder 3"/>
          <p:cNvSpPr txBox="1">
            <a:spLocks noGrp="1"/>
          </p:cNvSpPr>
          <p:nvPr>
            <p:ph idx="1"/>
          </p:nvPr>
        </p:nvSpPr>
        <p:spPr>
          <a:xfrm>
            <a:off x="6156176" y="5301208"/>
            <a:ext cx="3538736" cy="615553"/>
          </a:xfrm>
          <a:prstGeom prst="rect">
            <a:avLst/>
          </a:prstGeom>
          <a:noFill/>
        </p:spPr>
        <p:txBody>
          <a:bodyPr wrap="square" rtlCol="0">
            <a:spAutoFit/>
          </a:bodyPr>
          <a:lstStyle/>
          <a:p>
            <a:pPr marL="0" indent="0">
              <a:buNone/>
            </a:pPr>
            <a:r>
              <a:rPr lang="en-US" sz="1000" dirty="0">
                <a:hlinkClick r:id="rId3"/>
              </a:rPr>
              <a:t>https://www.youtube.com/watch?v=jfGjgOc-rJw</a:t>
            </a:r>
            <a:endParaRPr lang="en-US" sz="1000" dirty="0"/>
          </a:p>
          <a:p>
            <a:pPr marL="0" indent="0">
              <a:buNone/>
            </a:pPr>
            <a:endParaRPr lang="en-US" sz="1000" dirty="0"/>
          </a:p>
          <a:p>
            <a:endParaRPr lang="en-US" sz="1000" kern="1200" dirty="0">
              <a:solidFill>
                <a:schemeClr val="tx1"/>
              </a:solidFill>
            </a:endParaRPr>
          </a:p>
        </p:txBody>
      </p:sp>
      <p:pic>
        <p:nvPicPr>
          <p:cNvPr id="5" name="Picture 4"/>
          <p:cNvPicPr/>
          <p:nvPr/>
        </p:nvPicPr>
        <p:blipFill rotWithShape="1">
          <a:blip r:embed="rId4"/>
          <a:srcRect l="5751" t="15171" r="28010" b="20836"/>
          <a:stretch/>
        </p:blipFill>
        <p:spPr bwMode="auto">
          <a:xfrm>
            <a:off x="1979712" y="1772816"/>
            <a:ext cx="5570106" cy="3409935"/>
          </a:xfrm>
          <a:prstGeom prst="rect">
            <a:avLst/>
          </a:prstGeom>
          <a:ln w="38100">
            <a:solidFill>
              <a:schemeClr val="accent1"/>
            </a:solidFill>
          </a:ln>
          <a:extLst>
            <a:ext uri="{53640926-AAD7-44D8-BBD7-CCE9431645EC}">
              <a14:shadowObscured xmlns:a14="http://schemas.microsoft.com/office/drawing/2010/main" xmlns=""/>
            </a:ext>
          </a:extLst>
        </p:spPr>
      </p:pic>
    </p:spTree>
    <p:extLst>
      <p:ext uri="{BB962C8B-B14F-4D97-AF65-F5344CB8AC3E}">
        <p14:creationId xmlns:p14="http://schemas.microsoft.com/office/powerpoint/2010/main" xmlns="" val="1916100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4DE52D-45F1-41A1-8FBF-9B87213B0302}"/>
              </a:ext>
            </a:extLst>
          </p:cNvPr>
          <p:cNvSpPr>
            <a:spLocks noGrp="1"/>
          </p:cNvSpPr>
          <p:nvPr>
            <p:ph type="title"/>
          </p:nvPr>
        </p:nvSpPr>
        <p:spPr>
          <a:solidFill>
            <a:schemeClr val="accent5">
              <a:lumMod val="60000"/>
              <a:lumOff val="40000"/>
            </a:schemeClr>
          </a:solidFill>
        </p:spPr>
        <p:txBody>
          <a:bodyPr/>
          <a:lstStyle/>
          <a:p>
            <a:r>
              <a:rPr lang="en-GB" dirty="0"/>
              <a:t>Let’s review the video</a:t>
            </a:r>
          </a:p>
        </p:txBody>
      </p:sp>
      <p:sp>
        <p:nvSpPr>
          <p:cNvPr id="4" name="Content Placeholder 2">
            <a:extLst>
              <a:ext uri="{FF2B5EF4-FFF2-40B4-BE49-F238E27FC236}">
                <a16:creationId xmlns:a16="http://schemas.microsoft.com/office/drawing/2014/main" xmlns="" id="{BA566B92-F774-4777-A546-E962F7A2EF4E}"/>
              </a:ext>
            </a:extLst>
          </p:cNvPr>
          <p:cNvSpPr txBox="1">
            <a:spLocks/>
          </p:cNvSpPr>
          <p:nvPr/>
        </p:nvSpPr>
        <p:spPr>
          <a:xfrm>
            <a:off x="6026805" y="1700808"/>
            <a:ext cx="2530624" cy="1180727"/>
          </a:xfrm>
          <a:prstGeom prst="rect">
            <a:avLst/>
          </a:prstGeom>
          <a:solidFill>
            <a:srgbClr val="FF99FF"/>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Word </a:t>
            </a:r>
          </a:p>
          <a:p>
            <a:r>
              <a:rPr lang="en-GB" dirty="0"/>
              <a:t>level</a:t>
            </a:r>
          </a:p>
        </p:txBody>
      </p:sp>
      <p:sp>
        <p:nvSpPr>
          <p:cNvPr id="5" name="Content Placeholder 2">
            <a:extLst>
              <a:ext uri="{FF2B5EF4-FFF2-40B4-BE49-F238E27FC236}">
                <a16:creationId xmlns:a16="http://schemas.microsoft.com/office/drawing/2014/main" xmlns="" id="{78B53A62-D1B4-4BFC-910A-9C7B6AF745E8}"/>
              </a:ext>
            </a:extLst>
          </p:cNvPr>
          <p:cNvSpPr txBox="1">
            <a:spLocks/>
          </p:cNvSpPr>
          <p:nvPr/>
        </p:nvSpPr>
        <p:spPr>
          <a:xfrm>
            <a:off x="6084168" y="4509120"/>
            <a:ext cx="2530624" cy="1180727"/>
          </a:xfrm>
          <a:prstGeom prst="rect">
            <a:avLst/>
          </a:prstGeom>
          <a:solidFill>
            <a:srgbClr val="FF3399"/>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Text </a:t>
            </a:r>
          </a:p>
          <a:p>
            <a:r>
              <a:rPr lang="en-GB" dirty="0"/>
              <a:t>level</a:t>
            </a:r>
          </a:p>
        </p:txBody>
      </p:sp>
      <p:sp>
        <p:nvSpPr>
          <p:cNvPr id="6" name="TextBox 5">
            <a:extLst>
              <a:ext uri="{FF2B5EF4-FFF2-40B4-BE49-F238E27FC236}">
                <a16:creationId xmlns:a16="http://schemas.microsoft.com/office/drawing/2014/main" xmlns="" id="{2A8449B8-276C-4FD4-9D0D-E7FB0E712C92}"/>
              </a:ext>
            </a:extLst>
          </p:cNvPr>
          <p:cNvSpPr txBox="1"/>
          <p:nvPr/>
        </p:nvSpPr>
        <p:spPr>
          <a:xfrm>
            <a:off x="1979712" y="274638"/>
            <a:ext cx="1872208" cy="6447919"/>
          </a:xfrm>
          <a:prstGeom prst="rect">
            <a:avLst/>
          </a:prstGeom>
          <a:noFill/>
        </p:spPr>
        <p:txBody>
          <a:bodyPr wrap="square" rtlCol="0">
            <a:spAutoFit/>
          </a:bodyPr>
          <a:lstStyle/>
          <a:p>
            <a:pPr algn="ctr"/>
            <a:r>
              <a:rPr lang="en-GB" sz="41300" dirty="0">
                <a:solidFill>
                  <a:schemeClr val="accent1">
                    <a:lumMod val="75000"/>
                  </a:schemeClr>
                </a:solidFill>
              </a:rPr>
              <a:t>?</a:t>
            </a:r>
          </a:p>
        </p:txBody>
      </p:sp>
      <p:sp>
        <p:nvSpPr>
          <p:cNvPr id="8" name="Content Placeholder 2">
            <a:extLst>
              <a:ext uri="{FF2B5EF4-FFF2-40B4-BE49-F238E27FC236}">
                <a16:creationId xmlns:a16="http://schemas.microsoft.com/office/drawing/2014/main" xmlns="" id="{3F8FC8B4-DA13-451A-AC27-852557917A21}"/>
              </a:ext>
            </a:extLst>
          </p:cNvPr>
          <p:cNvSpPr txBox="1">
            <a:spLocks/>
          </p:cNvSpPr>
          <p:nvPr/>
        </p:nvSpPr>
        <p:spPr>
          <a:xfrm>
            <a:off x="6035998" y="3045223"/>
            <a:ext cx="2530624" cy="1180727"/>
          </a:xfrm>
          <a:prstGeom prst="rect">
            <a:avLst/>
          </a:prstGeom>
          <a:solidFill>
            <a:srgbClr val="FF00FF"/>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Sentence </a:t>
            </a:r>
          </a:p>
          <a:p>
            <a:r>
              <a:rPr lang="en-GB" dirty="0"/>
              <a:t>level</a:t>
            </a:r>
          </a:p>
        </p:txBody>
      </p:sp>
    </p:spTree>
    <p:extLst>
      <p:ext uri="{BB962C8B-B14F-4D97-AF65-F5344CB8AC3E}">
        <p14:creationId xmlns:p14="http://schemas.microsoft.com/office/powerpoint/2010/main" xmlns="" val="330141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04130"/>
            <a:ext cx="8229600" cy="1143000"/>
          </a:xfrm>
          <a:solidFill>
            <a:schemeClr val="accent5">
              <a:lumMod val="60000"/>
              <a:lumOff val="40000"/>
            </a:schemeClr>
          </a:solidFill>
        </p:spPr>
        <p:txBody>
          <a:bodyPr/>
          <a:lstStyle/>
          <a:p>
            <a:r>
              <a:rPr lang="en-GB" dirty="0"/>
              <a:t>Modelled reading strategies</a:t>
            </a:r>
          </a:p>
        </p:txBody>
      </p:sp>
      <p:sp>
        <p:nvSpPr>
          <p:cNvPr id="4" name="TextBox 3"/>
          <p:cNvSpPr txBox="1"/>
          <p:nvPr/>
        </p:nvSpPr>
        <p:spPr>
          <a:xfrm>
            <a:off x="179512" y="1790501"/>
            <a:ext cx="2234853" cy="713529"/>
          </a:xfrm>
          <a:prstGeom prst="rect">
            <a:avLst/>
          </a:prstGeom>
          <a:noFill/>
          <a:ln w="38100">
            <a:solidFill>
              <a:schemeClr val="accent1">
                <a:lumMod val="75000"/>
              </a:schemeClr>
            </a:solidFill>
          </a:ln>
        </p:spPr>
        <p:txBody>
          <a:bodyPr wrap="square" rtlCol="0">
            <a:spAutoFit/>
          </a:bodyPr>
          <a:lstStyle/>
          <a:p>
            <a:pPr>
              <a:lnSpc>
                <a:spcPct val="115000"/>
              </a:lnSpc>
              <a:spcAft>
                <a:spcPts val="0"/>
              </a:spcAft>
            </a:pPr>
            <a:r>
              <a:rPr lang="en-GB" sz="900" dirty="0"/>
              <a:t>This is the name given to the context in which the explicit and planned demonstration of reading strategies is the prime objective.</a:t>
            </a:r>
          </a:p>
        </p:txBody>
      </p:sp>
      <p:sp>
        <p:nvSpPr>
          <p:cNvPr id="5" name="TextBox 4"/>
          <p:cNvSpPr txBox="1"/>
          <p:nvPr/>
        </p:nvSpPr>
        <p:spPr>
          <a:xfrm>
            <a:off x="204116" y="2832482"/>
            <a:ext cx="2185643" cy="1032077"/>
          </a:xfrm>
          <a:prstGeom prst="rect">
            <a:avLst/>
          </a:prstGeom>
          <a:noFill/>
          <a:ln w="38100">
            <a:solidFill>
              <a:schemeClr val="accent1">
                <a:lumMod val="75000"/>
              </a:schemeClr>
            </a:solidFill>
          </a:ln>
        </p:spPr>
        <p:txBody>
          <a:bodyPr wrap="square" rtlCol="0">
            <a:spAutoFit/>
          </a:bodyPr>
          <a:lstStyle/>
          <a:p>
            <a:pPr>
              <a:lnSpc>
                <a:spcPct val="115000"/>
              </a:lnSpc>
            </a:pPr>
            <a:r>
              <a:rPr lang="en-GB" sz="900" dirty="0"/>
              <a:t>The teacher reads an enlarged text aloud to the whole class or small group, and thinks aloud about the strategies he/she is using to recognise words and comprehend.</a:t>
            </a:r>
          </a:p>
        </p:txBody>
      </p:sp>
      <p:sp>
        <p:nvSpPr>
          <p:cNvPr id="6" name="TextBox 5"/>
          <p:cNvSpPr txBox="1"/>
          <p:nvPr/>
        </p:nvSpPr>
        <p:spPr>
          <a:xfrm>
            <a:off x="204116" y="4051435"/>
            <a:ext cx="2340260" cy="1191352"/>
          </a:xfrm>
          <a:prstGeom prst="rect">
            <a:avLst/>
          </a:prstGeom>
          <a:noFill/>
          <a:ln w="38100">
            <a:solidFill>
              <a:schemeClr val="accent1">
                <a:lumMod val="75000"/>
              </a:schemeClr>
            </a:solidFill>
          </a:ln>
        </p:spPr>
        <p:txBody>
          <a:bodyPr wrap="square" rtlCol="0">
            <a:spAutoFit/>
          </a:bodyPr>
          <a:lstStyle/>
          <a:p>
            <a:pPr>
              <a:lnSpc>
                <a:spcPct val="115000"/>
              </a:lnSpc>
            </a:pPr>
            <a:r>
              <a:rPr lang="en-GB" sz="900" dirty="0"/>
              <a:t>This is best conducted within a whole-class/group input in which a specific reading skills or strategy is being focused upon.  This can then be followed by an activity which provides an opportunity for learners to use the skill or strategy.</a:t>
            </a:r>
          </a:p>
        </p:txBody>
      </p:sp>
      <p:sp>
        <p:nvSpPr>
          <p:cNvPr id="7" name="TextBox 6"/>
          <p:cNvSpPr txBox="1"/>
          <p:nvPr/>
        </p:nvSpPr>
        <p:spPr>
          <a:xfrm>
            <a:off x="2915816" y="4695146"/>
            <a:ext cx="2952328" cy="1065676"/>
          </a:xfrm>
          <a:prstGeom prst="rect">
            <a:avLst/>
          </a:prstGeom>
          <a:noFill/>
          <a:ln w="38100">
            <a:solidFill>
              <a:schemeClr val="accent1">
                <a:lumMod val="75000"/>
              </a:schemeClr>
            </a:solidFill>
          </a:ln>
        </p:spPr>
        <p:txBody>
          <a:bodyPr wrap="square" rtlCol="0">
            <a:spAutoFit/>
          </a:bodyPr>
          <a:lstStyle/>
          <a:p>
            <a:pPr>
              <a:lnSpc>
                <a:spcPct val="115000"/>
              </a:lnSpc>
              <a:spcAft>
                <a:spcPts val="0"/>
              </a:spcAft>
            </a:pPr>
            <a:r>
              <a:rPr lang="en-GB" sz="900" dirty="0"/>
              <a:t>Reading material is generally chosen on the basis of the objective to be taught.  For example, teaching skimming to gain a general impression or overview of the content is best achieved when the text has headings and sub-headings</a:t>
            </a:r>
            <a:r>
              <a:rPr lang="en-GB" sz="1000" dirty="0"/>
              <a:t>.  </a:t>
            </a:r>
          </a:p>
        </p:txBody>
      </p:sp>
      <p:sp>
        <p:nvSpPr>
          <p:cNvPr id="8" name="TextBox 7"/>
          <p:cNvSpPr txBox="1"/>
          <p:nvPr/>
        </p:nvSpPr>
        <p:spPr>
          <a:xfrm>
            <a:off x="2953660" y="1449815"/>
            <a:ext cx="3329375" cy="1508105"/>
          </a:xfrm>
          <a:prstGeom prst="rect">
            <a:avLst/>
          </a:prstGeom>
          <a:noFill/>
          <a:ln w="38100">
            <a:solidFill>
              <a:schemeClr val="accent1">
                <a:lumMod val="75000"/>
              </a:schemeClr>
            </a:solidFill>
          </a:ln>
        </p:spPr>
        <p:txBody>
          <a:bodyPr wrap="square" rtlCol="0">
            <a:spAutoFit/>
          </a:bodyPr>
          <a:lstStyle/>
          <a:p>
            <a:pPr>
              <a:lnSpc>
                <a:spcPct val="115000"/>
              </a:lnSpc>
            </a:pPr>
            <a:r>
              <a:rPr lang="en-GB" sz="900" dirty="0"/>
              <a:t>If the objective of a lesson is to teach pupils to be aware of the role of punctuation in reading, the teacher needs to be aware of key aspects to be demonstrated.  For example, You’ll remember at the start of the story I showed you how my voice went up at the end of the sentence because there was a question mark there.  Listen to how my voice changes when I read this sentence which has an exclamation mark…</a:t>
            </a:r>
          </a:p>
        </p:txBody>
      </p:sp>
      <p:sp>
        <p:nvSpPr>
          <p:cNvPr id="9" name="TextBox 8"/>
          <p:cNvSpPr txBox="1"/>
          <p:nvPr/>
        </p:nvSpPr>
        <p:spPr>
          <a:xfrm>
            <a:off x="6540239" y="1525043"/>
            <a:ext cx="2390558" cy="1191352"/>
          </a:xfrm>
          <a:prstGeom prst="rect">
            <a:avLst/>
          </a:prstGeom>
          <a:noFill/>
          <a:ln w="38100">
            <a:solidFill>
              <a:schemeClr val="accent1">
                <a:lumMod val="75000"/>
              </a:schemeClr>
            </a:solidFill>
          </a:ln>
        </p:spPr>
        <p:txBody>
          <a:bodyPr wrap="square" rtlCol="0">
            <a:spAutoFit/>
          </a:bodyPr>
          <a:lstStyle/>
          <a:p>
            <a:pPr>
              <a:lnSpc>
                <a:spcPct val="115000"/>
              </a:lnSpc>
              <a:spcAft>
                <a:spcPts val="0"/>
              </a:spcAft>
            </a:pPr>
            <a:r>
              <a:rPr lang="en-GB" sz="900" dirty="0"/>
              <a:t>The teacher’s role is to:</a:t>
            </a:r>
          </a:p>
          <a:p>
            <a:pPr marL="342900" lvl="0" indent="-342900">
              <a:lnSpc>
                <a:spcPct val="115000"/>
              </a:lnSpc>
              <a:spcAft>
                <a:spcPts val="0"/>
              </a:spcAft>
              <a:buFont typeface="Symbol" panose="05050102010706020507" pitchFamily="18" charset="2"/>
              <a:buChar char=""/>
            </a:pPr>
            <a:r>
              <a:rPr lang="en-GB" sz="900" dirty="0"/>
              <a:t>engage the pupils’ interest</a:t>
            </a:r>
          </a:p>
          <a:p>
            <a:pPr marL="342900" lvl="0" indent="-342900">
              <a:lnSpc>
                <a:spcPct val="115000"/>
              </a:lnSpc>
              <a:spcAft>
                <a:spcPts val="0"/>
              </a:spcAft>
              <a:buFont typeface="Symbol" panose="05050102010706020507" pitchFamily="18" charset="2"/>
              <a:buChar char=""/>
            </a:pPr>
            <a:r>
              <a:rPr lang="en-GB" sz="900" dirty="0"/>
              <a:t>read the text aloud expressively</a:t>
            </a:r>
          </a:p>
          <a:p>
            <a:pPr marL="342900" lvl="0" indent="-342900">
              <a:lnSpc>
                <a:spcPct val="115000"/>
              </a:lnSpc>
              <a:spcAft>
                <a:spcPts val="0"/>
              </a:spcAft>
              <a:buFont typeface="Symbol" panose="05050102010706020507" pitchFamily="18" charset="2"/>
              <a:buChar char=""/>
            </a:pPr>
            <a:r>
              <a:rPr lang="en-GB" sz="900" dirty="0"/>
              <a:t>think aloud about the targeted skill or strategy (the objective)</a:t>
            </a:r>
          </a:p>
          <a:p>
            <a:pPr marL="342900" lvl="0" indent="-342900">
              <a:lnSpc>
                <a:spcPct val="115000"/>
              </a:lnSpc>
              <a:spcAft>
                <a:spcPts val="0"/>
              </a:spcAft>
              <a:buFont typeface="Symbol" panose="05050102010706020507" pitchFamily="18" charset="2"/>
              <a:buChar char=""/>
            </a:pPr>
            <a:r>
              <a:rPr lang="en-GB" sz="900" dirty="0"/>
              <a:t>demonstrate how readers make sense of print.</a:t>
            </a:r>
          </a:p>
        </p:txBody>
      </p:sp>
      <p:sp>
        <p:nvSpPr>
          <p:cNvPr id="10" name="TextBox 9"/>
          <p:cNvSpPr txBox="1"/>
          <p:nvPr/>
        </p:nvSpPr>
        <p:spPr>
          <a:xfrm>
            <a:off x="6219625" y="2957920"/>
            <a:ext cx="2496971" cy="713529"/>
          </a:xfrm>
          <a:prstGeom prst="rect">
            <a:avLst/>
          </a:prstGeom>
          <a:noFill/>
          <a:ln w="38100">
            <a:solidFill>
              <a:schemeClr val="accent1">
                <a:lumMod val="75000"/>
              </a:schemeClr>
            </a:solidFill>
          </a:ln>
        </p:spPr>
        <p:txBody>
          <a:bodyPr wrap="square" rtlCol="0">
            <a:spAutoFit/>
          </a:bodyPr>
          <a:lstStyle/>
          <a:p>
            <a:pPr>
              <a:lnSpc>
                <a:spcPct val="115000"/>
              </a:lnSpc>
            </a:pPr>
            <a:r>
              <a:rPr lang="en-GB" sz="900" dirty="0"/>
              <a:t>Children participate by listening and observing the expert at work, rather than by contributing suggestions and pursuing points through discussion.</a:t>
            </a:r>
          </a:p>
        </p:txBody>
      </p:sp>
      <p:sp>
        <p:nvSpPr>
          <p:cNvPr id="11" name="TextBox 10"/>
          <p:cNvSpPr txBox="1"/>
          <p:nvPr/>
        </p:nvSpPr>
        <p:spPr>
          <a:xfrm>
            <a:off x="5991947" y="3887382"/>
            <a:ext cx="2952328" cy="872803"/>
          </a:xfrm>
          <a:prstGeom prst="rect">
            <a:avLst/>
          </a:prstGeom>
          <a:noFill/>
          <a:ln w="38100">
            <a:solidFill>
              <a:schemeClr val="accent1">
                <a:lumMod val="75000"/>
              </a:schemeClr>
            </a:solidFill>
          </a:ln>
        </p:spPr>
        <p:txBody>
          <a:bodyPr wrap="square" rtlCol="0">
            <a:spAutoFit/>
          </a:bodyPr>
          <a:lstStyle/>
          <a:p>
            <a:pPr>
              <a:lnSpc>
                <a:spcPct val="115000"/>
              </a:lnSpc>
              <a:spcAft>
                <a:spcPts val="0"/>
              </a:spcAft>
            </a:pPr>
            <a:r>
              <a:rPr lang="en-GB" sz="900" dirty="0"/>
              <a:t>The teacher talks through the process step-by-step to show the learner how things are done. For example, making, confirming or changing predictions, re-reading if meaning is unclear or using context to work out a difficult word.</a:t>
            </a:r>
          </a:p>
        </p:txBody>
      </p:sp>
      <p:sp>
        <p:nvSpPr>
          <p:cNvPr id="12" name="TextBox 11"/>
          <p:cNvSpPr txBox="1"/>
          <p:nvPr/>
        </p:nvSpPr>
        <p:spPr>
          <a:xfrm>
            <a:off x="6051812" y="4991116"/>
            <a:ext cx="2902400" cy="713529"/>
          </a:xfrm>
          <a:prstGeom prst="rect">
            <a:avLst/>
          </a:prstGeom>
          <a:noFill/>
          <a:ln w="38100">
            <a:solidFill>
              <a:schemeClr val="accent1">
                <a:lumMod val="75000"/>
              </a:schemeClr>
            </a:solidFill>
          </a:ln>
        </p:spPr>
        <p:txBody>
          <a:bodyPr wrap="square" rtlCol="0">
            <a:spAutoFit/>
          </a:bodyPr>
          <a:lstStyle/>
          <a:p>
            <a:pPr>
              <a:lnSpc>
                <a:spcPct val="115000"/>
              </a:lnSpc>
              <a:spcAft>
                <a:spcPts val="0"/>
              </a:spcAft>
            </a:pPr>
            <a:r>
              <a:rPr lang="en-GB" sz="900" dirty="0"/>
              <a:t>The teacher uses ‘think </a:t>
            </a:r>
            <a:r>
              <a:rPr lang="en-GB" sz="900" dirty="0" err="1"/>
              <a:t>alouds</a:t>
            </a:r>
            <a:r>
              <a:rPr lang="en-GB" sz="900" dirty="0"/>
              <a:t>’ for different questioning focuses – e.g. to clarify meaning; to question the author’s purpose; to read critically.</a:t>
            </a:r>
          </a:p>
        </p:txBody>
      </p:sp>
      <p:sp>
        <p:nvSpPr>
          <p:cNvPr id="13" name="TextBox 12"/>
          <p:cNvSpPr txBox="1"/>
          <p:nvPr/>
        </p:nvSpPr>
        <p:spPr>
          <a:xfrm>
            <a:off x="3080556" y="3164920"/>
            <a:ext cx="2448272" cy="1200329"/>
          </a:xfrm>
          <a:prstGeom prst="rect">
            <a:avLst/>
          </a:prstGeom>
          <a:noFill/>
        </p:spPr>
        <p:txBody>
          <a:bodyPr wrap="square" rtlCol="0">
            <a:spAutoFit/>
          </a:bodyPr>
          <a:lstStyle/>
          <a:p>
            <a:pPr algn="ctr"/>
            <a:r>
              <a:rPr lang="en-GB" sz="2400" dirty="0">
                <a:solidFill>
                  <a:schemeClr val="accent1">
                    <a:lumMod val="75000"/>
                  </a:schemeClr>
                </a:solidFill>
              </a:rPr>
              <a:t>What about shared reading</a:t>
            </a:r>
          </a:p>
          <a:p>
            <a:pPr algn="ctr"/>
            <a:r>
              <a:rPr lang="en-GB" sz="2400" dirty="0">
                <a:solidFill>
                  <a:schemeClr val="accent1">
                    <a:lumMod val="75000"/>
                  </a:schemeClr>
                </a:solidFill>
              </a:rPr>
              <a:t>?</a:t>
            </a:r>
          </a:p>
        </p:txBody>
      </p:sp>
    </p:spTree>
    <p:extLst>
      <p:ext uri="{BB962C8B-B14F-4D97-AF65-F5344CB8AC3E}">
        <p14:creationId xmlns:p14="http://schemas.microsoft.com/office/powerpoint/2010/main" xmlns="" val="206631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normAutofit/>
          </a:bodyPr>
          <a:lstStyle/>
          <a:p>
            <a:r>
              <a:rPr lang="en-GB" dirty="0"/>
              <a:t>Examples of “think </a:t>
            </a:r>
            <a:r>
              <a:rPr lang="en-GB" dirty="0" err="1"/>
              <a:t>alouds</a:t>
            </a:r>
            <a:r>
              <a:rPr lang="en-GB" dirty="0"/>
              <a:t>” </a:t>
            </a:r>
          </a:p>
        </p:txBody>
      </p:sp>
      <p:sp>
        <p:nvSpPr>
          <p:cNvPr id="3" name="AutoShape 2"/>
          <p:cNvSpPr>
            <a:spLocks noChangeArrowheads="1"/>
          </p:cNvSpPr>
          <p:nvPr/>
        </p:nvSpPr>
        <p:spPr bwMode="auto">
          <a:xfrm>
            <a:off x="5190456" y="1535449"/>
            <a:ext cx="3528392" cy="1965559"/>
          </a:xfrm>
          <a:prstGeom prst="wedgeEllipseCallout">
            <a:avLst>
              <a:gd name="adj1" fmla="val -51981"/>
              <a:gd name="adj2" fmla="val 51227"/>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Did you hear how I grouped these words together when I read?  That’s because they all go together as a phrase.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4" name="AutoShape 3"/>
          <p:cNvSpPr>
            <a:spLocks noChangeArrowheads="1"/>
          </p:cNvSpPr>
          <p:nvPr/>
        </p:nvSpPr>
        <p:spPr bwMode="auto">
          <a:xfrm>
            <a:off x="914400" y="1529358"/>
            <a:ext cx="3369568" cy="2343150"/>
          </a:xfrm>
          <a:prstGeom prst="wedgeEllipseCallout">
            <a:avLst>
              <a:gd name="adj1" fmla="val -67222"/>
              <a:gd name="adj2" fmla="val 34394"/>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dirty="0">
                <a:ln>
                  <a:noFill/>
                </a:ln>
                <a:solidFill>
                  <a:schemeClr val="tx1"/>
                </a:solidFill>
                <a:effectLst/>
                <a:latin typeface="Comic Sans MS" panose="030F0702030302020204" pitchFamily="66" charset="0"/>
              </a:rPr>
              <a:t>Did you hear how I said this word loudly?  That’s because the author has put it in bold type so she wants to emphasise this word.</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AutoShape 4"/>
          <p:cNvSpPr>
            <a:spLocks noChangeArrowheads="1"/>
          </p:cNvSpPr>
          <p:nvPr/>
        </p:nvSpPr>
        <p:spPr bwMode="auto">
          <a:xfrm>
            <a:off x="2843808" y="3501008"/>
            <a:ext cx="3657600" cy="2171700"/>
          </a:xfrm>
          <a:prstGeom prst="wedgeEllipseCallout">
            <a:avLst>
              <a:gd name="adj1" fmla="val -68213"/>
              <a:gd name="adj2" fmla="val 33042"/>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chemeClr val="tx1"/>
                </a:solidFill>
                <a:effectLst/>
                <a:latin typeface="Comic Sans MS" panose="030F0702030302020204" pitchFamily="66" charset="0"/>
              </a:rPr>
              <a:t>Did you hear how my voice went up slightly at the end?  That’s because the author has put a question mark here.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xmlns="" val="1410575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lstStyle/>
          <a:p>
            <a:r>
              <a:rPr lang="en-GB" dirty="0"/>
              <a:t>Planning for reading</a:t>
            </a:r>
          </a:p>
        </p:txBody>
      </p:sp>
      <p:pic>
        <p:nvPicPr>
          <p:cNvPr id="3" name="Picture 2"/>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rot="20444444">
            <a:off x="937864" y="2048539"/>
            <a:ext cx="2814848" cy="2892756"/>
          </a:xfrm>
          <a:prstGeom prst="rect">
            <a:avLst/>
          </a:prstGeom>
          <a:ln>
            <a:solidFill>
              <a:schemeClr val="accent1"/>
            </a:solidFill>
          </a:ln>
        </p:spPr>
      </p:pic>
      <p:pic>
        <p:nvPicPr>
          <p:cNvPr id="4" name="Picture 3"/>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rot="1147646">
            <a:off x="5126324" y="2043482"/>
            <a:ext cx="2810305" cy="2977892"/>
          </a:xfrm>
          <a:prstGeom prst="rect">
            <a:avLst/>
          </a:prstGeom>
          <a:ln>
            <a:solidFill>
              <a:schemeClr val="accent1"/>
            </a:solidFill>
          </a:ln>
        </p:spPr>
      </p:pic>
      <p:pic>
        <p:nvPicPr>
          <p:cNvPr id="6" name="Picture 5"/>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713949" y="4743486"/>
            <a:ext cx="1439144" cy="903732"/>
          </a:xfrm>
          <a:prstGeom prst="rect">
            <a:avLst/>
          </a:prstGeom>
          <a:ln>
            <a:solidFill>
              <a:schemeClr val="accent1"/>
            </a:solidFill>
          </a:ln>
        </p:spPr>
      </p:pic>
    </p:spTree>
    <p:extLst>
      <p:ext uri="{BB962C8B-B14F-4D97-AF65-F5344CB8AC3E}">
        <p14:creationId xmlns:p14="http://schemas.microsoft.com/office/powerpoint/2010/main" xmlns="" val="947221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lstStyle/>
          <a:p>
            <a:r>
              <a:rPr lang="en-GB" dirty="0"/>
              <a:t>Reading in the classroom</a:t>
            </a:r>
          </a:p>
        </p:txBody>
      </p:sp>
      <p:pic>
        <p:nvPicPr>
          <p:cNvPr id="3" name="Picture 2"/>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rot="872021">
            <a:off x="7337822" y="1715117"/>
            <a:ext cx="1536413" cy="1578936"/>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rot="1147646">
            <a:off x="7117427" y="3756145"/>
            <a:ext cx="1583524" cy="1677954"/>
          </a:xfrm>
          <a:prstGeom prst="rect">
            <a:avLst/>
          </a:prstGeom>
        </p:spPr>
      </p:pic>
      <p:pic>
        <p:nvPicPr>
          <p:cNvPr id="7" name="Picture 6"/>
          <p:cNvPicPr/>
          <p:nvPr/>
        </p:nvPicPr>
        <p:blipFill rotWithShape="1">
          <a:blip r:embed="rId5"/>
          <a:srcRect l="23873" t="20688" r="24780" b="14898"/>
          <a:stretch/>
        </p:blipFill>
        <p:spPr bwMode="auto">
          <a:xfrm>
            <a:off x="323528" y="1572094"/>
            <a:ext cx="4550410" cy="3210560"/>
          </a:xfrm>
          <a:prstGeom prst="rect">
            <a:avLst/>
          </a:prstGeom>
          <a:ln>
            <a:solidFill>
              <a:schemeClr val="accent1"/>
            </a:solidFill>
          </a:ln>
          <a:extLst>
            <a:ext uri="{53640926-AAD7-44D8-BBD7-CCE9431645EC}">
              <a14:shadowObscured xmlns:a14="http://schemas.microsoft.com/office/drawing/2010/main" xmlns=""/>
            </a:ext>
          </a:extLst>
        </p:spPr>
      </p:pic>
      <p:pic>
        <p:nvPicPr>
          <p:cNvPr id="6" name="Picture 5"/>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4355976" y="3997581"/>
            <a:ext cx="2370219" cy="1570146"/>
          </a:xfrm>
          <a:prstGeom prst="rect">
            <a:avLst/>
          </a:prstGeom>
          <a:ln>
            <a:solidFill>
              <a:schemeClr val="accent1"/>
            </a:solidFill>
          </a:ln>
        </p:spPr>
      </p:pic>
    </p:spTree>
    <p:extLst>
      <p:ext uri="{BB962C8B-B14F-4D97-AF65-F5344CB8AC3E}">
        <p14:creationId xmlns:p14="http://schemas.microsoft.com/office/powerpoint/2010/main" xmlns="" val="2504262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lstStyle/>
          <a:p>
            <a:r>
              <a:rPr lang="en-GB" dirty="0"/>
              <a:t>Directed study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xmlns="" val="0"/>
              </a:ext>
            </a:extLst>
          </a:blip>
          <a:stretch>
            <a:fillRect/>
          </a:stretch>
        </p:blipFill>
        <p:spPr>
          <a:xfrm>
            <a:off x="611560" y="1556792"/>
            <a:ext cx="4526652" cy="3012281"/>
          </a:xfrm>
        </p:spPr>
      </p:pic>
      <p:sp>
        <p:nvSpPr>
          <p:cNvPr id="5" name="TextBox 4"/>
          <p:cNvSpPr txBox="1"/>
          <p:nvPr/>
        </p:nvSpPr>
        <p:spPr>
          <a:xfrm>
            <a:off x="3657600" y="2514600"/>
            <a:ext cx="1828800" cy="369332"/>
          </a:xfrm>
          <a:prstGeom prst="rect">
            <a:avLst/>
          </a:prstGeom>
          <a:noFill/>
        </p:spPr>
        <p:txBody>
          <a:bodyPr wrap="square" rtlCol="0">
            <a:spAutoFit/>
          </a:bodyPr>
          <a:lstStyle/>
          <a:p>
            <a:endParaRPr lang="en-US" sz="1800" kern="1200" dirty="0">
              <a:solidFill>
                <a:schemeClr val="tx1"/>
              </a:solidFill>
              <a:latin typeface="+mn-lt"/>
              <a:ea typeface="+mn-ea"/>
              <a:cs typeface="+mn-cs"/>
            </a:endParaRPr>
          </a:p>
        </p:txBody>
      </p:sp>
      <p:pic>
        <p:nvPicPr>
          <p:cNvPr id="6" name="Picture 5">
            <a:extLst>
              <a:ext uri="{FF2B5EF4-FFF2-40B4-BE49-F238E27FC236}">
                <a16:creationId xmlns:a16="http://schemas.microsoft.com/office/drawing/2014/main" xmlns="" id="{8F3C120A-A9B7-40CB-9EDB-83A3A56C7699}"/>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5652120" y="2076957"/>
            <a:ext cx="2957926" cy="1971950"/>
          </a:xfrm>
          <a:prstGeom prst="rect">
            <a:avLst/>
          </a:prstGeom>
        </p:spPr>
      </p:pic>
      <p:sp>
        <p:nvSpPr>
          <p:cNvPr id="7" name="TextBox 6">
            <a:extLst>
              <a:ext uri="{FF2B5EF4-FFF2-40B4-BE49-F238E27FC236}">
                <a16:creationId xmlns:a16="http://schemas.microsoft.com/office/drawing/2014/main" xmlns="" id="{5DF60F06-326F-4AD5-B135-BE27295E5B08}"/>
              </a:ext>
            </a:extLst>
          </p:cNvPr>
          <p:cNvSpPr txBox="1"/>
          <p:nvPr/>
        </p:nvSpPr>
        <p:spPr>
          <a:xfrm>
            <a:off x="5796136" y="4293096"/>
            <a:ext cx="2890664" cy="1200329"/>
          </a:xfrm>
          <a:prstGeom prst="rect">
            <a:avLst/>
          </a:prstGeom>
          <a:noFill/>
        </p:spPr>
        <p:txBody>
          <a:bodyPr wrap="square" rtlCol="0">
            <a:spAutoFit/>
          </a:bodyPr>
          <a:lstStyle/>
          <a:p>
            <a:r>
              <a:rPr lang="en-GB" dirty="0"/>
              <a:t>Look through this booklet and become familiar with some of the activities you could use in the classroom</a:t>
            </a:r>
          </a:p>
        </p:txBody>
      </p:sp>
    </p:spTree>
    <p:extLst>
      <p:ext uri="{BB962C8B-B14F-4D97-AF65-F5344CB8AC3E}">
        <p14:creationId xmlns:p14="http://schemas.microsoft.com/office/powerpoint/2010/main" xmlns="" val="243595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solidFill>
            <a:schemeClr val="accent5">
              <a:lumMod val="60000"/>
              <a:lumOff val="40000"/>
            </a:schemeClr>
          </a:solidFill>
        </p:spPr>
        <p:txBody>
          <a:bodyPr/>
          <a:lstStyle/>
          <a:p>
            <a:r>
              <a:rPr lang="en-GB" altLang="en-US" dirty="0">
                <a:ea typeface="ＭＳ Ｐゴシック" panose="020B0600070205080204" pitchFamily="34" charset="-128"/>
              </a:rPr>
              <a:t>Review</a:t>
            </a:r>
          </a:p>
        </p:txBody>
      </p:sp>
      <p:sp>
        <p:nvSpPr>
          <p:cNvPr id="33796" name="Slide Number Placeholder 4"/>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583B18CA-27AA-46CC-893F-B4275F40C601}" type="slidenum">
              <a:rPr lang="en-GB" altLang="en-US" sz="1200" smtClean="0">
                <a:solidFill>
                  <a:srgbClr val="898989"/>
                </a:solidFill>
                <a:latin typeface="Arial" panose="020B0604020202020204" pitchFamily="34" charset="0"/>
              </a:rPr>
              <a:pPr>
                <a:spcBef>
                  <a:spcPct val="0"/>
                </a:spcBef>
                <a:buFontTx/>
                <a:buNone/>
              </a:pPr>
              <a:t>14</a:t>
            </a:fld>
            <a:endParaRPr lang="en-GB" altLang="en-US" sz="1200" dirty="0">
              <a:solidFill>
                <a:srgbClr val="898989"/>
              </a:solidFill>
              <a:latin typeface="Arial" panose="020B0604020202020204" pitchFamily="34" charset="0"/>
            </a:endParaRPr>
          </a:p>
        </p:txBody>
      </p:sp>
      <p:pic>
        <p:nvPicPr>
          <p:cNvPr id="3" name="Content Placeholder 2" descr="Happy Face Star Clipart | Clipart Panda - Free Clipart Images"/>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628650" y="1988840"/>
            <a:ext cx="1817827" cy="1737360"/>
          </a:xfrm>
        </p:spPr>
      </p:pic>
      <p:pic>
        <p:nvPicPr>
          <p:cNvPr id="8" name="Content Placeholder 2" descr="Happy Face Star Clipart | Clipart Panda - Free Clipart Images"/>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699792" y="2069317"/>
            <a:ext cx="1817827" cy="1737360"/>
          </a:xfrm>
          <a:prstGeom prst="rect">
            <a:avLst/>
          </a:prstGeom>
        </p:spPr>
      </p:pic>
      <p:pic>
        <p:nvPicPr>
          <p:cNvPr id="5" name="Picture 4" descr="Wish Clipart | Clipart Panda - Free Clipart Images"/>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5580112" y="2069317"/>
            <a:ext cx="2247900" cy="2981325"/>
          </a:xfrm>
          <a:prstGeom prst="rect">
            <a:avLst/>
          </a:prstGeom>
        </p:spPr>
      </p:pic>
      <p:sp>
        <p:nvSpPr>
          <p:cNvPr id="6" name="TextBox 5"/>
          <p:cNvSpPr txBox="1"/>
          <p:nvPr/>
        </p:nvSpPr>
        <p:spPr>
          <a:xfrm>
            <a:off x="870992" y="4297402"/>
            <a:ext cx="4709120" cy="646331"/>
          </a:xfrm>
          <a:prstGeom prst="rect">
            <a:avLst/>
          </a:prstGeom>
          <a:noFill/>
          <a:ln>
            <a:solidFill>
              <a:schemeClr val="accent1">
                <a:lumMod val="60000"/>
                <a:lumOff val="40000"/>
              </a:schemeClr>
            </a:solidFill>
          </a:ln>
        </p:spPr>
        <p:txBody>
          <a:bodyPr wrap="square" rtlCol="0">
            <a:spAutoFit/>
          </a:bodyPr>
          <a:lstStyle/>
          <a:p>
            <a:pPr algn="ctr"/>
            <a:r>
              <a:rPr lang="en-US" dirty="0"/>
              <a:t>Two things you learnt today and one thing you wish you had learnt </a:t>
            </a:r>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xmlns="" val="2366302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60000"/>
              <a:lumOff val="40000"/>
            </a:schemeClr>
          </a:solidFill>
        </p:spPr>
        <p:txBody>
          <a:bodyPr/>
          <a:lstStyle/>
          <a:p>
            <a:r>
              <a:rPr lang="en-GB" dirty="0"/>
              <a:t>References</a:t>
            </a:r>
          </a:p>
        </p:txBody>
      </p:sp>
      <p:sp>
        <p:nvSpPr>
          <p:cNvPr id="3" name="Content Placeholder 2"/>
          <p:cNvSpPr>
            <a:spLocks noGrp="1"/>
          </p:cNvSpPr>
          <p:nvPr>
            <p:ph idx="1"/>
          </p:nvPr>
        </p:nvSpPr>
        <p:spPr/>
        <p:txBody>
          <a:bodyPr>
            <a:normAutofit fontScale="55000" lnSpcReduction="20000"/>
          </a:bodyPr>
          <a:lstStyle/>
          <a:p>
            <a:endParaRPr lang="en-GB" dirty="0">
              <a:latin typeface="Comic Sans MS" panose="030F0702030302020204" pitchFamily="66" charset="0"/>
            </a:endParaRPr>
          </a:p>
          <a:p>
            <a:r>
              <a:rPr lang="en-GB" dirty="0"/>
              <a:t>Department of Education WA (2013) </a:t>
            </a:r>
            <a:r>
              <a:rPr lang="en-GB" i="1" dirty="0"/>
              <a:t>Reading resource book </a:t>
            </a:r>
            <a:r>
              <a:rPr lang="en-GB" dirty="0"/>
              <a:t>Perth: Government of Western Australia</a:t>
            </a:r>
          </a:p>
          <a:p>
            <a:endParaRPr lang="en-GB" dirty="0"/>
          </a:p>
          <a:p>
            <a:r>
              <a:rPr lang="en-GB" dirty="0"/>
              <a:t>Welsh Assembly Government (2008) English Guidance for Key Stages 2 and 3 Cardiff: Welsh Assembly Government</a:t>
            </a:r>
          </a:p>
          <a:p>
            <a:endParaRPr lang="en-GB" dirty="0"/>
          </a:p>
          <a:p>
            <a:r>
              <a:rPr lang="en-US" dirty="0"/>
              <a:t>Welsh Government, (2015). </a:t>
            </a:r>
            <a:r>
              <a:rPr lang="en-US" i="1" dirty="0"/>
              <a:t>Curriculum for Wales Programme of Study for English Key Stages</a:t>
            </a:r>
            <a:r>
              <a:rPr lang="en-US" dirty="0"/>
              <a:t>. Cardiff: Welsh Government.</a:t>
            </a:r>
          </a:p>
          <a:p>
            <a:endParaRPr lang="en-US" dirty="0"/>
          </a:p>
          <a:p>
            <a:r>
              <a:rPr lang="en-US" dirty="0"/>
              <a:t>Welsh Government, (2015). </a:t>
            </a:r>
            <a:r>
              <a:rPr lang="en-US" i="1" dirty="0"/>
              <a:t>Foundation Phase Framework</a:t>
            </a:r>
            <a:r>
              <a:rPr lang="en-US" dirty="0"/>
              <a:t>. Cardiff: Welsh Government.</a:t>
            </a:r>
          </a:p>
          <a:p>
            <a:pPr marL="0" indent="0">
              <a:buNone/>
            </a:pPr>
            <a:endParaRPr lang="en-US" dirty="0"/>
          </a:p>
          <a:p>
            <a:r>
              <a:rPr lang="en-US" dirty="0"/>
              <a:t>Welsh Assembly Government (2010) </a:t>
            </a:r>
            <a:r>
              <a:rPr lang="en-US" i="1" dirty="0"/>
              <a:t>How to develop thinking and assessment for learning in the classroom </a:t>
            </a:r>
            <a:r>
              <a:rPr lang="en-US" dirty="0"/>
              <a:t>Cardiff: Welsh Government.</a:t>
            </a:r>
            <a:endParaRPr lang="en-GB" dirty="0"/>
          </a:p>
          <a:p>
            <a:pPr marL="0" indent="0">
              <a:buNone/>
            </a:pPr>
            <a:endParaRPr lang="en-GB" dirty="0">
              <a:latin typeface="Comic Sans MS" pitchFamily="66" charset="0"/>
            </a:endParaRPr>
          </a:p>
          <a:p>
            <a:endParaRPr lang="en-GB" dirty="0"/>
          </a:p>
          <a:p>
            <a:endParaRPr lang="en-GB" dirty="0"/>
          </a:p>
          <a:p>
            <a:pPr marL="0" indent="0">
              <a:buNone/>
            </a:pPr>
            <a:endParaRPr lang="en-GB" dirty="0"/>
          </a:p>
          <a:p>
            <a:pPr marL="0" indent="0">
              <a:buNone/>
            </a:pPr>
            <a:endParaRPr lang="en-GB" dirty="0">
              <a:latin typeface="Comic Sans MS" panose="030F0702030302020204" pitchFamily="66" charset="0"/>
            </a:endParaRPr>
          </a:p>
          <a:p>
            <a:endParaRPr lang="en-GB" dirty="0">
              <a:latin typeface="Comic Sans MS" panose="030F0702030302020204" pitchFamily="66" charset="0"/>
            </a:endParaRPr>
          </a:p>
        </p:txBody>
      </p:sp>
    </p:spTree>
    <p:extLst>
      <p:ext uri="{BB962C8B-B14F-4D97-AF65-F5344CB8AC3E}">
        <p14:creationId xmlns:p14="http://schemas.microsoft.com/office/powerpoint/2010/main" xmlns="" val="1321862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eview of your QR Code"/>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484944" y="1176815"/>
            <a:ext cx="904056" cy="904056"/>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2865920" y="312737"/>
            <a:ext cx="1918016" cy="1918016"/>
          </a:xfrm>
          <a:prstGeom prst="rect">
            <a:avLst/>
          </a:prstGeom>
        </p:spPr>
      </p:pic>
      <p:pic>
        <p:nvPicPr>
          <p:cNvPr id="1028" name="Picture 4" descr="Preview of your QR Code"/>
          <p:cNvPicPr>
            <a:picLocks noChangeAspect="1" noChangeArrowheads="1"/>
          </p:cNvPicPr>
          <p:nvPr/>
        </p:nvPicPr>
        <p:blipFill>
          <a:blip r:embed="rId5">
            <a:extLst>
              <a:ext uri="{28A0092B-C50C-407E-A947-70E740481C1C}">
                <a14:useLocalDpi xmlns:a14="http://schemas.microsoft.com/office/drawing/2010/main" xmlns="" val="0"/>
              </a:ext>
            </a:extLst>
          </a:blip>
          <a:srcRect/>
          <a:stretch>
            <a:fillRect/>
          </a:stretch>
        </p:blipFill>
        <p:spPr bwMode="auto">
          <a:xfrm>
            <a:off x="7639006" y="574880"/>
            <a:ext cx="1109458" cy="1109458"/>
          </a:xfrm>
          <a:prstGeom prst="rect">
            <a:avLst/>
          </a:prstGeom>
          <a:noFill/>
          <a:extLst>
            <a:ext uri="{909E8E84-426E-40DD-AFC4-6F175D3DCCD1}">
              <a14:hiddenFill xmlns:a14="http://schemas.microsoft.com/office/drawing/2010/main" xmlns="">
                <a:solidFill>
                  <a:srgbClr val="FFFFFF"/>
                </a:solidFill>
              </a14:hiddenFill>
            </a:ext>
          </a:extLst>
        </p:spPr>
      </p:pic>
      <p:pic>
        <p:nvPicPr>
          <p:cNvPr id="1029" name="Picture 5"/>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6016740" y="655638"/>
            <a:ext cx="1447800" cy="5715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031" name="Picture 7" descr="Preview of your QR Code"/>
          <p:cNvPicPr>
            <a:picLocks noChangeAspect="1" noChangeArrowheads="1"/>
          </p:cNvPicPr>
          <p:nvPr/>
        </p:nvPicPr>
        <p:blipFill>
          <a:blip r:embed="rId7">
            <a:extLst>
              <a:ext uri="{28A0092B-C50C-407E-A947-70E740481C1C}">
                <a14:useLocalDpi xmlns:a14="http://schemas.microsoft.com/office/drawing/2010/main" xmlns="" val="0"/>
              </a:ext>
            </a:extLst>
          </a:blip>
          <a:srcRect/>
          <a:stretch>
            <a:fillRect/>
          </a:stretch>
        </p:blipFill>
        <p:spPr bwMode="auto">
          <a:xfrm>
            <a:off x="575336" y="3742198"/>
            <a:ext cx="948664" cy="948664"/>
          </a:xfrm>
          <a:prstGeom prst="rect">
            <a:avLst/>
          </a:prstGeom>
          <a:noFill/>
          <a:extLst>
            <a:ext uri="{909E8E84-426E-40DD-AFC4-6F175D3DCCD1}">
              <a14:hiddenFill xmlns:a14="http://schemas.microsoft.com/office/drawing/2010/main" xmlns="">
                <a:solidFill>
                  <a:srgbClr val="FFFFFF"/>
                </a:solidFill>
              </a14:hiddenFill>
            </a:ext>
          </a:extLst>
        </p:spPr>
      </p:pic>
      <p:sp>
        <p:nvSpPr>
          <p:cNvPr id="7" name="AutoShape 9" descr="Image result for book trust"/>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1" descr="Image result for book trust"/>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3" descr="Image result for book trust"/>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5" descr="Image result for book trust"/>
          <p:cNvSpPr>
            <a:spLocks noChangeAspect="1" noChangeArrowheads="1"/>
          </p:cNvSpPr>
          <p:nvPr/>
        </p:nvSpPr>
        <p:spPr bwMode="auto">
          <a:xfrm>
            <a:off x="457200" y="3127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17" descr="Image result for book trust"/>
          <p:cNvSpPr>
            <a:spLocks noChangeAspect="1" noChangeArrowheads="1"/>
          </p:cNvSpPr>
          <p:nvPr/>
        </p:nvSpPr>
        <p:spPr bwMode="auto">
          <a:xfrm>
            <a:off x="609600" y="4651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42" name="Picture 18"/>
          <p:cNvPicPr>
            <a:picLocks noChangeAspect="1" noChangeArrowheads="1"/>
          </p:cNvPicPr>
          <p:nvPr/>
        </p:nvPicPr>
        <p:blipFill>
          <a:blip r:embed="rId8">
            <a:extLst>
              <a:ext uri="{28A0092B-C50C-407E-A947-70E740481C1C}">
                <a14:useLocalDpi xmlns:a14="http://schemas.microsoft.com/office/drawing/2010/main" xmlns="" val="0"/>
              </a:ext>
            </a:extLst>
          </a:blip>
          <a:srcRect/>
          <a:stretch>
            <a:fillRect/>
          </a:stretch>
        </p:blipFill>
        <p:spPr bwMode="auto">
          <a:xfrm>
            <a:off x="1676400" y="4566089"/>
            <a:ext cx="2809774" cy="125064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2" name="AutoShape 20" descr="Image result for book trust"/>
          <p:cNvSpPr>
            <a:spLocks noChangeAspect="1" noChangeArrowheads="1"/>
          </p:cNvSpPr>
          <p:nvPr/>
        </p:nvSpPr>
        <p:spPr bwMode="auto">
          <a:xfrm>
            <a:off x="762000" y="6175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22" descr="Image result for book trust"/>
          <p:cNvSpPr>
            <a:spLocks noChangeAspect="1" noChangeArrowheads="1"/>
          </p:cNvSpPr>
          <p:nvPr/>
        </p:nvSpPr>
        <p:spPr bwMode="auto">
          <a:xfrm>
            <a:off x="914400" y="769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24" descr="Image result for book trust"/>
          <p:cNvSpPr>
            <a:spLocks noChangeAspect="1" noChangeArrowheads="1"/>
          </p:cNvSpPr>
          <p:nvPr/>
        </p:nvSpPr>
        <p:spPr bwMode="auto">
          <a:xfrm>
            <a:off x="1066800" y="9223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AutoShape 26" descr="Image result for book trust"/>
          <p:cNvSpPr>
            <a:spLocks noChangeAspect="1" noChangeArrowheads="1"/>
          </p:cNvSpPr>
          <p:nvPr/>
        </p:nvSpPr>
        <p:spPr bwMode="auto">
          <a:xfrm>
            <a:off x="1219200" y="10747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AutoShape 28" descr="Image result for book trust"/>
          <p:cNvSpPr>
            <a:spLocks noChangeAspect="1" noChangeArrowheads="1"/>
          </p:cNvSpPr>
          <p:nvPr/>
        </p:nvSpPr>
        <p:spPr bwMode="auto">
          <a:xfrm>
            <a:off x="1371600" y="12271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AutoShape 30" descr="Image result for book trust"/>
          <p:cNvSpPr>
            <a:spLocks noChangeAspect="1" noChangeArrowheads="1"/>
          </p:cNvSpPr>
          <p:nvPr/>
        </p:nvSpPr>
        <p:spPr bwMode="auto">
          <a:xfrm>
            <a:off x="1524000" y="13795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 name="AutoShape 32" descr="Image result for book trust"/>
          <p:cNvSpPr>
            <a:spLocks noChangeAspect="1" noChangeArrowheads="1"/>
          </p:cNvSpPr>
          <p:nvPr/>
        </p:nvSpPr>
        <p:spPr bwMode="auto">
          <a:xfrm>
            <a:off x="1676400" y="15319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AutoShape 34" descr="Image result for book trust"/>
          <p:cNvSpPr>
            <a:spLocks noChangeAspect="1" noChangeArrowheads="1"/>
          </p:cNvSpPr>
          <p:nvPr/>
        </p:nvSpPr>
        <p:spPr bwMode="auto">
          <a:xfrm>
            <a:off x="1828800" y="16843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2" descr="Preview of your QR Code"/>
          <p:cNvPicPr>
            <a:picLocks noChangeAspect="1" noChangeArrowheads="1"/>
          </p:cNvPicPr>
          <p:nvPr/>
        </p:nvPicPr>
        <p:blipFill>
          <a:blip r:embed="rId9">
            <a:extLst>
              <a:ext uri="{28A0092B-C50C-407E-A947-70E740481C1C}">
                <a14:useLocalDpi xmlns:a14="http://schemas.microsoft.com/office/drawing/2010/main" xmlns="" val="0"/>
              </a:ext>
            </a:extLst>
          </a:blip>
          <a:srcRect/>
          <a:stretch>
            <a:fillRect/>
          </a:stretch>
        </p:blipFill>
        <p:spPr bwMode="auto">
          <a:xfrm>
            <a:off x="7602198" y="4429099"/>
            <a:ext cx="1015380" cy="101538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AutoShape 4" descr="Image result for literacy shed"/>
          <p:cNvSpPr>
            <a:spLocks noChangeAspect="1" noChangeArrowheads="1"/>
          </p:cNvSpPr>
          <p:nvPr/>
        </p:nvSpPr>
        <p:spPr bwMode="auto">
          <a:xfrm>
            <a:off x="1981200" y="18367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Image result for literacy shed"/>
          <p:cNvSpPr>
            <a:spLocks noChangeAspect="1" noChangeArrowheads="1"/>
          </p:cNvSpPr>
          <p:nvPr/>
        </p:nvSpPr>
        <p:spPr bwMode="auto">
          <a:xfrm>
            <a:off x="2133600" y="1989137"/>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10">
            <a:extLst>
              <a:ext uri="{28A0092B-C50C-407E-A947-70E740481C1C}">
                <a14:useLocalDpi xmlns:a14="http://schemas.microsoft.com/office/drawing/2010/main" xmlns="" val="0"/>
              </a:ext>
            </a:extLst>
          </a:blip>
          <a:stretch>
            <a:fillRect/>
          </a:stretch>
        </p:blipFill>
        <p:spPr>
          <a:xfrm>
            <a:off x="4783936" y="4216530"/>
            <a:ext cx="2286000" cy="1600200"/>
          </a:xfrm>
          <a:prstGeom prst="rect">
            <a:avLst/>
          </a:prstGeom>
        </p:spPr>
      </p:pic>
      <p:pic>
        <p:nvPicPr>
          <p:cNvPr id="2050" name="Picture 2" descr="Preview of your QR Code"/>
          <p:cNvPicPr>
            <a:picLocks noChangeAspect="1" noChangeArrowheads="1"/>
          </p:cNvPicPr>
          <p:nvPr/>
        </p:nvPicPr>
        <p:blipFill>
          <a:blip r:embed="rId11" cstate="print">
            <a:extLst>
              <a:ext uri="{28A0092B-C50C-407E-A947-70E740481C1C}">
                <a14:useLocalDpi xmlns:a14="http://schemas.microsoft.com/office/drawing/2010/main" xmlns="" val="0"/>
              </a:ext>
            </a:extLst>
          </a:blip>
          <a:srcRect/>
          <a:stretch>
            <a:fillRect/>
          </a:stretch>
        </p:blipFill>
        <p:spPr bwMode="auto">
          <a:xfrm>
            <a:off x="4972806" y="2606620"/>
            <a:ext cx="895338" cy="895338"/>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ReadWriteThink">
            <a:hlinkClick r:id="rId12" tooltip="ReadWriteThink"/>
          </p:cNvPr>
          <p:cNvPicPr>
            <a:picLocks noChangeAspect="1" noChangeArrowheads="1"/>
          </p:cNvPicPr>
          <p:nvPr/>
        </p:nvPicPr>
        <p:blipFill>
          <a:blip r:embed="rId13">
            <a:extLst>
              <a:ext uri="{28A0092B-C50C-407E-A947-70E740481C1C}">
                <a14:useLocalDpi xmlns:a14="http://schemas.microsoft.com/office/drawing/2010/main" xmlns="" val="0"/>
              </a:ext>
            </a:extLst>
          </a:blip>
          <a:srcRect/>
          <a:stretch>
            <a:fillRect/>
          </a:stretch>
        </p:blipFill>
        <p:spPr bwMode="auto">
          <a:xfrm>
            <a:off x="6098409" y="3286884"/>
            <a:ext cx="2789241" cy="430148"/>
          </a:xfrm>
          <a:prstGeom prst="rect">
            <a:avLst/>
          </a:prstGeom>
          <a:noFill/>
          <a:extLst>
            <a:ext uri="{909E8E84-426E-40DD-AFC4-6F175D3DCCD1}">
              <a14:hiddenFill xmlns:a14="http://schemas.microsoft.com/office/drawing/2010/main" xmlns="">
                <a:solidFill>
                  <a:srgbClr val="FFFFFF"/>
                </a:solidFill>
              </a14:hiddenFill>
            </a:ext>
          </a:extLst>
        </p:spPr>
      </p:pic>
      <p:pic>
        <p:nvPicPr>
          <p:cNvPr id="20" name="Picture 2" descr="Children's literature centre logo"/>
          <p:cNvPicPr>
            <a:picLocks noChangeAspect="1" noChangeArrowheads="1"/>
          </p:cNvPicPr>
          <p:nvPr/>
        </p:nvPicPr>
        <p:blipFill>
          <a:blip r:embed="rId14">
            <a:extLst>
              <a:ext uri="{28A0092B-C50C-407E-A947-70E740481C1C}">
                <a14:useLocalDpi xmlns:a14="http://schemas.microsoft.com/office/drawing/2010/main" xmlns="" val="0"/>
              </a:ext>
            </a:extLst>
          </a:blip>
          <a:srcRect/>
          <a:stretch>
            <a:fillRect/>
          </a:stretch>
        </p:blipFill>
        <p:spPr bwMode="auto">
          <a:xfrm>
            <a:off x="2915816" y="2501832"/>
            <a:ext cx="1084684" cy="1388925"/>
          </a:xfrm>
          <a:prstGeom prst="rect">
            <a:avLst/>
          </a:prstGeom>
          <a:noFill/>
          <a:extLst>
            <a:ext uri="{909E8E84-426E-40DD-AFC4-6F175D3DCCD1}">
              <a14:hiddenFill xmlns:a14="http://schemas.microsoft.com/office/drawing/2010/main" xmlns="">
                <a:solidFill>
                  <a:srgbClr val="FFFFFF"/>
                </a:solidFill>
              </a14:hiddenFill>
            </a:ext>
          </a:extLst>
        </p:spPr>
      </p:pic>
      <p:pic>
        <p:nvPicPr>
          <p:cNvPr id="21" name="Picture 4" descr="Preview of your QR Code"/>
          <p:cNvPicPr>
            <a:picLocks noChangeAspect="1" noChangeArrowheads="1"/>
          </p:cNvPicPr>
          <p:nvPr/>
        </p:nvPicPr>
        <p:blipFill>
          <a:blip r:embed="rId15" cstate="print">
            <a:extLst>
              <a:ext uri="{28A0092B-C50C-407E-A947-70E740481C1C}">
                <a14:useLocalDpi xmlns:a14="http://schemas.microsoft.com/office/drawing/2010/main" xmlns="" val="0"/>
              </a:ext>
            </a:extLst>
          </a:blip>
          <a:srcRect/>
          <a:stretch>
            <a:fillRect/>
          </a:stretch>
        </p:blipFill>
        <p:spPr bwMode="auto">
          <a:xfrm>
            <a:off x="1789271" y="2501832"/>
            <a:ext cx="846137" cy="84613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549157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1172</TotalTime>
  <Words>1214</Words>
  <Application>Microsoft Office PowerPoint</Application>
  <PresentationFormat>On-screen Show (4:3)</PresentationFormat>
  <Paragraphs>171</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20140311PresentationUWTSDTemplate</vt:lpstr>
      <vt:lpstr>Developing Reading  Part 1</vt:lpstr>
      <vt:lpstr>Aims of the Session</vt:lpstr>
      <vt:lpstr>Which strategies do we use when we read?</vt:lpstr>
      <vt:lpstr>What the curriculum documents say……</vt:lpstr>
      <vt:lpstr>Different types of classroom reading</vt:lpstr>
      <vt:lpstr>Different types of classroom reading</vt:lpstr>
      <vt:lpstr>Let’s look at some reading in the classroom</vt:lpstr>
      <vt:lpstr>Let’s review the video</vt:lpstr>
      <vt:lpstr>Modelled reading strategies</vt:lpstr>
      <vt:lpstr>Examples of “think alouds” </vt:lpstr>
      <vt:lpstr>Planning for reading</vt:lpstr>
      <vt:lpstr>Reading in the classroom</vt:lpstr>
      <vt:lpstr>Directed study</vt:lpstr>
      <vt:lpstr>Review</vt:lpstr>
      <vt:lpstr>References</vt:lpstr>
      <vt:lpstr>Slide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IshBern</cp:lastModifiedBy>
  <cp:revision>248</cp:revision>
  <cp:lastPrinted>2016-11-17T14:00:45Z</cp:lastPrinted>
  <dcterms:created xsi:type="dcterms:W3CDTF">2015-04-14T15:21:28Z</dcterms:created>
  <dcterms:modified xsi:type="dcterms:W3CDTF">2019-01-23T20:32:42Z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