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2DA1B5-E9E9-44D9-AD95-8FD074917657}" v="2" dt="2023-02-12T12:12:06.5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0" autoAdjust="0"/>
    <p:restoredTop sz="94660"/>
  </p:normalViewPr>
  <p:slideViewPr>
    <p:cSldViewPr snapToGrid="0">
      <p:cViewPr>
        <p:scale>
          <a:sx n="70" d="100"/>
          <a:sy n="70" d="100"/>
        </p:scale>
        <p:origin x="344"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Hughes (2200358)" userId="0e2d9f4b-4f86-463b-9892-fcab6107c8e0" providerId="ADAL" clId="{AD2DA1B5-E9E9-44D9-AD95-8FD074917657}"/>
    <pc:docChg chg="custSel modSld">
      <pc:chgData name="Chloe Hughes (2200358)" userId="0e2d9f4b-4f86-463b-9892-fcab6107c8e0" providerId="ADAL" clId="{AD2DA1B5-E9E9-44D9-AD95-8FD074917657}" dt="2023-02-12T12:53:08.834" v="3239" actId="20577"/>
      <pc:docMkLst>
        <pc:docMk/>
      </pc:docMkLst>
      <pc:sldChg chg="addSp delSp modSp mod">
        <pc:chgData name="Chloe Hughes (2200358)" userId="0e2d9f4b-4f86-463b-9892-fcab6107c8e0" providerId="ADAL" clId="{AD2DA1B5-E9E9-44D9-AD95-8FD074917657}" dt="2023-02-12T12:53:08.834" v="3239" actId="20577"/>
        <pc:sldMkLst>
          <pc:docMk/>
          <pc:sldMk cId="3275820247" sldId="256"/>
        </pc:sldMkLst>
        <pc:spChg chg="mod">
          <ac:chgData name="Chloe Hughes (2200358)" userId="0e2d9f4b-4f86-463b-9892-fcab6107c8e0" providerId="ADAL" clId="{AD2DA1B5-E9E9-44D9-AD95-8FD074917657}" dt="2023-02-12T12:07:21.894" v="1449" actId="27636"/>
          <ac:spMkLst>
            <pc:docMk/>
            <pc:sldMk cId="3275820247" sldId="256"/>
            <ac:spMk id="3" creationId="{44DA39FF-13BF-BBCF-B7C6-229CE315C5AA}"/>
          </ac:spMkLst>
        </pc:spChg>
        <pc:spChg chg="mod">
          <ac:chgData name="Chloe Hughes (2200358)" userId="0e2d9f4b-4f86-463b-9892-fcab6107c8e0" providerId="ADAL" clId="{AD2DA1B5-E9E9-44D9-AD95-8FD074917657}" dt="2023-02-12T12:48:23.156" v="3229" actId="1076"/>
          <ac:spMkLst>
            <pc:docMk/>
            <pc:sldMk cId="3275820247" sldId="256"/>
            <ac:spMk id="7" creationId="{834F44DA-4D98-3B07-5950-ACB28B824816}"/>
          </ac:spMkLst>
        </pc:spChg>
        <pc:spChg chg="mod">
          <ac:chgData name="Chloe Hughes (2200358)" userId="0e2d9f4b-4f86-463b-9892-fcab6107c8e0" providerId="ADAL" clId="{AD2DA1B5-E9E9-44D9-AD95-8FD074917657}" dt="2023-02-12T12:46:56.606" v="3199" actId="1076"/>
          <ac:spMkLst>
            <pc:docMk/>
            <pc:sldMk cId="3275820247" sldId="256"/>
            <ac:spMk id="8" creationId="{82A872C1-9DCE-7CC3-A8A1-699CC88F6FAE}"/>
          </ac:spMkLst>
        </pc:spChg>
        <pc:spChg chg="mod">
          <ac:chgData name="Chloe Hughes (2200358)" userId="0e2d9f4b-4f86-463b-9892-fcab6107c8e0" providerId="ADAL" clId="{AD2DA1B5-E9E9-44D9-AD95-8FD074917657}" dt="2023-02-12T12:26:48.745" v="2646" actId="20577"/>
          <ac:spMkLst>
            <pc:docMk/>
            <pc:sldMk cId="3275820247" sldId="256"/>
            <ac:spMk id="9" creationId="{9AA09068-95D0-DF98-8844-C64DEA183FA8}"/>
          </ac:spMkLst>
        </pc:spChg>
        <pc:spChg chg="mod">
          <ac:chgData name="Chloe Hughes (2200358)" userId="0e2d9f4b-4f86-463b-9892-fcab6107c8e0" providerId="ADAL" clId="{AD2DA1B5-E9E9-44D9-AD95-8FD074917657}" dt="2023-02-12T12:49:10.853" v="3232" actId="14100"/>
          <ac:spMkLst>
            <pc:docMk/>
            <pc:sldMk cId="3275820247" sldId="256"/>
            <ac:spMk id="10" creationId="{22C3CAB6-62B8-2386-52D4-ADD1DCB033A7}"/>
          </ac:spMkLst>
        </pc:spChg>
        <pc:spChg chg="mod">
          <ac:chgData name="Chloe Hughes (2200358)" userId="0e2d9f4b-4f86-463b-9892-fcab6107c8e0" providerId="ADAL" clId="{AD2DA1B5-E9E9-44D9-AD95-8FD074917657}" dt="2023-02-12T12:47:51.006" v="3228" actId="20577"/>
          <ac:spMkLst>
            <pc:docMk/>
            <pc:sldMk cId="3275820247" sldId="256"/>
            <ac:spMk id="12" creationId="{DC68C498-A252-0603-4026-9F78F961593D}"/>
          </ac:spMkLst>
        </pc:spChg>
        <pc:spChg chg="add del mod">
          <ac:chgData name="Chloe Hughes (2200358)" userId="0e2d9f4b-4f86-463b-9892-fcab6107c8e0" providerId="ADAL" clId="{AD2DA1B5-E9E9-44D9-AD95-8FD074917657}" dt="2023-02-12T12:24:07.532" v="2606"/>
          <ac:spMkLst>
            <pc:docMk/>
            <pc:sldMk cId="3275820247" sldId="256"/>
            <ac:spMk id="13" creationId="{81795887-2E4A-EA9C-D31B-69443F4187BE}"/>
          </ac:spMkLst>
        </pc:spChg>
        <pc:spChg chg="add mod">
          <ac:chgData name="Chloe Hughes (2200358)" userId="0e2d9f4b-4f86-463b-9892-fcab6107c8e0" providerId="ADAL" clId="{AD2DA1B5-E9E9-44D9-AD95-8FD074917657}" dt="2023-02-12T12:53:08.834" v="3239" actId="20577"/>
          <ac:spMkLst>
            <pc:docMk/>
            <pc:sldMk cId="3275820247" sldId="256"/>
            <ac:spMk id="14" creationId="{54187260-14EB-BAC5-0FD4-B808C9A47CE8}"/>
          </ac:spMkLst>
        </pc:spChg>
        <pc:picChg chg="mod">
          <ac:chgData name="Chloe Hughes (2200358)" userId="0e2d9f4b-4f86-463b-9892-fcab6107c8e0" providerId="ADAL" clId="{AD2DA1B5-E9E9-44D9-AD95-8FD074917657}" dt="2023-02-12T12:48:33.707" v="3231" actId="1076"/>
          <ac:picMkLst>
            <pc:docMk/>
            <pc:sldMk cId="3275820247" sldId="256"/>
            <ac:picMk id="6" creationId="{289A2FC1-C072-1744-1337-341CEB19FA1F}"/>
          </ac:picMkLst>
        </pc:picChg>
      </pc:sldChg>
      <pc:sldChg chg="modSp mod">
        <pc:chgData name="Chloe Hughes (2200358)" userId="0e2d9f4b-4f86-463b-9892-fcab6107c8e0" providerId="ADAL" clId="{AD2DA1B5-E9E9-44D9-AD95-8FD074917657}" dt="2023-02-12T12:51:54.537" v="3237" actId="20577"/>
        <pc:sldMkLst>
          <pc:docMk/>
          <pc:sldMk cId="974809334" sldId="257"/>
        </pc:sldMkLst>
        <pc:spChg chg="mod">
          <ac:chgData name="Chloe Hughes (2200358)" userId="0e2d9f4b-4f86-463b-9892-fcab6107c8e0" providerId="ADAL" clId="{AD2DA1B5-E9E9-44D9-AD95-8FD074917657}" dt="2023-02-12T12:51:54.537" v="3237" actId="20577"/>
          <ac:spMkLst>
            <pc:docMk/>
            <pc:sldMk cId="974809334" sldId="257"/>
            <ac:spMk id="3" creationId="{BF38568F-E27C-66DF-1E0A-07EDFFE8664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311E3C-8EDE-49D9-B910-FB251E290609}" type="datetimeFigureOut">
              <a:rPr lang="en-GB" smtClean="0"/>
              <a:t>10/02/2023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967E86-5B97-4BBC-98D2-FFBD3E2F59D9}" type="slidenum">
              <a:rPr lang="en-GB" smtClean="0"/>
              <a:t>‹#›</a:t>
            </a:fld>
            <a:endParaRPr lang="en-GB"/>
          </a:p>
        </p:txBody>
      </p:sp>
    </p:spTree>
    <p:extLst>
      <p:ext uri="{BB962C8B-B14F-4D97-AF65-F5344CB8AC3E}">
        <p14:creationId xmlns:p14="http://schemas.microsoft.com/office/powerpoint/2010/main" val="1352847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B2CC3-1684-90E7-22DE-ED67410C4B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CF32C9-BD90-9D19-BA53-B9088486A1C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AD5B0B2-C556-CB51-9858-153C2FE97172}"/>
              </a:ext>
            </a:extLst>
          </p:cNvPr>
          <p:cNvSpPr>
            <a:spLocks noGrp="1"/>
          </p:cNvSpPr>
          <p:nvPr>
            <p:ph type="dt" sz="half" idx="10"/>
          </p:nvPr>
        </p:nvSpPr>
        <p:spPr/>
        <p:txBody>
          <a:bodyPr/>
          <a:lstStyle/>
          <a:p>
            <a:fld id="{B76E939B-3782-48C9-B9B8-B8F6319603F0}" type="datetime1">
              <a:rPr lang="en-GB" smtClean="0"/>
              <a:t>10/02/2023</a:t>
            </a:fld>
            <a:endParaRPr lang="en-GB"/>
          </a:p>
        </p:txBody>
      </p:sp>
      <p:sp>
        <p:nvSpPr>
          <p:cNvPr id="5" name="Footer Placeholder 4">
            <a:extLst>
              <a:ext uri="{FF2B5EF4-FFF2-40B4-BE49-F238E27FC236}">
                <a16:creationId xmlns:a16="http://schemas.microsoft.com/office/drawing/2014/main" id="{878EF7C5-ED9C-0006-9734-2DE1F0850A7F}"/>
              </a:ext>
            </a:extLst>
          </p:cNvPr>
          <p:cNvSpPr>
            <a:spLocks noGrp="1"/>
          </p:cNvSpPr>
          <p:nvPr>
            <p:ph type="ftr" sz="quarter" idx="11"/>
          </p:nvPr>
        </p:nvSpPr>
        <p:spPr/>
        <p:txBody>
          <a:bodyPr/>
          <a:lstStyle/>
          <a:p>
            <a:r>
              <a:rPr lang="en-GB"/>
              <a:t>Student number: 2200358</a:t>
            </a:r>
          </a:p>
        </p:txBody>
      </p:sp>
      <p:sp>
        <p:nvSpPr>
          <p:cNvPr id="6" name="Slide Number Placeholder 5">
            <a:extLst>
              <a:ext uri="{FF2B5EF4-FFF2-40B4-BE49-F238E27FC236}">
                <a16:creationId xmlns:a16="http://schemas.microsoft.com/office/drawing/2014/main" id="{DBD399BE-2874-6C64-453A-822422214219}"/>
              </a:ext>
            </a:extLst>
          </p:cNvPr>
          <p:cNvSpPr>
            <a:spLocks noGrp="1"/>
          </p:cNvSpPr>
          <p:nvPr>
            <p:ph type="sldNum" sz="quarter" idx="12"/>
          </p:nvPr>
        </p:nvSpPr>
        <p:spPr/>
        <p:txBody>
          <a:bodyPr/>
          <a:lstStyle/>
          <a:p>
            <a:fld id="{28B0DE01-68C0-4424-A1B8-1F3E8A45206A}" type="slidenum">
              <a:rPr lang="en-GB" smtClean="0"/>
              <a:t>‹#›</a:t>
            </a:fld>
            <a:endParaRPr lang="en-GB"/>
          </a:p>
        </p:txBody>
      </p:sp>
    </p:spTree>
    <p:extLst>
      <p:ext uri="{BB962C8B-B14F-4D97-AF65-F5344CB8AC3E}">
        <p14:creationId xmlns:p14="http://schemas.microsoft.com/office/powerpoint/2010/main" val="313117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E9F97-2E92-6DB0-8213-E115D52BB6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880237-081D-2AF6-FD12-EA727FA894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586E9F-1739-8533-040F-839F8DFA33B9}"/>
              </a:ext>
            </a:extLst>
          </p:cNvPr>
          <p:cNvSpPr>
            <a:spLocks noGrp="1"/>
          </p:cNvSpPr>
          <p:nvPr>
            <p:ph type="dt" sz="half" idx="10"/>
          </p:nvPr>
        </p:nvSpPr>
        <p:spPr/>
        <p:txBody>
          <a:bodyPr/>
          <a:lstStyle/>
          <a:p>
            <a:fld id="{B0EA59D6-3595-4FF6-9683-EAB4781F67C4}" type="datetime1">
              <a:rPr lang="en-GB" smtClean="0"/>
              <a:t>10/02/2023</a:t>
            </a:fld>
            <a:endParaRPr lang="en-GB"/>
          </a:p>
        </p:txBody>
      </p:sp>
      <p:sp>
        <p:nvSpPr>
          <p:cNvPr id="5" name="Footer Placeholder 4">
            <a:extLst>
              <a:ext uri="{FF2B5EF4-FFF2-40B4-BE49-F238E27FC236}">
                <a16:creationId xmlns:a16="http://schemas.microsoft.com/office/drawing/2014/main" id="{26EC46CB-7739-4714-6B5A-503993772B19}"/>
              </a:ext>
            </a:extLst>
          </p:cNvPr>
          <p:cNvSpPr>
            <a:spLocks noGrp="1"/>
          </p:cNvSpPr>
          <p:nvPr>
            <p:ph type="ftr" sz="quarter" idx="11"/>
          </p:nvPr>
        </p:nvSpPr>
        <p:spPr/>
        <p:txBody>
          <a:bodyPr/>
          <a:lstStyle/>
          <a:p>
            <a:r>
              <a:rPr lang="en-GB"/>
              <a:t>Student number: 2200358</a:t>
            </a:r>
          </a:p>
        </p:txBody>
      </p:sp>
      <p:sp>
        <p:nvSpPr>
          <p:cNvPr id="6" name="Slide Number Placeholder 5">
            <a:extLst>
              <a:ext uri="{FF2B5EF4-FFF2-40B4-BE49-F238E27FC236}">
                <a16:creationId xmlns:a16="http://schemas.microsoft.com/office/drawing/2014/main" id="{469BCCBD-8146-6918-4930-16255DC0E647}"/>
              </a:ext>
            </a:extLst>
          </p:cNvPr>
          <p:cNvSpPr>
            <a:spLocks noGrp="1"/>
          </p:cNvSpPr>
          <p:nvPr>
            <p:ph type="sldNum" sz="quarter" idx="12"/>
          </p:nvPr>
        </p:nvSpPr>
        <p:spPr/>
        <p:txBody>
          <a:bodyPr/>
          <a:lstStyle/>
          <a:p>
            <a:fld id="{28B0DE01-68C0-4424-A1B8-1F3E8A45206A}" type="slidenum">
              <a:rPr lang="en-GB" smtClean="0"/>
              <a:t>‹#›</a:t>
            </a:fld>
            <a:endParaRPr lang="en-GB"/>
          </a:p>
        </p:txBody>
      </p:sp>
    </p:spTree>
    <p:extLst>
      <p:ext uri="{BB962C8B-B14F-4D97-AF65-F5344CB8AC3E}">
        <p14:creationId xmlns:p14="http://schemas.microsoft.com/office/powerpoint/2010/main" val="432643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54F1F-36ED-3C55-B455-7DEA5A5FD9A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BBEACA4-FC97-439A-6794-9976E28BFBD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B2B989-FD6C-FC12-7A9F-A3B5825AE8E7}"/>
              </a:ext>
            </a:extLst>
          </p:cNvPr>
          <p:cNvSpPr>
            <a:spLocks noGrp="1"/>
          </p:cNvSpPr>
          <p:nvPr>
            <p:ph type="dt" sz="half" idx="10"/>
          </p:nvPr>
        </p:nvSpPr>
        <p:spPr/>
        <p:txBody>
          <a:bodyPr/>
          <a:lstStyle/>
          <a:p>
            <a:fld id="{E11B55FA-7A11-4ED7-AB86-29EFEA11238D}" type="datetime1">
              <a:rPr lang="en-GB" smtClean="0"/>
              <a:t>10/02/2023</a:t>
            </a:fld>
            <a:endParaRPr lang="en-GB"/>
          </a:p>
        </p:txBody>
      </p:sp>
      <p:sp>
        <p:nvSpPr>
          <p:cNvPr id="5" name="Footer Placeholder 4">
            <a:extLst>
              <a:ext uri="{FF2B5EF4-FFF2-40B4-BE49-F238E27FC236}">
                <a16:creationId xmlns:a16="http://schemas.microsoft.com/office/drawing/2014/main" id="{02A6D2F3-3110-13C7-2EA0-872FF7D5C388}"/>
              </a:ext>
            </a:extLst>
          </p:cNvPr>
          <p:cNvSpPr>
            <a:spLocks noGrp="1"/>
          </p:cNvSpPr>
          <p:nvPr>
            <p:ph type="ftr" sz="quarter" idx="11"/>
          </p:nvPr>
        </p:nvSpPr>
        <p:spPr/>
        <p:txBody>
          <a:bodyPr/>
          <a:lstStyle/>
          <a:p>
            <a:r>
              <a:rPr lang="en-GB"/>
              <a:t>Student number: 2200358</a:t>
            </a:r>
          </a:p>
        </p:txBody>
      </p:sp>
      <p:sp>
        <p:nvSpPr>
          <p:cNvPr id="6" name="Slide Number Placeholder 5">
            <a:extLst>
              <a:ext uri="{FF2B5EF4-FFF2-40B4-BE49-F238E27FC236}">
                <a16:creationId xmlns:a16="http://schemas.microsoft.com/office/drawing/2014/main" id="{2A826934-E7AB-C840-31D3-53019A9B1749}"/>
              </a:ext>
            </a:extLst>
          </p:cNvPr>
          <p:cNvSpPr>
            <a:spLocks noGrp="1"/>
          </p:cNvSpPr>
          <p:nvPr>
            <p:ph type="sldNum" sz="quarter" idx="12"/>
          </p:nvPr>
        </p:nvSpPr>
        <p:spPr/>
        <p:txBody>
          <a:bodyPr/>
          <a:lstStyle/>
          <a:p>
            <a:fld id="{28B0DE01-68C0-4424-A1B8-1F3E8A45206A}" type="slidenum">
              <a:rPr lang="en-GB" smtClean="0"/>
              <a:t>‹#›</a:t>
            </a:fld>
            <a:endParaRPr lang="en-GB"/>
          </a:p>
        </p:txBody>
      </p:sp>
    </p:spTree>
    <p:extLst>
      <p:ext uri="{BB962C8B-B14F-4D97-AF65-F5344CB8AC3E}">
        <p14:creationId xmlns:p14="http://schemas.microsoft.com/office/powerpoint/2010/main" val="289678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AC697-04ED-7FBE-10FF-B6F518EC79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0341FDD-E607-A5F2-150D-ED8AC5436AE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F907045-F9C3-0251-D080-6563AD652D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E071A8-E77C-7F46-683E-21EEEAD17B62}"/>
              </a:ext>
            </a:extLst>
          </p:cNvPr>
          <p:cNvSpPr>
            <a:spLocks noGrp="1"/>
          </p:cNvSpPr>
          <p:nvPr>
            <p:ph type="dt" sz="half" idx="10"/>
          </p:nvPr>
        </p:nvSpPr>
        <p:spPr/>
        <p:txBody>
          <a:bodyPr/>
          <a:lstStyle/>
          <a:p>
            <a:fld id="{55501D69-8487-4154-940B-CE295443A642}" type="datetime1">
              <a:rPr lang="en-GB" smtClean="0"/>
              <a:t>10/02/2023</a:t>
            </a:fld>
            <a:endParaRPr lang="en-GB"/>
          </a:p>
        </p:txBody>
      </p:sp>
      <p:sp>
        <p:nvSpPr>
          <p:cNvPr id="6" name="Footer Placeholder 5">
            <a:extLst>
              <a:ext uri="{FF2B5EF4-FFF2-40B4-BE49-F238E27FC236}">
                <a16:creationId xmlns:a16="http://schemas.microsoft.com/office/drawing/2014/main" id="{AFF62FDE-B0B2-8AF6-6667-8A6F7A5E62C0}"/>
              </a:ext>
            </a:extLst>
          </p:cNvPr>
          <p:cNvSpPr>
            <a:spLocks noGrp="1"/>
          </p:cNvSpPr>
          <p:nvPr>
            <p:ph type="ftr" sz="quarter" idx="11"/>
          </p:nvPr>
        </p:nvSpPr>
        <p:spPr/>
        <p:txBody>
          <a:bodyPr/>
          <a:lstStyle/>
          <a:p>
            <a:r>
              <a:rPr lang="en-GB"/>
              <a:t>Student number: 2200358</a:t>
            </a:r>
          </a:p>
        </p:txBody>
      </p:sp>
      <p:sp>
        <p:nvSpPr>
          <p:cNvPr id="7" name="Slide Number Placeholder 6">
            <a:extLst>
              <a:ext uri="{FF2B5EF4-FFF2-40B4-BE49-F238E27FC236}">
                <a16:creationId xmlns:a16="http://schemas.microsoft.com/office/drawing/2014/main" id="{746606BC-FA17-1EE0-BF48-E46669CA282A}"/>
              </a:ext>
            </a:extLst>
          </p:cNvPr>
          <p:cNvSpPr>
            <a:spLocks noGrp="1"/>
          </p:cNvSpPr>
          <p:nvPr>
            <p:ph type="sldNum" sz="quarter" idx="12"/>
          </p:nvPr>
        </p:nvSpPr>
        <p:spPr/>
        <p:txBody>
          <a:bodyPr/>
          <a:lstStyle/>
          <a:p>
            <a:fld id="{28B0DE01-68C0-4424-A1B8-1F3E8A45206A}" type="slidenum">
              <a:rPr lang="en-GB" smtClean="0"/>
              <a:t>‹#›</a:t>
            </a:fld>
            <a:endParaRPr lang="en-GB"/>
          </a:p>
        </p:txBody>
      </p:sp>
    </p:spTree>
    <p:extLst>
      <p:ext uri="{BB962C8B-B14F-4D97-AF65-F5344CB8AC3E}">
        <p14:creationId xmlns:p14="http://schemas.microsoft.com/office/powerpoint/2010/main" val="3436837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B9DE7-D289-1434-929C-302AF03F4EA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A34E25-BA44-6829-15DD-F4C4F470FDF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ACB4687-A35D-4A0C-9DC6-C9121F647B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36C025F-50C1-167E-27C4-694649E3D1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2771F2-44B5-7FAA-1B7F-3026FB36C1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BCB886-3125-A0E4-801B-AD8A27533F15}"/>
              </a:ext>
            </a:extLst>
          </p:cNvPr>
          <p:cNvSpPr>
            <a:spLocks noGrp="1"/>
          </p:cNvSpPr>
          <p:nvPr>
            <p:ph type="dt" sz="half" idx="10"/>
          </p:nvPr>
        </p:nvSpPr>
        <p:spPr/>
        <p:txBody>
          <a:bodyPr/>
          <a:lstStyle/>
          <a:p>
            <a:fld id="{4E259FEB-A1E5-4BE8-85A7-1BD07357E0D8}" type="datetime1">
              <a:rPr lang="en-GB" smtClean="0"/>
              <a:t>10/02/2023</a:t>
            </a:fld>
            <a:endParaRPr lang="en-GB"/>
          </a:p>
        </p:txBody>
      </p:sp>
      <p:sp>
        <p:nvSpPr>
          <p:cNvPr id="8" name="Footer Placeholder 7">
            <a:extLst>
              <a:ext uri="{FF2B5EF4-FFF2-40B4-BE49-F238E27FC236}">
                <a16:creationId xmlns:a16="http://schemas.microsoft.com/office/drawing/2014/main" id="{7362E9A6-D018-A1A8-17BD-7E59C4F7515B}"/>
              </a:ext>
            </a:extLst>
          </p:cNvPr>
          <p:cNvSpPr>
            <a:spLocks noGrp="1"/>
          </p:cNvSpPr>
          <p:nvPr>
            <p:ph type="ftr" sz="quarter" idx="11"/>
          </p:nvPr>
        </p:nvSpPr>
        <p:spPr/>
        <p:txBody>
          <a:bodyPr/>
          <a:lstStyle/>
          <a:p>
            <a:r>
              <a:rPr lang="en-GB"/>
              <a:t>Student number: 2200358</a:t>
            </a:r>
          </a:p>
        </p:txBody>
      </p:sp>
      <p:sp>
        <p:nvSpPr>
          <p:cNvPr id="9" name="Slide Number Placeholder 8">
            <a:extLst>
              <a:ext uri="{FF2B5EF4-FFF2-40B4-BE49-F238E27FC236}">
                <a16:creationId xmlns:a16="http://schemas.microsoft.com/office/drawing/2014/main" id="{692365DF-4D14-F6A2-EA00-3E0A6ABCBE88}"/>
              </a:ext>
            </a:extLst>
          </p:cNvPr>
          <p:cNvSpPr>
            <a:spLocks noGrp="1"/>
          </p:cNvSpPr>
          <p:nvPr>
            <p:ph type="sldNum" sz="quarter" idx="12"/>
          </p:nvPr>
        </p:nvSpPr>
        <p:spPr/>
        <p:txBody>
          <a:bodyPr/>
          <a:lstStyle/>
          <a:p>
            <a:fld id="{28B0DE01-68C0-4424-A1B8-1F3E8A45206A}" type="slidenum">
              <a:rPr lang="en-GB" smtClean="0"/>
              <a:t>‹#›</a:t>
            </a:fld>
            <a:endParaRPr lang="en-GB"/>
          </a:p>
        </p:txBody>
      </p:sp>
    </p:spTree>
    <p:extLst>
      <p:ext uri="{BB962C8B-B14F-4D97-AF65-F5344CB8AC3E}">
        <p14:creationId xmlns:p14="http://schemas.microsoft.com/office/powerpoint/2010/main" val="24780240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B4533-36E5-865E-5D93-2D43AA6224B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6CAE86-7EB4-AD28-E8D8-909B77D7EF3C}"/>
              </a:ext>
            </a:extLst>
          </p:cNvPr>
          <p:cNvSpPr>
            <a:spLocks noGrp="1"/>
          </p:cNvSpPr>
          <p:nvPr>
            <p:ph type="dt" sz="half" idx="10"/>
          </p:nvPr>
        </p:nvSpPr>
        <p:spPr/>
        <p:txBody>
          <a:bodyPr/>
          <a:lstStyle/>
          <a:p>
            <a:fld id="{1567FB74-54DC-46C0-A91D-55AD9A8EFC8B}" type="datetime1">
              <a:rPr lang="en-GB" smtClean="0"/>
              <a:t>10/02/2023</a:t>
            </a:fld>
            <a:endParaRPr lang="en-GB"/>
          </a:p>
        </p:txBody>
      </p:sp>
      <p:sp>
        <p:nvSpPr>
          <p:cNvPr id="4" name="Footer Placeholder 3">
            <a:extLst>
              <a:ext uri="{FF2B5EF4-FFF2-40B4-BE49-F238E27FC236}">
                <a16:creationId xmlns:a16="http://schemas.microsoft.com/office/drawing/2014/main" id="{F281E80F-F951-EBBE-EA65-457EE778121A}"/>
              </a:ext>
            </a:extLst>
          </p:cNvPr>
          <p:cNvSpPr>
            <a:spLocks noGrp="1"/>
          </p:cNvSpPr>
          <p:nvPr>
            <p:ph type="ftr" sz="quarter" idx="11"/>
          </p:nvPr>
        </p:nvSpPr>
        <p:spPr/>
        <p:txBody>
          <a:bodyPr/>
          <a:lstStyle/>
          <a:p>
            <a:r>
              <a:rPr lang="en-GB"/>
              <a:t>Student number: 2200358</a:t>
            </a:r>
          </a:p>
        </p:txBody>
      </p:sp>
      <p:sp>
        <p:nvSpPr>
          <p:cNvPr id="5" name="Slide Number Placeholder 4">
            <a:extLst>
              <a:ext uri="{FF2B5EF4-FFF2-40B4-BE49-F238E27FC236}">
                <a16:creationId xmlns:a16="http://schemas.microsoft.com/office/drawing/2014/main" id="{F7AA9DA6-DD24-53D4-2D92-B3D8E5832588}"/>
              </a:ext>
            </a:extLst>
          </p:cNvPr>
          <p:cNvSpPr>
            <a:spLocks noGrp="1"/>
          </p:cNvSpPr>
          <p:nvPr>
            <p:ph type="sldNum" sz="quarter" idx="12"/>
          </p:nvPr>
        </p:nvSpPr>
        <p:spPr/>
        <p:txBody>
          <a:bodyPr/>
          <a:lstStyle/>
          <a:p>
            <a:fld id="{28B0DE01-68C0-4424-A1B8-1F3E8A45206A}" type="slidenum">
              <a:rPr lang="en-GB" smtClean="0"/>
              <a:t>‹#›</a:t>
            </a:fld>
            <a:endParaRPr lang="en-GB"/>
          </a:p>
        </p:txBody>
      </p:sp>
    </p:spTree>
    <p:extLst>
      <p:ext uri="{BB962C8B-B14F-4D97-AF65-F5344CB8AC3E}">
        <p14:creationId xmlns:p14="http://schemas.microsoft.com/office/powerpoint/2010/main" val="1120879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62D57D-0320-5BFA-E120-DE1B5095258B}"/>
              </a:ext>
            </a:extLst>
          </p:cNvPr>
          <p:cNvSpPr>
            <a:spLocks noGrp="1"/>
          </p:cNvSpPr>
          <p:nvPr>
            <p:ph type="dt" sz="half" idx="10"/>
          </p:nvPr>
        </p:nvSpPr>
        <p:spPr/>
        <p:txBody>
          <a:bodyPr/>
          <a:lstStyle/>
          <a:p>
            <a:fld id="{26E28597-471F-4936-BEAC-88EE1539926E}" type="datetime1">
              <a:rPr lang="en-GB" smtClean="0"/>
              <a:t>10/02/2023</a:t>
            </a:fld>
            <a:endParaRPr lang="en-GB"/>
          </a:p>
        </p:txBody>
      </p:sp>
      <p:sp>
        <p:nvSpPr>
          <p:cNvPr id="3" name="Footer Placeholder 2">
            <a:extLst>
              <a:ext uri="{FF2B5EF4-FFF2-40B4-BE49-F238E27FC236}">
                <a16:creationId xmlns:a16="http://schemas.microsoft.com/office/drawing/2014/main" id="{7241B6E9-8DEE-9522-F558-A5959075B9BE}"/>
              </a:ext>
            </a:extLst>
          </p:cNvPr>
          <p:cNvSpPr>
            <a:spLocks noGrp="1"/>
          </p:cNvSpPr>
          <p:nvPr>
            <p:ph type="ftr" sz="quarter" idx="11"/>
          </p:nvPr>
        </p:nvSpPr>
        <p:spPr/>
        <p:txBody>
          <a:bodyPr/>
          <a:lstStyle/>
          <a:p>
            <a:r>
              <a:rPr lang="en-GB"/>
              <a:t>Student number: 2200358</a:t>
            </a:r>
          </a:p>
        </p:txBody>
      </p:sp>
      <p:sp>
        <p:nvSpPr>
          <p:cNvPr id="4" name="Slide Number Placeholder 3">
            <a:extLst>
              <a:ext uri="{FF2B5EF4-FFF2-40B4-BE49-F238E27FC236}">
                <a16:creationId xmlns:a16="http://schemas.microsoft.com/office/drawing/2014/main" id="{664686BE-EA8B-53E6-AFF2-66992BB84593}"/>
              </a:ext>
            </a:extLst>
          </p:cNvPr>
          <p:cNvSpPr>
            <a:spLocks noGrp="1"/>
          </p:cNvSpPr>
          <p:nvPr>
            <p:ph type="sldNum" sz="quarter" idx="12"/>
          </p:nvPr>
        </p:nvSpPr>
        <p:spPr/>
        <p:txBody>
          <a:bodyPr/>
          <a:lstStyle/>
          <a:p>
            <a:fld id="{28B0DE01-68C0-4424-A1B8-1F3E8A45206A}" type="slidenum">
              <a:rPr lang="en-GB" smtClean="0"/>
              <a:t>‹#›</a:t>
            </a:fld>
            <a:endParaRPr lang="en-GB"/>
          </a:p>
        </p:txBody>
      </p:sp>
    </p:spTree>
    <p:extLst>
      <p:ext uri="{BB962C8B-B14F-4D97-AF65-F5344CB8AC3E}">
        <p14:creationId xmlns:p14="http://schemas.microsoft.com/office/powerpoint/2010/main" val="2290138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8BA8A-0F60-6352-3E14-27F519D582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1BDF95-3960-138D-6562-F26687CB34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F0650C9-5EAE-87E5-C185-E6D2754A1E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C6AF1-9D61-28EB-EE0D-A05834B49558}"/>
              </a:ext>
            </a:extLst>
          </p:cNvPr>
          <p:cNvSpPr>
            <a:spLocks noGrp="1"/>
          </p:cNvSpPr>
          <p:nvPr>
            <p:ph type="dt" sz="half" idx="10"/>
          </p:nvPr>
        </p:nvSpPr>
        <p:spPr/>
        <p:txBody>
          <a:bodyPr/>
          <a:lstStyle/>
          <a:p>
            <a:fld id="{11EB577E-F295-49F9-A0C4-D9E14142BD98}" type="datetime1">
              <a:rPr lang="en-GB" smtClean="0"/>
              <a:t>10/02/2023</a:t>
            </a:fld>
            <a:endParaRPr lang="en-GB"/>
          </a:p>
        </p:txBody>
      </p:sp>
      <p:sp>
        <p:nvSpPr>
          <p:cNvPr id="6" name="Footer Placeholder 5">
            <a:extLst>
              <a:ext uri="{FF2B5EF4-FFF2-40B4-BE49-F238E27FC236}">
                <a16:creationId xmlns:a16="http://schemas.microsoft.com/office/drawing/2014/main" id="{AC8C2B6E-B213-11D6-E225-BAFF78C5F5BB}"/>
              </a:ext>
            </a:extLst>
          </p:cNvPr>
          <p:cNvSpPr>
            <a:spLocks noGrp="1"/>
          </p:cNvSpPr>
          <p:nvPr>
            <p:ph type="ftr" sz="quarter" idx="11"/>
          </p:nvPr>
        </p:nvSpPr>
        <p:spPr/>
        <p:txBody>
          <a:bodyPr/>
          <a:lstStyle/>
          <a:p>
            <a:r>
              <a:rPr lang="en-GB"/>
              <a:t>Student number: 2200358</a:t>
            </a:r>
          </a:p>
        </p:txBody>
      </p:sp>
      <p:sp>
        <p:nvSpPr>
          <p:cNvPr id="7" name="Slide Number Placeholder 6">
            <a:extLst>
              <a:ext uri="{FF2B5EF4-FFF2-40B4-BE49-F238E27FC236}">
                <a16:creationId xmlns:a16="http://schemas.microsoft.com/office/drawing/2014/main" id="{6B6B58BF-655C-AAFC-CC60-4E80B647A237}"/>
              </a:ext>
            </a:extLst>
          </p:cNvPr>
          <p:cNvSpPr>
            <a:spLocks noGrp="1"/>
          </p:cNvSpPr>
          <p:nvPr>
            <p:ph type="sldNum" sz="quarter" idx="12"/>
          </p:nvPr>
        </p:nvSpPr>
        <p:spPr/>
        <p:txBody>
          <a:bodyPr/>
          <a:lstStyle/>
          <a:p>
            <a:fld id="{28B0DE01-68C0-4424-A1B8-1F3E8A45206A}" type="slidenum">
              <a:rPr lang="en-GB" smtClean="0"/>
              <a:t>‹#›</a:t>
            </a:fld>
            <a:endParaRPr lang="en-GB"/>
          </a:p>
        </p:txBody>
      </p:sp>
    </p:spTree>
    <p:extLst>
      <p:ext uri="{BB962C8B-B14F-4D97-AF65-F5344CB8AC3E}">
        <p14:creationId xmlns:p14="http://schemas.microsoft.com/office/powerpoint/2010/main" val="215425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07666-9783-AE93-6E3F-E9C430D178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5FC787C-B503-4FD0-51B4-3282B75A20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94BD95-0A7F-E67C-437E-0A17C9E1A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42740A1-546E-06C9-49F0-B0686A9C1770}"/>
              </a:ext>
            </a:extLst>
          </p:cNvPr>
          <p:cNvSpPr>
            <a:spLocks noGrp="1"/>
          </p:cNvSpPr>
          <p:nvPr>
            <p:ph type="dt" sz="half" idx="10"/>
          </p:nvPr>
        </p:nvSpPr>
        <p:spPr/>
        <p:txBody>
          <a:bodyPr/>
          <a:lstStyle/>
          <a:p>
            <a:fld id="{32DCAAA4-59BB-49A6-8064-7A94CB642788}" type="datetime1">
              <a:rPr lang="en-GB" smtClean="0"/>
              <a:t>10/02/2023</a:t>
            </a:fld>
            <a:endParaRPr lang="en-GB"/>
          </a:p>
        </p:txBody>
      </p:sp>
      <p:sp>
        <p:nvSpPr>
          <p:cNvPr id="6" name="Footer Placeholder 5">
            <a:extLst>
              <a:ext uri="{FF2B5EF4-FFF2-40B4-BE49-F238E27FC236}">
                <a16:creationId xmlns:a16="http://schemas.microsoft.com/office/drawing/2014/main" id="{6BA624AC-B522-A905-706F-85BDA0606D4E}"/>
              </a:ext>
            </a:extLst>
          </p:cNvPr>
          <p:cNvSpPr>
            <a:spLocks noGrp="1"/>
          </p:cNvSpPr>
          <p:nvPr>
            <p:ph type="ftr" sz="quarter" idx="11"/>
          </p:nvPr>
        </p:nvSpPr>
        <p:spPr/>
        <p:txBody>
          <a:bodyPr/>
          <a:lstStyle/>
          <a:p>
            <a:r>
              <a:rPr lang="en-GB"/>
              <a:t>Student number: 2200358</a:t>
            </a:r>
          </a:p>
        </p:txBody>
      </p:sp>
      <p:sp>
        <p:nvSpPr>
          <p:cNvPr id="7" name="Slide Number Placeholder 6">
            <a:extLst>
              <a:ext uri="{FF2B5EF4-FFF2-40B4-BE49-F238E27FC236}">
                <a16:creationId xmlns:a16="http://schemas.microsoft.com/office/drawing/2014/main" id="{726FD9B0-1209-7DC2-AA68-E5353864E2C8}"/>
              </a:ext>
            </a:extLst>
          </p:cNvPr>
          <p:cNvSpPr>
            <a:spLocks noGrp="1"/>
          </p:cNvSpPr>
          <p:nvPr>
            <p:ph type="sldNum" sz="quarter" idx="12"/>
          </p:nvPr>
        </p:nvSpPr>
        <p:spPr/>
        <p:txBody>
          <a:bodyPr/>
          <a:lstStyle/>
          <a:p>
            <a:fld id="{28B0DE01-68C0-4424-A1B8-1F3E8A45206A}" type="slidenum">
              <a:rPr lang="en-GB" smtClean="0"/>
              <a:t>‹#›</a:t>
            </a:fld>
            <a:endParaRPr lang="en-GB"/>
          </a:p>
        </p:txBody>
      </p:sp>
    </p:spTree>
    <p:extLst>
      <p:ext uri="{BB962C8B-B14F-4D97-AF65-F5344CB8AC3E}">
        <p14:creationId xmlns:p14="http://schemas.microsoft.com/office/powerpoint/2010/main" val="31934828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09D20-D83C-4F56-4F21-92F4BFB02F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6B0A81-9FD8-0497-8CD0-E8AD402421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92C5D1-2007-02AD-077F-6992B2778E97}"/>
              </a:ext>
            </a:extLst>
          </p:cNvPr>
          <p:cNvSpPr>
            <a:spLocks noGrp="1"/>
          </p:cNvSpPr>
          <p:nvPr>
            <p:ph type="dt" sz="half" idx="10"/>
          </p:nvPr>
        </p:nvSpPr>
        <p:spPr/>
        <p:txBody>
          <a:bodyPr/>
          <a:lstStyle/>
          <a:p>
            <a:fld id="{C5182AC5-0068-409C-8A4D-0FB8BA502AEB}" type="datetime1">
              <a:rPr lang="en-GB" smtClean="0"/>
              <a:t>10/02/2023</a:t>
            </a:fld>
            <a:endParaRPr lang="en-GB"/>
          </a:p>
        </p:txBody>
      </p:sp>
      <p:sp>
        <p:nvSpPr>
          <p:cNvPr id="5" name="Footer Placeholder 4">
            <a:extLst>
              <a:ext uri="{FF2B5EF4-FFF2-40B4-BE49-F238E27FC236}">
                <a16:creationId xmlns:a16="http://schemas.microsoft.com/office/drawing/2014/main" id="{F15915E4-576E-63A6-5F74-04E85BD670B5}"/>
              </a:ext>
            </a:extLst>
          </p:cNvPr>
          <p:cNvSpPr>
            <a:spLocks noGrp="1"/>
          </p:cNvSpPr>
          <p:nvPr>
            <p:ph type="ftr" sz="quarter" idx="11"/>
          </p:nvPr>
        </p:nvSpPr>
        <p:spPr/>
        <p:txBody>
          <a:bodyPr/>
          <a:lstStyle/>
          <a:p>
            <a:r>
              <a:rPr lang="en-GB"/>
              <a:t>Student number: 2200358</a:t>
            </a:r>
          </a:p>
        </p:txBody>
      </p:sp>
      <p:sp>
        <p:nvSpPr>
          <p:cNvPr id="6" name="Slide Number Placeholder 5">
            <a:extLst>
              <a:ext uri="{FF2B5EF4-FFF2-40B4-BE49-F238E27FC236}">
                <a16:creationId xmlns:a16="http://schemas.microsoft.com/office/drawing/2014/main" id="{34EAEBB0-40CF-0EB6-4A8C-1AFB01FA2B3B}"/>
              </a:ext>
            </a:extLst>
          </p:cNvPr>
          <p:cNvSpPr>
            <a:spLocks noGrp="1"/>
          </p:cNvSpPr>
          <p:nvPr>
            <p:ph type="sldNum" sz="quarter" idx="12"/>
          </p:nvPr>
        </p:nvSpPr>
        <p:spPr/>
        <p:txBody>
          <a:bodyPr/>
          <a:lstStyle/>
          <a:p>
            <a:fld id="{28B0DE01-68C0-4424-A1B8-1F3E8A45206A}" type="slidenum">
              <a:rPr lang="en-GB" smtClean="0"/>
              <a:t>‹#›</a:t>
            </a:fld>
            <a:endParaRPr lang="en-GB"/>
          </a:p>
        </p:txBody>
      </p:sp>
    </p:spTree>
    <p:extLst>
      <p:ext uri="{BB962C8B-B14F-4D97-AF65-F5344CB8AC3E}">
        <p14:creationId xmlns:p14="http://schemas.microsoft.com/office/powerpoint/2010/main" val="158869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4653698-1ABC-099E-443E-B86463A4C8F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A24FA1-3704-2C69-09EC-461CB875C6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C0E20C-74EC-088A-C46A-01C981B56D6E}"/>
              </a:ext>
            </a:extLst>
          </p:cNvPr>
          <p:cNvSpPr>
            <a:spLocks noGrp="1"/>
          </p:cNvSpPr>
          <p:nvPr>
            <p:ph type="dt" sz="half" idx="10"/>
          </p:nvPr>
        </p:nvSpPr>
        <p:spPr/>
        <p:txBody>
          <a:bodyPr/>
          <a:lstStyle/>
          <a:p>
            <a:fld id="{510C17F9-3ABF-4455-B66B-075FB59A09B5}" type="datetime1">
              <a:rPr lang="en-GB" smtClean="0"/>
              <a:t>10/02/2023</a:t>
            </a:fld>
            <a:endParaRPr lang="en-GB"/>
          </a:p>
        </p:txBody>
      </p:sp>
      <p:sp>
        <p:nvSpPr>
          <p:cNvPr id="5" name="Footer Placeholder 4">
            <a:extLst>
              <a:ext uri="{FF2B5EF4-FFF2-40B4-BE49-F238E27FC236}">
                <a16:creationId xmlns:a16="http://schemas.microsoft.com/office/drawing/2014/main" id="{FA016480-8F6C-0311-9386-9F98A63FB4FB}"/>
              </a:ext>
            </a:extLst>
          </p:cNvPr>
          <p:cNvSpPr>
            <a:spLocks noGrp="1"/>
          </p:cNvSpPr>
          <p:nvPr>
            <p:ph type="ftr" sz="quarter" idx="11"/>
          </p:nvPr>
        </p:nvSpPr>
        <p:spPr/>
        <p:txBody>
          <a:bodyPr/>
          <a:lstStyle/>
          <a:p>
            <a:r>
              <a:rPr lang="en-GB"/>
              <a:t>Student number: 2200358</a:t>
            </a:r>
          </a:p>
        </p:txBody>
      </p:sp>
      <p:sp>
        <p:nvSpPr>
          <p:cNvPr id="6" name="Slide Number Placeholder 5">
            <a:extLst>
              <a:ext uri="{FF2B5EF4-FFF2-40B4-BE49-F238E27FC236}">
                <a16:creationId xmlns:a16="http://schemas.microsoft.com/office/drawing/2014/main" id="{196931A0-751F-9157-7AAD-BD6431BBD7E6}"/>
              </a:ext>
            </a:extLst>
          </p:cNvPr>
          <p:cNvSpPr>
            <a:spLocks noGrp="1"/>
          </p:cNvSpPr>
          <p:nvPr>
            <p:ph type="sldNum" sz="quarter" idx="12"/>
          </p:nvPr>
        </p:nvSpPr>
        <p:spPr/>
        <p:txBody>
          <a:bodyPr/>
          <a:lstStyle/>
          <a:p>
            <a:fld id="{28B0DE01-68C0-4424-A1B8-1F3E8A45206A}" type="slidenum">
              <a:rPr lang="en-GB" smtClean="0"/>
              <a:t>‹#›</a:t>
            </a:fld>
            <a:endParaRPr lang="en-GB"/>
          </a:p>
        </p:txBody>
      </p:sp>
    </p:spTree>
    <p:extLst>
      <p:ext uri="{BB962C8B-B14F-4D97-AF65-F5344CB8AC3E}">
        <p14:creationId xmlns:p14="http://schemas.microsoft.com/office/powerpoint/2010/main" val="1849831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8295BE7-2538-F1A5-08A0-C3DC9B506E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02E2DA5-DDBF-8A05-BC0E-146268B818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594CE1-0CA9-2F91-AFF7-1525D6CC1F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D5F32B-693E-4F66-887C-2E749A1DE510}" type="datetime1">
              <a:rPr lang="en-GB" smtClean="0"/>
              <a:t>10/02/2023</a:t>
            </a:fld>
            <a:endParaRPr lang="en-GB"/>
          </a:p>
        </p:txBody>
      </p:sp>
      <p:sp>
        <p:nvSpPr>
          <p:cNvPr id="5" name="Footer Placeholder 4">
            <a:extLst>
              <a:ext uri="{FF2B5EF4-FFF2-40B4-BE49-F238E27FC236}">
                <a16:creationId xmlns:a16="http://schemas.microsoft.com/office/drawing/2014/main" id="{CE9D5F5D-7003-73C1-502B-30E1270862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Student number: 2200358</a:t>
            </a:r>
          </a:p>
        </p:txBody>
      </p:sp>
      <p:sp>
        <p:nvSpPr>
          <p:cNvPr id="6" name="Slide Number Placeholder 5">
            <a:extLst>
              <a:ext uri="{FF2B5EF4-FFF2-40B4-BE49-F238E27FC236}">
                <a16:creationId xmlns:a16="http://schemas.microsoft.com/office/drawing/2014/main" id="{9A804507-FD71-B666-00A6-DE48CCF6151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8B0DE01-68C0-4424-A1B8-1F3E8A45206A}" type="slidenum">
              <a:rPr lang="en-GB" smtClean="0"/>
              <a:t>‹#›</a:t>
            </a:fld>
            <a:endParaRPr lang="en-GB"/>
          </a:p>
        </p:txBody>
      </p:sp>
    </p:spTree>
    <p:extLst>
      <p:ext uri="{BB962C8B-B14F-4D97-AF65-F5344CB8AC3E}">
        <p14:creationId xmlns:p14="http://schemas.microsoft.com/office/powerpoint/2010/main" val="30044109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verypiecematters.com/jget/volume03-issue01/card-game-to-improve-critical-thinking.html"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Whiteboard&#10;&#10;Description automatically generated with medium confidence">
            <a:extLst>
              <a:ext uri="{FF2B5EF4-FFF2-40B4-BE49-F238E27FC236}">
                <a16:creationId xmlns:a16="http://schemas.microsoft.com/office/drawing/2014/main" id="{289A2FC1-C072-1744-1337-341CEB19FA1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23309" y="537858"/>
            <a:ext cx="4345378" cy="1613965"/>
          </a:xfrm>
          <a:prstGeom prst="rect">
            <a:avLst/>
          </a:prstGeom>
        </p:spPr>
      </p:pic>
      <p:sp>
        <p:nvSpPr>
          <p:cNvPr id="2" name="Title 1">
            <a:extLst>
              <a:ext uri="{FF2B5EF4-FFF2-40B4-BE49-F238E27FC236}">
                <a16:creationId xmlns:a16="http://schemas.microsoft.com/office/drawing/2014/main" id="{55042C61-BBE8-0B44-3774-E47FEB389973}"/>
              </a:ext>
            </a:extLst>
          </p:cNvPr>
          <p:cNvSpPr>
            <a:spLocks noGrp="1"/>
          </p:cNvSpPr>
          <p:nvPr>
            <p:ph type="ctrTitle"/>
          </p:nvPr>
        </p:nvSpPr>
        <p:spPr>
          <a:xfrm>
            <a:off x="125185" y="136525"/>
            <a:ext cx="11941629" cy="289110"/>
          </a:xfrm>
        </p:spPr>
        <p:txBody>
          <a:bodyPr>
            <a:noAutofit/>
          </a:bodyPr>
          <a:lstStyle/>
          <a:p>
            <a:r>
              <a:rPr lang="en-GB" sz="1800" b="1" u="sng" dirty="0"/>
              <a:t>Academic study skills for students</a:t>
            </a:r>
          </a:p>
        </p:txBody>
      </p:sp>
      <p:sp>
        <p:nvSpPr>
          <p:cNvPr id="3" name="Subtitle 2">
            <a:extLst>
              <a:ext uri="{FF2B5EF4-FFF2-40B4-BE49-F238E27FC236}">
                <a16:creationId xmlns:a16="http://schemas.microsoft.com/office/drawing/2014/main" id="{44DA39FF-13BF-BBCF-B7C6-229CE315C5AA}"/>
              </a:ext>
            </a:extLst>
          </p:cNvPr>
          <p:cNvSpPr>
            <a:spLocks noGrp="1"/>
          </p:cNvSpPr>
          <p:nvPr>
            <p:ph type="subTitle" idx="1"/>
          </p:nvPr>
        </p:nvSpPr>
        <p:spPr>
          <a:xfrm>
            <a:off x="203454" y="248749"/>
            <a:ext cx="3555076" cy="2347064"/>
          </a:xfrm>
        </p:spPr>
        <p:txBody>
          <a:bodyPr>
            <a:normAutofit lnSpcReduction="10000"/>
          </a:bodyPr>
          <a:lstStyle/>
          <a:p>
            <a:r>
              <a:rPr lang="en-GB" sz="1200" b="1" u="sng" dirty="0"/>
              <a:t>What is critical thinking?</a:t>
            </a:r>
          </a:p>
          <a:p>
            <a:pPr algn="just"/>
            <a:r>
              <a:rPr lang="en-GB" sz="900" dirty="0"/>
              <a:t>According to Hitchcock (2022), Critical thinking can be considered an educational goal. There are many definitions of what critical thinking is considered to be, but these are all translated into the same concept, careful thinking which is directed to a goal (Hitchcock, 2022). Ennis (2016) lists 3 dictionary definitions and 14 philosophical definitions, stating that these 17 definitions are all different concepts of the same concept.  Critical thinking as an educational goal is based on the need to prepare students for success in life, having the ability and disposition to think critically (Hitchcock, 2022).</a:t>
            </a:r>
          </a:p>
          <a:p>
            <a:pPr algn="just"/>
            <a:r>
              <a:rPr lang="en-GB" sz="900" i="1" dirty="0"/>
              <a:t>“Critical Thinking is skilled and active interpretation and evaluation of observations and communications, information and argumentation.” </a:t>
            </a:r>
            <a:r>
              <a:rPr lang="en-GB" sz="900" dirty="0"/>
              <a:t>(Fisher and Scriven, 1997)</a:t>
            </a:r>
          </a:p>
          <a:p>
            <a:pPr algn="just"/>
            <a:r>
              <a:rPr lang="en-GB" sz="900" dirty="0"/>
              <a:t>This poster will be looking into a range of skills and qualities needed to be a critical thinker.</a:t>
            </a:r>
          </a:p>
        </p:txBody>
      </p:sp>
      <p:sp>
        <p:nvSpPr>
          <p:cNvPr id="4" name="Footer Placeholder 3">
            <a:extLst>
              <a:ext uri="{FF2B5EF4-FFF2-40B4-BE49-F238E27FC236}">
                <a16:creationId xmlns:a16="http://schemas.microsoft.com/office/drawing/2014/main" id="{D3627EEF-9DC7-C7E9-45EF-8DF92F304929}"/>
              </a:ext>
            </a:extLst>
          </p:cNvPr>
          <p:cNvSpPr>
            <a:spLocks noGrp="1"/>
          </p:cNvSpPr>
          <p:nvPr>
            <p:ph type="ftr" sz="quarter" idx="11"/>
          </p:nvPr>
        </p:nvSpPr>
        <p:spPr/>
        <p:txBody>
          <a:bodyPr/>
          <a:lstStyle/>
          <a:p>
            <a:r>
              <a:rPr lang="en-GB" dirty="0"/>
              <a:t>Student number: 2200358      ECGE4005P/C</a:t>
            </a:r>
          </a:p>
        </p:txBody>
      </p:sp>
      <p:sp>
        <p:nvSpPr>
          <p:cNvPr id="7" name="TextBox 6">
            <a:extLst>
              <a:ext uri="{FF2B5EF4-FFF2-40B4-BE49-F238E27FC236}">
                <a16:creationId xmlns:a16="http://schemas.microsoft.com/office/drawing/2014/main" id="{834F44DA-4D98-3B07-5950-ACB28B824816}"/>
              </a:ext>
            </a:extLst>
          </p:cNvPr>
          <p:cNvSpPr txBox="1"/>
          <p:nvPr/>
        </p:nvSpPr>
        <p:spPr>
          <a:xfrm>
            <a:off x="4884012" y="2122295"/>
            <a:ext cx="4335262" cy="215444"/>
          </a:xfrm>
          <a:prstGeom prst="rect">
            <a:avLst/>
          </a:prstGeom>
          <a:noFill/>
        </p:spPr>
        <p:txBody>
          <a:bodyPr wrap="square" rtlCol="0">
            <a:spAutoFit/>
          </a:bodyPr>
          <a:lstStyle/>
          <a:p>
            <a:r>
              <a:rPr lang="en-GB" sz="800" dirty="0"/>
              <a:t>Getty Images (2019) Google search: Critical thinking</a:t>
            </a:r>
          </a:p>
        </p:txBody>
      </p:sp>
      <p:sp>
        <p:nvSpPr>
          <p:cNvPr id="8" name="TextBox 7">
            <a:extLst>
              <a:ext uri="{FF2B5EF4-FFF2-40B4-BE49-F238E27FC236}">
                <a16:creationId xmlns:a16="http://schemas.microsoft.com/office/drawing/2014/main" id="{82A872C1-9DCE-7CC3-A8A1-699CC88F6FAE}"/>
              </a:ext>
            </a:extLst>
          </p:cNvPr>
          <p:cNvSpPr txBox="1"/>
          <p:nvPr/>
        </p:nvSpPr>
        <p:spPr>
          <a:xfrm>
            <a:off x="4380186" y="2425962"/>
            <a:ext cx="3431625" cy="4108817"/>
          </a:xfrm>
          <a:prstGeom prst="rect">
            <a:avLst/>
          </a:prstGeom>
          <a:noFill/>
        </p:spPr>
        <p:txBody>
          <a:bodyPr wrap="square" rtlCol="0">
            <a:spAutoFit/>
          </a:bodyPr>
          <a:lstStyle/>
          <a:p>
            <a:pPr algn="ctr"/>
            <a:r>
              <a:rPr lang="en-GB" sz="1200" b="1" u="sng" dirty="0"/>
              <a:t>Time management</a:t>
            </a:r>
          </a:p>
          <a:p>
            <a:pPr algn="ctr"/>
            <a:endParaRPr lang="en-GB" sz="1200" b="1" u="sng" dirty="0"/>
          </a:p>
          <a:p>
            <a:pPr algn="just"/>
            <a:r>
              <a:rPr lang="en-GB" sz="900" dirty="0"/>
              <a:t>Time management is considered as having the ability to plan and organise your time effectively (Linares et al., 2016 p.141). Having the skills to enable thoughtful decision making, conscious planning and maintaining focus is crucial (</a:t>
            </a:r>
            <a:r>
              <a:rPr lang="en-GB" sz="900" dirty="0" err="1"/>
              <a:t>Linalle</a:t>
            </a:r>
            <a:r>
              <a:rPr lang="en-GB" sz="900" dirty="0"/>
              <a:t> and Singh, 2018). Good time management can benefit students in lectures, home life, work and completing assignments, although </a:t>
            </a:r>
            <a:r>
              <a:rPr lang="en-GB" sz="900" dirty="0" err="1"/>
              <a:t>Linalle</a:t>
            </a:r>
            <a:r>
              <a:rPr lang="en-GB" sz="900" dirty="0"/>
              <a:t> and Singh (2018) debate the need for change from long-lecture based education to a more enhanced student focused method. </a:t>
            </a:r>
          </a:p>
          <a:p>
            <a:pPr algn="just"/>
            <a:endParaRPr lang="en-GB" sz="900" dirty="0"/>
          </a:p>
          <a:p>
            <a:pPr algn="just"/>
            <a:r>
              <a:rPr lang="en-GB" sz="900" dirty="0"/>
              <a:t>Time management is considered a skill, it can be learned, practiced and strengthened (University of the people, 2018). To enable effective time management, students could consider the following:</a:t>
            </a:r>
          </a:p>
          <a:p>
            <a:pPr algn="just"/>
            <a:endParaRPr lang="en-GB" sz="900" dirty="0"/>
          </a:p>
          <a:p>
            <a:pPr marL="171450" indent="-171450" algn="just">
              <a:buFont typeface="Wingdings" panose="05000000000000000000" pitchFamily="2" charset="2"/>
              <a:buChar char="Ø"/>
            </a:pPr>
            <a:r>
              <a:rPr lang="en-GB" sz="900" b="1" dirty="0"/>
              <a:t>Set goals: </a:t>
            </a:r>
            <a:r>
              <a:rPr lang="en-GB" sz="900" dirty="0"/>
              <a:t>knowing how time is currently being spent is crucial in being able to manage it, identifying time wasters such as social media can free up many hours otherwise wasted. </a:t>
            </a:r>
          </a:p>
          <a:p>
            <a:pPr marL="171450" indent="-171450" algn="just">
              <a:buFont typeface="Wingdings" panose="05000000000000000000" pitchFamily="2" charset="2"/>
              <a:buChar char="Ø"/>
            </a:pPr>
            <a:r>
              <a:rPr lang="en-GB" sz="900" b="1" dirty="0"/>
              <a:t>Create a schedule: </a:t>
            </a:r>
            <a:r>
              <a:rPr lang="en-GB" sz="900" dirty="0"/>
              <a:t>Using a schedule either digitally or manually is arguably one of the most recommended activities to enable effective time management. By breaking up days into hourly blocks, gives a more visual aspect of time.</a:t>
            </a:r>
          </a:p>
          <a:p>
            <a:pPr marL="171450" indent="-171450" algn="just">
              <a:buFont typeface="Wingdings" panose="05000000000000000000" pitchFamily="2" charset="2"/>
              <a:buChar char="Ø"/>
            </a:pPr>
            <a:r>
              <a:rPr lang="en-GB" sz="900" b="1" dirty="0"/>
              <a:t>Break up large tasks, start with small tasks: </a:t>
            </a:r>
            <a:r>
              <a:rPr lang="en-GB" sz="900" dirty="0"/>
              <a:t>Start the day with smaller tasks, completing these creates momentum and a sense of achievement. Breaking larger tasks into smaller, more manageable sections can prevent becoming overwhelmed and fearful (University of the people, 2018).</a:t>
            </a:r>
          </a:p>
          <a:p>
            <a:pPr marL="171450" indent="-171450">
              <a:buFont typeface="Arial" panose="020B0604020202020204" pitchFamily="34" charset="0"/>
              <a:buChar char="•"/>
            </a:pPr>
            <a:endParaRPr lang="en-GB" sz="1200" b="1" dirty="0"/>
          </a:p>
        </p:txBody>
      </p:sp>
      <p:sp>
        <p:nvSpPr>
          <p:cNvPr id="9" name="TextBox 8">
            <a:extLst>
              <a:ext uri="{FF2B5EF4-FFF2-40B4-BE49-F238E27FC236}">
                <a16:creationId xmlns:a16="http://schemas.microsoft.com/office/drawing/2014/main" id="{9AA09068-95D0-DF98-8844-C64DEA183FA8}"/>
              </a:ext>
            </a:extLst>
          </p:cNvPr>
          <p:cNvSpPr txBox="1"/>
          <p:nvPr/>
        </p:nvSpPr>
        <p:spPr>
          <a:xfrm>
            <a:off x="8246962" y="248748"/>
            <a:ext cx="3007747" cy="3785652"/>
          </a:xfrm>
          <a:prstGeom prst="rect">
            <a:avLst/>
          </a:prstGeom>
          <a:noFill/>
        </p:spPr>
        <p:txBody>
          <a:bodyPr wrap="square" rtlCol="0">
            <a:spAutoFit/>
          </a:bodyPr>
          <a:lstStyle/>
          <a:p>
            <a:pPr algn="ctr"/>
            <a:r>
              <a:rPr lang="en-GB" sz="1200" b="1" u="sng" dirty="0"/>
              <a:t>Effective reading</a:t>
            </a:r>
          </a:p>
          <a:p>
            <a:endParaRPr lang="en-GB" sz="1200" dirty="0"/>
          </a:p>
          <a:p>
            <a:pPr algn="just"/>
            <a:r>
              <a:rPr lang="en-GB" sz="900" dirty="0"/>
              <a:t>According to </a:t>
            </a:r>
            <a:r>
              <a:rPr lang="en-GB" sz="900" dirty="0" err="1"/>
              <a:t>Cachart</a:t>
            </a:r>
            <a:r>
              <a:rPr lang="en-GB" sz="900" dirty="0"/>
              <a:t> (2022), effective reading for students is paramount, knowing what to read and where to look can save a lot of time. Starting research by exploring key concepts within the subject being studied using library guides for tailored lists of subjects and recommendations to start (</a:t>
            </a:r>
            <a:r>
              <a:rPr lang="en-GB" sz="900" dirty="0" err="1"/>
              <a:t>Cachart</a:t>
            </a:r>
            <a:r>
              <a:rPr lang="en-GB" sz="900" dirty="0"/>
              <a:t>, 2022). It is beneficial to preview a text by reading the title, abstract, conclusion and introduction to enable a general understanding of the text, this will help evaluate the relevance of the text for the purpose (Amin, 2019).</a:t>
            </a:r>
          </a:p>
          <a:p>
            <a:pPr algn="just"/>
            <a:endParaRPr lang="en-GB" sz="900" dirty="0"/>
          </a:p>
          <a:p>
            <a:pPr algn="just"/>
            <a:r>
              <a:rPr lang="en-GB" sz="900" dirty="0"/>
              <a:t>There are many ways of effective reading, the extent of what is read depends on the gain needed from it. Effective reading can be:</a:t>
            </a:r>
          </a:p>
          <a:p>
            <a:pPr algn="just"/>
            <a:endParaRPr lang="en-GB" sz="900" dirty="0"/>
          </a:p>
          <a:p>
            <a:pPr marL="171450" indent="-171450" algn="just">
              <a:buFont typeface="Wingdings" panose="05000000000000000000" pitchFamily="2" charset="2"/>
              <a:buChar char="Ø"/>
            </a:pPr>
            <a:r>
              <a:rPr lang="en-GB" sz="900" b="1" dirty="0"/>
              <a:t>Read text closely: </a:t>
            </a:r>
            <a:r>
              <a:rPr lang="en-GB" sz="900" dirty="0"/>
              <a:t>This is when the text is highly relevant to one’s needs, it would be beneficial to read the whole text to gain a good understanding (</a:t>
            </a:r>
            <a:r>
              <a:rPr lang="en-GB" sz="900" dirty="0" err="1"/>
              <a:t>Cachart</a:t>
            </a:r>
            <a:r>
              <a:rPr lang="en-GB" sz="900" dirty="0"/>
              <a:t>, 2022).</a:t>
            </a:r>
          </a:p>
          <a:p>
            <a:pPr marL="171450" indent="-171450" algn="just">
              <a:buFont typeface="Wingdings" panose="05000000000000000000" pitchFamily="2" charset="2"/>
              <a:buChar char="Ø"/>
            </a:pPr>
            <a:r>
              <a:rPr lang="en-GB" sz="900" b="1" dirty="0"/>
              <a:t>Skim read: </a:t>
            </a:r>
            <a:r>
              <a:rPr lang="en-GB" sz="900" dirty="0"/>
              <a:t>This means moving through the text quickly, only focusing on the main points (</a:t>
            </a:r>
            <a:r>
              <a:rPr lang="en-GB" sz="900" dirty="0" err="1"/>
              <a:t>Cachart</a:t>
            </a:r>
            <a:r>
              <a:rPr lang="en-GB" sz="900" dirty="0"/>
              <a:t>, 2022).</a:t>
            </a:r>
          </a:p>
          <a:p>
            <a:pPr marL="171450" indent="-171450" algn="just">
              <a:buFont typeface="Wingdings" panose="05000000000000000000" pitchFamily="2" charset="2"/>
              <a:buChar char="Ø"/>
            </a:pPr>
            <a:r>
              <a:rPr lang="en-GB" sz="900" b="1" dirty="0"/>
              <a:t>Compare different parts of the text: </a:t>
            </a:r>
            <a:r>
              <a:rPr lang="en-GB" sz="900" dirty="0"/>
              <a:t>Reading the conclusion and introduction gives a general understanding of the text as a whole and whether there will be gain from reading it closely (</a:t>
            </a:r>
            <a:r>
              <a:rPr lang="en-GB" sz="900" dirty="0" err="1"/>
              <a:t>Cachart</a:t>
            </a:r>
            <a:r>
              <a:rPr lang="en-GB" sz="900" dirty="0"/>
              <a:t>, 2022).</a:t>
            </a:r>
          </a:p>
        </p:txBody>
      </p:sp>
      <p:sp>
        <p:nvSpPr>
          <p:cNvPr id="10" name="TextBox 9">
            <a:extLst>
              <a:ext uri="{FF2B5EF4-FFF2-40B4-BE49-F238E27FC236}">
                <a16:creationId xmlns:a16="http://schemas.microsoft.com/office/drawing/2014/main" id="{22C3CAB6-62B8-2386-52D4-ADD1DCB033A7}"/>
              </a:ext>
            </a:extLst>
          </p:cNvPr>
          <p:cNvSpPr txBox="1"/>
          <p:nvPr/>
        </p:nvSpPr>
        <p:spPr>
          <a:xfrm>
            <a:off x="8246962" y="4395951"/>
            <a:ext cx="3007747" cy="1708160"/>
          </a:xfrm>
          <a:prstGeom prst="rect">
            <a:avLst/>
          </a:prstGeom>
          <a:noFill/>
        </p:spPr>
        <p:txBody>
          <a:bodyPr wrap="square" rtlCol="0">
            <a:spAutoFit/>
          </a:bodyPr>
          <a:lstStyle/>
          <a:p>
            <a:pPr algn="ctr"/>
            <a:r>
              <a:rPr lang="en-GB" sz="1200" b="1" u="sng" dirty="0"/>
              <a:t>Conclusion</a:t>
            </a:r>
          </a:p>
          <a:p>
            <a:pPr algn="ctr"/>
            <a:endParaRPr lang="en-GB" sz="1200" b="1" u="sng" dirty="0"/>
          </a:p>
          <a:p>
            <a:pPr algn="just"/>
            <a:r>
              <a:rPr lang="en-GB" sz="900" dirty="0"/>
              <a:t>Whilst exploring what the benefits of reflection, time management, note taking, and effective reading are, I feel these are crucial elements for positive study as a student. I feel having great knowledge of how to use these skills effectively can lead to a positive experience and outlook during studies. I feel that writing this academic poster made me aware of how important reflection is, not just reflecting on work, but life as a whole, and how using reflection can also be beneficial for your future.</a:t>
            </a:r>
          </a:p>
        </p:txBody>
      </p:sp>
      <p:sp>
        <p:nvSpPr>
          <p:cNvPr id="12" name="TextBox 11">
            <a:extLst>
              <a:ext uri="{FF2B5EF4-FFF2-40B4-BE49-F238E27FC236}">
                <a16:creationId xmlns:a16="http://schemas.microsoft.com/office/drawing/2014/main" id="{DC68C498-A252-0603-4026-9F78F961593D}"/>
              </a:ext>
            </a:extLst>
          </p:cNvPr>
          <p:cNvSpPr txBox="1"/>
          <p:nvPr/>
        </p:nvSpPr>
        <p:spPr>
          <a:xfrm>
            <a:off x="162607" y="2425962"/>
            <a:ext cx="3648044" cy="1708160"/>
          </a:xfrm>
          <a:prstGeom prst="rect">
            <a:avLst/>
          </a:prstGeom>
          <a:noFill/>
        </p:spPr>
        <p:txBody>
          <a:bodyPr wrap="square" rtlCol="0">
            <a:spAutoFit/>
          </a:bodyPr>
          <a:lstStyle/>
          <a:p>
            <a:pPr algn="ctr"/>
            <a:r>
              <a:rPr lang="en-GB" sz="1200" b="1" u="sng" dirty="0"/>
              <a:t>Reflection</a:t>
            </a:r>
          </a:p>
          <a:p>
            <a:pPr algn="ctr"/>
            <a:endParaRPr lang="en-GB" sz="1200" b="1" u="sng" dirty="0"/>
          </a:p>
          <a:p>
            <a:pPr algn="just"/>
            <a:r>
              <a:rPr lang="en-GB" sz="900" dirty="0"/>
              <a:t>According to Herbert-Smith (2023), self-reflection is crucial whilst studying. Reflecting on skills, work and studies is key to a successful journey. Self-reflection enables you to move from experiencing to understanding. Going back, looking over, and reflecting on work or an experience encourages self-awareness and consciousness to evaluate self-improvement and also areas of strength ((Herbert-Smith, 2023). Cottrell (2017) suggests that reflecting upon previous studies can be mentally beneficial for one’s well-being, taking time to look back and reflect on the past can positively affect future plans and well-being. </a:t>
            </a:r>
          </a:p>
        </p:txBody>
      </p:sp>
      <p:sp>
        <p:nvSpPr>
          <p:cNvPr id="14" name="TextBox 13">
            <a:extLst>
              <a:ext uri="{FF2B5EF4-FFF2-40B4-BE49-F238E27FC236}">
                <a16:creationId xmlns:a16="http://schemas.microsoft.com/office/drawing/2014/main" id="{54187260-14EB-BAC5-0FD4-B808C9A47CE8}"/>
              </a:ext>
            </a:extLst>
          </p:cNvPr>
          <p:cNvSpPr txBox="1"/>
          <p:nvPr/>
        </p:nvSpPr>
        <p:spPr>
          <a:xfrm rot="10800000" flipV="1">
            <a:off x="203454" y="4276754"/>
            <a:ext cx="3602324" cy="2262158"/>
          </a:xfrm>
          <a:prstGeom prst="rect">
            <a:avLst/>
          </a:prstGeom>
          <a:noFill/>
        </p:spPr>
        <p:txBody>
          <a:bodyPr wrap="square" rtlCol="0">
            <a:spAutoFit/>
          </a:bodyPr>
          <a:lstStyle/>
          <a:p>
            <a:pPr algn="ctr"/>
            <a:r>
              <a:rPr lang="en-GB" sz="1200" b="1" u="sng" dirty="0"/>
              <a:t>Note-taking</a:t>
            </a:r>
          </a:p>
          <a:p>
            <a:pPr algn="just"/>
            <a:endParaRPr lang="en-GB" sz="1200" b="1" u="sng" dirty="0"/>
          </a:p>
          <a:p>
            <a:pPr algn="just"/>
            <a:r>
              <a:rPr lang="en-GB" sz="900" dirty="0"/>
              <a:t>Taking notes whilst reading or during lectures is crucial says Amin (2019). This enables the use of going back to re-read information that can be used in assignments, without having to re-read the text again, or having to listen back to lectures. It is essential to write notes in your own words avoiding direct quotations as much as possible, by paraphrasing notes you are incorporating other people’s ideas into your own words from the start, avoiding plagiarism (Cachart,2022).</a:t>
            </a:r>
          </a:p>
          <a:p>
            <a:pPr algn="just"/>
            <a:r>
              <a:rPr lang="en-GB" sz="900" dirty="0"/>
              <a:t>Cottrell (2019) says that taking effective notes can help with one’s overall well-being whilst completing assignments. Cottrell (2017) suggests that note-taking essentially breaks up long writing tasks, and can shorten reading time. Note-taking during lectures can help one to remember key information from it, using small snippets of information which is well organised also helps to stay motivated. </a:t>
            </a:r>
          </a:p>
        </p:txBody>
      </p:sp>
    </p:spTree>
    <p:extLst>
      <p:ext uri="{BB962C8B-B14F-4D97-AF65-F5344CB8AC3E}">
        <p14:creationId xmlns:p14="http://schemas.microsoft.com/office/powerpoint/2010/main" val="3275820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F33D7-C675-F0D0-548A-9E6BF7155B67}"/>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F38568F-E27C-66DF-1E0A-07EDFFE86645}"/>
              </a:ext>
            </a:extLst>
          </p:cNvPr>
          <p:cNvSpPr>
            <a:spLocks noGrp="1"/>
          </p:cNvSpPr>
          <p:nvPr>
            <p:ph idx="1"/>
          </p:nvPr>
        </p:nvSpPr>
        <p:spPr>
          <a:xfrm>
            <a:off x="838200" y="1326861"/>
            <a:ext cx="10515600" cy="4351338"/>
          </a:xfrm>
        </p:spPr>
        <p:txBody>
          <a:bodyPr>
            <a:normAutofit/>
          </a:bodyPr>
          <a:lstStyle/>
          <a:p>
            <a:pPr marL="0" indent="0">
              <a:buNone/>
            </a:pPr>
            <a:r>
              <a:rPr lang="en-GB" sz="1200" dirty="0"/>
              <a:t>Amin, </a:t>
            </a:r>
            <a:r>
              <a:rPr lang="en-GB" sz="1200" dirty="0" err="1"/>
              <a:t>Md.R</a:t>
            </a:r>
            <a:r>
              <a:rPr lang="en-GB" sz="1200" dirty="0"/>
              <a:t>. (2019). Developing Reading Skills through Effective Reading Approaches. SSRN Electronic Journal, 4(1). </a:t>
            </a:r>
            <a:r>
              <a:rPr lang="en-GB" sz="1200" dirty="0" err="1"/>
              <a:t>doi:https</a:t>
            </a:r>
            <a:r>
              <a:rPr lang="en-GB" sz="1200" dirty="0"/>
              <a:t>://doi.org/10.2139/ssrn.3342538. </a:t>
            </a:r>
          </a:p>
          <a:p>
            <a:pPr marL="0" indent="0">
              <a:buNone/>
            </a:pPr>
            <a:r>
              <a:rPr lang="en-GB" sz="1200" dirty="0" err="1"/>
              <a:t>Cachart</a:t>
            </a:r>
            <a:r>
              <a:rPr lang="en-GB" sz="1200" dirty="0"/>
              <a:t>, N. (2022). How to read effectively and critically. [online] Students. Available at: https://students.unimelb.edu.au/academic-skills/resources/reading-and-notetaking/how-to-read-effectively-and-critically [Accessed 11 Feb. 2023].  </a:t>
            </a:r>
          </a:p>
          <a:p>
            <a:pPr marL="0" indent="0">
              <a:buNone/>
            </a:pPr>
            <a:r>
              <a:rPr lang="en-GB" sz="1200" dirty="0"/>
              <a:t>Cottrell, S. (2017) Critical thinking skills. 3rd </a:t>
            </a:r>
            <a:r>
              <a:rPr lang="en-GB" sz="1200" dirty="0" err="1"/>
              <a:t>edn</a:t>
            </a:r>
            <a:r>
              <a:rPr lang="en-GB" sz="1200" dirty="0"/>
              <a:t>. London: Red globe press. </a:t>
            </a:r>
          </a:p>
          <a:p>
            <a:pPr marL="0" indent="0">
              <a:buNone/>
            </a:pPr>
            <a:r>
              <a:rPr lang="en-GB" sz="1200" dirty="0"/>
              <a:t>Cottrell, S (2019) The study skills handbook. 5th </a:t>
            </a:r>
            <a:r>
              <a:rPr lang="en-GB" sz="1200" dirty="0" err="1"/>
              <a:t>edn</a:t>
            </a:r>
            <a:r>
              <a:rPr lang="en-GB" sz="1200" dirty="0"/>
              <a:t>. London: Red globe press. </a:t>
            </a:r>
          </a:p>
          <a:p>
            <a:pPr marL="0" indent="0">
              <a:buNone/>
            </a:pPr>
            <a:r>
              <a:rPr lang="en-GB" sz="1200" dirty="0"/>
              <a:t>Ennis, R. (2016) “Definition: A Three-Dimensional Analysis with Bearing on Key Concepts”, in Patrick </a:t>
            </a:r>
            <a:r>
              <a:rPr lang="en-GB" sz="1200" dirty="0" err="1"/>
              <a:t>Bondy</a:t>
            </a:r>
            <a:r>
              <a:rPr lang="en-GB" sz="1200" dirty="0"/>
              <a:t> and Laura </a:t>
            </a:r>
            <a:r>
              <a:rPr lang="en-GB" sz="1200" dirty="0" err="1"/>
              <a:t>Benacquista</a:t>
            </a:r>
            <a:r>
              <a:rPr lang="en-GB" sz="1200" dirty="0"/>
              <a:t> (eds.), Argumentation, Objectivity, and Bias: Proceedings of the 11th International Conference of the Ontario Society for the Study of Argumentation (OSSA), 18–21 May 2016, Windsor, ON: OSSA, pp. 1–19. Available at http://scholar.uwindsor.ca/ossaarchive/OSSA11/papersandcommentaries/105; [Accessed 10 Feb 2023]</a:t>
            </a:r>
          </a:p>
          <a:p>
            <a:pPr marL="0" indent="0">
              <a:buNone/>
            </a:pPr>
            <a:r>
              <a:rPr lang="en-GB" sz="1200" dirty="0"/>
              <a:t>Fisher, A. and Scriven, M. (1997). Critical Thinking: Its definition and assessment. Norwich: Centre for Research in Critical Thinking.</a:t>
            </a:r>
          </a:p>
          <a:p>
            <a:pPr marL="0" indent="0">
              <a:buNone/>
            </a:pPr>
            <a:r>
              <a:rPr lang="en-GB" sz="1200" dirty="0"/>
              <a:t>Herbert-Smith, K. (2023). The importance of self-reflection. [online] blog.irisconnect.com. Available at: https://blog.irisconnect.com/uk/community/blog/importance-of-self-reflection/#:~:text=Self%2Dreflection%20enables%20you%20to. </a:t>
            </a:r>
          </a:p>
          <a:p>
            <a:pPr marL="0" indent="0">
              <a:buNone/>
            </a:pPr>
            <a:r>
              <a:rPr lang="en-GB" sz="1200" dirty="0"/>
              <a:t>Hitchcock, D. (2022). Critical Thinking. [online] Available at: https://plato.stanford.edu/entries/critical-thinking/?fbclid=IwAR3qb0fbDRba0y17zj7xEfO79o1erD-h9a-VHDebal73R1avtCQCNrFDwK8#toc [Accessed 10 Feb. 2023]. </a:t>
            </a:r>
          </a:p>
          <a:p>
            <a:pPr marL="0" indent="0">
              <a:buNone/>
            </a:pPr>
            <a:r>
              <a:rPr lang="en-GB" sz="1200" dirty="0" err="1"/>
              <a:t>Linalee</a:t>
            </a:r>
            <a:r>
              <a:rPr lang="en-GB" sz="1200" dirty="0"/>
              <a:t>, N. and </a:t>
            </a:r>
            <a:r>
              <a:rPr lang="en-GB" sz="1200" dirty="0" err="1"/>
              <a:t>Dr.</a:t>
            </a:r>
            <a:r>
              <a:rPr lang="en-GB" sz="1200" dirty="0"/>
              <a:t> Singh, A.K. (2018). A descriptive study of time management and theories. Available at: https://www.researchgate.net/publication/327890577_A_descriptive_study_of_time_management_models_and_theories (Accessed: 13th December 2022). </a:t>
            </a:r>
          </a:p>
          <a:p>
            <a:pPr marL="0" indent="0">
              <a:buNone/>
            </a:pPr>
            <a:r>
              <a:rPr lang="en-GB" sz="1200" dirty="0"/>
              <a:t>University of the People. (2018). 10 Best Time Management Tips for Students. [online] Available at: https://www.uopeople.edu/blog/10-best-time-management-tips-for-students/. </a:t>
            </a:r>
          </a:p>
          <a:p>
            <a:pPr marL="0" indent="0">
              <a:buNone/>
            </a:pPr>
            <a:endParaRPr lang="en-GB" sz="1200" dirty="0"/>
          </a:p>
        </p:txBody>
      </p:sp>
      <p:sp>
        <p:nvSpPr>
          <p:cNvPr id="4" name="Footer Placeholder 3">
            <a:extLst>
              <a:ext uri="{FF2B5EF4-FFF2-40B4-BE49-F238E27FC236}">
                <a16:creationId xmlns:a16="http://schemas.microsoft.com/office/drawing/2014/main" id="{0638D44E-394F-D917-D8C7-12E4A19901B7}"/>
              </a:ext>
            </a:extLst>
          </p:cNvPr>
          <p:cNvSpPr>
            <a:spLocks noGrp="1"/>
          </p:cNvSpPr>
          <p:nvPr>
            <p:ph type="ftr" sz="quarter" idx="11"/>
          </p:nvPr>
        </p:nvSpPr>
        <p:spPr/>
        <p:txBody>
          <a:bodyPr/>
          <a:lstStyle/>
          <a:p>
            <a:r>
              <a:rPr lang="en-GB"/>
              <a:t>Student number: 2200358</a:t>
            </a:r>
          </a:p>
        </p:txBody>
      </p:sp>
    </p:spTree>
    <p:extLst>
      <p:ext uri="{BB962C8B-B14F-4D97-AF65-F5344CB8AC3E}">
        <p14:creationId xmlns:p14="http://schemas.microsoft.com/office/powerpoint/2010/main" val="974809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2432</TotalTime>
  <Words>1450</Words>
  <Application>Microsoft Office PowerPoint</Application>
  <PresentationFormat>Widescreen</PresentationFormat>
  <Paragraphs>47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Calibri Light</vt:lpstr>
      <vt:lpstr>Wingdings</vt:lpstr>
      <vt:lpstr>Office Theme</vt:lpstr>
      <vt:lpstr>Academic study skills for students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study skills for students</dc:title>
  <dc:creator>Chloe Hughes (2200358)</dc:creator>
  <cp:lastModifiedBy>Chloe Hughes (2200358)</cp:lastModifiedBy>
  <cp:revision>1</cp:revision>
  <dcterms:created xsi:type="dcterms:W3CDTF">2023-02-10T20:20:44Z</dcterms:created>
  <dcterms:modified xsi:type="dcterms:W3CDTF">2023-02-12T12:53:16Z</dcterms:modified>
</cp:coreProperties>
</file>