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2" r:id="rId5"/>
    <p:sldMasterId id="2147483684" r:id="rId6"/>
    <p:sldMasterId id="2147483648" r:id="rId7"/>
  </p:sldMasterIdLst>
  <p:sldIdLst>
    <p:sldId id="256" r:id="rId8"/>
    <p:sldId id="261" r:id="rId9"/>
    <p:sldId id="262" r:id="rId10"/>
    <p:sldId id="271" r:id="rId11"/>
    <p:sldId id="272" r:id="rId12"/>
    <p:sldId id="274" r:id="rId13"/>
    <p:sldId id="277" r:id="rId14"/>
    <p:sldId id="265" r:id="rId15"/>
    <p:sldId id="266" r:id="rId16"/>
    <p:sldId id="267" r:id="rId17"/>
    <p:sldId id="273" r:id="rId18"/>
    <p:sldId id="276" r:id="rId19"/>
    <p:sldId id="26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5D80A-E223-37C5-52F7-A7E622A181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7D6956-F689-CC48-775F-AC45591205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99344-A91D-C39B-BD39-220A1F702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A2DE-A653-4647-A863-C5DBDC1DD2B1}" type="datetimeFigureOut">
              <a:rPr lang="en-US" smtClean="0"/>
              <a:t>12/6/2022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04B38-2102-8743-DB18-AF9FEF58D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1D737-F96F-F6F4-3A96-017AA33B4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FC25B-CAA5-E348-997E-D2BFDC966B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455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73EE2-8423-54B9-9994-592E7AC3B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6B91C-6E7E-525E-A73E-C0521A02CE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8D272C-2414-A21C-0FC5-A209FFE4DE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A2DE-A653-4647-A863-C5DBDC1DD2B1}" type="datetimeFigureOut">
              <a:rPr lang="en-US" smtClean="0"/>
              <a:t>12/6/2022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D598F1-EDDA-5F84-20C7-2A8A1CC4D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5DBD80-8F63-C9A5-4C9E-A92E2DE9D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FC25B-CAA5-E348-997E-D2BFDC966B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266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D1D32-9DD7-145A-166E-48BC232C0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7A8E26-FF8E-CB98-F67D-1288CBD32A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87E8F0-1CBC-E865-0EE3-33CAE2792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A2DE-A653-4647-A863-C5DBDC1DD2B1}" type="datetimeFigureOut">
              <a:rPr lang="en-US" smtClean="0"/>
              <a:t>12/6/2022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849B4C-9AFD-D91F-27BE-091329973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CF9B0-FB66-4FE7-60EC-65881160C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FC25B-CAA5-E348-997E-D2BFDC966B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430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2B6D2-6101-F036-AB00-829897ADB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8E4E3-0311-7EF9-826F-1317DAB2C9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92AFC8-C164-0F8B-6450-8101D2B6F7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CE04F1-860D-E902-9B50-17ADFD220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A2DE-A653-4647-A863-C5DBDC1DD2B1}" type="datetimeFigureOut">
              <a:rPr lang="en-US" smtClean="0"/>
              <a:t>12/6/2022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EDF618-3E3A-9C85-CF97-AA1CFE306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91B03E-8242-3732-BC20-5B7CFB683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FC25B-CAA5-E348-997E-D2BFDC966B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09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9E4A6-22DE-2B50-3D9C-43588F779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9A432C-7084-717B-1413-2DAA2A2A08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4C956C-D7D6-C244-D2B7-34C5701B8F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921E46-A4AE-CC11-42D1-C4AC745DF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8D4A4F-8274-12D5-D379-29DB61AEE7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E20493-58E0-B4B9-85B0-8082558B7F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A2DE-A653-4647-A863-C5DBDC1DD2B1}" type="datetimeFigureOut">
              <a:rPr lang="en-US" smtClean="0"/>
              <a:t>12/6/2022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2F6296-249A-6CA9-2106-EAE092129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9E4B90-0377-772D-6D2C-7CE41C4D2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FC25B-CAA5-E348-997E-D2BFDC966B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158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6A353-7E3B-23A4-849E-212E605B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772797-8C65-A5E6-4B7C-6E695C04E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A2DE-A653-4647-A863-C5DBDC1DD2B1}" type="datetimeFigureOut">
              <a:rPr lang="en-US" smtClean="0"/>
              <a:t>12/6/2022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0CBD4A-CEC4-54CB-3E85-E3131662B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66DB32-0375-289E-FD2B-679EE829F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FC25B-CAA5-E348-997E-D2BFDC966B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370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A3AF-9E3D-66FF-DD96-A4757690B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A2DE-A653-4647-A863-C5DBDC1DD2B1}" type="datetimeFigureOut">
              <a:rPr lang="en-US" smtClean="0"/>
              <a:t>12/6/2022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6D0051-41F4-D59F-2E62-7154C2119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BB636F-9317-ED05-0235-585B6ABDB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FC25B-CAA5-E348-997E-D2BFDC966B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399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DA9F7-ACC3-7108-7B6C-D99CAEEB9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07741-CCA2-C8A2-EEFC-DB326A914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3544C1-1784-275F-7D75-46BDE286B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8C28FE-7CB7-F9A7-0CA1-4DAB346BE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A2DE-A653-4647-A863-C5DBDC1DD2B1}" type="datetimeFigureOut">
              <a:rPr lang="en-US" smtClean="0"/>
              <a:t>12/6/2022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FE8915-1B1A-A0D9-F259-8E71C6D64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8A4786-393E-3C9B-E48E-CB3F2BA8B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FC25B-CAA5-E348-997E-D2BFDC966B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808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D1036-429D-D587-2394-01CE6EEEC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A08C9F-EA51-B612-901D-FD1BF1D343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1284E7-9008-0D55-8605-E198F15C4F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3E465D-FCE4-415A-2FFC-FF08B3E5B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A2DE-A653-4647-A863-C5DBDC1DD2B1}" type="datetimeFigureOut">
              <a:rPr lang="en-US" smtClean="0"/>
              <a:t>12/6/2022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B0986C-FEDA-B22D-2D05-E468A2532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F36DBC-A86F-23C5-BCDB-63B22D66F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FC25B-CAA5-E348-997E-D2BFDC966B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589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C61D5-55D9-F952-DAC5-1D5EC370F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E586FF-D55D-8D73-0B2E-EB8DB2C82D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61A865-2863-34B3-AE2E-2B0B8A7A9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A2DE-A653-4647-A863-C5DBDC1DD2B1}" type="datetimeFigureOut">
              <a:rPr lang="en-US" smtClean="0"/>
              <a:t>12/6/2022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5114E8-BD95-BE87-946C-29BF349DD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74B57-3873-953D-0D8B-01ADD05DD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FC25B-CAA5-E348-997E-D2BFDC966B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61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7EE491-D599-043C-BBF4-7EF06A6C8D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C706E4-268C-7254-444B-AE1DFD40FE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6C05A8-5068-6BC8-CE6D-D0821BE75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A2DE-A653-4647-A863-C5DBDC1DD2B1}" type="datetimeFigureOut">
              <a:rPr lang="en-US" smtClean="0"/>
              <a:t>12/6/2022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EDB15C-EB8B-13A6-79A9-5D1BD9469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269EC-7FE5-1F3B-D030-8F25A520A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FC25B-CAA5-E348-997E-D2BFDC966B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492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CAEC6-4925-2523-F467-09DCE50B88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D063A0-2BFD-3DDF-894E-653D38F0B9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579A9-6962-EF40-6318-EC17DD3B3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F041B-44D2-45BC-9396-3D91E88C9400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90D486-17D9-F47D-A629-DB77D541A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BD138-49E1-029B-7E2A-C11232E24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E1BC1-5973-477B-92F2-F3769B313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3249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44D95-DB07-8037-A163-6B958CA0B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F84F8-8318-88A2-EE99-DF7FF8FC17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5AF1A4-34B2-529E-4601-5B39AF5C1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F041B-44D2-45BC-9396-3D91E88C9400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54087-EE47-C0A6-28A5-BC6C3C5AD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CFA1C-600D-D667-0B81-BFA4E10EB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E1BC1-5973-477B-92F2-F3769B313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2759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F9185-8F93-A7DB-6FF8-1EE234770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77D50-C3C2-7A44-DAD5-ADB13FA67D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5204AA-691C-29E6-334E-3800A2C68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F041B-44D2-45BC-9396-3D91E88C9400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BD5685-A232-9892-8162-08FAB99EC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0DCE7-B0AC-1974-A6BF-82D53A2F9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E1BC1-5973-477B-92F2-F3769B313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4807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65D9E-E2FC-2EB2-0708-1EFA463AC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FE743-2D05-4101-DE73-7C1EBB77A4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FE367E-7E85-D4FD-3167-2DBAA6E0A8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6F8C02-DCD0-E1C0-AF8F-526CA13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F041B-44D2-45BC-9396-3D91E88C9400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BFCAC1-9BCD-8B9A-66C6-65C5BF5CF2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BFDDB4-51BC-3A9B-1968-9BA8A77E8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E1BC1-5973-477B-92F2-F3769B313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3303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08322-F843-7F30-10E6-F6D68F4DD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D1A6D1-781E-6228-8133-CBB74E9449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275E45-43CD-755A-4B99-1DD851A9A5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24135C-680B-7B56-DC6D-073EAC580C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5C3912-2264-4927-9672-D081780801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BDD26B-AE25-E279-EDEF-03D222303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F041B-44D2-45BC-9396-3D91E88C9400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1A96AD-3946-A4D6-13AD-ACD7765CE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16A9E5-68F2-554F-E68D-4A5627E7B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E1BC1-5973-477B-92F2-F3769B313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9234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D9777-3566-E871-D959-2F0C48895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40DE81-3926-7D7D-014D-BCF4D0D27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F041B-44D2-45BC-9396-3D91E88C9400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718F11-03E8-EEBA-E7C6-168E5018F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A284B8-DFEF-37FA-51EF-D65D0F5B6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E1BC1-5973-477B-92F2-F3769B313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5022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1BB5CE-E113-765B-3F9D-0AB75CF0D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F041B-44D2-45BC-9396-3D91E88C9400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2FC2BA-E413-CC5A-79D2-F71218F3D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D821A4-9B49-5A27-FC6B-91C24EB32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E1BC1-5973-477B-92F2-F3769B313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4742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71DFA-1F10-B4DA-C5C0-E84E39100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A8314-0A10-E642-941F-22B17D952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A11101-C4B5-C99B-C9C7-0E093AB91E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DC7B22-38F1-CE15-C7B5-6E2924C9C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F041B-44D2-45BC-9396-3D91E88C9400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F9DC0-8180-66A3-2CD7-AB4584925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80A16F-B656-448B-4028-24550A644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E1BC1-5973-477B-92F2-F3769B313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6532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C7A7C-D6B5-3772-0D8A-2DFBEF0DD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B2D13D-1A37-BCA7-7D32-F7EBFF468C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765136-3196-5838-0FA8-17C15DD4F5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21AE48-2422-756B-407D-5489B6844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F041B-44D2-45BC-9396-3D91E88C9400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ED3B51-BA2E-8B07-FB17-EF584EA20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F2283-C622-39AF-0C90-B5CD9A678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E1BC1-5973-477B-92F2-F3769B313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9217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5BE93-B7B5-8C32-0B82-EC3396BCB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57CC7-AA91-47DB-E85B-5EE08C701F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341A33-0DEA-CA55-4E6A-8440E8FA9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F041B-44D2-45BC-9396-3D91E88C9400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E07761-5D2C-8A83-47A3-4D1F93653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AB559-B0D5-96D1-1426-0CB2AAFE4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E1BC1-5973-477B-92F2-F3769B313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2578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7CE9CA-C2F9-59B8-7F03-DD91E6C91D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DB7414-F6AC-5842-C4F9-508183AC87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008779-C5C0-DA38-862A-E3281DC74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F041B-44D2-45BC-9396-3D91E88C9400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7A3362-D43F-794D-5466-AB535D4E3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9552F6-99A5-5846-7973-E41404906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E1BC1-5973-477B-92F2-F3769B313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3926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60248-9B51-7E52-F59A-590F75CFC8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62BAB5-AAAB-E464-B3AF-1C8D9764E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4139A0-8BAC-6B4A-E0A7-3D21E6828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F627D-C8E0-4F73-800A-E99B1D4483D9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9BE3D1-B9D4-0A20-5C29-191C58A07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E5C42-98A1-584B-5A24-1861CA6C6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6CD07-D4D9-4DD3-9AE9-F88DB82E4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4565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3A48F-3BE7-E121-B7D6-9B1D00DD7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1BD0D-9D7E-9750-B25B-48088E1FB6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6DDFF-F4FF-31FC-0B67-3FBBD85BA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F627D-C8E0-4F73-800A-E99B1D4483D9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49936-4410-2709-D90A-EF3F46DD4B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EC76B-584D-7908-9BFA-66DFA5FBD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6CD07-D4D9-4DD3-9AE9-F88DB82E4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5079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6ABBD-6037-A3CE-28C2-ABB5743AB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055D4A-7723-1539-4CEF-F8D4C5F776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F4CAF-1290-11C8-3FA5-56E43B6E0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F627D-C8E0-4F73-800A-E99B1D4483D9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FD83AA-1199-BDCF-F9E1-036373D6A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531D07-6CB3-626D-C049-090F74AC0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6CD07-D4D9-4DD3-9AE9-F88DB82E4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37983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2E487-D5D0-0131-5557-6168F27DE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2CDDF-2EE5-7C0A-4160-DB8DEF9ED0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DD6100-C66C-2519-54B0-CD0A73FEB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94A589-42CD-4562-1E69-55EEDD5F8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F627D-C8E0-4F73-800A-E99B1D4483D9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D4B3C6-CA4A-44E0-D6D3-5C7979E36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CA8B0C-77B9-AD6E-CE9B-45350FBA0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6CD07-D4D9-4DD3-9AE9-F88DB82E4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4233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BE0DA-771C-68E5-515C-610A48176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D15B88-4B39-47EB-3780-C21A969629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9C317D-E742-6655-2CCD-C49ABD102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90C55F-CD40-6EBB-D8CA-541B79B76F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A2634A-3F38-65E8-4E61-EE221DEDC6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EE69F5-4266-29F5-DE2C-01481B6E7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F627D-C8E0-4F73-800A-E99B1D4483D9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B3590C-8AD4-8FD9-9DF8-459516F6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A3A50E-23C5-2BFD-DB90-83393FE66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6CD07-D4D9-4DD3-9AE9-F88DB82E4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5221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ABEF3-F72A-5886-24EA-4BA20B694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6BA00E-948A-6D35-6C8B-D4518C3DF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F627D-C8E0-4F73-800A-E99B1D4483D9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23CBE2-68F7-87C1-0B71-5947F6941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B301DC-8C05-8FB3-C492-84F92DC71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6CD07-D4D9-4DD3-9AE9-F88DB82E4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440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D0A0E9-99DF-6465-9182-7C60D5980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F627D-C8E0-4F73-800A-E99B1D4483D9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2FE738-419A-E664-64F4-1C5176340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81F674-0C86-0F40-644D-17AF4770C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6CD07-D4D9-4DD3-9AE9-F88DB82E4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65995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D8AAA-A2FC-441E-C625-4D3F55552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D8CE4-215F-4A25-85C1-AB52752F2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BE347F-8866-CD90-A5FF-E68CAAECE2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ED917E-022F-0D3C-5FC4-52ED9CFFF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F627D-C8E0-4F73-800A-E99B1D4483D9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F37BCE-D00F-35A3-AAB8-92AD56F45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68AB4-45AF-DFFE-505A-B20092917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6CD07-D4D9-4DD3-9AE9-F88DB82E4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72862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66E32-D3F2-8805-EA0F-3BD296808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3DD2CC-70A0-5A1F-E057-135587DACE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141A68-EEA7-8531-8FDC-EEE9126A5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64389A-ADAC-7C66-3A68-71A94ADFE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F627D-C8E0-4F73-800A-E99B1D4483D9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DCC648-E5CE-4DE0-1AA4-9EA39D12B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38C240-7E5E-1C6A-2DE3-204264690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6CD07-D4D9-4DD3-9AE9-F88DB82E4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54560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90817-E0A4-06C5-90B9-62EE6A1AE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60FD91-8914-C968-CDA6-6B2DDD884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61C45-C289-A163-6641-3111BE94A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F627D-C8E0-4F73-800A-E99B1D4483D9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F88FC1-538D-11BC-227D-B794BDE61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8E9DB9-82A5-D6F1-0035-191F28ED0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6CD07-D4D9-4DD3-9AE9-F88DB82E4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718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FDD1FB-B94A-5711-F030-8183253B7C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A5C793-17B3-0D4C-3803-F1E8EF7D27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CE84EE-0412-5CE6-FA89-CB1E5DC8E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F627D-C8E0-4F73-800A-E99B1D4483D9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FCBE3D-4F00-8800-7FD5-EAAB8314FB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654FC6-8B1F-C5A4-9CEB-99BABD958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6CD07-D4D9-4DD3-9AE9-F88DB82E4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4586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E7E5D-50FB-D5B9-5862-CE68737AD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58562A-A8C9-9FE3-16EA-47B5E812EF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66404-EEC5-CECD-F980-68714C5E9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A4E5A-8A97-4ECF-85FB-553838B8C59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892B87-C14D-46D8-D735-637424225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821D7-8C25-2CB0-8879-2EF44DB91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BF503-6017-4F94-ACF9-B5D46BA469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237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82676-7D98-E9D6-80AF-EC78B3311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80AAD-B6C4-B5AF-E976-8F542108F3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C9257-8BA9-5C53-2A25-A14F295FD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A4E5A-8A97-4ECF-85FB-553838B8C59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1759C0-A2F2-A280-1D39-F011B8D92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624DD0-1631-5ACC-C622-496D415A6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BF503-6017-4F94-ACF9-B5D46BA469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17768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808F5-CE15-FCBA-FD6F-44A3E6AE5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58A109-F259-8765-8AEA-C5DE81104E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D1D4E-1E8F-78ED-DF88-513F42AD2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A4E5A-8A97-4ECF-85FB-553838B8C59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8FDE71-98CE-58E4-1F58-9A5F00DBD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5D802-5D44-1676-C43D-05EA445FE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BF503-6017-4F94-ACF9-B5D46BA469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8283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1971-D53E-8345-E50B-68AC3554C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3EE33-52CE-6834-8443-03DC56F22D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F90F34-7A52-BDDA-E2DF-A1F32BB696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AF132F-6264-80B5-F312-6806322D3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A4E5A-8A97-4ECF-85FB-553838B8C59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13EDAE-A02E-A4A2-8173-92D784CC3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7AC06D-E5D9-205E-98D2-194275C36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BF503-6017-4F94-ACF9-B5D46BA469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87581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234AD-0B2D-66E4-7139-4F2DA8BFB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2E636C-C93B-14B9-1186-F96AFF8C73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E1CFC2-6488-F10D-F2CF-FD978FBBB3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08B1DC-42BE-CC8F-5EA9-B207DB3AC0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BC8B91-D8ED-A96A-65A9-713A7E02FD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EE2174-C425-0DB7-C813-A4738C4E0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A4E5A-8A97-4ECF-85FB-553838B8C59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15B402-50D0-B5D4-AC8F-804ED5145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FD54E0-6747-A7CF-5C43-0C4BCA4AE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BF503-6017-4F94-ACF9-B5D46BA469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84974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16256-0C93-3E05-E5F4-83BC91169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9544BF-A584-1775-3338-746AFF899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A4E5A-8A97-4ECF-85FB-553838B8C59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C4291F-26F4-B301-4CC7-88BAA1FAC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93A69C-7A5A-4663-4FD5-3A0EC49A7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BF503-6017-4F94-ACF9-B5D46BA469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23835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223686-737D-6964-B826-1F9F07069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A4E5A-8A97-4ECF-85FB-553838B8C59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6C75D0-6577-5A84-3CBF-F110A2170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3D964C-54DD-003F-4F25-BCD97C52A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BF503-6017-4F94-ACF9-B5D46BA469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6979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F332C-885D-2E46-43FA-65AA715F9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04EC6-13DA-DBBC-CE1B-0332CD5FE8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9E63F5-2167-9EDF-61AE-B5853AD558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B414A-E817-F716-F62F-897283144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A4E5A-8A97-4ECF-85FB-553838B8C59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77E1F1-94EC-4129-3839-A02FC1C1D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D331B-3AFD-236E-8239-2699656F5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BF503-6017-4F94-ACF9-B5D46BA469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02390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8BEFF-66A3-764B-88B5-90251A9AF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1015E7-293A-62F6-E148-7D22688A0F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D8A8DD-C2AD-9D0B-4EEC-F5E11F86BB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6957AF-A7BA-23B8-8E52-50491A561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A4E5A-8A97-4ECF-85FB-553838B8C59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0DD62D-6658-B731-28AE-FF73EE965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E91B87-F512-3BFD-1AA6-43CB9027D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BF503-6017-4F94-ACF9-B5D46BA469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90917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7F345-F936-1BA7-339B-BEDCBDDC0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B3C507-C446-B15A-BB29-16BFD2FEC9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D4EF9-68AC-7EA7-2B36-B1001F9FE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A4E5A-8A97-4ECF-85FB-553838B8C59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EA876E-D336-7E6E-AADE-45A09187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A9F0C6-C3C0-A559-53B9-B5DDD266A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BF503-6017-4F94-ACF9-B5D46BA469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9100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B1B721-9A58-3892-3C78-B7840A42A7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7B267A-9ACB-5546-368F-6E70210B78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9EFE2B-E216-77FD-597C-E9EBEFFAF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A4E5A-8A97-4ECF-85FB-553838B8C59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DC45BF-9C8E-96C7-143B-65EFEA6C3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5D1E-9689-0A6E-548C-E4B79E180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BF503-6017-4F94-ACF9-B5D46BA469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924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B7E9C5-BAE6-AD5C-4B89-0B8C671C0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234907-3AA3-D79A-5BD6-F6F5342AA5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EA928-5125-6A3D-5736-7E4FD1D4AC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1A2DE-A653-4647-A863-C5DBDC1DD2B1}" type="datetimeFigureOut">
              <a:rPr lang="en-US" smtClean="0"/>
              <a:t>12/6/2022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9018DB-BA59-1FD4-F3DF-51DB3A5467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826EBA-28BD-79CB-FF24-BA414F043D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0FC25B-CAA5-E348-997E-D2BFDC966B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431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07CA06-F724-26DC-CDAA-ED2B21E9B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BEFCF3-D549-FAE4-7E34-9B2F06104D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7C4C8A-397E-8C76-DB68-4D8BF6A509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BF041B-44D2-45BC-9396-3D91E88C9400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ABB655-C363-F87E-2BD1-E3C757CFE5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29C581-F0B9-726D-294F-87D5191874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6E1BC1-5973-477B-92F2-F3769B313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376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546655-DACF-71BB-96BD-693D7ABA8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189590-510E-BDC5-79BB-1E427DD3A6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C5F13E-1A12-9976-2AF7-19349AE976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DF627D-C8E0-4F73-800A-E99B1D4483D9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ABEF5E-AFDE-6D25-0AD5-D52D521333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550EDD-D608-3619-5B7F-375A5CC217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B6CD07-D4D9-4DD3-9AE9-F88DB82E4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871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BD9259-842F-802F-9D15-7234E04BD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3957E-BC99-3F7C-7B30-3DD4212FBC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11551-9CCA-4B89-2347-426DE20697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1A4E5A-8A97-4ECF-85FB-553838B8C59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32C46-964F-31A2-3FC6-C6C6059525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470A3-8500-D7DF-549E-1C6AAFDD12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FBF503-6017-4F94-ACF9-B5D46BA469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795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ns.com/perspectives/articles/articledetail/69/top-trends-in-healthcare" TargetMode="External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news/2020/increase-in-use-of-electronic-prescriptions-during-coronavirus" TargetMode="External"/><Relationship Id="rId7" Type="http://schemas.openxmlformats.org/officeDocument/2006/relationships/hyperlink" Target="https://www.england.nhs.uk/coronavirus/documents/advice-on-how-to-establish-a-remote-total-triage-model-in-general-practice-using-online-consultations/" TargetMode="External"/><Relationship Id="rId2" Type="http://schemas.openxmlformats.org/officeDocument/2006/relationships/hyperlink" Target="https://digital.nhs.uk/blog/inside-story/2022/the-nhs-app-and-its-central-role-in-the-fight-against-covid-19#:~:text=The%20NHS%20COVID%20Pass%20is,in%20registrations%20for%20the%20app." TargetMode="External"/><Relationship Id="rId1" Type="http://schemas.openxmlformats.org/officeDocument/2006/relationships/slideLayout" Target="../slideLayouts/slideLayout34.xml"/><Relationship Id="rId6" Type="http://schemas.openxmlformats.org/officeDocument/2006/relationships/hyperlink" Target="https://www.england.nhs.uk/2020/03/nhs-111-online-to-help-people-with-coronavirus/" TargetMode="External"/><Relationship Id="rId5" Type="http://schemas.openxmlformats.org/officeDocument/2006/relationships/hyperlink" Target="https://www.nuffieldtrust.org.uk/research/the-impact-of-covid-19-on-the-use-of-digital-technology-in-the-nhs#:~:text=The%20Covid%2D19%20pandemic%20has%20resulted%20in%20the%20rapid%20adoption,infection%20transmission%20in%20NHS%20settings." TargetMode="External"/><Relationship Id="rId4" Type="http://schemas.openxmlformats.org/officeDocument/2006/relationships/hyperlink" Target="https://www.cqc.org.uk/publications/major-report/soc201920_3d_impact-of-technology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reliablebackgroundscreening.com/reliable-blog/best-practices-to-safeguard-confidential-documents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20FDFD2-19AF-4124-A49A-BAC0929B1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8FC660-0BDD-106B-4A52-462FE4945BD7}"/>
              </a:ext>
            </a:extLst>
          </p:cNvPr>
          <p:cNvSpPr txBox="1"/>
          <p:nvPr/>
        </p:nvSpPr>
        <p:spPr>
          <a:xfrm>
            <a:off x="6981825" y="1641752"/>
            <a:ext cx="4391024" cy="132343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Digital skills and research methods – LSCH4002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4A91B6C-5AB4-A791-961D-AE1EB7699A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" r="3" b="3"/>
          <a:stretch/>
        </p:blipFill>
        <p:spPr>
          <a:xfrm>
            <a:off x="20" y="1"/>
            <a:ext cx="6088360" cy="3333749"/>
          </a:xfrm>
          <a:custGeom>
            <a:avLst/>
            <a:gdLst/>
            <a:ahLst/>
            <a:cxnLst/>
            <a:rect l="l" t="t" r="r" b="b"/>
            <a:pathLst>
              <a:path w="6088380" h="3333749">
                <a:moveTo>
                  <a:pt x="0" y="0"/>
                </a:moveTo>
                <a:lnTo>
                  <a:pt x="6088380" y="0"/>
                </a:lnTo>
                <a:lnTo>
                  <a:pt x="6088380" y="2202180"/>
                </a:lnTo>
                <a:lnTo>
                  <a:pt x="5913795" y="3333749"/>
                </a:lnTo>
                <a:lnTo>
                  <a:pt x="0" y="3333749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217AA8B-81DE-ABFF-EA82-94A8E9F59A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418" r="1" b="10551"/>
          <a:stretch/>
        </p:blipFill>
        <p:spPr>
          <a:xfrm>
            <a:off x="20" y="3524252"/>
            <a:ext cx="6088360" cy="3333748"/>
          </a:xfrm>
          <a:custGeom>
            <a:avLst/>
            <a:gdLst/>
            <a:ahLst/>
            <a:cxnLst/>
            <a:rect l="l" t="t" r="r" b="b"/>
            <a:pathLst>
              <a:path w="6088380" h="3333748">
                <a:moveTo>
                  <a:pt x="0" y="0"/>
                </a:moveTo>
                <a:lnTo>
                  <a:pt x="5884403" y="0"/>
                </a:lnTo>
                <a:lnTo>
                  <a:pt x="5882640" y="11428"/>
                </a:lnTo>
                <a:lnTo>
                  <a:pt x="5562600" y="1931668"/>
                </a:lnTo>
                <a:lnTo>
                  <a:pt x="6088380" y="3333748"/>
                </a:lnTo>
                <a:lnTo>
                  <a:pt x="0" y="3333748"/>
                </a:lnTo>
                <a:close/>
              </a:path>
            </a:pathLst>
          </a:cu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7F6F6FC6-9A5F-4E14-8105-15D94914A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95370" y="544"/>
            <a:ext cx="874716" cy="6857455"/>
            <a:chOff x="5395370" y="544"/>
            <a:chExt cx="874716" cy="6857455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DCFA6DA-C89C-4BD9-A659-4E35D789B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381000" dist="152400" algn="l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68AC5BD-C02C-4D96-813D-3C9ABB388E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4DEA5A6F-9802-AFDE-9BA9-0DF3DC3D6628}"/>
              </a:ext>
            </a:extLst>
          </p:cNvPr>
          <p:cNvSpPr txBox="1"/>
          <p:nvPr/>
        </p:nvSpPr>
        <p:spPr>
          <a:xfrm>
            <a:off x="6981826" y="3146400"/>
            <a:ext cx="4391024" cy="268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>
                    <a:alpha val="80000"/>
                  </a:schemeClr>
                </a:solidFill>
              </a:rPr>
              <a:t>                       </a:t>
            </a:r>
            <a:r>
              <a:rPr lang="en-US" sz="1500" dirty="0" err="1">
                <a:solidFill>
                  <a:schemeClr val="bg1">
                    <a:alpha val="80000"/>
                  </a:schemeClr>
                </a:solidFill>
              </a:rPr>
              <a:t>Rehema</a:t>
            </a:r>
            <a:r>
              <a:rPr lang="en-US" sz="1500" dirty="0">
                <a:solidFill>
                  <a:schemeClr val="bg1">
                    <a:alpha val="80000"/>
                  </a:schemeClr>
                </a:solidFill>
              </a:rPr>
              <a:t> – 2132529 (slides 1-3)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>
                    <a:alpha val="80000"/>
                  </a:schemeClr>
                </a:solidFill>
              </a:rPr>
              <a:t>                       Tamara – 2010792 (Slides 4-</a:t>
            </a:r>
            <a:r>
              <a:rPr lang="en-GB" sz="1500" dirty="0">
                <a:solidFill>
                  <a:schemeClr val="bg1">
                    <a:alpha val="80000"/>
                  </a:schemeClr>
                </a:solidFill>
              </a:rPr>
              <a:t>5</a:t>
            </a:r>
            <a:r>
              <a:rPr lang="en-US" sz="1500" dirty="0">
                <a:solidFill>
                  <a:schemeClr val="bg1">
                    <a:alpha val="80000"/>
                  </a:schemeClr>
                </a:solidFill>
              </a:rPr>
              <a:t>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>
                    <a:alpha val="80000"/>
                  </a:schemeClr>
                </a:solidFill>
              </a:rPr>
              <a:t>                       </a:t>
            </a:r>
            <a:r>
              <a:rPr lang="en-US" sz="1500" dirty="0" err="1">
                <a:solidFill>
                  <a:schemeClr val="bg1">
                    <a:alpha val="80000"/>
                  </a:schemeClr>
                </a:solidFill>
              </a:rPr>
              <a:t>Berlinda</a:t>
            </a:r>
            <a:r>
              <a:rPr lang="en-US" sz="1500" dirty="0">
                <a:solidFill>
                  <a:schemeClr val="bg1">
                    <a:alpha val="80000"/>
                  </a:schemeClr>
                </a:solidFill>
              </a:rPr>
              <a:t> – 2131051 (slides </a:t>
            </a:r>
            <a:r>
              <a:rPr lang="en-GB" sz="1500" dirty="0">
                <a:solidFill>
                  <a:schemeClr val="bg1">
                    <a:alpha val="80000"/>
                  </a:schemeClr>
                </a:solidFill>
              </a:rPr>
              <a:t>6</a:t>
            </a:r>
            <a:r>
              <a:rPr lang="en-US" sz="1500" dirty="0">
                <a:solidFill>
                  <a:schemeClr val="bg1">
                    <a:alpha val="80000"/>
                  </a:schemeClr>
                </a:solidFill>
              </a:rPr>
              <a:t>-</a:t>
            </a:r>
            <a:r>
              <a:rPr lang="en-GB" sz="1500" dirty="0">
                <a:solidFill>
                  <a:schemeClr val="bg1">
                    <a:alpha val="80000"/>
                  </a:schemeClr>
                </a:solidFill>
              </a:rPr>
              <a:t>8</a:t>
            </a:r>
            <a:r>
              <a:rPr lang="en-US" sz="1500" dirty="0">
                <a:solidFill>
                  <a:schemeClr val="bg1">
                    <a:alpha val="80000"/>
                  </a:schemeClr>
                </a:solidFill>
              </a:rPr>
              <a:t>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>
                    <a:alpha val="80000"/>
                  </a:schemeClr>
                </a:solidFill>
              </a:rPr>
              <a:t>                       </a:t>
            </a:r>
            <a:r>
              <a:rPr lang="en-US" sz="1500" dirty="0" err="1">
                <a:solidFill>
                  <a:schemeClr val="bg1">
                    <a:alpha val="80000"/>
                  </a:schemeClr>
                </a:solidFill>
              </a:rPr>
              <a:t>Tanice</a:t>
            </a:r>
            <a:r>
              <a:rPr lang="en-US" sz="1500" dirty="0">
                <a:solidFill>
                  <a:schemeClr val="bg1">
                    <a:alpha val="80000"/>
                  </a:schemeClr>
                </a:solidFill>
              </a:rPr>
              <a:t> – 2132324 ( slides </a:t>
            </a:r>
            <a:r>
              <a:rPr lang="en-GB" sz="1500" dirty="0">
                <a:solidFill>
                  <a:schemeClr val="bg1">
                    <a:alpha val="80000"/>
                  </a:schemeClr>
                </a:solidFill>
              </a:rPr>
              <a:t>9-10</a:t>
            </a:r>
            <a:r>
              <a:rPr lang="en-US" sz="1500" dirty="0">
                <a:solidFill>
                  <a:schemeClr val="bg1">
                    <a:alpha val="80000"/>
                  </a:schemeClr>
                </a:solidFill>
              </a:rPr>
              <a:t>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>
                    <a:alpha val="80000"/>
                  </a:schemeClr>
                </a:solidFill>
              </a:rPr>
              <a:t>                       Susan 2010792 (slides 1</a:t>
            </a:r>
            <a:r>
              <a:rPr lang="en-GB" sz="1500" dirty="0">
                <a:solidFill>
                  <a:schemeClr val="bg1">
                    <a:alpha val="80000"/>
                  </a:schemeClr>
                </a:solidFill>
              </a:rPr>
              <a:t>1-12</a:t>
            </a:r>
            <a:r>
              <a:rPr lang="en-US" sz="1500" dirty="0">
                <a:solidFill>
                  <a:schemeClr val="bg1">
                    <a:alpha val="80000"/>
                  </a:schemeClr>
                </a:solidFill>
              </a:rPr>
              <a:t>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114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7A1674-0E02-2A4B-0DF0-C78B44D8A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531" y="589783"/>
            <a:ext cx="3282696" cy="5257800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chemeClr val="bg1"/>
                </a:solidFill>
                <a:latin typeface="Arial Rounded MT Bold" panose="020F0704030504030204" pitchFamily="34" charset="77"/>
              </a:rPr>
              <a:t>The use of contemporary technology in healthcare (diagnostic, administrative and care support).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9365-4BC7-24B5-02EF-44A7C9E8F4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8284" y="2178616"/>
            <a:ext cx="6024654" cy="4473166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/>
              <a:t>The use of contemporary technology in healthcare consists of:</a:t>
            </a:r>
          </a:p>
          <a:p>
            <a:r>
              <a:rPr lang="en-GB" sz="2400" dirty="0"/>
              <a:t>IT tools </a:t>
            </a:r>
          </a:p>
          <a:p>
            <a:r>
              <a:rPr lang="en-GB" sz="2400" dirty="0"/>
              <a:t>Softwares used to improve healthcare </a:t>
            </a:r>
          </a:p>
          <a:p>
            <a:r>
              <a:rPr lang="en-GB" sz="2400" dirty="0"/>
              <a:t>Administrative support 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Computers, internet and Audio and visual technology are forms of technology used in healthcare.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  <a:p>
            <a:r>
              <a:rPr lang="en-GB" sz="2400" dirty="0"/>
              <a:t>Booking a GP appointment via 📞 or 💻</a:t>
            </a:r>
          </a:p>
          <a:p>
            <a:r>
              <a:rPr lang="en-GB" sz="2400" dirty="0"/>
              <a:t>Collecting/booking prescriptions via 📞</a:t>
            </a:r>
          </a:p>
          <a:p>
            <a:r>
              <a:rPr lang="en-GB" sz="2400" dirty="0"/>
              <a:t>Changing address or Mobile via 📞 or 💻</a:t>
            </a:r>
          </a:p>
          <a:p>
            <a:endParaRPr lang="en-GB" sz="2400" dirty="0"/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49751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10F083-4DAD-D3A0-0BB0-A1F47DF12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83" y="219762"/>
            <a:ext cx="3435606" cy="4363844"/>
          </a:xfrm>
        </p:spPr>
        <p:txBody>
          <a:bodyPr anchor="t"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  <a:latin typeface="Arial Rounded MT Bold" panose="020F0704030504030204" pitchFamily="34" charset="77"/>
              </a:rPr>
              <a:t>Benefits of technology in healthcare</a:t>
            </a:r>
            <a:endParaRPr lang="en-US" sz="3700" dirty="0">
              <a:solidFill>
                <a:srgbClr val="FFFFFF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ECDE5-263E-ADDC-721B-934C3F360F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7906" y="219762"/>
            <a:ext cx="3733159" cy="61236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Due to the use of technology the accuracy in identifying patient records has increased.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An example of this is when returning to a doctors surgery just by stating your </a:t>
            </a:r>
            <a:r>
              <a:rPr lang="en-GB" sz="2000"/>
              <a:t>name and D.O.B your </a:t>
            </a:r>
            <a:r>
              <a:rPr lang="en-GB" sz="2000" dirty="0"/>
              <a:t>medical records could be </a:t>
            </a:r>
            <a:r>
              <a:rPr lang="en-GB" sz="2000"/>
              <a:t>accessed.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/>
              <a:t>The use of technology has helped the use of independence for both patients and staff 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US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E5535405-0DED-074C-8989-FDAD130CD1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83" y="2401684"/>
            <a:ext cx="3256732" cy="146350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BA3115E-B098-DABD-9E74-EF62502A90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687" y="4253944"/>
            <a:ext cx="3244828" cy="1710099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CF308EE-0634-81F4-8DE5-A56FB86F329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360833" y="1246971"/>
            <a:ext cx="3322038" cy="179577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D554563-5713-68DD-8CDC-7C5BCC466689}"/>
              </a:ext>
            </a:extLst>
          </p:cNvPr>
          <p:cNvSpPr txBox="1"/>
          <p:nvPr/>
        </p:nvSpPr>
        <p:spPr>
          <a:xfrm>
            <a:off x="8465995" y="219762"/>
            <a:ext cx="3529829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Technology has advanced the healthcare sector for a better future and this includes </a:t>
            </a:r>
          </a:p>
          <a:p>
            <a:pPr algn="l"/>
            <a:endParaRPr lang="en-GB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Prescription reminders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Appoint reminders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Informative updates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/>
          </a:p>
          <a:p>
            <a:pPr algn="l"/>
            <a:r>
              <a:rPr lang="en-GB"/>
              <a:t>Physical aspects include </a:t>
            </a:r>
          </a:p>
          <a:p>
            <a:pPr algn="l"/>
            <a:endParaRPr lang="en-GB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MRI scans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X rays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Self service surgery check ins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/>
          </a:p>
          <a:p>
            <a:pPr algn="l"/>
            <a:r>
              <a:rPr lang="en-GB"/>
              <a:t>Adminstative aspects include </a:t>
            </a:r>
          </a:p>
          <a:p>
            <a:pPr algn="l"/>
            <a:endParaRPr lang="en-GB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Patient access to medical records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Databases </a:t>
            </a:r>
          </a:p>
        </p:txBody>
      </p:sp>
    </p:spTree>
    <p:extLst>
      <p:ext uri="{BB962C8B-B14F-4D97-AF65-F5344CB8AC3E}">
        <p14:creationId xmlns:p14="http://schemas.microsoft.com/office/powerpoint/2010/main" val="2529647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he True Impact of Digital Technology on the workplace">
            <a:extLst>
              <a:ext uri="{FF2B5EF4-FFF2-40B4-BE49-F238E27FC236}">
                <a16:creationId xmlns:a16="http://schemas.microsoft.com/office/drawing/2014/main" id="{0E331E81-8C4B-0A76-F9B5-41EFDD2F01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 bwMode="auto">
          <a:xfrm>
            <a:off x="20" y="10"/>
            <a:ext cx="121889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EA6087-3F18-393D-5017-FC37BAE904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kumimoji="0" lang="en-GB" sz="5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use of digital communication, collaboration, and participation.</a:t>
            </a:r>
            <a:endParaRPr lang="en-GB" sz="56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790AEB-5BB8-CC4F-0B43-3FCA7E7FD6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>
                <a:solidFill>
                  <a:srgbClr val="FFFFFF"/>
                </a:solidFill>
              </a:rPr>
              <a:t>The use of blogs, wikis and online discussion group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>
                <a:solidFill>
                  <a:srgbClr val="FFFFFF"/>
                </a:solidFill>
              </a:rPr>
              <a:t>Telehealth Technology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>
                <a:solidFill>
                  <a:srgbClr val="FFFFFF"/>
                </a:solidFill>
              </a:rPr>
              <a:t>Telemedicine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>
                <a:solidFill>
                  <a:srgbClr val="FFFFFF"/>
                </a:solidFill>
              </a:rPr>
              <a:t>System Integration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900">
              <a:solidFill>
                <a:srgbClr val="FFFFFF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900">
              <a:solidFill>
                <a:srgbClr val="FFFFFF"/>
              </a:solidFill>
            </a:endParaRPr>
          </a:p>
          <a:p>
            <a:endParaRPr lang="en-GB" sz="1900">
              <a:solidFill>
                <a:srgbClr val="FFFFFF"/>
              </a:solidFill>
            </a:endParaRPr>
          </a:p>
        </p:txBody>
      </p:sp>
      <p:sp>
        <p:nvSpPr>
          <p:cNvPr id="1060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2357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C9B568-C948-86F6-F4D2-E81623960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400"/>
              <a:t>Impact of digital communication, collaboration and participation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86E6B-5570-D7BD-1688-2F7F84C42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Autonomy</a:t>
            </a:r>
          </a:p>
          <a:p>
            <a:r>
              <a:rPr lang="en-GB" sz="2200"/>
              <a:t>Empower</a:t>
            </a:r>
          </a:p>
          <a:p>
            <a:r>
              <a:rPr lang="en-GB" sz="2200"/>
              <a:t>Security</a:t>
            </a:r>
          </a:p>
          <a:p>
            <a:endParaRPr lang="en-GB" sz="2200"/>
          </a:p>
          <a:p>
            <a:endParaRPr lang="en-GB" sz="2200"/>
          </a:p>
        </p:txBody>
      </p:sp>
      <p:pic>
        <p:nvPicPr>
          <p:cNvPr id="5" name="Picture 4" descr="Transparent padlock">
            <a:extLst>
              <a:ext uri="{FF2B5EF4-FFF2-40B4-BE49-F238E27FC236}">
                <a16:creationId xmlns:a16="http://schemas.microsoft.com/office/drawing/2014/main" id="{F71046FD-9628-10AC-B068-72E42FF780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2" r="32591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20809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16F9E488-0718-4E1E-9D12-26779F606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CE708407-D01D-4E57-8998-FF799DBC3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D3A50-DBBA-DE6D-8DA8-D3AC1E350B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9723" y="1622066"/>
            <a:ext cx="3554226" cy="2663688"/>
          </a:xfrm>
        </p:spPr>
        <p:txBody>
          <a:bodyPr anchor="b">
            <a:normAutofit/>
          </a:bodyPr>
          <a:lstStyle/>
          <a:p>
            <a:pPr algn="l"/>
            <a:r>
              <a:rPr lang="en-GB" sz="3700">
                <a:solidFill>
                  <a:schemeClr val="bg1"/>
                </a:solidFill>
              </a:rPr>
              <a:t>THE USE OF TECHNOLOGY DURING THE COVID-19 PANDEMIC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600AA9-3ED5-3C80-B973-FA97D6B27F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7290" y="4532243"/>
            <a:ext cx="3300457" cy="1256307"/>
          </a:xfrm>
        </p:spPr>
        <p:txBody>
          <a:bodyPr anchor="t">
            <a:noAutofit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bg1"/>
                </a:solidFill>
              </a:rPr>
              <a:t>E-Prescription Services (NHS Digital 2020)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endParaRPr lang="en-GB" sz="1600">
              <a:solidFill>
                <a:schemeClr val="bg1"/>
              </a:solidFill>
            </a:endParaRP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bg1"/>
                </a:solidFill>
              </a:rPr>
              <a:t>NHS app  (Cassels, 2022)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endParaRPr lang="en-GB" sz="1600">
              <a:solidFill>
                <a:schemeClr val="bg1"/>
              </a:solidFill>
            </a:endParaRP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bg1"/>
                </a:solidFill>
              </a:rPr>
              <a:t>NHS 111 Online (NHS England 2022)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endParaRPr lang="en-GB" sz="1600">
              <a:solidFill>
                <a:schemeClr val="bg1"/>
              </a:solidFill>
            </a:endParaRPr>
          </a:p>
        </p:txBody>
      </p:sp>
      <p:grpSp>
        <p:nvGrpSpPr>
          <p:cNvPr id="1042" name="Group 1041">
            <a:extLst>
              <a:ext uri="{FF2B5EF4-FFF2-40B4-BE49-F238E27FC236}">
                <a16:creationId xmlns:a16="http://schemas.microsoft.com/office/drawing/2014/main" id="{7F963B07-5C9E-478C-A53E-B6F5B4A78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043" name="Freeform 5">
              <a:extLst>
                <a:ext uri="{FF2B5EF4-FFF2-40B4-BE49-F238E27FC236}">
                  <a16:creationId xmlns:a16="http://schemas.microsoft.com/office/drawing/2014/main" id="{A152F29E-C625-4313-96BF-5675B357C0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4" name="Freeform 5">
              <a:extLst>
                <a:ext uri="{FF2B5EF4-FFF2-40B4-BE49-F238E27FC236}">
                  <a16:creationId xmlns:a16="http://schemas.microsoft.com/office/drawing/2014/main" id="{C2A5CB78-6497-4151-83B6-568BD27EC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1026" name="Picture 2" descr="Digital Health and Care review of 2018 - Health and Social Care Alliance  Scotland">
            <a:extLst>
              <a:ext uri="{FF2B5EF4-FFF2-40B4-BE49-F238E27FC236}">
                <a16:creationId xmlns:a16="http://schemas.microsoft.com/office/drawing/2014/main" id="{11F1A445-57E3-A101-12A0-EEED9ED75F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1745" y="896111"/>
            <a:ext cx="6305079" cy="447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8192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D3A50-DBBA-DE6D-8DA8-D3AC1E350B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2860160"/>
          </a:xfrm>
        </p:spPr>
        <p:txBody>
          <a:bodyPr>
            <a:normAutofit fontScale="90000"/>
          </a:bodyPr>
          <a:lstStyle/>
          <a:p>
            <a:pPr algn="l"/>
            <a:r>
              <a:rPr lang="en-GB" sz="4600" dirty="0"/>
              <a:t>THE USE OF TECHNOLOGY DURING THE COVID-19 PANDEMIC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600AA9-3ED5-3C80-B973-FA97D6B27F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2" y="4631161"/>
            <a:ext cx="3571810" cy="1559327"/>
          </a:xfrm>
        </p:spPr>
        <p:txBody>
          <a:bodyPr>
            <a:normAutofit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GB" sz="1300" dirty="0"/>
              <a:t>Phone and  Video Conferencing (CQC 2022)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endParaRPr lang="en-GB" sz="1300" dirty="0"/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GB" sz="1300" dirty="0"/>
              <a:t>Digital Remote Triage (NHS England 2020)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endParaRPr lang="en-GB" sz="1300" dirty="0"/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GB" sz="1300" dirty="0"/>
              <a:t> Central NHS email system (CQC 20222)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endParaRPr lang="en-GB" sz="1300" dirty="0"/>
          </a:p>
        </p:txBody>
      </p:sp>
      <p:sp>
        <p:nvSpPr>
          <p:cNvPr id="104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Digital Health and Care review of 2018 - Health and Social Care Alliance  Scotland">
            <a:extLst>
              <a:ext uri="{FF2B5EF4-FFF2-40B4-BE49-F238E27FC236}">
                <a16:creationId xmlns:a16="http://schemas.microsoft.com/office/drawing/2014/main" id="{11F1A445-57E3-A101-12A0-EEED9ED75F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852197"/>
            <a:ext cx="7214616" cy="512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0420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4DB03C-CBB8-DD55-3A76-A6BFA49916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23585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2BB0D3-3E03-26CF-DBCF-99F0CE8681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623" y="598859"/>
            <a:ext cx="4023360" cy="1837602"/>
          </a:xfrm>
        </p:spPr>
        <p:txBody>
          <a:bodyPr anchor="b">
            <a:normAutofit/>
          </a:bodyPr>
          <a:lstStyle/>
          <a:p>
            <a:pPr algn="l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It is very important that patients data is kept safe and secure to ensure that their information is kept confidential.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FAD03E-6A16-2B3C-A873-140F8EBBED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I will outline some of the ways and the technologies used within the  health care sectors in handling and securing data of patients and services users.</a:t>
            </a:r>
          </a:p>
          <a:p>
            <a:pPr algn="l"/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23588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4DB03C-CBB8-DD55-3A76-A6BFA49916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23576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2BB0D3-3E03-26CF-DBCF-99F0CE8681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br>
              <a:rPr lang="en-US" sz="1800"/>
            </a:br>
            <a:br>
              <a:rPr lang="en-US" sz="1800"/>
            </a:br>
            <a:r>
              <a:rPr lang="en-US" sz="1800"/>
              <a:t> </a:t>
            </a:r>
            <a:br>
              <a:rPr lang="en-US" sz="1800"/>
            </a:br>
            <a:endParaRPr lang="en-US" sz="180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FAD03E-6A16-2B3C-A873-140F8EBBED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4F3795-0EB9-7D0D-6492-A34EF1348DA3}"/>
              </a:ext>
            </a:extLst>
          </p:cNvPr>
          <p:cNvSpPr txBox="1"/>
          <p:nvPr/>
        </p:nvSpPr>
        <p:spPr>
          <a:xfrm>
            <a:off x="468419" y="949254"/>
            <a:ext cx="4557975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All information and data stored for patients must be in compliance with the Data protection Regulation act 2018.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Don’t leave sensitive information lying around.</a:t>
            </a: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Shred documents in a secure way.</a:t>
            </a:r>
            <a:endParaRPr lang="en-US" sz="24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Don’t email confidential materials.</a:t>
            </a: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US" sz="24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 (Reliable Background Screening, 2021)</a:t>
            </a:r>
            <a:endParaRPr lang="en-US" sz="24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2859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4DB03C-CBB8-DD55-3A76-A6BFA49916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23585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7" name="Rectangle 3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2BB0D3-3E03-26CF-DBCF-99F0CE8681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Some of the methods use when securing devices to ensure data and Information are safe.</a:t>
            </a: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FAD03E-6A16-2B3C-A873-140F8EBBED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 fontScale="25000" lnSpcReduction="20000"/>
          </a:bodyPr>
          <a:lstStyle/>
          <a:p>
            <a:pPr algn="l"/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Update Technologies</a:t>
            </a:r>
          </a:p>
          <a:p>
            <a:pPr algn="l"/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Securing Technologies and Devices</a:t>
            </a:r>
          </a:p>
          <a:p>
            <a:pPr algn="l"/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Educating Health Care Staffs</a:t>
            </a:r>
          </a:p>
          <a:p>
            <a:pPr algn="l"/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Logging in and out of devices</a:t>
            </a:r>
          </a:p>
          <a:p>
            <a:pPr algn="l"/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Monitoring devices use</a:t>
            </a:r>
          </a:p>
          <a:p>
            <a:pPr algn="l"/>
            <a:r>
              <a:rPr lang="en-GB" sz="4300" b="1" dirty="0">
                <a:latin typeface="Arial" panose="020B0604020202020204" pitchFamily="34" charset="0"/>
                <a:cs typeface="Arial" panose="020B0604020202020204" pitchFamily="34" charset="0"/>
              </a:rPr>
              <a:t>Source: (Digital Guardian, 2020)</a:t>
            </a:r>
          </a:p>
          <a:p>
            <a:pPr algn="l"/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F132CAC-5F6A-C828-ADC7-A70844B7BB15}"/>
              </a:ext>
            </a:extLst>
          </p:cNvPr>
          <p:cNvSpPr txBox="1">
            <a:spLocks/>
          </p:cNvSpPr>
          <p:nvPr/>
        </p:nvSpPr>
        <p:spPr>
          <a:xfrm>
            <a:off x="520740" y="2235200"/>
            <a:ext cx="3667125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Continuation on how to secure patients data and Information below.</a:t>
            </a:r>
          </a:p>
          <a:p>
            <a:pPr algn="l"/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Using encrypted data.</a:t>
            </a:r>
          </a:p>
          <a:p>
            <a:pPr algn="l"/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Mitigating connected device risks .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95451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B910F-ED40-54B4-E4A1-E765DF41C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5734" y="365125"/>
            <a:ext cx="10515600" cy="1325563"/>
          </a:xfrm>
        </p:spPr>
        <p:txBody>
          <a:bodyPr/>
          <a:lstStyle/>
          <a:p>
            <a:r>
              <a:rPr lang="en-GB" dirty="0"/>
              <a:t>                    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5201E-05C3-FA41-E9F4-AAC4972B52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>
                <a:latin typeface="+mj-lt"/>
              </a:rPr>
              <a:t>NEJM.(2018) Innovations in care delivery: What is telehealth. Available </a:t>
            </a:r>
            <a:r>
              <a:rPr lang="en-GB" sz="1400" dirty="0" err="1">
                <a:latin typeface="+mj-lt"/>
              </a:rPr>
              <a:t>at:https</a:t>
            </a:r>
            <a:r>
              <a:rPr lang="en-GB" sz="1400" dirty="0">
                <a:latin typeface="+mj-lt"/>
              </a:rPr>
              <a:t>://catalyst.nejm.org/</a:t>
            </a:r>
            <a:r>
              <a:rPr lang="en-GB" sz="1400" dirty="0" err="1">
                <a:latin typeface="+mj-lt"/>
              </a:rPr>
              <a:t>doi</a:t>
            </a:r>
            <a:r>
              <a:rPr lang="en-GB" sz="1400" dirty="0">
                <a:latin typeface="+mj-lt"/>
              </a:rPr>
              <a:t>/full/10.1056/CAT.18.0268 (Accessed: 14 November 2022).</a:t>
            </a:r>
          </a:p>
          <a:p>
            <a:r>
              <a:rPr lang="en-GB" sz="1400" dirty="0">
                <a:latin typeface="+mj-lt"/>
              </a:rPr>
              <a:t>A WNS Perspective.(2022) Top trend in health care. Available at: </a:t>
            </a:r>
            <a:r>
              <a:rPr lang="en-GB" sz="1400" dirty="0">
                <a:latin typeface="+mj-lt"/>
                <a:hlinkClick r:id="rId2"/>
              </a:rPr>
              <a:t>https://www.wns.com/perspectives/articles/articledetail/69/top-trends-in-healthcare</a:t>
            </a:r>
            <a:r>
              <a:rPr lang="en-GB" sz="1400" dirty="0">
                <a:latin typeface="+mj-lt"/>
              </a:rPr>
              <a:t> (Accessed: 22 November 2022).</a:t>
            </a:r>
          </a:p>
          <a:p>
            <a:r>
              <a:rPr lang="en-GB" sz="1400" dirty="0">
                <a:latin typeface="+mj-lt"/>
              </a:rPr>
              <a:t>National Library of medicine.(2017): The impact of health information technology on patient safety (Accessed:21 November 2022).</a:t>
            </a:r>
          </a:p>
          <a:p>
            <a:r>
              <a:rPr lang="en-GB" sz="1400" dirty="0">
                <a:latin typeface="+mj-lt"/>
              </a:rPr>
              <a:t>Technology to improve Service , NHS, P.G 6</a:t>
            </a:r>
          </a:p>
          <a:p>
            <a:r>
              <a:rPr lang="en-GB" sz="1400" dirty="0">
                <a:latin typeface="+mj-lt"/>
              </a:rPr>
              <a:t>Reliable Background Screening(2021)Best practices to safeguard confidential documents, Reliable Background screening. Available at: https://reliablebackgroundscreening.com/reliable-blog/best-practices-to-safeguard-confidential-documents/</a:t>
            </a:r>
          </a:p>
          <a:p>
            <a:r>
              <a:rPr lang="en-GB" sz="1400" dirty="0">
                <a:latin typeface="+mj-lt"/>
              </a:rPr>
              <a:t>Nate Lord(2020)Healthcare Cybersecurity: tips for securing private health data, Digital Guardian. Available at: https://digitalguardian.com/blog/healthcare-cybersecurity-tips-securing-private-health-data Healthcare Cybersecurity: Tips for Securing Private Health Data</a:t>
            </a:r>
          </a:p>
          <a:p>
            <a:endParaRPr lang="en-GB" sz="1400" dirty="0">
              <a:latin typeface="+mj-lt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2617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2595E-3F43-4B42-3D9B-8FB531DFAC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01217"/>
            <a:ext cx="9144000" cy="1884783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7D982A-4B92-AE63-58CA-C6220E52E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54360" y="2892912"/>
            <a:ext cx="10403632" cy="3442574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Cassels, B (2022) The NHS App and its central role in the fight against Covid-19 NHS Digital, Available at </a:t>
            </a:r>
            <a:r>
              <a:rPr lang="en-GB" dirty="0">
                <a:hlinkClick r:id="rId2"/>
              </a:rPr>
              <a:t>The NHS App and its central role in the fight against COVID-19 - NHS Digital</a:t>
            </a:r>
            <a:r>
              <a:rPr lang="en-GB" dirty="0"/>
              <a:t> (Accessed 19 November 2022)</a:t>
            </a:r>
          </a:p>
          <a:p>
            <a:r>
              <a:rPr lang="en-GB" dirty="0"/>
              <a:t>(NHS Digital, 2020) </a:t>
            </a:r>
            <a:r>
              <a:rPr lang="en-GB" dirty="0">
                <a:hlinkClick r:id="rId3"/>
              </a:rPr>
              <a:t>Increase in use of electronic prescriptions during coronavirus - NHS Digital</a:t>
            </a:r>
            <a:r>
              <a:rPr lang="en-GB" dirty="0"/>
              <a:t> (Accessed 19 November 2022)</a:t>
            </a:r>
          </a:p>
          <a:p>
            <a:r>
              <a:rPr lang="en-GB" dirty="0"/>
              <a:t>(CQC, 2022) </a:t>
            </a:r>
            <a:r>
              <a:rPr lang="en-GB" dirty="0">
                <a:hlinkClick r:id="rId4"/>
              </a:rPr>
              <a:t>The impact of digital solutions and technology - Care Quality Commission (cqc.org.uk)</a:t>
            </a:r>
            <a:r>
              <a:rPr lang="en-GB" dirty="0"/>
              <a:t> (Accessed 15 November 2022)</a:t>
            </a:r>
          </a:p>
          <a:p>
            <a:r>
              <a:rPr lang="en-GB" dirty="0"/>
              <a:t>Hutchings, R (2020) The impact of Covid-19 on the use of digital technology in the NHS, Available at </a:t>
            </a:r>
            <a:r>
              <a:rPr lang="en-GB" dirty="0">
                <a:hlinkClick r:id="rId5"/>
              </a:rPr>
              <a:t>The impact of Covid-19 on the use of digital technology in the NHS | The Nuffield Trust</a:t>
            </a:r>
            <a:r>
              <a:rPr lang="en-GB" dirty="0"/>
              <a:t> (Accessed 15 November 2022)</a:t>
            </a:r>
          </a:p>
          <a:p>
            <a:r>
              <a:rPr lang="en-GB" dirty="0"/>
              <a:t>(NHS England 2020) NHS 111 online to help people with coronavirus </a:t>
            </a:r>
            <a:r>
              <a:rPr lang="en-GB" dirty="0">
                <a:hlinkClick r:id="rId6"/>
              </a:rPr>
              <a:t>NHS England » NHS 111 online to help people with coronavirus</a:t>
            </a:r>
            <a:r>
              <a:rPr lang="en-GB" dirty="0"/>
              <a:t> Accessed 15 November 2022)</a:t>
            </a:r>
          </a:p>
          <a:p>
            <a:r>
              <a:rPr lang="en-GB" dirty="0"/>
              <a:t>(NHS England 2020) Advice on how to establish a remote ‘total triage’ model in general practice using online consultations </a:t>
            </a:r>
            <a:r>
              <a:rPr lang="en-GB" dirty="0">
                <a:hlinkClick r:id="rId7"/>
              </a:rPr>
              <a:t>Coronavirus » Advice on how to establish a remote ‘total triage’ model in general practice using online consultations (england.nhs.uk)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6652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3C825-35AE-2B4A-EA34-10B175F32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66255-2F88-CF44-7584-450256BCA6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Reliable Background Screening(2021)Best practices to safeguard confidential documents, Reliable Background screening. Available at: </a:t>
            </a:r>
            <a:r>
              <a:rPr lang="en-US" sz="16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https://reliablebackgroundscreening.com/reliable-blog/best-practices-to-safeguard-confidential-documents/</a:t>
            </a:r>
            <a:endPara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Nate Lord</a:t>
            </a:r>
            <a:r>
              <a:rPr lang="en-US" sz="16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(2020)Healthcare Cybersecurity: tips for securing private health data, Digital Guardian. Available at: https://digitalguardian.com/blog/healthcare-cybersecurity-tips-securing-private-health-data </a:t>
            </a:r>
            <a:r>
              <a:rPr lang="en-GB" sz="1100" b="0" i="0" dirty="0">
                <a:solidFill>
                  <a:srgbClr val="FFFFFF"/>
                </a:solidFill>
                <a:effectLst/>
                <a:latin typeface="Work Sans" pitchFamily="2" charset="0"/>
              </a:rPr>
              <a:t>Healthcare Cybersecurity: Tips for Securing Private Health Data</a:t>
            </a:r>
          </a:p>
          <a:p>
            <a:endPara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144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3" ma:contentTypeDescription="Create a new document." ma:contentTypeScope="" ma:versionID="5823e13cd72d0dbe8c96a7cb3dce4b74">
  <xsd:schema xmlns:xsd="http://www.w3.org/2001/XMLSchema" xmlns:xs="http://www.w3.org/2001/XMLSchema" xmlns:p="http://schemas.microsoft.com/office/2006/metadata/properties" xmlns:ns3="da3f2772-8f1e-4acb-bd98-3a0ee892f48a" targetNamespace="http://schemas.microsoft.com/office/2006/metadata/properties" ma:root="true" ma:fieldsID="7545ac29cb64a5c7d950210208657de5" ns3:_="">
    <xsd:import namespace="da3f2772-8f1e-4acb-bd98-3a0ee892f48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37211A0-A6F2-44ED-873D-5BFB931577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DE19EDE-D4C9-49C2-B525-2F25CEEE9CE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0A1A83F-C73A-40B9-808F-330D2544A025}">
  <ds:schemaRefs>
    <ds:schemaRef ds:uri="http://schemas.microsoft.com/office/2006/documentManagement/types"/>
    <ds:schemaRef ds:uri="da3f2772-8f1e-4acb-bd98-3a0ee892f48a"/>
    <ds:schemaRef ds:uri="http://schemas.microsoft.com/office/infopath/2007/PartnerControls"/>
    <ds:schemaRef ds:uri="http://purl.org/dc/dcmitype/"/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977</Words>
  <Application>Microsoft Office PowerPoint</Application>
  <PresentationFormat>Widescreen</PresentationFormat>
  <Paragraphs>119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Arial</vt:lpstr>
      <vt:lpstr>Arial Rounded MT Bold</vt:lpstr>
      <vt:lpstr>Calibri</vt:lpstr>
      <vt:lpstr>Calibri Light</vt:lpstr>
      <vt:lpstr>Wingdings</vt:lpstr>
      <vt:lpstr>Work Sans</vt:lpstr>
      <vt:lpstr>Office Theme</vt:lpstr>
      <vt:lpstr>Office Theme</vt:lpstr>
      <vt:lpstr>Office Theme</vt:lpstr>
      <vt:lpstr>Office Theme</vt:lpstr>
      <vt:lpstr>PowerPoint Presentation</vt:lpstr>
      <vt:lpstr>The use of contemporary technology in healthcare (diagnostic, administrative and care support).</vt:lpstr>
      <vt:lpstr>Benefits of technology in healthcare</vt:lpstr>
      <vt:lpstr>The use of digital communication, collaboration, and participation.</vt:lpstr>
      <vt:lpstr>Impact of digital communication, collaboration and participation</vt:lpstr>
      <vt:lpstr>THE USE OF TECHNOLOGY DURING THE COVID-19 PANDEMIC</vt:lpstr>
      <vt:lpstr>THE USE OF TECHNOLOGY DURING THE COVID-19 PANDEMIC</vt:lpstr>
      <vt:lpstr>It is very important that patients data is kept safe and secure to ensure that their information is kept confidential.</vt:lpstr>
      <vt:lpstr>    </vt:lpstr>
      <vt:lpstr>Some of the methods use when securing devices to ensure data and Information are safe.        </vt:lpstr>
      <vt:lpstr>                     References</vt:lpstr>
      <vt:lpstr>References 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Rehema Sali Namuli (2132529)</dc:creator>
  <cp:lastModifiedBy>Tanice Salter (2132324)</cp:lastModifiedBy>
  <cp:revision>12</cp:revision>
  <dcterms:created xsi:type="dcterms:W3CDTF">2022-11-15T12:04:41Z</dcterms:created>
  <dcterms:modified xsi:type="dcterms:W3CDTF">2022-12-06T09:58:45Z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