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299266-6873-459A-AC41-53067DB8DA9E}" type="datetimeFigureOut">
              <a:rPr lang="en-US" smtClean="0"/>
              <a:t>10/20/2023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421590-C50D-4B1E-B8EF-6A99E54F6AEE}" type="slidenum">
              <a:rPr lang="en-US" smtClean="0"/>
              <a:t>‹#›</a:t>
            </a:fld>
            <a:endParaRPr lang="en-US"/>
          </a:p>
        </p:txBody>
      </p:sp>
    </p:spTree>
    <p:extLst>
      <p:ext uri="{BB962C8B-B14F-4D97-AF65-F5344CB8AC3E}">
        <p14:creationId xmlns:p14="http://schemas.microsoft.com/office/powerpoint/2010/main" val="995016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Diversity Hotel &amp; Spa London takes pride in welcoming guests from all around the world. It's important for our staff to be aware of the benefits of speaking multiple languages and understand how to communicate effectively. This presentation will explain why this is important and focus on Spanish as an example.</a:t>
            </a:r>
          </a:p>
          <a:p>
            <a:endParaRPr lang="en-US" dirty="0"/>
          </a:p>
        </p:txBody>
      </p:sp>
      <p:sp>
        <p:nvSpPr>
          <p:cNvPr id="4" name="Slide Number Placeholder 3"/>
          <p:cNvSpPr>
            <a:spLocks noGrp="1"/>
          </p:cNvSpPr>
          <p:nvPr>
            <p:ph type="sldNum" sz="quarter" idx="5"/>
          </p:nvPr>
        </p:nvSpPr>
        <p:spPr/>
        <p:txBody>
          <a:bodyPr/>
          <a:lstStyle/>
          <a:p>
            <a:fld id="{13421590-C50D-4B1E-B8EF-6A99E54F6AEE}" type="slidenum">
              <a:rPr lang="en-US" smtClean="0"/>
              <a:t>2</a:t>
            </a:fld>
            <a:endParaRPr lang="en-US"/>
          </a:p>
        </p:txBody>
      </p:sp>
    </p:spTree>
    <p:extLst>
      <p:ext uri="{BB962C8B-B14F-4D97-AF65-F5344CB8AC3E}">
        <p14:creationId xmlns:p14="http://schemas.microsoft.com/office/powerpoint/2010/main" val="3845720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Speaking different languages brings numerous benefits. Especially in a diverse environment like Diversity Hotel &amp; Spa London:</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rPr>
              <a:t>1. Enhanced Guest Experience:</a:t>
            </a:r>
            <a:r>
              <a:rPr lang="en-US" sz="1800" dirty="0">
                <a:effectLst/>
                <a:latin typeface="Times New Roman" panose="02020603050405020304" pitchFamily="18" charset="0"/>
                <a:ea typeface="Calibri" panose="020F0502020204030204" pitchFamily="34" charset="0"/>
              </a:rPr>
              <a:t> It creates a welcoming and comfortable atmosphere. When our staff can communicate with guests in their native language. Guests feel understood and valued.</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rPr>
              <a:t>2. Wider Audience Reach:</a:t>
            </a:r>
            <a:r>
              <a:rPr lang="en-US" sz="1800" dirty="0">
                <a:effectLst/>
                <a:latin typeface="Times New Roman" panose="02020603050405020304" pitchFamily="18" charset="0"/>
                <a:ea typeface="Calibri" panose="020F0502020204030204" pitchFamily="34" charset="0"/>
              </a:rPr>
              <a:t> Being able to speak multiple languages opens up doors to a broader range of guests. We can attract visitors from various countries. Expanding our clientele and reputation (</a:t>
            </a:r>
            <a:r>
              <a:rPr lang="en-US" sz="1800" dirty="0" err="1">
                <a:effectLst/>
                <a:latin typeface="Times New Roman" panose="02020603050405020304" pitchFamily="18" charset="0"/>
                <a:ea typeface="Calibri" panose="020F0502020204030204" pitchFamily="34" charset="0"/>
              </a:rPr>
              <a:t>Deresky</a:t>
            </a:r>
            <a:r>
              <a:rPr lang="en-US" sz="1800" dirty="0">
                <a:effectLst/>
                <a:latin typeface="Times New Roman" panose="02020603050405020304" pitchFamily="18" charset="0"/>
                <a:ea typeface="Calibri" panose="020F0502020204030204" pitchFamily="34" charset="0"/>
              </a:rPr>
              <a:t> et al., 2017).</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rPr>
              <a:t>3. Increased Customer Satisfaction:</a:t>
            </a:r>
            <a:r>
              <a:rPr lang="en-US" sz="1800" dirty="0">
                <a:effectLst/>
                <a:latin typeface="Times New Roman" panose="02020603050405020304" pitchFamily="18" charset="0"/>
                <a:ea typeface="Calibri" panose="020F0502020204030204" pitchFamily="34" charset="0"/>
              </a:rPr>
              <a:t> Guests are more likely to have a positive experience and leave with a good impression if they can communicate effectively with our staff. This leads to higher satisfaction scores and positive reviews.</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rPr>
              <a:t>4. Business Opportunities:</a:t>
            </a:r>
            <a:r>
              <a:rPr lang="en-US" sz="1800" dirty="0">
                <a:effectLst/>
                <a:latin typeface="Times New Roman" panose="02020603050405020304" pitchFamily="18" charset="0"/>
                <a:ea typeface="Calibri" panose="020F0502020204030204" pitchFamily="34" charset="0"/>
              </a:rPr>
              <a:t> Speaking different languages can open doors to new business ventures and partnerships. It can also facilitate negotiations with international clients or partners.</a:t>
            </a:r>
          </a:p>
          <a:p>
            <a:endParaRPr lang="en-US" dirty="0"/>
          </a:p>
        </p:txBody>
      </p:sp>
      <p:sp>
        <p:nvSpPr>
          <p:cNvPr id="4" name="Slide Number Placeholder 3"/>
          <p:cNvSpPr>
            <a:spLocks noGrp="1"/>
          </p:cNvSpPr>
          <p:nvPr>
            <p:ph type="sldNum" sz="quarter" idx="5"/>
          </p:nvPr>
        </p:nvSpPr>
        <p:spPr/>
        <p:txBody>
          <a:bodyPr/>
          <a:lstStyle/>
          <a:p>
            <a:fld id="{13421590-C50D-4B1E-B8EF-6A99E54F6AEE}" type="slidenum">
              <a:rPr lang="en-US" smtClean="0"/>
              <a:t>3</a:t>
            </a:fld>
            <a:endParaRPr lang="en-US"/>
          </a:p>
        </p:txBody>
      </p:sp>
    </p:spTree>
    <p:extLst>
      <p:ext uri="{BB962C8B-B14F-4D97-AF65-F5344CB8AC3E}">
        <p14:creationId xmlns:p14="http://schemas.microsoft.com/office/powerpoint/2010/main" val="484788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Spanish: A Useful Language</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Spanish is a widely spoken language not only in Spain but also in many countries across Latin America (</a:t>
            </a:r>
            <a:r>
              <a:rPr lang="en-US" sz="1800" dirty="0" err="1">
                <a:effectLst/>
                <a:latin typeface="Times New Roman" panose="02020603050405020304" pitchFamily="18" charset="0"/>
                <a:ea typeface="Calibri" panose="020F0502020204030204" pitchFamily="34" charset="0"/>
              </a:rPr>
              <a:t>Babbel</a:t>
            </a:r>
            <a:r>
              <a:rPr lang="en-US" sz="1800" dirty="0">
                <a:effectLst/>
                <a:latin typeface="Times New Roman" panose="02020603050405020304" pitchFamily="18" charset="0"/>
                <a:ea typeface="Calibri" panose="020F0502020204030204" pitchFamily="34" charset="0"/>
              </a:rPr>
              <a:t>, 2023). Such as Mexico, Argentina, and Colombia.</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Learning Spanish is considered approachable especially for English speakers. The language shares similarities with English due to their common Latin roots. While there may be some pronunciation nuances and verb conjugation challenges (</a:t>
            </a:r>
            <a:r>
              <a:rPr lang="en-US" sz="1800" dirty="0" err="1">
                <a:effectLst/>
                <a:latin typeface="Times New Roman" panose="02020603050405020304" pitchFamily="18" charset="0"/>
                <a:ea typeface="Calibri" panose="020F0502020204030204" pitchFamily="34" charset="0"/>
              </a:rPr>
              <a:t>Glossika</a:t>
            </a:r>
            <a:r>
              <a:rPr lang="en-US" sz="1800" dirty="0">
                <a:effectLst/>
                <a:latin typeface="Times New Roman" panose="02020603050405020304" pitchFamily="18" charset="0"/>
                <a:ea typeface="Calibri" panose="020F0502020204030204" pitchFamily="34" charset="0"/>
              </a:rPr>
              <a:t>, 2020).</a:t>
            </a:r>
          </a:p>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Being Polite in Spanish-Speaking Cultures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It's really important to be kind and respectful in Spanish-speaking cultures. When saying hello, using titles like "Mr." or "Ms." before someone's last name shows respect. Giving a strong handshake and looking into the person's eyes when saying hello is also a nice way to be polite. They also have a special way of talking depending on how well you know someone. Using the more formal way of talking like saying "Mr." or "Ms." instead of using first names shows respect. Being on time for meetings and appointments is a big sign of respect too (</a:t>
            </a:r>
            <a:r>
              <a:rPr lang="en-US" sz="1800" dirty="0" err="1">
                <a:effectLst/>
                <a:latin typeface="Times New Roman" panose="02020603050405020304" pitchFamily="18" charset="0"/>
                <a:ea typeface="Calibri" panose="020F0502020204030204" pitchFamily="34" charset="0"/>
              </a:rPr>
              <a:t>Nedelko</a:t>
            </a:r>
            <a:r>
              <a:rPr lang="en-US" sz="1800" dirty="0">
                <a:effectLst/>
                <a:latin typeface="Times New Roman" panose="02020603050405020304" pitchFamily="18" charset="0"/>
                <a:ea typeface="Calibri" panose="020F0502020204030204" pitchFamily="34" charset="0"/>
              </a:rPr>
              <a:t> et al., 2020). Even though they might take it a bit easy in social situations. Being on time for work stuff is very important. Following these manners helps make everyone feel welcome and comfortable at Diversity Hotel &amp; Spa London.</a:t>
            </a:r>
          </a:p>
          <a:p>
            <a:endParaRPr lang="en-US" dirty="0"/>
          </a:p>
        </p:txBody>
      </p:sp>
      <p:sp>
        <p:nvSpPr>
          <p:cNvPr id="4" name="Slide Number Placeholder 3"/>
          <p:cNvSpPr>
            <a:spLocks noGrp="1"/>
          </p:cNvSpPr>
          <p:nvPr>
            <p:ph type="sldNum" sz="quarter" idx="5"/>
          </p:nvPr>
        </p:nvSpPr>
        <p:spPr/>
        <p:txBody>
          <a:bodyPr/>
          <a:lstStyle/>
          <a:p>
            <a:fld id="{13421590-C50D-4B1E-B8EF-6A99E54F6AEE}" type="slidenum">
              <a:rPr lang="en-US" smtClean="0"/>
              <a:t>4</a:t>
            </a:fld>
            <a:endParaRPr lang="en-US"/>
          </a:p>
        </p:txBody>
      </p:sp>
    </p:spTree>
    <p:extLst>
      <p:ext uri="{BB962C8B-B14F-4D97-AF65-F5344CB8AC3E}">
        <p14:creationId xmlns:p14="http://schemas.microsoft.com/office/powerpoint/2010/main" val="2756880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Language Awareness Skills for Our Staff</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rPr>
              <a:t>It's important for our staff to have the right language skills to ensure that our guests feel truly welcome and comfortable during their stay at Diversity Hotel &amp; Spa London. This section outlines how we'll equip our team with the necessary tools to communicate effectively.</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rPr>
              <a:t>Basic Phrases:</a:t>
            </a:r>
            <a:r>
              <a:rPr lang="en-US" sz="1800" dirty="0">
                <a:effectLst/>
                <a:latin typeface="Times New Roman" panose="02020603050405020304" pitchFamily="18" charset="0"/>
                <a:ea typeface="Calibri" panose="020F0502020204030204" pitchFamily="34" charset="0"/>
              </a:rPr>
              <a:t> We'll start by providing our staff with essential greetings and useful questions in Spanish. Simple phrases like "¡Buenos días!" (Good morning) can go a long way in making our guests feel at ease.</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rPr>
              <a:t>Training and Tools:</a:t>
            </a:r>
            <a:r>
              <a:rPr lang="en-US" sz="1800" dirty="0">
                <a:effectLst/>
                <a:latin typeface="Times New Roman" panose="02020603050405020304" pitchFamily="18" charset="0"/>
                <a:ea typeface="Calibri" panose="020F0502020204030204" pitchFamily="34" charset="0"/>
              </a:rPr>
              <a:t> Our commitment to staff development includes offering language courses and access to translation resources. These tools will empower our team to assist guests in their preferred language. Ensuring a smoother and more enjoyable experience.</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rPr>
              <a:t>Respecting Different Cultures:</a:t>
            </a:r>
            <a:r>
              <a:rPr lang="en-US" sz="1800" dirty="0">
                <a:effectLst/>
                <a:latin typeface="Times New Roman" panose="02020603050405020304" pitchFamily="18" charset="0"/>
                <a:ea typeface="Calibri" panose="020F0502020204030204" pitchFamily="34" charset="0"/>
              </a:rPr>
              <a:t> Understanding and appreciating diverse customs and traditions is vital. Our staff will receive training on cultural sensitivities to ensure that every guest's unique needs and preferences are acknowledged and respected (Hofstede et al., 2010).</a:t>
            </a:r>
          </a:p>
          <a:p>
            <a:endParaRPr lang="en-US" dirty="0"/>
          </a:p>
        </p:txBody>
      </p:sp>
      <p:sp>
        <p:nvSpPr>
          <p:cNvPr id="4" name="Slide Number Placeholder 3"/>
          <p:cNvSpPr>
            <a:spLocks noGrp="1"/>
          </p:cNvSpPr>
          <p:nvPr>
            <p:ph type="sldNum" sz="quarter" idx="5"/>
          </p:nvPr>
        </p:nvSpPr>
        <p:spPr/>
        <p:txBody>
          <a:bodyPr/>
          <a:lstStyle/>
          <a:p>
            <a:fld id="{13421590-C50D-4B1E-B8EF-6A99E54F6AEE}" type="slidenum">
              <a:rPr lang="en-US" smtClean="0"/>
              <a:t>5</a:t>
            </a:fld>
            <a:endParaRPr lang="en-US"/>
          </a:p>
        </p:txBody>
      </p:sp>
    </p:spTree>
    <p:extLst>
      <p:ext uri="{BB962C8B-B14F-4D97-AF65-F5344CB8AC3E}">
        <p14:creationId xmlns:p14="http://schemas.microsoft.com/office/powerpoint/2010/main" val="2356445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We can create a warm and inviting atmosphere at Diversity Hotel &amp; Spa London by embracing multilingualism and understanding the importance of language skills. Our goal is to make every guest's stay special and language plays a big part in achieving that. Let's work together to make our guests feel at home. No matter where they come from.</a:t>
            </a:r>
          </a:p>
          <a:p>
            <a:endParaRPr lang="en-US" dirty="0"/>
          </a:p>
        </p:txBody>
      </p:sp>
      <p:sp>
        <p:nvSpPr>
          <p:cNvPr id="4" name="Slide Number Placeholder 3"/>
          <p:cNvSpPr>
            <a:spLocks noGrp="1"/>
          </p:cNvSpPr>
          <p:nvPr>
            <p:ph type="sldNum" sz="quarter" idx="5"/>
          </p:nvPr>
        </p:nvSpPr>
        <p:spPr/>
        <p:txBody>
          <a:bodyPr/>
          <a:lstStyle/>
          <a:p>
            <a:fld id="{13421590-C50D-4B1E-B8EF-6A99E54F6AEE}" type="slidenum">
              <a:rPr lang="en-US" smtClean="0"/>
              <a:t>6</a:t>
            </a:fld>
            <a:endParaRPr lang="en-US"/>
          </a:p>
        </p:txBody>
      </p:sp>
    </p:spTree>
    <p:extLst>
      <p:ext uri="{BB962C8B-B14F-4D97-AF65-F5344CB8AC3E}">
        <p14:creationId xmlns:p14="http://schemas.microsoft.com/office/powerpoint/2010/main" val="2544743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D1F7F7-677F-4845-BEB6-1102157F4F3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2830661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D1F7F7-677F-4845-BEB6-1102157F4F3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3403713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D1F7F7-677F-4845-BEB6-1102157F4F3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3957862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D1F7F7-677F-4845-BEB6-1102157F4F34}"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2630278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D1F7F7-677F-4845-BEB6-1102157F4F34}" type="datetimeFigureOut">
              <a:rPr lang="en-US" smtClean="0"/>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1265065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D1F7F7-677F-4845-BEB6-1102157F4F34}" type="datetimeFigureOut">
              <a:rPr lang="en-US" smtClean="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3285246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FD1F7F7-677F-4845-BEB6-1102157F4F34}" type="datetimeFigureOut">
              <a:rPr lang="en-US" smtClean="0"/>
              <a:t>10/20/2023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3441903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D1F7F7-677F-4845-BEB6-1102157F4F34}"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3970491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D1F7F7-677F-4845-BEB6-1102157F4F34}"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624393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D1F7F7-677F-4845-BEB6-1102157F4F34}"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431428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D1F7F7-677F-4845-BEB6-1102157F4F34}"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3291763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D1F7F7-677F-4845-BEB6-1102157F4F34}"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92BC19-C686-41C9-8CB4-42E96FEA8D10}"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199995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D1F7F7-677F-4845-BEB6-1102157F4F34}"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14391848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FD1F7F7-677F-4845-BEB6-1102157F4F34}" type="datetimeFigureOut">
              <a:rPr lang="en-US" smtClean="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3453497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FD1F7F7-677F-4845-BEB6-1102157F4F34}" type="datetimeFigureOut">
              <a:rPr lang="en-US" smtClean="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4272189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D1F7F7-677F-4845-BEB6-1102157F4F3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11044310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D1F7F7-677F-4845-BEB6-1102157F4F34}"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24107193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656A4-2528-BF2F-854D-DACA833528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02EE5A-AEA9-7FB4-70DB-3AF3C5B006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9265DB-30BC-D45D-769A-54B20EAD5357}"/>
              </a:ext>
            </a:extLst>
          </p:cNvPr>
          <p:cNvSpPr>
            <a:spLocks noGrp="1"/>
          </p:cNvSpPr>
          <p:nvPr>
            <p:ph type="dt" sz="half" idx="10"/>
          </p:nvPr>
        </p:nvSpPr>
        <p:spPr/>
        <p:txBody>
          <a:bodyPr/>
          <a:lstStyle/>
          <a:p>
            <a:fld id="{2FD1F7F7-677F-4845-BEB6-1102157F4F34}" type="datetimeFigureOut">
              <a:rPr lang="en-US" smtClean="0"/>
              <a:t>10/20/2023</a:t>
            </a:fld>
            <a:endParaRPr lang="en-US"/>
          </a:p>
        </p:txBody>
      </p:sp>
      <p:sp>
        <p:nvSpPr>
          <p:cNvPr id="5" name="Footer Placeholder 4">
            <a:extLst>
              <a:ext uri="{FF2B5EF4-FFF2-40B4-BE49-F238E27FC236}">
                <a16:creationId xmlns:a16="http://schemas.microsoft.com/office/drawing/2014/main" id="{2CC756FF-244D-0F9A-1983-6AF30BCA35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AFA159-B223-7550-96F2-B7D2E76B3719}"/>
              </a:ext>
            </a:extLst>
          </p:cNvPr>
          <p:cNvSpPr>
            <a:spLocks noGrp="1"/>
          </p:cNvSpPr>
          <p:nvPr>
            <p:ph type="sldNum" sz="quarter" idx="12"/>
          </p:nvPr>
        </p:nvSpPr>
        <p:spPr/>
        <p:txBody>
          <a:bodyPr/>
          <a:lstStyle/>
          <a:p>
            <a:fld id="{B692BC19-C686-41C9-8CB4-42E96FEA8D10}" type="slidenum">
              <a:rPr lang="en-US" smtClean="0"/>
              <a:t>‹#›</a:t>
            </a:fld>
            <a:endParaRPr lang="en-US"/>
          </a:p>
        </p:txBody>
      </p:sp>
    </p:spTree>
    <p:extLst>
      <p:ext uri="{BB962C8B-B14F-4D97-AF65-F5344CB8AC3E}">
        <p14:creationId xmlns:p14="http://schemas.microsoft.com/office/powerpoint/2010/main" val="3499152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FD1F7F7-677F-4845-BEB6-1102157F4F34}" type="datetimeFigureOut">
              <a:rPr lang="en-US" smtClean="0"/>
              <a:t>10/20/2023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B692BC19-C686-41C9-8CB4-42E96FEA8D10}" type="slidenum">
              <a:rPr lang="en-US" smtClean="0"/>
              <a:t>‹#›</a:t>
            </a:fld>
            <a:endParaRPr lang="en-US"/>
          </a:p>
        </p:txBody>
      </p:sp>
    </p:spTree>
    <p:extLst>
      <p:ext uri="{BB962C8B-B14F-4D97-AF65-F5344CB8AC3E}">
        <p14:creationId xmlns:p14="http://schemas.microsoft.com/office/powerpoint/2010/main" val="4712668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7347_student_uwtsd_ac_uk/Documents/Recording-20231020_203903.webm?csf=1&amp;web=1&amp;e=nyhyNL&amp;nav=eyJyZWZlcnJhbEluZm8iOnsicmVmZXJyYWxBcHAiOiJTdHJlYW1XZWJBcHAiLCJyZWZlcnJhbFZpZXciOiJTaGFyZURpYWxvZyIsInJlZmVycmFsQXBwUGxhdGZvcm0iOiJXZWIiLCJyZWZlcnJhbE1vZGUiOiJ2aWV3In19" TargetMode="External"/><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hyperlink" Target="https://ai.glossika.com/blog/english-spanish-verb-cognates" TargetMode="External"/><Relationship Id="rId2" Type="http://schemas.openxmlformats.org/officeDocument/2006/relationships/hyperlink" Target="https://www.babbel.com/en/magazine/how-many-people-speak-spanish-and-where-is-it-spoken#:~:text=There%20are%20many%20Spanish%20speaking,%2C%20Nicaragua%2C%20Panama%2C%20Paraguay%2C"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2F85C16-E3C8-9AFF-07F1-23961FF82081}"/>
              </a:ext>
            </a:extLst>
          </p:cNvPr>
          <p:cNvSpPr>
            <a:spLocks noChangeArrowheads="1"/>
          </p:cNvSpPr>
          <p:nvPr/>
        </p:nvSpPr>
        <p:spPr bwMode="auto">
          <a:xfrm>
            <a:off x="630314" y="302941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55" name="Picture 1">
            <a:extLst>
              <a:ext uri="{FF2B5EF4-FFF2-40B4-BE49-F238E27FC236}">
                <a16:creationId xmlns:a16="http://schemas.microsoft.com/office/drawing/2014/main" id="{5C888F02-3B3A-C840-D285-58810E5CA4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4437" y="392014"/>
            <a:ext cx="2143125" cy="211566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F8283649-0C42-3276-B456-9C472F372672}"/>
              </a:ext>
            </a:extLst>
          </p:cNvPr>
          <p:cNvSpPr>
            <a:spLocks noChangeArrowheads="1"/>
          </p:cNvSpPr>
          <p:nvPr/>
        </p:nvSpPr>
        <p:spPr bwMode="auto">
          <a:xfrm>
            <a:off x="771106" y="2138343"/>
            <a:ext cx="10413508" cy="35496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3314700" algn="l"/>
              </a:tabLst>
              <a:defRPr>
                <a:solidFill>
                  <a:schemeClr val="tx1"/>
                </a:solidFill>
                <a:latin typeface="Arial" panose="020B0604020202020204" pitchFamily="34" charset="0"/>
              </a:defRPr>
            </a:lvl1pPr>
            <a:lvl2pPr eaLnBrk="0" fontAlgn="base" hangingPunct="0">
              <a:spcBef>
                <a:spcPct val="0"/>
              </a:spcBef>
              <a:spcAft>
                <a:spcPct val="0"/>
              </a:spcAft>
              <a:tabLst>
                <a:tab pos="3314700" algn="l"/>
              </a:tabLst>
              <a:defRPr>
                <a:solidFill>
                  <a:schemeClr val="tx1"/>
                </a:solidFill>
                <a:latin typeface="Arial" panose="020B0604020202020204" pitchFamily="34" charset="0"/>
              </a:defRPr>
            </a:lvl2pPr>
            <a:lvl3pPr eaLnBrk="0" fontAlgn="base" hangingPunct="0">
              <a:spcBef>
                <a:spcPct val="0"/>
              </a:spcBef>
              <a:spcAft>
                <a:spcPct val="0"/>
              </a:spcAft>
              <a:tabLst>
                <a:tab pos="3314700" algn="l"/>
              </a:tabLst>
              <a:defRPr>
                <a:solidFill>
                  <a:schemeClr val="tx1"/>
                </a:solidFill>
                <a:latin typeface="Arial" panose="020B0604020202020204" pitchFamily="34" charset="0"/>
              </a:defRPr>
            </a:lvl3pPr>
            <a:lvl4pPr eaLnBrk="0" fontAlgn="base" hangingPunct="0">
              <a:spcBef>
                <a:spcPct val="0"/>
              </a:spcBef>
              <a:spcAft>
                <a:spcPct val="0"/>
              </a:spcAft>
              <a:tabLst>
                <a:tab pos="3314700" algn="l"/>
              </a:tabLst>
              <a:defRPr>
                <a:solidFill>
                  <a:schemeClr val="tx1"/>
                </a:solidFill>
                <a:latin typeface="Arial" panose="020B0604020202020204" pitchFamily="34" charset="0"/>
              </a:defRPr>
            </a:lvl4pPr>
            <a:lvl5pPr eaLnBrk="0" fontAlgn="base" hangingPunct="0">
              <a:spcBef>
                <a:spcPct val="0"/>
              </a:spcBef>
              <a:spcAft>
                <a:spcPct val="0"/>
              </a:spcAft>
              <a:tabLst>
                <a:tab pos="3314700" algn="l"/>
              </a:tabLst>
              <a:defRPr>
                <a:solidFill>
                  <a:schemeClr val="tx1"/>
                </a:solidFill>
                <a:latin typeface="Arial" panose="020B0604020202020204" pitchFamily="34" charset="0"/>
              </a:defRPr>
            </a:lvl5pPr>
            <a:lvl6pPr eaLnBrk="0" fontAlgn="base" hangingPunct="0">
              <a:spcBef>
                <a:spcPct val="0"/>
              </a:spcBef>
              <a:spcAft>
                <a:spcPct val="0"/>
              </a:spcAft>
              <a:tabLst>
                <a:tab pos="3314700" algn="l"/>
              </a:tabLst>
              <a:defRPr>
                <a:solidFill>
                  <a:schemeClr val="tx1"/>
                </a:solidFill>
                <a:latin typeface="Arial" panose="020B0604020202020204" pitchFamily="34" charset="0"/>
              </a:defRPr>
            </a:lvl6pPr>
            <a:lvl7pPr eaLnBrk="0" fontAlgn="base" hangingPunct="0">
              <a:spcBef>
                <a:spcPct val="0"/>
              </a:spcBef>
              <a:spcAft>
                <a:spcPct val="0"/>
              </a:spcAft>
              <a:tabLst>
                <a:tab pos="3314700" algn="l"/>
              </a:tabLst>
              <a:defRPr>
                <a:solidFill>
                  <a:schemeClr val="tx1"/>
                </a:solidFill>
                <a:latin typeface="Arial" panose="020B0604020202020204" pitchFamily="34" charset="0"/>
              </a:defRPr>
            </a:lvl7pPr>
            <a:lvl8pPr eaLnBrk="0" fontAlgn="base" hangingPunct="0">
              <a:spcBef>
                <a:spcPct val="0"/>
              </a:spcBef>
              <a:spcAft>
                <a:spcPct val="0"/>
              </a:spcAft>
              <a:tabLst>
                <a:tab pos="3314700" algn="l"/>
              </a:tabLst>
              <a:defRPr>
                <a:solidFill>
                  <a:schemeClr val="tx1"/>
                </a:solidFill>
                <a:latin typeface="Arial" panose="020B0604020202020204" pitchFamily="34" charset="0"/>
              </a:defRPr>
            </a:lvl8pPr>
            <a:lvl9pPr eaLnBrk="0" fontAlgn="base" hangingPunct="0">
              <a:spcBef>
                <a:spcPct val="0"/>
              </a:spcBef>
              <a:spcAft>
                <a:spcPct val="0"/>
              </a:spcAft>
              <a:tabLst>
                <a:tab pos="3314700" algn="l"/>
              </a:tabLst>
              <a:defRPr>
                <a:solidFill>
                  <a:schemeClr val="tx1"/>
                </a:solidFill>
                <a:latin typeface="Arial" panose="020B0604020202020204" pitchFamily="34" charset="0"/>
              </a:defRPr>
            </a:lvl9pPr>
          </a:lstStyle>
          <a:p>
            <a:pPr marL="0" marR="0" lvl="0" indent="0" algn="ctr" defTabSz="914400" rtl="0" eaLnBrk="0" fontAlgn="base" latinLnBrk="0" hangingPunct="0">
              <a:lnSpc>
                <a:spcPct val="200000"/>
              </a:lnSpc>
              <a:spcBef>
                <a:spcPct val="0"/>
              </a:spcBef>
              <a:spcAft>
                <a:spcPct val="0"/>
              </a:spcAft>
              <a:buClrTx/>
              <a:buSzTx/>
              <a:buFontTx/>
              <a:buNone/>
              <a:tabLst>
                <a:tab pos="3314700" algn="l"/>
              </a:tabLst>
            </a:pP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 International Hotel Management</a:t>
            </a:r>
            <a:endParaRPr kumimoji="0" lang="en-US" altLang="en-US" sz="100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tab pos="3314700" algn="l"/>
              </a:tabLst>
            </a:pPr>
            <a:r>
              <a:rPr kumimoji="0" lang="en-US" altLang="en-US" sz="2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Foreign Languages</a:t>
            </a:r>
          </a:p>
          <a:p>
            <a:pPr marL="0" marR="0" lvl="0" indent="0" algn="ctr" defTabSz="914400" rtl="0" eaLnBrk="0" fontAlgn="base" latinLnBrk="0" hangingPunct="0">
              <a:lnSpc>
                <a:spcPct val="200000"/>
              </a:lnSpc>
              <a:spcBef>
                <a:spcPct val="0"/>
              </a:spcBef>
              <a:spcAft>
                <a:spcPct val="0"/>
              </a:spcAft>
              <a:buClrTx/>
              <a:buSzTx/>
              <a:buFontTx/>
              <a:buNone/>
              <a:tabLst>
                <a:tab pos="3314700" algn="l"/>
              </a:tabLst>
            </a:pPr>
            <a:r>
              <a:rPr lang="en-US" sz="2000" dirty="0">
                <a:effectLst/>
                <a:latin typeface="Times New Roman" panose="02020603050405020304" pitchFamily="18" charset="0"/>
                <a:ea typeface="Calibri" panose="020F0502020204030204" pitchFamily="34" charset="0"/>
              </a:rPr>
              <a:t>Multilingualism Benefits and Importance of Language Awareness for Hotel Staff</a:t>
            </a:r>
            <a:endParaRPr kumimoji="0" lang="en-US" altLang="en-US" sz="1050" b="0" i="0" u="none" strike="noStrike" cap="none" normalizeH="0" baseline="0" dirty="0">
              <a:ln>
                <a:noFill/>
              </a:ln>
              <a:solidFill>
                <a:schemeClr val="tx1"/>
              </a:solidFill>
              <a:effectLst/>
            </a:endParaRPr>
          </a:p>
          <a:p>
            <a:pPr marL="0" marR="0" lvl="0" indent="0" algn="ctr" defTabSz="914400" rtl="0" eaLnBrk="0" fontAlgn="base" latinLnBrk="0" hangingPunct="0">
              <a:lnSpc>
                <a:spcPct val="200000"/>
              </a:lnSpc>
              <a:spcBef>
                <a:spcPct val="0"/>
              </a:spcBef>
              <a:spcAft>
                <a:spcPct val="0"/>
              </a:spcAft>
              <a:buClrTx/>
              <a:buSzTx/>
              <a:buFontTx/>
              <a:buNone/>
              <a:tabLst>
                <a:tab pos="3314700" algn="l"/>
              </a:tabLst>
            </a:pP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BMIH5003 </a:t>
            </a:r>
            <a:r>
              <a:rPr lang="en-GB" sz="2400" dirty="0">
                <a:hlinkClick r:id="rId3"/>
              </a:rPr>
              <a:t>Recording-20231020_203903.webm</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ctr" defTabSz="914400" rtl="0" eaLnBrk="0" fontAlgn="base" latinLnBrk="0" hangingPunct="0">
              <a:lnSpc>
                <a:spcPct val="200000"/>
              </a:lnSpc>
              <a:spcBef>
                <a:spcPct val="0"/>
              </a:spcBef>
              <a:spcAft>
                <a:spcPct val="0"/>
              </a:spcAft>
              <a:buClrTx/>
              <a:buSzTx/>
              <a:buFontTx/>
              <a:buNone/>
              <a:tabLst>
                <a:tab pos="3314700" algn="l"/>
              </a:tabLst>
            </a:pPr>
            <a:r>
              <a:rPr lang="en-US" altLang="en-US" sz="2400" dirty="0">
                <a:latin typeface="Times New Roman" panose="02020603050405020304" pitchFamily="18" charset="0"/>
                <a:ea typeface="Calibri" panose="020F0502020204030204" pitchFamily="34" charset="0"/>
                <a:cs typeface="Times New Roman" panose="02020603050405020304" pitchFamily="18" charset="0"/>
              </a:rPr>
              <a:t>Student ID: 2207347</a:t>
            </a:r>
            <a:endParaRPr kumimoji="0" lang="en-US" altLang="en-US" sz="10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598277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9892D-3192-FFED-1AD8-E14EBDBEEB3E}"/>
              </a:ext>
            </a:extLst>
          </p:cNvPr>
          <p:cNvSpPr>
            <a:spLocks noGrp="1"/>
          </p:cNvSpPr>
          <p:nvPr>
            <p:ph type="title"/>
          </p:nvPr>
        </p:nvSpPr>
        <p:spPr>
          <a:xfrm>
            <a:off x="3580290" y="505948"/>
            <a:ext cx="5031420" cy="842239"/>
          </a:xfrm>
        </p:spPr>
        <p:txBody>
          <a:bodyPr>
            <a:normAutofit fontScale="90000"/>
          </a:bodyPr>
          <a:lstStyle/>
          <a:p>
            <a:pPr marL="0" marR="0">
              <a:lnSpc>
                <a:spcPct val="150000"/>
              </a:lnSpc>
              <a:spcBef>
                <a:spcPts val="200"/>
              </a:spcBef>
              <a:spcAft>
                <a:spcPts val="0"/>
              </a:spcAft>
            </a:pPr>
            <a:r>
              <a:rPr lang="en-US" sz="44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US" sz="44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0914131E-BFDA-758E-00AA-62309ECBD6D5}"/>
              </a:ext>
            </a:extLst>
          </p:cNvPr>
          <p:cNvSpPr>
            <a:spLocks noGrp="1"/>
          </p:cNvSpPr>
          <p:nvPr>
            <p:ph idx="1"/>
          </p:nvPr>
        </p:nvSpPr>
        <p:spPr>
          <a:xfrm>
            <a:off x="1952500" y="2592525"/>
            <a:ext cx="8286999" cy="3969537"/>
          </a:xfrm>
        </p:spPr>
        <p:txBody>
          <a:bodyPr/>
          <a:lstStyle/>
          <a:p>
            <a:pPr marL="0" marR="0" indent="0" algn="just">
              <a:lnSpc>
                <a:spcPct val="150000"/>
              </a:lnSpc>
              <a:spcBef>
                <a:spcPts val="0"/>
              </a:spcBef>
              <a:spcAft>
                <a:spcPts val="800"/>
              </a:spcAft>
              <a:buNone/>
            </a:pPr>
            <a:r>
              <a:rPr lang="en-US" sz="2000" cap="none" dirty="0">
                <a:effectLst/>
                <a:latin typeface="Times New Roman" panose="02020603050405020304" pitchFamily="18" charset="0"/>
                <a:ea typeface="Calibri" panose="020F0502020204030204" pitchFamily="34" charset="0"/>
              </a:rPr>
              <a:t>Diversity hotel &amp; spa </a:t>
            </a:r>
            <a:r>
              <a:rPr lang="en-US" cap="none" dirty="0">
                <a:latin typeface="Times New Roman" panose="02020603050405020304" pitchFamily="18" charset="0"/>
                <a:ea typeface="Calibri" panose="020F0502020204030204" pitchFamily="34" charset="0"/>
              </a:rPr>
              <a:t>L</a:t>
            </a:r>
            <a:r>
              <a:rPr lang="en-US" sz="2000" cap="none" dirty="0">
                <a:effectLst/>
                <a:latin typeface="Times New Roman" panose="02020603050405020304" pitchFamily="18" charset="0"/>
                <a:ea typeface="Calibri" panose="020F0502020204030204" pitchFamily="34" charset="0"/>
              </a:rPr>
              <a:t>ondon takes pride in welcoming guests from all around the world. It's important for our staff to be aware of the benefits of speaking multiple languages and understand how to communicate effectively. This presentation will explain why this is important and focus on </a:t>
            </a:r>
            <a:r>
              <a:rPr lang="en-US" cap="none" dirty="0">
                <a:latin typeface="Times New Roman" panose="02020603050405020304" pitchFamily="18" charset="0"/>
                <a:ea typeface="Calibri" panose="020F0502020204030204" pitchFamily="34" charset="0"/>
              </a:rPr>
              <a:t>S</a:t>
            </a:r>
            <a:r>
              <a:rPr lang="en-US" sz="2000" cap="none" dirty="0">
                <a:effectLst/>
                <a:latin typeface="Times New Roman" panose="02020603050405020304" pitchFamily="18" charset="0"/>
                <a:ea typeface="Calibri" panose="020F0502020204030204" pitchFamily="34" charset="0"/>
              </a:rPr>
              <a:t>panish as an example.</a:t>
            </a:r>
          </a:p>
          <a:p>
            <a:pPr marL="0" indent="0">
              <a:buNone/>
            </a:pPr>
            <a:endParaRPr lang="en-US" dirty="0"/>
          </a:p>
        </p:txBody>
      </p:sp>
      <p:pic>
        <p:nvPicPr>
          <p:cNvPr id="4" name="Picture 3">
            <a:extLst>
              <a:ext uri="{FF2B5EF4-FFF2-40B4-BE49-F238E27FC236}">
                <a16:creationId xmlns:a16="http://schemas.microsoft.com/office/drawing/2014/main" id="{CFA0CFAE-D26F-0CE6-75F5-2E66EF5BD6EA}"/>
              </a:ext>
            </a:extLst>
          </p:cNvPr>
          <p:cNvPicPr>
            <a:picLocks noChangeAspect="1"/>
          </p:cNvPicPr>
          <p:nvPr/>
        </p:nvPicPr>
        <p:blipFill>
          <a:blip r:embed="rId3"/>
          <a:stretch>
            <a:fillRect/>
          </a:stretch>
        </p:blipFill>
        <p:spPr>
          <a:xfrm>
            <a:off x="229656" y="581363"/>
            <a:ext cx="2466975" cy="1847850"/>
          </a:xfrm>
          <a:prstGeom prst="rect">
            <a:avLst/>
          </a:prstGeom>
        </p:spPr>
      </p:pic>
    </p:spTree>
    <p:extLst>
      <p:ext uri="{BB962C8B-B14F-4D97-AF65-F5344CB8AC3E}">
        <p14:creationId xmlns:p14="http://schemas.microsoft.com/office/powerpoint/2010/main" val="2630969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2F439-9B34-271C-2C3A-00ED3103F054}"/>
              </a:ext>
            </a:extLst>
          </p:cNvPr>
          <p:cNvSpPr>
            <a:spLocks noGrp="1"/>
          </p:cNvSpPr>
          <p:nvPr>
            <p:ph type="title"/>
          </p:nvPr>
        </p:nvSpPr>
        <p:spPr>
          <a:xfrm>
            <a:off x="1224860" y="100043"/>
            <a:ext cx="10364451" cy="1596177"/>
          </a:xfrm>
        </p:spPr>
        <p:txBody>
          <a:bodyPr>
            <a:normAutofit fontScale="90000"/>
          </a:bodyPr>
          <a:lstStyle/>
          <a:p>
            <a:pPr marL="0" marR="0">
              <a:lnSpc>
                <a:spcPct val="150000"/>
              </a:lnSpc>
              <a:spcBef>
                <a:spcPts val="200"/>
              </a:spcBef>
              <a:spcAft>
                <a:spcPts val="0"/>
              </a:spcAft>
            </a:pPr>
            <a: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Benefits of Speaking Different Languages</a:t>
            </a:r>
            <a:b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C9752FE3-E003-742E-B6AD-555CE2A07C64}"/>
              </a:ext>
            </a:extLst>
          </p:cNvPr>
          <p:cNvSpPr>
            <a:spLocks noGrp="1"/>
          </p:cNvSpPr>
          <p:nvPr>
            <p:ph idx="1"/>
          </p:nvPr>
        </p:nvSpPr>
        <p:spPr>
          <a:xfrm>
            <a:off x="1045749" y="1216058"/>
            <a:ext cx="7909088" cy="5099901"/>
          </a:xfrm>
        </p:spPr>
        <p:txBody>
          <a:bodyPr>
            <a:normAutofit fontScale="92500" lnSpcReduction="10000"/>
          </a:bodyPr>
          <a:lstStyle/>
          <a:p>
            <a:pPr>
              <a:buFont typeface="Wingdings" panose="05000000000000000000" pitchFamily="2" charset="2"/>
              <a:buChar char="Ø"/>
            </a:pPr>
            <a:r>
              <a:rPr lang="en-US" sz="2400" b="1" i="0" cap="none" dirty="0">
                <a:effectLst/>
                <a:latin typeface="Times New Roman" panose="02020603050405020304" pitchFamily="18" charset="0"/>
                <a:cs typeface="Times New Roman" panose="02020603050405020304" pitchFamily="18" charset="0"/>
              </a:rPr>
              <a:t>Enhanced experience:</a:t>
            </a:r>
            <a:endParaRPr lang="en-US" sz="2400" b="0" i="0" cap="none" dirty="0">
              <a:effectLst/>
              <a:latin typeface="Times New Roman" panose="02020603050405020304" pitchFamily="18" charset="0"/>
              <a:cs typeface="Times New Roman" panose="02020603050405020304" pitchFamily="18" charset="0"/>
            </a:endParaRPr>
          </a:p>
          <a:p>
            <a:pPr lvl="1">
              <a:buFont typeface="Wingdings" panose="05000000000000000000" pitchFamily="2" charset="2"/>
              <a:buChar char="Ø"/>
            </a:pPr>
            <a:r>
              <a:rPr lang="en-US" sz="2100" b="0" i="0" cap="none" dirty="0">
                <a:effectLst/>
                <a:latin typeface="Times New Roman" panose="02020603050405020304" pitchFamily="18" charset="0"/>
                <a:cs typeface="Times New Roman" panose="02020603050405020304" pitchFamily="18" charset="0"/>
              </a:rPr>
              <a:t>Staff fluent in guests' languages.</a:t>
            </a:r>
          </a:p>
          <a:p>
            <a:pPr lvl="1">
              <a:buFont typeface="Wingdings" panose="05000000000000000000" pitchFamily="2" charset="2"/>
              <a:buChar char="Ø"/>
            </a:pPr>
            <a:r>
              <a:rPr lang="en-US" sz="2100" b="0" i="0" cap="none" dirty="0">
                <a:effectLst/>
                <a:latin typeface="Times New Roman" panose="02020603050405020304" pitchFamily="18" charset="0"/>
                <a:cs typeface="Times New Roman" panose="02020603050405020304" pitchFamily="18" charset="0"/>
              </a:rPr>
              <a:t>Guests feel valued.</a:t>
            </a:r>
          </a:p>
          <a:p>
            <a:pPr>
              <a:buFont typeface="Wingdings" panose="05000000000000000000" pitchFamily="2" charset="2"/>
              <a:buChar char="Ø"/>
            </a:pPr>
            <a:r>
              <a:rPr lang="en-US" sz="2400" b="1" i="0" cap="none" dirty="0">
                <a:effectLst/>
                <a:latin typeface="Times New Roman" panose="02020603050405020304" pitchFamily="18" charset="0"/>
                <a:cs typeface="Times New Roman" panose="02020603050405020304" pitchFamily="18" charset="0"/>
              </a:rPr>
              <a:t>Wider audience:</a:t>
            </a:r>
            <a:endParaRPr lang="en-US" sz="2400" b="0" i="0" cap="none" dirty="0">
              <a:effectLst/>
              <a:latin typeface="Times New Roman" panose="02020603050405020304" pitchFamily="18" charset="0"/>
              <a:cs typeface="Times New Roman" panose="02020603050405020304" pitchFamily="18" charset="0"/>
            </a:endParaRPr>
          </a:p>
          <a:p>
            <a:pPr lvl="1">
              <a:buFont typeface="Wingdings" panose="05000000000000000000" pitchFamily="2" charset="2"/>
              <a:buChar char="Ø"/>
            </a:pPr>
            <a:r>
              <a:rPr lang="en-US" sz="2100" b="0" i="0" cap="none" dirty="0">
                <a:effectLst/>
                <a:latin typeface="Times New Roman" panose="02020603050405020304" pitchFamily="18" charset="0"/>
                <a:cs typeface="Times New Roman" panose="02020603050405020304" pitchFamily="18" charset="0"/>
              </a:rPr>
              <a:t>Attracts diverse international guests.</a:t>
            </a:r>
          </a:p>
          <a:p>
            <a:pPr lvl="1">
              <a:buFont typeface="Wingdings" panose="05000000000000000000" pitchFamily="2" charset="2"/>
              <a:buChar char="Ø"/>
            </a:pPr>
            <a:r>
              <a:rPr lang="en-US" sz="2100" b="0" i="0" cap="none" dirty="0">
                <a:effectLst/>
                <a:latin typeface="Times New Roman" panose="02020603050405020304" pitchFamily="18" charset="0"/>
                <a:cs typeface="Times New Roman" panose="02020603050405020304" pitchFamily="18" charset="0"/>
              </a:rPr>
              <a:t>Expands reputation.</a:t>
            </a:r>
          </a:p>
          <a:p>
            <a:pPr>
              <a:buFont typeface="Wingdings" panose="05000000000000000000" pitchFamily="2" charset="2"/>
              <a:buChar char="Ø"/>
            </a:pPr>
            <a:r>
              <a:rPr lang="en-US" sz="2400" b="1" i="0" cap="none" dirty="0">
                <a:effectLst/>
                <a:latin typeface="Times New Roman" panose="02020603050405020304" pitchFamily="18" charset="0"/>
                <a:cs typeface="Times New Roman" panose="02020603050405020304" pitchFamily="18" charset="0"/>
              </a:rPr>
              <a:t>Higher satisfaction:</a:t>
            </a:r>
            <a:endParaRPr lang="en-US" sz="2400" b="0" i="0" cap="none" dirty="0">
              <a:effectLst/>
              <a:latin typeface="Times New Roman" panose="02020603050405020304" pitchFamily="18" charset="0"/>
              <a:cs typeface="Times New Roman" panose="02020603050405020304" pitchFamily="18" charset="0"/>
            </a:endParaRPr>
          </a:p>
          <a:p>
            <a:pPr lvl="1">
              <a:buFont typeface="Wingdings" panose="05000000000000000000" pitchFamily="2" charset="2"/>
              <a:buChar char="Ø"/>
            </a:pPr>
            <a:r>
              <a:rPr lang="en-US" sz="2100" b="0" i="0" cap="none" dirty="0">
                <a:effectLst/>
                <a:latin typeface="Times New Roman" panose="02020603050405020304" pitchFamily="18" charset="0"/>
                <a:cs typeface="Times New Roman" panose="02020603050405020304" pitchFamily="18" charset="0"/>
              </a:rPr>
              <a:t>Effective communication leads to positive experiences.</a:t>
            </a:r>
          </a:p>
          <a:p>
            <a:pPr lvl="1">
              <a:buFont typeface="Wingdings" panose="05000000000000000000" pitchFamily="2" charset="2"/>
              <a:buChar char="Ø"/>
            </a:pPr>
            <a:r>
              <a:rPr lang="en-US" sz="2100" b="0" i="0" cap="none" dirty="0">
                <a:effectLst/>
                <a:latin typeface="Times New Roman" panose="02020603050405020304" pitchFamily="18" charset="0"/>
                <a:cs typeface="Times New Roman" panose="02020603050405020304" pitchFamily="18" charset="0"/>
              </a:rPr>
              <a:t>More positive reviews.</a:t>
            </a:r>
          </a:p>
          <a:p>
            <a:pPr>
              <a:buFont typeface="Wingdings" panose="05000000000000000000" pitchFamily="2" charset="2"/>
              <a:buChar char="Ø"/>
            </a:pPr>
            <a:r>
              <a:rPr lang="en-US" sz="2400" b="1" i="0" cap="none" dirty="0">
                <a:effectLst/>
                <a:latin typeface="Times New Roman" panose="02020603050405020304" pitchFamily="18" charset="0"/>
                <a:cs typeface="Times New Roman" panose="02020603050405020304" pitchFamily="18" charset="0"/>
              </a:rPr>
              <a:t>Business opportunities:</a:t>
            </a:r>
            <a:endParaRPr lang="en-US" sz="2400" b="0" i="0" cap="none" dirty="0">
              <a:effectLst/>
              <a:latin typeface="Times New Roman" panose="02020603050405020304" pitchFamily="18" charset="0"/>
              <a:cs typeface="Times New Roman" panose="02020603050405020304" pitchFamily="18" charset="0"/>
            </a:endParaRPr>
          </a:p>
          <a:p>
            <a:pPr lvl="1">
              <a:buFont typeface="Wingdings" panose="05000000000000000000" pitchFamily="2" charset="2"/>
              <a:buChar char="Ø"/>
            </a:pPr>
            <a:r>
              <a:rPr lang="en-US" sz="2100" b="0" i="0" cap="none" dirty="0">
                <a:effectLst/>
                <a:latin typeface="Times New Roman" panose="02020603050405020304" pitchFamily="18" charset="0"/>
                <a:cs typeface="Times New Roman" panose="02020603050405020304" pitchFamily="18" charset="0"/>
              </a:rPr>
              <a:t>Multilingual staff open new ventures.</a:t>
            </a:r>
          </a:p>
          <a:p>
            <a:pPr lvl="1">
              <a:buFont typeface="Wingdings" panose="05000000000000000000" pitchFamily="2" charset="2"/>
              <a:buChar char="Ø"/>
            </a:pPr>
            <a:r>
              <a:rPr lang="en-US" sz="2100" b="0" i="0" cap="none" dirty="0">
                <a:effectLst/>
                <a:latin typeface="Times New Roman" panose="02020603050405020304" pitchFamily="18" charset="0"/>
                <a:cs typeface="Times New Roman" panose="02020603050405020304" pitchFamily="18" charset="0"/>
              </a:rPr>
              <a:t>Eases negotiations with international partners.</a:t>
            </a:r>
          </a:p>
          <a:p>
            <a:pPr marL="0" indent="0">
              <a:buNone/>
            </a:pPr>
            <a:endParaRPr lang="en-US" dirty="0"/>
          </a:p>
        </p:txBody>
      </p:sp>
      <p:pic>
        <p:nvPicPr>
          <p:cNvPr id="4" name="Picture 3">
            <a:extLst>
              <a:ext uri="{FF2B5EF4-FFF2-40B4-BE49-F238E27FC236}">
                <a16:creationId xmlns:a16="http://schemas.microsoft.com/office/drawing/2014/main" id="{F921EFB8-2CF2-8136-B0FD-E55FEEEA9A00}"/>
              </a:ext>
            </a:extLst>
          </p:cNvPr>
          <p:cNvPicPr>
            <a:picLocks noChangeAspect="1"/>
          </p:cNvPicPr>
          <p:nvPr/>
        </p:nvPicPr>
        <p:blipFill>
          <a:blip r:embed="rId3"/>
          <a:stretch>
            <a:fillRect/>
          </a:stretch>
        </p:blipFill>
        <p:spPr>
          <a:xfrm>
            <a:off x="5748520" y="2038350"/>
            <a:ext cx="3286125" cy="1390650"/>
          </a:xfrm>
          <a:prstGeom prst="rect">
            <a:avLst/>
          </a:prstGeom>
        </p:spPr>
      </p:pic>
    </p:spTree>
    <p:extLst>
      <p:ext uri="{BB962C8B-B14F-4D97-AF65-F5344CB8AC3E}">
        <p14:creationId xmlns:p14="http://schemas.microsoft.com/office/powerpoint/2010/main" val="2839551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9F5F3-606C-EA3A-2FFF-36939CA7F3F2}"/>
              </a:ext>
            </a:extLst>
          </p:cNvPr>
          <p:cNvSpPr>
            <a:spLocks noGrp="1"/>
          </p:cNvSpPr>
          <p:nvPr>
            <p:ph type="title"/>
          </p:nvPr>
        </p:nvSpPr>
        <p:spPr>
          <a:xfrm>
            <a:off x="2252693" y="433633"/>
            <a:ext cx="7083298" cy="678125"/>
          </a:xfrm>
        </p:spPr>
        <p:txBody>
          <a:bodyPr>
            <a:normAutofit fontScale="90000"/>
          </a:bodyPr>
          <a:lstStyle/>
          <a:p>
            <a:r>
              <a:rPr lang="en-US" sz="22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Spanish: A Useful Language</a:t>
            </a:r>
            <a:b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557C04E-CF1C-A0C7-75F6-4FD42E1A30D9}"/>
              </a:ext>
            </a:extLst>
          </p:cNvPr>
          <p:cNvSpPr>
            <a:spLocks noGrp="1"/>
          </p:cNvSpPr>
          <p:nvPr>
            <p:ph idx="1"/>
          </p:nvPr>
        </p:nvSpPr>
        <p:spPr>
          <a:xfrm>
            <a:off x="734664" y="1028487"/>
            <a:ext cx="9955331" cy="6371554"/>
          </a:xfrm>
        </p:spPr>
        <p:txBody>
          <a:bodyPr>
            <a:normAutofit/>
          </a:bodyPr>
          <a:lstStyle/>
          <a:p>
            <a:pPr marL="0" indent="0">
              <a:buNone/>
            </a:pPr>
            <a:r>
              <a:rPr lang="en-US" sz="1800" cap="none" dirty="0">
                <a:effectLst/>
                <a:latin typeface="Times New Roman" panose="02020603050405020304" pitchFamily="18" charset="0"/>
                <a:ea typeface="Calibri" panose="020F0502020204030204" pitchFamily="34" charset="0"/>
              </a:rPr>
              <a:t>Spanish is a widely spoken language not only in </a:t>
            </a:r>
            <a:r>
              <a:rPr lang="en-US" sz="1800" cap="none" dirty="0" err="1">
                <a:effectLst/>
                <a:latin typeface="Times New Roman" panose="02020603050405020304" pitchFamily="18" charset="0"/>
                <a:ea typeface="Calibri" panose="020F0502020204030204" pitchFamily="34" charset="0"/>
              </a:rPr>
              <a:t>spain</a:t>
            </a:r>
            <a:r>
              <a:rPr lang="en-US" sz="1800" cap="none" dirty="0">
                <a:effectLst/>
                <a:latin typeface="Times New Roman" panose="02020603050405020304" pitchFamily="18" charset="0"/>
                <a:ea typeface="Calibri" panose="020F0502020204030204" pitchFamily="34" charset="0"/>
              </a:rPr>
              <a:t> but also in many countries across </a:t>
            </a:r>
            <a:r>
              <a:rPr lang="en-US" sz="1800" cap="none" dirty="0" err="1">
                <a:effectLst/>
                <a:latin typeface="Times New Roman" panose="02020603050405020304" pitchFamily="18" charset="0"/>
                <a:ea typeface="Calibri" panose="020F0502020204030204" pitchFamily="34" charset="0"/>
              </a:rPr>
              <a:t>latin</a:t>
            </a:r>
            <a:r>
              <a:rPr lang="en-US" sz="1800" cap="none" dirty="0">
                <a:effectLst/>
                <a:latin typeface="Times New Roman" panose="02020603050405020304" pitchFamily="18" charset="0"/>
                <a:ea typeface="Calibri" panose="020F0502020204030204" pitchFamily="34" charset="0"/>
              </a:rPr>
              <a:t> </a:t>
            </a:r>
            <a:r>
              <a:rPr lang="en-US" sz="1800" cap="none" dirty="0" err="1">
                <a:effectLst/>
                <a:latin typeface="Times New Roman" panose="02020603050405020304" pitchFamily="18" charset="0"/>
                <a:ea typeface="Calibri" panose="020F0502020204030204" pitchFamily="34" charset="0"/>
              </a:rPr>
              <a:t>america</a:t>
            </a:r>
            <a:r>
              <a:rPr lang="en-US" sz="1800" cap="none" dirty="0">
                <a:effectLst/>
                <a:latin typeface="Times New Roman" panose="02020603050405020304" pitchFamily="18" charset="0"/>
                <a:ea typeface="Calibri" panose="020F0502020204030204" pitchFamily="34" charset="0"/>
              </a:rPr>
              <a:t> (</a:t>
            </a:r>
            <a:r>
              <a:rPr lang="en-US" sz="1800" cap="none" dirty="0" err="1">
                <a:effectLst/>
                <a:latin typeface="Times New Roman" panose="02020603050405020304" pitchFamily="18" charset="0"/>
                <a:ea typeface="Calibri" panose="020F0502020204030204" pitchFamily="34" charset="0"/>
              </a:rPr>
              <a:t>babbel</a:t>
            </a:r>
            <a:r>
              <a:rPr lang="en-US" sz="1800" cap="none" dirty="0">
                <a:effectLst/>
                <a:latin typeface="Times New Roman" panose="02020603050405020304" pitchFamily="18" charset="0"/>
                <a:ea typeface="Calibri" panose="020F0502020204030204" pitchFamily="34" charset="0"/>
              </a:rPr>
              <a:t>, 2023). Learning Spanish is considered approachable especially for English speakers. </a:t>
            </a:r>
          </a:p>
          <a:p>
            <a:pPr marL="0" indent="0" algn="ctr">
              <a:buNone/>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Being Polite in Spanish-Speaking Cultures</a:t>
            </a:r>
          </a:p>
          <a:p>
            <a:pPr marL="0" indent="0">
              <a:buNone/>
            </a:pPr>
            <a:r>
              <a:rPr lang="en-US" sz="1800" cap="none" dirty="0">
                <a:latin typeface="Times New Roman" panose="02020603050405020304" pitchFamily="18" charset="0"/>
                <a:cs typeface="Times New Roman" panose="02020603050405020304" pitchFamily="18" charset="0"/>
              </a:rPr>
              <a:t>Following these manners creates a welcoming environment at Diversity Hotel &amp; Spa London:</a:t>
            </a:r>
            <a:endPar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1800" cap="none" dirty="0">
                <a:latin typeface="Times New Roman" panose="02020603050405020304" pitchFamily="18" charset="0"/>
                <a:cs typeface="Times New Roman" panose="02020603050405020304" pitchFamily="18" charset="0"/>
              </a:rPr>
              <a:t>Kindness and respect are crucial in Spanish-speaking cultures.</a:t>
            </a:r>
          </a:p>
          <a:p>
            <a:pPr>
              <a:buFont typeface="Wingdings" panose="05000000000000000000" pitchFamily="2" charset="2"/>
              <a:buChar char="q"/>
            </a:pPr>
            <a:r>
              <a:rPr lang="en-US" sz="1800" cap="none" dirty="0">
                <a:latin typeface="Times New Roman" panose="02020603050405020304" pitchFamily="18" charset="0"/>
                <a:cs typeface="Times New Roman" panose="02020603050405020304" pitchFamily="18" charset="0"/>
              </a:rPr>
              <a:t>Using titles like "Mr." or "Ms." before last names is a sign of respect.</a:t>
            </a:r>
          </a:p>
          <a:p>
            <a:pPr>
              <a:buFont typeface="Wingdings" panose="05000000000000000000" pitchFamily="2" charset="2"/>
              <a:buChar char="q"/>
            </a:pPr>
            <a:r>
              <a:rPr lang="en-US" sz="1800" cap="none" dirty="0">
                <a:latin typeface="Times New Roman" panose="02020603050405020304" pitchFamily="18" charset="0"/>
                <a:cs typeface="Times New Roman" panose="02020603050405020304" pitchFamily="18" charset="0"/>
              </a:rPr>
              <a:t>A firm handshake and eye contact during greetings are considered polite.</a:t>
            </a:r>
          </a:p>
          <a:p>
            <a:pPr>
              <a:buFont typeface="Wingdings" panose="05000000000000000000" pitchFamily="2" charset="2"/>
              <a:buChar char="q"/>
            </a:pPr>
            <a:r>
              <a:rPr lang="en-US" sz="1800" cap="none" dirty="0">
                <a:latin typeface="Times New Roman" panose="02020603050405020304" pitchFamily="18" charset="0"/>
                <a:cs typeface="Times New Roman" panose="02020603050405020304" pitchFamily="18" charset="0"/>
              </a:rPr>
              <a:t>Speech varies based on familiarity with someone.</a:t>
            </a:r>
          </a:p>
          <a:p>
            <a:pPr>
              <a:buFont typeface="Wingdings" panose="05000000000000000000" pitchFamily="2" charset="2"/>
              <a:buChar char="q"/>
            </a:pPr>
            <a:r>
              <a:rPr lang="en-US" sz="1800" cap="none" dirty="0">
                <a:latin typeface="Times New Roman" panose="02020603050405020304" pitchFamily="18" charset="0"/>
                <a:cs typeface="Times New Roman" panose="02020603050405020304" pitchFamily="18" charset="0"/>
              </a:rPr>
              <a:t>Formal language usage shows respect.</a:t>
            </a:r>
          </a:p>
          <a:p>
            <a:pPr>
              <a:buFont typeface="Wingdings" panose="05000000000000000000" pitchFamily="2" charset="2"/>
              <a:buChar char="q"/>
            </a:pPr>
            <a:r>
              <a:rPr lang="en-US" sz="1800" cap="none" dirty="0">
                <a:latin typeface="Times New Roman" panose="02020603050405020304" pitchFamily="18" charset="0"/>
                <a:cs typeface="Times New Roman" panose="02020603050405020304" pitchFamily="18" charset="0"/>
              </a:rPr>
              <a:t>Punctuality for meetings and appointments is highly valued (</a:t>
            </a:r>
            <a:r>
              <a:rPr lang="en-US" sz="1800" cap="none" dirty="0" err="1">
                <a:latin typeface="Times New Roman" panose="02020603050405020304" pitchFamily="18" charset="0"/>
                <a:cs typeface="Times New Roman" panose="02020603050405020304" pitchFamily="18" charset="0"/>
              </a:rPr>
              <a:t>Nedelko</a:t>
            </a:r>
            <a:r>
              <a:rPr lang="en-US" sz="1800" cap="none" dirty="0">
                <a:latin typeface="Times New Roman" panose="02020603050405020304" pitchFamily="18" charset="0"/>
                <a:cs typeface="Times New Roman" panose="02020603050405020304" pitchFamily="18" charset="0"/>
              </a:rPr>
              <a:t> et al., 2020).</a:t>
            </a:r>
          </a:p>
          <a:p>
            <a:pPr>
              <a:buFont typeface="Wingdings" panose="05000000000000000000" pitchFamily="2" charset="2"/>
              <a:buChar char="q"/>
            </a:pPr>
            <a:r>
              <a:rPr lang="en-US" sz="1800" cap="none" dirty="0">
                <a:latin typeface="Times New Roman" panose="02020603050405020304" pitchFamily="18" charset="0"/>
                <a:cs typeface="Times New Roman" panose="02020603050405020304" pitchFamily="18" charset="0"/>
              </a:rPr>
              <a:t>Work-related punctuality is particularly important.</a:t>
            </a:r>
          </a:p>
        </p:txBody>
      </p:sp>
      <p:pic>
        <p:nvPicPr>
          <p:cNvPr id="4" name="Picture 3">
            <a:extLst>
              <a:ext uri="{FF2B5EF4-FFF2-40B4-BE49-F238E27FC236}">
                <a16:creationId xmlns:a16="http://schemas.microsoft.com/office/drawing/2014/main" id="{FBCE32B0-B4FC-3872-24A5-6AE09DBB58B9}"/>
              </a:ext>
            </a:extLst>
          </p:cNvPr>
          <p:cNvPicPr>
            <a:picLocks noChangeAspect="1"/>
          </p:cNvPicPr>
          <p:nvPr/>
        </p:nvPicPr>
        <p:blipFill>
          <a:blip r:embed="rId3"/>
          <a:stretch>
            <a:fillRect/>
          </a:stretch>
        </p:blipFill>
        <p:spPr>
          <a:xfrm>
            <a:off x="8770510" y="3035431"/>
            <a:ext cx="2597975" cy="1729818"/>
          </a:xfrm>
          <a:prstGeom prst="rect">
            <a:avLst/>
          </a:prstGeom>
        </p:spPr>
      </p:pic>
    </p:spTree>
    <p:extLst>
      <p:ext uri="{BB962C8B-B14F-4D97-AF65-F5344CB8AC3E}">
        <p14:creationId xmlns:p14="http://schemas.microsoft.com/office/powerpoint/2010/main" val="3730593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252C5-967C-0540-0D45-8367D3734209}"/>
              </a:ext>
            </a:extLst>
          </p:cNvPr>
          <p:cNvSpPr>
            <a:spLocks noGrp="1"/>
          </p:cNvSpPr>
          <p:nvPr>
            <p:ph type="title"/>
          </p:nvPr>
        </p:nvSpPr>
        <p:spPr>
          <a:xfrm>
            <a:off x="1026897" y="0"/>
            <a:ext cx="10364451" cy="1596177"/>
          </a:xfrm>
        </p:spPr>
        <p:txBody>
          <a:bodyPr>
            <a:normAutofit fontScale="90000"/>
          </a:bodyPr>
          <a:lstStyle/>
          <a:p>
            <a:pPr marL="0" marR="0">
              <a:lnSpc>
                <a:spcPct val="150000"/>
              </a:lnSpc>
              <a:spcBef>
                <a:spcPts val="200"/>
              </a:spcBef>
              <a:spcAft>
                <a:spcPts val="0"/>
              </a:spcAft>
            </a:pPr>
            <a: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Language Awareness Skills for Our Staff</a:t>
            </a:r>
            <a:b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ACC2891-7EB6-C072-1B7A-74B865B632E8}"/>
              </a:ext>
            </a:extLst>
          </p:cNvPr>
          <p:cNvSpPr>
            <a:spLocks noGrp="1"/>
          </p:cNvSpPr>
          <p:nvPr>
            <p:ph idx="1"/>
          </p:nvPr>
        </p:nvSpPr>
        <p:spPr>
          <a:xfrm>
            <a:off x="3130451" y="1445347"/>
            <a:ext cx="7230359" cy="4232731"/>
          </a:xfrm>
        </p:spPr>
        <p:txBody>
          <a:bodyPr/>
          <a:lstStyle/>
          <a:p>
            <a:pPr marL="0" indent="0">
              <a:buNone/>
            </a:pPr>
            <a:r>
              <a:rPr lang="en-US" sz="1800" cap="none" dirty="0">
                <a:effectLst/>
                <a:latin typeface="Times New Roman" panose="02020603050405020304" pitchFamily="18" charset="0"/>
                <a:ea typeface="Calibri" panose="020F0502020204030204" pitchFamily="34" charset="0"/>
              </a:rPr>
              <a:t>This section outlines how we'll equip our team with the necessary tools to communicate effectively.</a:t>
            </a:r>
          </a:p>
          <a:p>
            <a:pPr>
              <a:buFont typeface="Wingdings" panose="05000000000000000000" pitchFamily="2" charset="2"/>
              <a:buChar char="q"/>
            </a:pPr>
            <a:r>
              <a:rPr lang="en-US" sz="1800" cap="none" dirty="0">
                <a:effectLst/>
                <a:latin typeface="Times New Roman" panose="02020603050405020304" pitchFamily="18" charset="0"/>
                <a:ea typeface="Calibri" panose="020F0502020204030204" pitchFamily="34" charset="0"/>
              </a:rPr>
              <a:t>Basic Spanish Phrases: Greetings and questions.</a:t>
            </a:r>
          </a:p>
          <a:p>
            <a:pPr>
              <a:buFont typeface="Wingdings" panose="05000000000000000000" pitchFamily="2" charset="2"/>
              <a:buChar char="q"/>
            </a:pPr>
            <a:r>
              <a:rPr lang="en-US" sz="1800" cap="none" dirty="0">
                <a:effectLst/>
                <a:latin typeface="Times New Roman" panose="02020603050405020304" pitchFamily="18" charset="0"/>
                <a:ea typeface="Calibri" panose="020F0502020204030204" pitchFamily="34" charset="0"/>
              </a:rPr>
              <a:t>Training and Tools: Language courses, translation resources.</a:t>
            </a:r>
          </a:p>
          <a:p>
            <a:pPr>
              <a:buFont typeface="Wingdings" panose="05000000000000000000" pitchFamily="2" charset="2"/>
              <a:buChar char="q"/>
            </a:pPr>
            <a:r>
              <a:rPr lang="en-US" sz="1800" cap="none" dirty="0">
                <a:effectLst/>
                <a:latin typeface="Times New Roman" panose="02020603050405020304" pitchFamily="18" charset="0"/>
                <a:ea typeface="Calibri" panose="020F0502020204030204" pitchFamily="34" charset="0"/>
              </a:rPr>
              <a:t>Cultural Sensitivities: Acknowledging guest preferences (Hofstede et al., 2010).</a:t>
            </a:r>
          </a:p>
          <a:p>
            <a:pPr marL="0" indent="0">
              <a:buNone/>
            </a:pPr>
            <a:endParaRPr lang="en-US" dirty="0"/>
          </a:p>
        </p:txBody>
      </p:sp>
      <p:pic>
        <p:nvPicPr>
          <p:cNvPr id="4" name="Picture 3">
            <a:extLst>
              <a:ext uri="{FF2B5EF4-FFF2-40B4-BE49-F238E27FC236}">
                <a16:creationId xmlns:a16="http://schemas.microsoft.com/office/drawing/2014/main" id="{708B7588-9494-9EC7-6D20-73DD450946BF}"/>
              </a:ext>
            </a:extLst>
          </p:cNvPr>
          <p:cNvPicPr>
            <a:picLocks noChangeAspect="1"/>
          </p:cNvPicPr>
          <p:nvPr/>
        </p:nvPicPr>
        <p:blipFill>
          <a:blip r:embed="rId3"/>
          <a:stretch>
            <a:fillRect/>
          </a:stretch>
        </p:blipFill>
        <p:spPr>
          <a:xfrm>
            <a:off x="208535" y="1743075"/>
            <a:ext cx="2705100" cy="1685925"/>
          </a:xfrm>
          <a:prstGeom prst="rect">
            <a:avLst/>
          </a:prstGeom>
        </p:spPr>
      </p:pic>
    </p:spTree>
    <p:extLst>
      <p:ext uri="{BB962C8B-B14F-4D97-AF65-F5344CB8AC3E}">
        <p14:creationId xmlns:p14="http://schemas.microsoft.com/office/powerpoint/2010/main" val="2100965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EAE3D-7483-FC01-CC61-169F89087A3D}"/>
              </a:ext>
            </a:extLst>
          </p:cNvPr>
          <p:cNvSpPr>
            <a:spLocks noGrp="1"/>
          </p:cNvSpPr>
          <p:nvPr>
            <p:ph type="title"/>
          </p:nvPr>
        </p:nvSpPr>
        <p:spPr>
          <a:xfrm>
            <a:off x="913775" y="137750"/>
            <a:ext cx="10364451" cy="1596177"/>
          </a:xfrm>
        </p:spPr>
        <p:txBody>
          <a:bodyPr/>
          <a:lstStyle/>
          <a:p>
            <a:r>
              <a:rPr lang="en-US" sz="2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CF20A85D-9429-0701-527E-C54BB6B0A2BE}"/>
              </a:ext>
            </a:extLst>
          </p:cNvPr>
          <p:cNvSpPr>
            <a:spLocks noGrp="1"/>
          </p:cNvSpPr>
          <p:nvPr>
            <p:ph idx="1"/>
          </p:nvPr>
        </p:nvSpPr>
        <p:spPr>
          <a:xfrm>
            <a:off x="2037448" y="1386706"/>
            <a:ext cx="8117103" cy="3424107"/>
          </a:xfrm>
        </p:spPr>
        <p:txBody>
          <a:bodyPr/>
          <a:lstStyle/>
          <a:p>
            <a:pPr algn="l">
              <a:buFont typeface="Arial" panose="020B0604020202020204" pitchFamily="34" charset="0"/>
              <a:buChar char="•"/>
            </a:pPr>
            <a:r>
              <a:rPr lang="en-US" b="0" i="0" cap="none" dirty="0">
                <a:effectLst/>
                <a:latin typeface="Times New Roman" panose="02020603050405020304" pitchFamily="18" charset="0"/>
                <a:cs typeface="Times New Roman" panose="02020603050405020304" pitchFamily="18" charset="0"/>
              </a:rPr>
              <a:t>Multilingualism key to warm atmosphere at diversity hotel &amp; spa </a:t>
            </a:r>
            <a:r>
              <a:rPr lang="en-US" cap="none" dirty="0">
                <a:latin typeface="Times New Roman" panose="02020603050405020304" pitchFamily="18" charset="0"/>
                <a:cs typeface="Times New Roman" panose="02020603050405020304" pitchFamily="18" charset="0"/>
              </a:rPr>
              <a:t>L</a:t>
            </a:r>
            <a:r>
              <a:rPr lang="en-US" b="0" i="0" cap="none" dirty="0">
                <a:effectLst/>
                <a:latin typeface="Times New Roman" panose="02020603050405020304" pitchFamily="18" charset="0"/>
                <a:cs typeface="Times New Roman" panose="02020603050405020304" pitchFamily="18" charset="0"/>
              </a:rPr>
              <a:t>ondon.</a:t>
            </a:r>
          </a:p>
          <a:p>
            <a:pPr algn="l">
              <a:buFont typeface="Arial" panose="020B0604020202020204" pitchFamily="34" charset="0"/>
              <a:buChar char="•"/>
            </a:pPr>
            <a:r>
              <a:rPr lang="en-US" b="0" i="0" cap="none" dirty="0">
                <a:effectLst/>
                <a:latin typeface="Times New Roman" panose="02020603050405020304" pitchFamily="18" charset="0"/>
                <a:cs typeface="Times New Roman" panose="02020603050405020304" pitchFamily="18" charset="0"/>
              </a:rPr>
              <a:t>Language skills vital for personalized guest experiences.</a:t>
            </a:r>
          </a:p>
          <a:p>
            <a:pPr algn="l">
              <a:buFont typeface="Arial" panose="020B0604020202020204" pitchFamily="34" charset="0"/>
              <a:buChar char="•"/>
            </a:pPr>
            <a:r>
              <a:rPr lang="en-US" b="0" i="0" cap="none" dirty="0">
                <a:effectLst/>
                <a:latin typeface="Times New Roman" panose="02020603050405020304" pitchFamily="18" charset="0"/>
                <a:cs typeface="Times New Roman" panose="02020603050405020304" pitchFamily="18" charset="0"/>
              </a:rPr>
              <a:t>Goal: make every guest feel at home, regardless of origin.</a:t>
            </a:r>
          </a:p>
          <a:p>
            <a:pPr algn="l">
              <a:buFont typeface="Arial" panose="020B0604020202020204" pitchFamily="34" charset="0"/>
              <a:buChar char="•"/>
            </a:pPr>
            <a:r>
              <a:rPr lang="en-US" b="0" i="0" cap="none" dirty="0">
                <a:effectLst/>
                <a:latin typeface="Times New Roman" panose="02020603050405020304" pitchFamily="18" charset="0"/>
                <a:cs typeface="Times New Roman" panose="02020603050405020304" pitchFamily="18" charset="0"/>
              </a:rPr>
              <a:t>Foster inclusivity for seamless communication and connection.</a:t>
            </a:r>
          </a:p>
          <a:p>
            <a:pPr algn="l">
              <a:buFont typeface="Arial" panose="020B0604020202020204" pitchFamily="34" charset="0"/>
              <a:buChar char="•"/>
            </a:pPr>
            <a:r>
              <a:rPr lang="en-US" b="0" i="0" cap="none" dirty="0">
                <a:effectLst/>
                <a:latin typeface="Times New Roman" panose="02020603050405020304" pitchFamily="18" charset="0"/>
                <a:cs typeface="Times New Roman" panose="02020603050405020304" pitchFamily="18" charset="0"/>
              </a:rPr>
              <a:t>Dedication to personalized, guest-centric service</a:t>
            </a:r>
            <a:r>
              <a:rPr lang="en-US" b="0" i="0" dirty="0">
                <a:solidFill>
                  <a:srgbClr val="D1D5DB"/>
                </a:solidFill>
                <a:effectLst/>
                <a:latin typeface="Söhne"/>
              </a:rPr>
              <a:t>.</a:t>
            </a:r>
          </a:p>
          <a:p>
            <a:endParaRPr lang="en-US" dirty="0"/>
          </a:p>
        </p:txBody>
      </p:sp>
    </p:spTree>
    <p:extLst>
      <p:ext uri="{BB962C8B-B14F-4D97-AF65-F5344CB8AC3E}">
        <p14:creationId xmlns:p14="http://schemas.microsoft.com/office/powerpoint/2010/main" val="784445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B372F-6D8A-493B-716C-B32348909E40}"/>
              </a:ext>
            </a:extLst>
          </p:cNvPr>
          <p:cNvSpPr>
            <a:spLocks noGrp="1"/>
          </p:cNvSpPr>
          <p:nvPr>
            <p:ph type="title"/>
          </p:nvPr>
        </p:nvSpPr>
        <p:spPr/>
        <p:txBody>
          <a:bodyPr/>
          <a:lstStyle/>
          <a:p>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C56388DF-B0E9-6CED-0FC1-CD585CDE4E78}"/>
              </a:ext>
            </a:extLst>
          </p:cNvPr>
          <p:cNvSpPr>
            <a:spLocks noGrp="1"/>
          </p:cNvSpPr>
          <p:nvPr>
            <p:ph idx="1"/>
          </p:nvPr>
        </p:nvSpPr>
        <p:spPr>
          <a:xfrm>
            <a:off x="1026896" y="1716946"/>
            <a:ext cx="10364452" cy="3424107"/>
          </a:xfrm>
        </p:spPr>
        <p:txBody>
          <a:bodyPr>
            <a:normAutofit fontScale="77500" lnSpcReduction="20000"/>
          </a:bodyPr>
          <a:lstStyle/>
          <a:p>
            <a:pPr marL="0" marR="0" indent="0" algn="just">
              <a:lnSpc>
                <a:spcPct val="150000"/>
              </a:lnSpc>
              <a:spcBef>
                <a:spcPts val="0"/>
              </a:spcBef>
              <a:spcAft>
                <a:spcPts val="800"/>
              </a:spcAft>
              <a:buNone/>
            </a:pP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Babbel</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(2023). Where in the world is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spanish</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spoken? [Online] available at: </a:t>
            </a:r>
            <a:r>
              <a:rPr lang="en-US" sz="1800" u="sng" cap="non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https://www.Babbel.Com/en/magazine/how-many-people-speak-spanish-and-where-is-it-spoken#:~:text=there%20are%20many%20spanish%20speaking,%2c%20nicaragua%2c%20panama%2c%20paraguay%2c</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[accessed on 12</a:t>
            </a:r>
            <a:r>
              <a:rPr lang="en-US" sz="1800" cap="none"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october</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2023]</a:t>
            </a:r>
          </a:p>
          <a:p>
            <a:pPr marL="0" marR="0" indent="0" algn="just">
              <a:lnSpc>
                <a:spcPct val="150000"/>
              </a:lnSpc>
              <a:spcBef>
                <a:spcPts val="0"/>
              </a:spcBef>
              <a:spcAft>
                <a:spcPts val="800"/>
              </a:spcAft>
              <a:buNone/>
            </a:pP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Deresky</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H. (2017) international management: managing across borders and cultures: text and cases. 9th ed. Harlow: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pearson</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education ltd.</a:t>
            </a:r>
          </a:p>
          <a:p>
            <a:pPr marL="0" marR="0" indent="0" algn="just">
              <a:lnSpc>
                <a:spcPct val="150000"/>
              </a:lnSpc>
              <a:spcBef>
                <a:spcPts val="0"/>
              </a:spcBef>
              <a:spcAft>
                <a:spcPts val="800"/>
              </a:spcAft>
              <a:buNone/>
            </a:pP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Glossika</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(2020). 21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spanish</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verbs native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english</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speakers already know. [Online] available at: </a:t>
            </a:r>
            <a:r>
              <a:rPr lang="en-US" sz="1800" u="sng" cap="non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https://ai.Glossika.Com/blog/english-spanish-verb-cognates</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[accessed on 12</a:t>
            </a:r>
            <a:r>
              <a:rPr lang="en-US" sz="1800" cap="none"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october</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2023]</a:t>
            </a:r>
          </a:p>
          <a:p>
            <a:pPr marL="0" marR="0" indent="0" algn="just">
              <a:lnSpc>
                <a:spcPct val="150000"/>
              </a:lnSpc>
              <a:spcBef>
                <a:spcPts val="0"/>
              </a:spcBef>
              <a:spcAft>
                <a:spcPts val="800"/>
              </a:spcAft>
              <a:buNone/>
            </a:pP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Hofstede, G., Hofstede, G.J. And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minkov</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M. (2010) cultures and organizations: software of the mind. 3rd ed. New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york</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mcgraw-hill</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indent="0" algn="just">
              <a:lnSpc>
                <a:spcPct val="150000"/>
              </a:lnSpc>
              <a:spcBef>
                <a:spcPts val="0"/>
              </a:spcBef>
              <a:spcAft>
                <a:spcPts val="800"/>
              </a:spcAft>
              <a:buNone/>
            </a:pP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Nedelko</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z. And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brzozowski</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M. (Eds) ‘recent advances in the roles of cultural and personal values in organizational behavior’ in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ordóñez</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de </a:t>
            </a:r>
            <a:r>
              <a:rPr lang="en-US" sz="1800" cap="none" dirty="0" err="1">
                <a:effectLst/>
                <a:latin typeface="Times New Roman" panose="02020603050405020304" pitchFamily="18" charset="0"/>
                <a:ea typeface="Calibri" panose="020F0502020204030204" pitchFamily="34" charset="0"/>
                <a:cs typeface="Times New Roman" panose="02020603050405020304" pitchFamily="18" charset="0"/>
              </a:rPr>
              <a:t>pablo</a:t>
            </a:r>
            <a:r>
              <a:rPr lang="en-US" sz="1800" cap="none" dirty="0">
                <a:effectLst/>
                <a:latin typeface="Times New Roman" panose="02020603050405020304" pitchFamily="18" charset="0"/>
                <a:ea typeface="Calibri" panose="020F0502020204030204" pitchFamily="34" charset="0"/>
                <a:cs typeface="Times New Roman" panose="02020603050405020304" pitchFamily="18" charset="0"/>
              </a:rPr>
              <a:t>, P. (2020) advances in human resources management and organizational development book series. Hershey: IGI global.</a:t>
            </a:r>
          </a:p>
          <a:p>
            <a:endParaRPr lang="en-US" dirty="0"/>
          </a:p>
        </p:txBody>
      </p:sp>
    </p:spTree>
    <p:extLst>
      <p:ext uri="{BB962C8B-B14F-4D97-AF65-F5344CB8AC3E}">
        <p14:creationId xmlns:p14="http://schemas.microsoft.com/office/powerpoint/2010/main" val="295133519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1299</Words>
  <Application>Microsoft Office PowerPoint</Application>
  <PresentationFormat>Widescreen</PresentationFormat>
  <Paragraphs>70</Paragraphs>
  <Slides>7</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Söhne</vt:lpstr>
      <vt:lpstr>Times New Roman</vt:lpstr>
      <vt:lpstr>Tw Cen MT</vt:lpstr>
      <vt:lpstr>Wingdings</vt:lpstr>
      <vt:lpstr>Droplet</vt:lpstr>
      <vt:lpstr>PowerPoint Presentation</vt:lpstr>
      <vt:lpstr>Introduction </vt:lpstr>
      <vt:lpstr>Benefits of Speaking Different Languages </vt:lpstr>
      <vt:lpstr>Spanish: A Useful Language </vt:lpstr>
      <vt:lpstr>Language Awareness Skills for Our Staff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2023-10-13T11:22:29Z</dcterms:created>
  <dcterms:modified xsi:type="dcterms:W3CDTF">2023-10-20T19:49:04Z</dcterms:modified>
</cp:coreProperties>
</file>