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0" r:id="rId3"/>
    <p:sldId id="258" r:id="rId4"/>
    <p:sldId id="262" r:id="rId5"/>
    <p:sldId id="263" r:id="rId6"/>
    <p:sldId id="272" r:id="rId7"/>
    <p:sldId id="264" r:id="rId8"/>
    <p:sldId id="265" r:id="rId9"/>
    <p:sldId id="266" r:id="rId10"/>
    <p:sldId id="268" r:id="rId11"/>
    <p:sldId id="269" r:id="rId12"/>
    <p:sldId id="270" r:id="rId13"/>
    <p:sldId id="271"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4660"/>
  </p:normalViewPr>
  <p:slideViewPr>
    <p:cSldViewPr>
      <p:cViewPr varScale="1">
        <p:scale>
          <a:sx n="68" d="100"/>
          <a:sy n="68" d="100"/>
        </p:scale>
        <p:origin x="135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FC18B-BED6-4221-A00E-12FDB24F381B}"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8EFB048-6D32-4035-96DB-70CD9E0B0B47}">
      <dgm:prSet phldrT="[Text]" custT="1"/>
      <dgm:spPr/>
      <dgm:t>
        <a:bodyPr>
          <a:scene3d>
            <a:camera prst="orthographicFront"/>
            <a:lightRig rig="threePt" dir="t"/>
          </a:scene3d>
          <a:sp3d extrusionH="57150">
            <a:bevelT w="38100" h="38100"/>
          </a:sp3d>
        </a:bodyPr>
        <a:lstStyle/>
        <a:p>
          <a:r>
            <a:rPr lang="en-GB" sz="4000" dirty="0"/>
            <a:t>S</a:t>
          </a:r>
        </a:p>
        <a:p>
          <a:r>
            <a:rPr lang="en-GB" sz="2400" dirty="0"/>
            <a:t>Strengths</a:t>
          </a:r>
        </a:p>
      </dgm:t>
    </dgm:pt>
    <dgm:pt modelId="{7B23701E-31BF-4793-A8C6-29150D56AD93}" type="parTrans" cxnId="{ABE0C8D3-AFAA-4E74-8A1E-641BCDEADC75}">
      <dgm:prSet/>
      <dgm:spPr/>
      <dgm:t>
        <a:bodyPr/>
        <a:lstStyle/>
        <a:p>
          <a:endParaRPr lang="en-GB" sz="2400"/>
        </a:p>
      </dgm:t>
    </dgm:pt>
    <dgm:pt modelId="{69141A65-5FC0-439C-A043-E8BA429C6FF8}" type="sibTrans" cxnId="{ABE0C8D3-AFAA-4E74-8A1E-641BCDEADC75}">
      <dgm:prSet/>
      <dgm:spPr/>
      <dgm:t>
        <a:bodyPr/>
        <a:lstStyle/>
        <a:p>
          <a:endParaRPr lang="en-GB" sz="2400"/>
        </a:p>
      </dgm:t>
    </dgm:pt>
    <dgm:pt modelId="{1DD05E37-1D9F-4E34-A659-9482D571C634}">
      <dgm:prSet phldrT="[Text]" custT="1"/>
      <dgm:spPr>
        <a:solidFill>
          <a:srgbClr val="FF0000"/>
        </a:solidFill>
      </dgm:spPr>
      <dgm:t>
        <a:bodyPr>
          <a:scene3d>
            <a:camera prst="orthographicFront"/>
            <a:lightRig rig="threePt" dir="t"/>
          </a:scene3d>
          <a:sp3d extrusionH="57150">
            <a:bevelT w="38100" h="38100"/>
          </a:sp3d>
        </a:bodyPr>
        <a:lstStyle/>
        <a:p>
          <a:endParaRPr lang="en-GB" sz="4000" dirty="0">
            <a:solidFill>
              <a:schemeClr val="bg1"/>
            </a:solidFill>
          </a:endParaRPr>
        </a:p>
        <a:p>
          <a:r>
            <a:rPr lang="en-GB" sz="4000" dirty="0">
              <a:solidFill>
                <a:schemeClr val="bg1"/>
              </a:solidFill>
            </a:rPr>
            <a:t>W</a:t>
          </a:r>
        </a:p>
        <a:p>
          <a:r>
            <a:rPr lang="en-GB" sz="2000" dirty="0">
              <a:solidFill>
                <a:schemeClr val="bg1"/>
              </a:solidFill>
            </a:rPr>
            <a:t>Weaknesses</a:t>
          </a:r>
          <a:r>
            <a:rPr lang="en-GB" sz="2400" dirty="0">
              <a:solidFill>
                <a:schemeClr val="bg1"/>
              </a:solidFill>
            </a:rPr>
            <a:t> </a:t>
          </a:r>
        </a:p>
        <a:p>
          <a:endParaRPr lang="en-GB" sz="2400" dirty="0">
            <a:solidFill>
              <a:schemeClr val="bg1"/>
            </a:solidFill>
          </a:endParaRPr>
        </a:p>
      </dgm:t>
    </dgm:pt>
    <dgm:pt modelId="{A581A9BE-0FAB-435E-9B57-73E59FA4D4B3}" type="parTrans" cxnId="{416F39CF-B42E-4A60-8C1B-4832A0C37682}">
      <dgm:prSet/>
      <dgm:spPr/>
      <dgm:t>
        <a:bodyPr/>
        <a:lstStyle/>
        <a:p>
          <a:endParaRPr lang="en-GB" sz="2400"/>
        </a:p>
      </dgm:t>
    </dgm:pt>
    <dgm:pt modelId="{26B9DC58-05F5-4EA3-8C8F-BCEF6476F42D}" type="sibTrans" cxnId="{416F39CF-B42E-4A60-8C1B-4832A0C37682}">
      <dgm:prSet/>
      <dgm:spPr/>
      <dgm:t>
        <a:bodyPr/>
        <a:lstStyle/>
        <a:p>
          <a:endParaRPr lang="en-GB" sz="2400"/>
        </a:p>
      </dgm:t>
    </dgm:pt>
    <dgm:pt modelId="{03F43F70-FC90-49F9-9ED9-A06E2CE8A7BB}">
      <dgm:prSet phldrT="[Text]" custT="1"/>
      <dgm:spPr>
        <a:solidFill>
          <a:schemeClr val="accent6">
            <a:lumMod val="75000"/>
          </a:schemeClr>
        </a:solidFill>
      </dgm:spPr>
      <dgm:t>
        <a:bodyPr>
          <a:scene3d>
            <a:camera prst="orthographicFront"/>
            <a:lightRig rig="threePt" dir="t"/>
          </a:scene3d>
          <a:sp3d extrusionH="57150">
            <a:bevelT w="38100" h="38100"/>
          </a:sp3d>
        </a:bodyPr>
        <a:lstStyle/>
        <a:p>
          <a:r>
            <a:rPr lang="en-GB" sz="4000" dirty="0"/>
            <a:t>O</a:t>
          </a:r>
        </a:p>
        <a:p>
          <a:r>
            <a:rPr lang="en-GB" sz="2000" dirty="0"/>
            <a:t>Opportunities</a:t>
          </a:r>
        </a:p>
      </dgm:t>
    </dgm:pt>
    <dgm:pt modelId="{B72431A2-DFD2-488C-8D0F-4D51D571F44E}" type="parTrans" cxnId="{81E4FE61-B25C-4F13-A9E9-34793F38AD91}">
      <dgm:prSet/>
      <dgm:spPr/>
      <dgm:t>
        <a:bodyPr/>
        <a:lstStyle/>
        <a:p>
          <a:endParaRPr lang="en-GB" sz="2400"/>
        </a:p>
      </dgm:t>
    </dgm:pt>
    <dgm:pt modelId="{2BAC534A-0A8A-4C28-9006-227AA1472F6A}" type="sibTrans" cxnId="{81E4FE61-B25C-4F13-A9E9-34793F38AD91}">
      <dgm:prSet/>
      <dgm:spPr/>
      <dgm:t>
        <a:bodyPr/>
        <a:lstStyle/>
        <a:p>
          <a:endParaRPr lang="en-GB" sz="2400"/>
        </a:p>
      </dgm:t>
    </dgm:pt>
    <dgm:pt modelId="{9ADE0873-1625-43DC-B8D1-3058D0EBC63D}">
      <dgm:prSet phldrT="[Text]" custT="1"/>
      <dgm:spPr>
        <a:solidFill>
          <a:srgbClr val="0070C0"/>
        </a:solidFill>
      </dgm:spPr>
      <dgm:t>
        <a:bodyPr>
          <a:scene3d>
            <a:camera prst="orthographicFront"/>
            <a:lightRig rig="threePt" dir="t"/>
          </a:scene3d>
          <a:sp3d extrusionH="57150">
            <a:bevelT w="38100" h="38100"/>
          </a:sp3d>
        </a:bodyPr>
        <a:lstStyle/>
        <a:p>
          <a:r>
            <a:rPr lang="en-GB" sz="2400" dirty="0"/>
            <a:t> </a:t>
          </a:r>
          <a:r>
            <a:rPr lang="en-GB" sz="4000" dirty="0"/>
            <a:t>T</a:t>
          </a:r>
        </a:p>
        <a:p>
          <a:r>
            <a:rPr lang="en-GB" sz="2400" dirty="0"/>
            <a:t>Threats</a:t>
          </a:r>
        </a:p>
      </dgm:t>
    </dgm:pt>
    <dgm:pt modelId="{70591FF4-95B4-431B-A680-7CF23B24AA25}" type="parTrans" cxnId="{4CB75802-9DC9-413D-9D3D-F20F665E1CA8}">
      <dgm:prSet/>
      <dgm:spPr/>
      <dgm:t>
        <a:bodyPr/>
        <a:lstStyle/>
        <a:p>
          <a:endParaRPr lang="en-GB" sz="2400"/>
        </a:p>
      </dgm:t>
    </dgm:pt>
    <dgm:pt modelId="{390FFA37-6542-4F62-AA6E-D04F9943859B}" type="sibTrans" cxnId="{4CB75802-9DC9-413D-9D3D-F20F665E1CA8}">
      <dgm:prSet/>
      <dgm:spPr/>
      <dgm:t>
        <a:bodyPr/>
        <a:lstStyle/>
        <a:p>
          <a:endParaRPr lang="en-GB" sz="2400"/>
        </a:p>
      </dgm:t>
    </dgm:pt>
    <dgm:pt modelId="{5678E410-D0BD-4F50-90C9-89F4223D3C59}" type="pres">
      <dgm:prSet presAssocID="{AFFFC18B-BED6-4221-A00E-12FDB24F381B}" presName="matrix" presStyleCnt="0">
        <dgm:presLayoutVars>
          <dgm:chMax val="1"/>
          <dgm:dir/>
          <dgm:resizeHandles val="exact"/>
        </dgm:presLayoutVars>
      </dgm:prSet>
      <dgm:spPr/>
    </dgm:pt>
    <dgm:pt modelId="{B56C5957-3FEA-4857-B696-BB4924981953}" type="pres">
      <dgm:prSet presAssocID="{AFFFC18B-BED6-4221-A00E-12FDB24F381B}" presName="diamond" presStyleLbl="bgShp" presStyleIdx="0" presStyleCnt="1" custLinFactNeighborY="-2159"/>
      <dgm:spPr/>
    </dgm:pt>
    <dgm:pt modelId="{C7B4EF85-B5B4-442F-B3AC-183D0ED12901}" type="pres">
      <dgm:prSet presAssocID="{AFFFC18B-BED6-4221-A00E-12FDB24F381B}" presName="quad1" presStyleLbl="node1" presStyleIdx="0" presStyleCnt="4" custScaleX="91989" custScaleY="102662" custLinFactNeighborX="11857" custLinFactNeighborY="-5045">
        <dgm:presLayoutVars>
          <dgm:chMax val="0"/>
          <dgm:chPref val="0"/>
          <dgm:bulletEnabled val="1"/>
        </dgm:presLayoutVars>
      </dgm:prSet>
      <dgm:spPr/>
    </dgm:pt>
    <dgm:pt modelId="{86BFB2A2-D480-4239-942E-D42AFCDABD12}" type="pres">
      <dgm:prSet presAssocID="{AFFFC18B-BED6-4221-A00E-12FDB24F381B}" presName="quad2" presStyleLbl="node1" presStyleIdx="1" presStyleCnt="4" custScaleX="91596" custScaleY="103100" custLinFactNeighborX="-3846" custLinFactNeighborY="-4629">
        <dgm:presLayoutVars>
          <dgm:chMax val="0"/>
          <dgm:chPref val="0"/>
          <dgm:bulletEnabled val="1"/>
        </dgm:presLayoutVars>
      </dgm:prSet>
      <dgm:spPr/>
    </dgm:pt>
    <dgm:pt modelId="{0919D5B3-F9BA-49DC-8988-4EE6AE8B2114}" type="pres">
      <dgm:prSet presAssocID="{AFFFC18B-BED6-4221-A00E-12FDB24F381B}" presName="quad3" presStyleLbl="node1" presStyleIdx="2" presStyleCnt="4" custScaleX="96260" custScaleY="101551" custLinFactNeighborX="8785" custLinFactNeighborY="-12642">
        <dgm:presLayoutVars>
          <dgm:chMax val="0"/>
          <dgm:chPref val="0"/>
          <dgm:bulletEnabled val="1"/>
        </dgm:presLayoutVars>
      </dgm:prSet>
      <dgm:spPr/>
    </dgm:pt>
    <dgm:pt modelId="{C1E325DA-C2C3-40C6-B393-4F225DDF98DF}" type="pres">
      <dgm:prSet presAssocID="{AFFFC18B-BED6-4221-A00E-12FDB24F381B}" presName="quad4" presStyleLbl="node1" presStyleIdx="3" presStyleCnt="4" custAng="20528410" custScaleX="90924" custScaleY="106093" custLinFactNeighborX="10232" custLinFactNeighborY="-938">
        <dgm:presLayoutVars>
          <dgm:chMax val="0"/>
          <dgm:chPref val="0"/>
          <dgm:bulletEnabled val="1"/>
        </dgm:presLayoutVars>
      </dgm:prSet>
      <dgm:spPr/>
    </dgm:pt>
  </dgm:ptLst>
  <dgm:cxnLst>
    <dgm:cxn modelId="{76C49800-8A40-41B1-BC26-BCA9564C1B8D}" type="presOf" srcId="{E8EFB048-6D32-4035-96DB-70CD9E0B0B47}" destId="{C7B4EF85-B5B4-442F-B3AC-183D0ED12901}" srcOrd="0" destOrd="0" presId="urn:microsoft.com/office/officeart/2005/8/layout/matrix3"/>
    <dgm:cxn modelId="{4CB75802-9DC9-413D-9D3D-F20F665E1CA8}" srcId="{AFFFC18B-BED6-4221-A00E-12FDB24F381B}" destId="{9ADE0873-1625-43DC-B8D1-3058D0EBC63D}" srcOrd="3" destOrd="0" parTransId="{70591FF4-95B4-431B-A680-7CF23B24AA25}" sibTransId="{390FFA37-6542-4F62-AA6E-D04F9943859B}"/>
    <dgm:cxn modelId="{8A59691B-4CC4-41C8-A8C7-85B2AE8F8907}" type="presOf" srcId="{1DD05E37-1D9F-4E34-A659-9482D571C634}" destId="{86BFB2A2-D480-4239-942E-D42AFCDABD12}" srcOrd="0" destOrd="0" presId="urn:microsoft.com/office/officeart/2005/8/layout/matrix3"/>
    <dgm:cxn modelId="{81E4FE61-B25C-4F13-A9E9-34793F38AD91}" srcId="{AFFFC18B-BED6-4221-A00E-12FDB24F381B}" destId="{03F43F70-FC90-49F9-9ED9-A06E2CE8A7BB}" srcOrd="2" destOrd="0" parTransId="{B72431A2-DFD2-488C-8D0F-4D51D571F44E}" sibTransId="{2BAC534A-0A8A-4C28-9006-227AA1472F6A}"/>
    <dgm:cxn modelId="{0050E26B-5E03-4B9C-8F5E-9E451E9C7244}" type="presOf" srcId="{AFFFC18B-BED6-4221-A00E-12FDB24F381B}" destId="{5678E410-D0BD-4F50-90C9-89F4223D3C59}" srcOrd="0" destOrd="0" presId="urn:microsoft.com/office/officeart/2005/8/layout/matrix3"/>
    <dgm:cxn modelId="{87943F58-371B-4225-8660-1D08CBE50FAB}" type="presOf" srcId="{03F43F70-FC90-49F9-9ED9-A06E2CE8A7BB}" destId="{0919D5B3-F9BA-49DC-8988-4EE6AE8B2114}" srcOrd="0" destOrd="0" presId="urn:microsoft.com/office/officeart/2005/8/layout/matrix3"/>
    <dgm:cxn modelId="{B0942AB6-F276-42AE-B361-99363DAA10E8}" type="presOf" srcId="{9ADE0873-1625-43DC-B8D1-3058D0EBC63D}" destId="{C1E325DA-C2C3-40C6-B393-4F225DDF98DF}" srcOrd="0" destOrd="0" presId="urn:microsoft.com/office/officeart/2005/8/layout/matrix3"/>
    <dgm:cxn modelId="{416F39CF-B42E-4A60-8C1B-4832A0C37682}" srcId="{AFFFC18B-BED6-4221-A00E-12FDB24F381B}" destId="{1DD05E37-1D9F-4E34-A659-9482D571C634}" srcOrd="1" destOrd="0" parTransId="{A581A9BE-0FAB-435E-9B57-73E59FA4D4B3}" sibTransId="{26B9DC58-05F5-4EA3-8C8F-BCEF6476F42D}"/>
    <dgm:cxn modelId="{ABE0C8D3-AFAA-4E74-8A1E-641BCDEADC75}" srcId="{AFFFC18B-BED6-4221-A00E-12FDB24F381B}" destId="{E8EFB048-6D32-4035-96DB-70CD9E0B0B47}" srcOrd="0" destOrd="0" parTransId="{7B23701E-31BF-4793-A8C6-29150D56AD93}" sibTransId="{69141A65-5FC0-439C-A043-E8BA429C6FF8}"/>
    <dgm:cxn modelId="{A998A182-01AD-4CC4-AE7A-8E9ED7C21992}" type="presParOf" srcId="{5678E410-D0BD-4F50-90C9-89F4223D3C59}" destId="{B56C5957-3FEA-4857-B696-BB4924981953}" srcOrd="0" destOrd="0" presId="urn:microsoft.com/office/officeart/2005/8/layout/matrix3"/>
    <dgm:cxn modelId="{F4CDF5F8-25FA-46D7-AFF4-B9D44E320699}" type="presParOf" srcId="{5678E410-D0BD-4F50-90C9-89F4223D3C59}" destId="{C7B4EF85-B5B4-442F-B3AC-183D0ED12901}" srcOrd="1" destOrd="0" presId="urn:microsoft.com/office/officeart/2005/8/layout/matrix3"/>
    <dgm:cxn modelId="{01A1E193-35D3-4E24-875A-1EDA58C54DA1}" type="presParOf" srcId="{5678E410-D0BD-4F50-90C9-89F4223D3C59}" destId="{86BFB2A2-D480-4239-942E-D42AFCDABD12}" srcOrd="2" destOrd="0" presId="urn:microsoft.com/office/officeart/2005/8/layout/matrix3"/>
    <dgm:cxn modelId="{51D1BBBA-3111-48D6-83F6-7C4CA1B4AC2A}" type="presParOf" srcId="{5678E410-D0BD-4F50-90C9-89F4223D3C59}" destId="{0919D5B3-F9BA-49DC-8988-4EE6AE8B2114}" srcOrd="3" destOrd="0" presId="urn:microsoft.com/office/officeart/2005/8/layout/matrix3"/>
    <dgm:cxn modelId="{3E4ACA0B-9184-4AE8-B340-15A35BF7B1B5}" type="presParOf" srcId="{5678E410-D0BD-4F50-90C9-89F4223D3C59}" destId="{C1E325DA-C2C3-40C6-B393-4F225DDF98D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C5957-3FEA-4857-B696-BB4924981953}">
      <dsp:nvSpPr>
        <dsp:cNvPr id="0" name=""/>
        <dsp:cNvSpPr/>
      </dsp:nvSpPr>
      <dsp:spPr>
        <a:xfrm>
          <a:off x="1844731" y="0"/>
          <a:ext cx="5454538" cy="54545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B4EF85-B5B4-442F-B3AC-183D0ED12901}">
      <dsp:nvSpPr>
        <dsp:cNvPr id="0" name=""/>
        <dsp:cNvSpPr/>
      </dsp:nvSpPr>
      <dsp:spPr>
        <a:xfrm>
          <a:off x="2615142" y="297338"/>
          <a:ext cx="1956854" cy="2183897"/>
        </a:xfrm>
        <a:prstGeom prst="roundRect">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r>
            <a:rPr lang="en-GB" sz="4000" kern="1200" dirty="0"/>
            <a:t>S</a:t>
          </a:r>
        </a:p>
        <a:p>
          <a:pPr marL="0" lvl="0" indent="0" algn="ctr" defTabSz="1778000">
            <a:lnSpc>
              <a:spcPct val="90000"/>
            </a:lnSpc>
            <a:spcBef>
              <a:spcPct val="0"/>
            </a:spcBef>
            <a:spcAft>
              <a:spcPct val="35000"/>
            </a:spcAft>
            <a:buNone/>
          </a:pPr>
          <a:r>
            <a:rPr lang="en-GB" sz="2400" kern="1200" dirty="0"/>
            <a:t>Strengths</a:t>
          </a:r>
        </a:p>
      </dsp:txBody>
      <dsp:txXfrm>
        <a:off x="2710668" y="392864"/>
        <a:ext cx="1765802" cy="1992845"/>
      </dsp:txXfrm>
    </dsp:sp>
    <dsp:sp modelId="{86BFB2A2-D480-4239-942E-D42AFCDABD12}">
      <dsp:nvSpPr>
        <dsp:cNvPr id="0" name=""/>
        <dsp:cNvSpPr/>
      </dsp:nvSpPr>
      <dsp:spPr>
        <a:xfrm>
          <a:off x="4572003" y="297349"/>
          <a:ext cx="1948494" cy="2193215"/>
        </a:xfrm>
        <a:prstGeom prst="roundRect">
          <a:avLst/>
        </a:prstGeom>
        <a:solidFill>
          <a:srgbClr val="FF0000"/>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endParaRPr lang="en-GB" sz="4000" kern="1200" dirty="0">
            <a:solidFill>
              <a:schemeClr val="bg1"/>
            </a:solidFill>
          </a:endParaRPr>
        </a:p>
        <a:p>
          <a:pPr marL="0" lvl="0" indent="0" algn="ctr" defTabSz="1778000">
            <a:lnSpc>
              <a:spcPct val="90000"/>
            </a:lnSpc>
            <a:spcBef>
              <a:spcPct val="0"/>
            </a:spcBef>
            <a:spcAft>
              <a:spcPct val="35000"/>
            </a:spcAft>
            <a:buNone/>
          </a:pPr>
          <a:r>
            <a:rPr lang="en-GB" sz="4000" kern="1200" dirty="0">
              <a:solidFill>
                <a:schemeClr val="bg1"/>
              </a:solidFill>
            </a:rPr>
            <a:t>W</a:t>
          </a:r>
        </a:p>
        <a:p>
          <a:pPr marL="0" lvl="0" indent="0" algn="ctr" defTabSz="1778000">
            <a:lnSpc>
              <a:spcPct val="90000"/>
            </a:lnSpc>
            <a:spcBef>
              <a:spcPct val="0"/>
            </a:spcBef>
            <a:spcAft>
              <a:spcPct val="35000"/>
            </a:spcAft>
            <a:buNone/>
          </a:pPr>
          <a:r>
            <a:rPr lang="en-GB" sz="2000" kern="1200" dirty="0">
              <a:solidFill>
                <a:schemeClr val="bg1"/>
              </a:solidFill>
            </a:rPr>
            <a:t>Weaknesses</a:t>
          </a:r>
          <a:r>
            <a:rPr lang="en-GB" sz="2400" kern="1200" dirty="0">
              <a:solidFill>
                <a:schemeClr val="bg1"/>
              </a:solidFill>
            </a:rPr>
            <a:t> </a:t>
          </a:r>
        </a:p>
        <a:p>
          <a:pPr marL="0" lvl="0" indent="0" algn="ctr" defTabSz="1778000">
            <a:lnSpc>
              <a:spcPct val="90000"/>
            </a:lnSpc>
            <a:spcBef>
              <a:spcPct val="0"/>
            </a:spcBef>
            <a:spcAft>
              <a:spcPct val="35000"/>
            </a:spcAft>
            <a:buNone/>
          </a:pPr>
          <a:endParaRPr lang="en-GB" sz="2400" kern="1200" dirty="0">
            <a:solidFill>
              <a:schemeClr val="bg1"/>
            </a:solidFill>
          </a:endParaRPr>
        </a:p>
      </dsp:txBody>
      <dsp:txXfrm>
        <a:off x="4667121" y="392467"/>
        <a:ext cx="1758258" cy="2002979"/>
      </dsp:txXfrm>
    </dsp:sp>
    <dsp:sp modelId="{0919D5B3-F9BA-49DC-8988-4EE6AE8B2114}">
      <dsp:nvSpPr>
        <dsp:cNvPr id="0" name=""/>
        <dsp:cNvSpPr/>
      </dsp:nvSpPr>
      <dsp:spPr>
        <a:xfrm>
          <a:off x="2549792" y="2483880"/>
          <a:ext cx="2047709" cy="2160263"/>
        </a:xfrm>
        <a:prstGeom prst="roundRect">
          <a:avLst/>
        </a:prstGeom>
        <a:solidFill>
          <a:schemeClr val="accent6">
            <a:lumMod val="7500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scene3d>
            <a:camera prst="orthographicFront"/>
            <a:lightRig rig="threePt" dir="t"/>
          </a:scene3d>
          <a:sp3d extrusionH="57150">
            <a:bevelT w="38100" h="38100"/>
          </a:sp3d>
        </a:bodyPr>
        <a:lstStyle/>
        <a:p>
          <a:pPr marL="0" lvl="0" indent="0" algn="ctr" defTabSz="1778000">
            <a:lnSpc>
              <a:spcPct val="90000"/>
            </a:lnSpc>
            <a:spcBef>
              <a:spcPct val="0"/>
            </a:spcBef>
            <a:spcAft>
              <a:spcPct val="35000"/>
            </a:spcAft>
            <a:buNone/>
          </a:pPr>
          <a:r>
            <a:rPr lang="en-GB" sz="4000" kern="1200" dirty="0"/>
            <a:t>O</a:t>
          </a:r>
        </a:p>
        <a:p>
          <a:pPr marL="0" lvl="0" indent="0" algn="ctr" defTabSz="1778000">
            <a:lnSpc>
              <a:spcPct val="90000"/>
            </a:lnSpc>
            <a:spcBef>
              <a:spcPct val="0"/>
            </a:spcBef>
            <a:spcAft>
              <a:spcPct val="35000"/>
            </a:spcAft>
            <a:buNone/>
          </a:pPr>
          <a:r>
            <a:rPr lang="en-GB" sz="2000" kern="1200" dirty="0"/>
            <a:t>Opportunities</a:t>
          </a:r>
        </a:p>
      </dsp:txBody>
      <dsp:txXfrm>
        <a:off x="2649753" y="2583841"/>
        <a:ext cx="1847787" cy="1960341"/>
      </dsp:txXfrm>
    </dsp:sp>
    <dsp:sp modelId="{C1E325DA-C2C3-40C6-B393-4F225DDF98DF}">
      <dsp:nvSpPr>
        <dsp:cNvPr id="0" name=""/>
        <dsp:cNvSpPr/>
      </dsp:nvSpPr>
      <dsp:spPr>
        <a:xfrm rot="20528410">
          <a:off x="4871480" y="2627790"/>
          <a:ext cx="1934198" cy="2256884"/>
        </a:xfrm>
        <a:prstGeom prst="roundRect">
          <a:avLst/>
        </a:prstGeom>
        <a:solidFill>
          <a:srgbClr val="0070C0"/>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scene3d>
            <a:camera prst="orthographicFront"/>
            <a:lightRig rig="threePt" dir="t"/>
          </a:scene3d>
          <a:sp3d extrusionH="57150">
            <a:bevelT w="38100" h="38100"/>
          </a:sp3d>
        </a:bodyPr>
        <a:lstStyle/>
        <a:p>
          <a:pPr marL="0" lvl="0" indent="0" algn="ctr" defTabSz="1066800">
            <a:lnSpc>
              <a:spcPct val="90000"/>
            </a:lnSpc>
            <a:spcBef>
              <a:spcPct val="0"/>
            </a:spcBef>
            <a:spcAft>
              <a:spcPct val="35000"/>
            </a:spcAft>
            <a:buNone/>
          </a:pPr>
          <a:r>
            <a:rPr lang="en-GB" sz="2400" kern="1200" dirty="0"/>
            <a:t> </a:t>
          </a:r>
          <a:r>
            <a:rPr lang="en-GB" sz="4000" kern="1200" dirty="0"/>
            <a:t>T</a:t>
          </a:r>
        </a:p>
        <a:p>
          <a:pPr marL="0" lvl="0" indent="0" algn="ctr" defTabSz="1066800">
            <a:lnSpc>
              <a:spcPct val="90000"/>
            </a:lnSpc>
            <a:spcBef>
              <a:spcPct val="0"/>
            </a:spcBef>
            <a:spcAft>
              <a:spcPct val="35000"/>
            </a:spcAft>
            <a:buNone/>
          </a:pPr>
          <a:r>
            <a:rPr lang="en-GB" sz="2400" kern="1200" dirty="0"/>
            <a:t>Threats</a:t>
          </a:r>
        </a:p>
      </dsp:txBody>
      <dsp:txXfrm>
        <a:off x="4965900" y="2722210"/>
        <a:ext cx="1745358" cy="206804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5EEAD-7BAC-49B2-8535-0CB4A1B78F2B}" type="datetimeFigureOut">
              <a:rPr lang="en-US" smtClean="0"/>
              <a:t>11/7/2019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2C73E87-9D4F-4579-BCCA-EE8C4311AB4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C73E87-9D4F-4579-BCCA-EE8C4311AB47}" type="slidenum">
              <a:rPr lang="en-US" smtClean="0"/>
              <a:t>2</a:t>
            </a:fld>
            <a:endParaRPr lang="en-US"/>
          </a:p>
        </p:txBody>
      </p:sp>
    </p:spTree>
    <p:extLst>
      <p:ext uri="{BB962C8B-B14F-4D97-AF65-F5344CB8AC3E}">
        <p14:creationId xmlns:p14="http://schemas.microsoft.com/office/powerpoint/2010/main" val="3265824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C73E87-9D4F-4579-BCCA-EE8C4311AB47}" type="slidenum">
              <a:rPr lang="en-US" smtClean="0"/>
              <a:t>4</a:t>
            </a:fld>
            <a:endParaRPr lang="en-US"/>
          </a:p>
        </p:txBody>
      </p:sp>
    </p:spTree>
    <p:extLst>
      <p:ext uri="{BB962C8B-B14F-4D97-AF65-F5344CB8AC3E}">
        <p14:creationId xmlns:p14="http://schemas.microsoft.com/office/powerpoint/2010/main" val="2809408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F261242-19E4-4DFA-B2B4-3A5E495E43C4}"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F261242-19E4-4DFA-B2B4-3A5E495E43C4}" type="datetimeFigureOut">
              <a:rPr lang="en-US" smtClean="0"/>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261242-19E4-4DFA-B2B4-3A5E495E43C4}" type="datetimeFigureOut">
              <a:rPr lang="en-US" smtClean="0"/>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261242-19E4-4DFA-B2B4-3A5E495E43C4}" type="datetimeFigureOut">
              <a:rPr lang="en-US" smtClean="0"/>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F261242-19E4-4DFA-B2B4-3A5E495E43C4}" type="datetimeFigureOut">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A3A8F0-15A2-42D2-8992-37B57086B927}" type="slidenum">
              <a:rPr lang="en-US" smtClean="0"/>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6F261242-19E4-4DFA-B2B4-3A5E495E43C4}" type="datetimeFigureOut">
              <a:rPr lang="en-US" smtClean="0"/>
              <a:t>11/7/2019</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6AA3A8F0-15A2-42D2-8992-37B57086B92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261242-19E4-4DFA-B2B4-3A5E495E43C4}" type="datetimeFigureOut">
              <a:rPr lang="en-US" smtClean="0"/>
              <a:t>11/7/2019</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6AA3A8F0-15A2-42D2-8992-37B57086B92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6F261242-19E4-4DFA-B2B4-3A5E495E43C4}" type="datetimeFigureOut">
              <a:rPr lang="en-US" smtClean="0"/>
              <a:t>11/7/2019</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6AA3A8F0-15A2-42D2-8992-37B57086B92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914400"/>
            <a:ext cx="8229600" cy="1828800"/>
          </a:xfrm>
        </p:spPr>
        <p:txBody>
          <a:bodyPr/>
          <a:lstStyle/>
          <a:p>
            <a:r>
              <a:rPr lang="en-US" dirty="0"/>
              <a:t>The Folium Restaurant </a:t>
            </a:r>
          </a:p>
        </p:txBody>
      </p:sp>
      <p:sp>
        <p:nvSpPr>
          <p:cNvPr id="7" name="Subtitle 6"/>
          <p:cNvSpPr>
            <a:spLocks noGrp="1"/>
          </p:cNvSpPr>
          <p:nvPr>
            <p:ph type="subTitle" idx="1"/>
          </p:nvPr>
        </p:nvSpPr>
        <p:spPr>
          <a:xfrm>
            <a:off x="28588" y="4643446"/>
            <a:ext cx="6400800" cy="1752600"/>
          </a:xfrm>
        </p:spPr>
        <p:txBody>
          <a:bodyPr>
            <a:normAutofit/>
          </a:bodyPr>
          <a:lstStyle/>
          <a:p>
            <a:pPr lvl="0">
              <a:lnSpc>
                <a:spcPct val="90000"/>
              </a:lnSpc>
            </a:pPr>
            <a:r>
              <a:rPr lang="en-GB" b="1" dirty="0" err="1">
                <a:latin typeface="Calibri" pitchFamily="34" charset="0"/>
              </a:rPr>
              <a:t>Andreia</a:t>
            </a:r>
            <a:r>
              <a:rPr lang="en-GB" b="1" dirty="0">
                <a:latin typeface="Calibri" pitchFamily="34" charset="0"/>
              </a:rPr>
              <a:t> </a:t>
            </a:r>
            <a:r>
              <a:rPr lang="en-GB" b="1" dirty="0" err="1">
                <a:latin typeface="Calibri" pitchFamily="34" charset="0"/>
              </a:rPr>
              <a:t>Dumitrascu</a:t>
            </a:r>
            <a:r>
              <a:rPr lang="en-GB" b="1" dirty="0">
                <a:latin typeface="Calibri" pitchFamily="34" charset="0"/>
              </a:rPr>
              <a:t> 1905740</a:t>
            </a:r>
          </a:p>
          <a:p>
            <a:pPr lvl="0">
              <a:lnSpc>
                <a:spcPct val="90000"/>
              </a:lnSpc>
            </a:pPr>
            <a:r>
              <a:rPr lang="en-GB" b="1" dirty="0" err="1">
                <a:latin typeface="Calibri" pitchFamily="34" charset="0"/>
              </a:rPr>
              <a:t>Raluca</a:t>
            </a:r>
            <a:r>
              <a:rPr lang="en-GB" b="1" dirty="0">
                <a:latin typeface="Calibri" pitchFamily="34" charset="0"/>
              </a:rPr>
              <a:t> </a:t>
            </a:r>
            <a:r>
              <a:rPr lang="en-GB" b="1" dirty="0" err="1">
                <a:latin typeface="Calibri" pitchFamily="34" charset="0"/>
              </a:rPr>
              <a:t>Urloi</a:t>
            </a:r>
            <a:r>
              <a:rPr lang="en-GB" b="1" dirty="0">
                <a:latin typeface="Calibri" pitchFamily="34" charset="0"/>
              </a:rPr>
              <a:t> 1905716,</a:t>
            </a:r>
          </a:p>
          <a:p>
            <a:pPr lvl="0">
              <a:lnSpc>
                <a:spcPct val="90000"/>
              </a:lnSpc>
            </a:pPr>
            <a:r>
              <a:rPr lang="en-GB" b="1" dirty="0" err="1">
                <a:latin typeface="Calibri" pitchFamily="34" charset="0"/>
              </a:rPr>
              <a:t>Ionela</a:t>
            </a:r>
            <a:r>
              <a:rPr lang="en-GB" b="1" dirty="0">
                <a:latin typeface="Calibri" pitchFamily="34" charset="0"/>
              </a:rPr>
              <a:t> VLAD 1905718,  </a:t>
            </a:r>
          </a:p>
          <a:p>
            <a:r>
              <a:rPr lang="en-US" dirty="0"/>
              <a:t>                     </a:t>
            </a:r>
          </a:p>
        </p:txBody>
      </p:sp>
      <p:pic>
        <p:nvPicPr>
          <p:cNvPr id="6" name="Picture 5" descr="fffff.jpg"/>
          <p:cNvPicPr>
            <a:picLocks noChangeAspect="1"/>
          </p:cNvPicPr>
          <p:nvPr/>
        </p:nvPicPr>
        <p:blipFill>
          <a:blip r:embed="rId2" cstate="print"/>
          <a:stretch>
            <a:fillRect/>
          </a:stretch>
        </p:blipFill>
        <p:spPr>
          <a:xfrm>
            <a:off x="1142976" y="71438"/>
            <a:ext cx="7159995" cy="4929198"/>
          </a:xfrm>
          <a:prstGeom prst="rect">
            <a:avLst/>
          </a:prstGeom>
        </p:spPr>
      </p:pic>
      <p:sp>
        <p:nvSpPr>
          <p:cNvPr id="9" name="TextBox 8"/>
          <p:cNvSpPr txBox="1"/>
          <p:nvPr/>
        </p:nvSpPr>
        <p:spPr>
          <a:xfrm>
            <a:off x="5572132" y="5155370"/>
            <a:ext cx="3714776" cy="1631216"/>
          </a:xfrm>
          <a:prstGeom prst="rect">
            <a:avLst/>
          </a:prstGeom>
          <a:noFill/>
        </p:spPr>
        <p:txBody>
          <a:bodyPr wrap="square" rtlCol="0">
            <a:spAutoFit/>
          </a:bodyPr>
          <a:lstStyle/>
          <a:p>
            <a:r>
              <a:rPr lang="en-GB" sz="2000" b="1" u="sng" dirty="0">
                <a:latin typeface="Calibri" pitchFamily="34" charset="0"/>
              </a:rPr>
              <a:t>University of Wales Trinity Saint David </a:t>
            </a:r>
          </a:p>
          <a:p>
            <a:r>
              <a:rPr lang="en-GB" sz="2000" b="1" u="sng" dirty="0">
                <a:latin typeface="Calibri" pitchFamily="34" charset="0"/>
              </a:rPr>
              <a:t>Marketing Essentials – M4X01916</a:t>
            </a:r>
          </a:p>
          <a:p>
            <a:r>
              <a:rPr lang="en-GB" sz="2000" b="1" u="sng" dirty="0">
                <a:latin typeface="Calibri" pitchFamily="34" charset="0"/>
              </a:rPr>
              <a:t>Lecturer:  OLU ADEGBITE</a:t>
            </a:r>
          </a:p>
        </p:txBody>
      </p:sp>
      <p:sp>
        <p:nvSpPr>
          <p:cNvPr id="10" name="TextBox 9"/>
          <p:cNvSpPr txBox="1"/>
          <p:nvPr/>
        </p:nvSpPr>
        <p:spPr>
          <a:xfrm>
            <a:off x="2857488" y="285728"/>
            <a:ext cx="4143404" cy="523220"/>
          </a:xfrm>
          <a:prstGeom prst="rect">
            <a:avLst/>
          </a:prstGeom>
          <a:noFill/>
        </p:spPr>
        <p:txBody>
          <a:bodyPr wrap="square" rtlCol="0">
            <a:spAutoFit/>
          </a:bodyPr>
          <a:lstStyle/>
          <a:p>
            <a:r>
              <a:rPr lang="en-US" sz="2800" b="1" dirty="0">
                <a:latin typeface="Calibri" pitchFamily="34" charset="0"/>
              </a:rPr>
              <a:t>The Folium Restaurant</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Overview</a:t>
            </a:r>
          </a:p>
        </p:txBody>
      </p:sp>
      <p:pic>
        <p:nvPicPr>
          <p:cNvPr id="4" name="Content Placeholder 3" descr="poza about us.jpg"/>
          <p:cNvPicPr>
            <a:picLocks noGrp="1" noChangeAspect="1"/>
          </p:cNvPicPr>
          <p:nvPr>
            <p:ph idx="1"/>
          </p:nvPr>
        </p:nvPicPr>
        <p:blipFill>
          <a:blip r:embed="rId3" cstate="print"/>
          <a:stretch>
            <a:fillRect/>
          </a:stretch>
        </p:blipFill>
        <p:spPr>
          <a:xfrm>
            <a:off x="3214678" y="1643050"/>
            <a:ext cx="5584314" cy="4500594"/>
          </a:xfrm>
        </p:spPr>
      </p:pic>
      <p:sp>
        <p:nvSpPr>
          <p:cNvPr id="5" name="TextBox 4"/>
          <p:cNvSpPr txBox="1"/>
          <p:nvPr/>
        </p:nvSpPr>
        <p:spPr>
          <a:xfrm>
            <a:off x="214282" y="1571612"/>
            <a:ext cx="2928958" cy="4524315"/>
          </a:xfrm>
          <a:prstGeom prst="rect">
            <a:avLst/>
          </a:prstGeom>
          <a:noFill/>
        </p:spPr>
        <p:txBody>
          <a:bodyPr wrap="square" rtlCol="0">
            <a:spAutoFit/>
          </a:bodyPr>
          <a:lstStyle/>
          <a:p>
            <a:r>
              <a:rPr lang="en-US" i="1" dirty="0">
                <a:latin typeface="Calibri" pitchFamily="34" charset="0"/>
              </a:rPr>
              <a:t>Restaurant Folium </a:t>
            </a:r>
            <a:r>
              <a:rPr lang="en-US" dirty="0">
                <a:latin typeface="Calibri" pitchFamily="34" charset="0"/>
              </a:rPr>
              <a:t>is a Modern British Restaurant, situated just off St Paul’s Square, on Caroline Street in Birmingham. </a:t>
            </a:r>
          </a:p>
          <a:p>
            <a:r>
              <a:rPr lang="en-US" dirty="0">
                <a:latin typeface="Calibri" pitchFamily="34" charset="0"/>
              </a:rPr>
              <a:t>Since we opened, we wanted to use our experience to be able to provide the customers with everything they wish to find in our restaurant. Our business overall is based on food of mostly all types and the atmosphere makes the customer feel welcome all the time.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55575"/>
            <a:ext cx="8229600" cy="1252538"/>
          </a:xfrm>
        </p:spPr>
        <p:txBody>
          <a:bodyPr/>
          <a:lstStyle/>
          <a:p>
            <a:r>
              <a:rPr lang="en-US" dirty="0">
                <a:solidFill>
                  <a:srgbClr val="FFC000"/>
                </a:solidFill>
              </a:rPr>
              <a:t>Our product’s and service’s</a:t>
            </a:r>
          </a:p>
        </p:txBody>
      </p:sp>
      <p:pic>
        <p:nvPicPr>
          <p:cNvPr id="18" name="Picture 17" descr="A dish is filled with different types of food on a plate&#10;&#10;Description automatically generated">
            <a:extLst>
              <a:ext uri="{FF2B5EF4-FFF2-40B4-BE49-F238E27FC236}">
                <a16:creationId xmlns:a16="http://schemas.microsoft.com/office/drawing/2014/main" id="{0450433A-ADE3-4085-9BF4-20410A8B7D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1556792"/>
            <a:ext cx="2795761" cy="2795761"/>
          </a:xfrm>
          <a:prstGeom prst="rect">
            <a:avLst/>
          </a:prstGeom>
        </p:spPr>
      </p:pic>
      <p:sp>
        <p:nvSpPr>
          <p:cNvPr id="3" name="TextBox 2">
            <a:extLst>
              <a:ext uri="{FF2B5EF4-FFF2-40B4-BE49-F238E27FC236}">
                <a16:creationId xmlns:a16="http://schemas.microsoft.com/office/drawing/2014/main" id="{72F46774-4C9F-4D12-B60B-CE90BA8C2C67}"/>
              </a:ext>
            </a:extLst>
          </p:cNvPr>
          <p:cNvSpPr txBox="1"/>
          <p:nvPr/>
        </p:nvSpPr>
        <p:spPr>
          <a:xfrm>
            <a:off x="3107197" y="1556792"/>
            <a:ext cx="5892105"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To make sure that everyone receives what they want, we as members of staff take into consideration customer’s requests in food as long as they are pre-announced with at lest 24 hours before the due date of booking. </a:t>
            </a:r>
          </a:p>
          <a:p>
            <a:r>
              <a:rPr lang="en-GB" sz="2000" dirty="0">
                <a:latin typeface="Arial" panose="020B0604020202020204" pitchFamily="34" charset="0"/>
                <a:cs typeface="Arial" panose="020B0604020202020204" pitchFamily="34" charset="0"/>
              </a:rPr>
              <a:t>Our products are simple, and we are trying to use healthy elements in each food preparation that we are making for example, we do have soups, fish and a variety of desserts made with ingredients from sustainable and ethical suppliers</a:t>
            </a:r>
          </a:p>
        </p:txBody>
      </p:sp>
      <p:sp>
        <p:nvSpPr>
          <p:cNvPr id="4" name="TextBox 3">
            <a:extLst>
              <a:ext uri="{FF2B5EF4-FFF2-40B4-BE49-F238E27FC236}">
                <a16:creationId xmlns:a16="http://schemas.microsoft.com/office/drawing/2014/main" id="{E9A5B89A-A493-4160-9A80-E81FD129551E}"/>
              </a:ext>
            </a:extLst>
          </p:cNvPr>
          <p:cNvSpPr txBox="1"/>
          <p:nvPr/>
        </p:nvSpPr>
        <p:spPr>
          <a:xfrm>
            <a:off x="26684" y="4712970"/>
            <a:ext cx="3458794"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When it comes to our services we do also provide accessibility for disabled people in wheelchair and we do have tables designed for groups and two’s as well. </a:t>
            </a:r>
          </a:p>
        </p:txBody>
      </p:sp>
      <p:pic>
        <p:nvPicPr>
          <p:cNvPr id="6" name="Picture 5">
            <a:extLst>
              <a:ext uri="{FF2B5EF4-FFF2-40B4-BE49-F238E27FC236}">
                <a16:creationId xmlns:a16="http://schemas.microsoft.com/office/drawing/2014/main" id="{89B71BF6-F4DD-4C26-BAA6-003FB840007F}"/>
              </a:ext>
            </a:extLst>
          </p:cNvPr>
          <p:cNvPicPr>
            <a:picLocks noChangeAspect="1"/>
          </p:cNvPicPr>
          <p:nvPr/>
        </p:nvPicPr>
        <p:blipFill rotWithShape="1">
          <a:blip r:embed="rId3"/>
          <a:srcRect l="9033" r="7217"/>
          <a:stretch/>
        </p:blipFill>
        <p:spPr>
          <a:xfrm>
            <a:off x="3600555" y="4841293"/>
            <a:ext cx="5214535" cy="181066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E4D723-B7B8-4A84-ADB4-78E459339A08}"/>
              </a:ext>
            </a:extLst>
          </p:cNvPr>
          <p:cNvSpPr txBox="1"/>
          <p:nvPr/>
        </p:nvSpPr>
        <p:spPr>
          <a:xfrm>
            <a:off x="323528" y="260648"/>
            <a:ext cx="7776864" cy="784830"/>
          </a:xfrm>
          <a:prstGeom prst="rect">
            <a:avLst/>
          </a:prstGeom>
          <a:noFill/>
        </p:spPr>
        <p:txBody>
          <a:bodyPr wrap="square" rtlCol="0">
            <a:spAutoFit/>
          </a:bodyPr>
          <a:lstStyle/>
          <a:p>
            <a:r>
              <a:rPr lang="en-US" sz="4500" dirty="0">
                <a:solidFill>
                  <a:srgbClr val="FFC000"/>
                </a:solidFill>
              </a:rPr>
              <a:t>Our product’s and service’s</a:t>
            </a:r>
            <a:endParaRPr lang="en-GB" sz="4500" dirty="0">
              <a:solidFill>
                <a:srgbClr val="FFC000"/>
              </a:solidFill>
            </a:endParaRPr>
          </a:p>
        </p:txBody>
      </p:sp>
      <p:sp>
        <p:nvSpPr>
          <p:cNvPr id="4" name="TextBox 3">
            <a:extLst>
              <a:ext uri="{FF2B5EF4-FFF2-40B4-BE49-F238E27FC236}">
                <a16:creationId xmlns:a16="http://schemas.microsoft.com/office/drawing/2014/main" id="{FB4947F9-7083-455B-8ED1-C45EADAC3A12}"/>
              </a:ext>
            </a:extLst>
          </p:cNvPr>
          <p:cNvSpPr txBox="1"/>
          <p:nvPr/>
        </p:nvSpPr>
        <p:spPr>
          <a:xfrm>
            <a:off x="323528" y="1916832"/>
            <a:ext cx="8280920" cy="5078313"/>
          </a:xfrm>
          <a:prstGeom prst="rect">
            <a:avLst/>
          </a:prstGeom>
          <a:noFill/>
        </p:spPr>
        <p:txBody>
          <a:bodyPr wrap="square" rtlCol="0">
            <a:spAutoFit/>
          </a:bodyPr>
          <a:lstStyle/>
          <a:p>
            <a:r>
              <a:rPr lang="en-GB" dirty="0"/>
              <a:t>LUNCH</a:t>
            </a:r>
            <a:br>
              <a:rPr lang="en-GB" dirty="0"/>
            </a:br>
            <a:r>
              <a:rPr lang="en-GB" b="1" dirty="0"/>
              <a:t>Two</a:t>
            </a:r>
            <a:r>
              <a:rPr lang="en-GB" dirty="0"/>
              <a:t> Course £27.50</a:t>
            </a:r>
            <a:br>
              <a:rPr lang="en-GB" dirty="0"/>
            </a:br>
            <a:r>
              <a:rPr lang="en-GB" b="1" dirty="0"/>
              <a:t>Three</a:t>
            </a:r>
            <a:r>
              <a:rPr lang="en-GB" dirty="0"/>
              <a:t> Course £32.50</a:t>
            </a:r>
          </a:p>
          <a:p>
            <a:r>
              <a:rPr lang="en-GB" dirty="0"/>
              <a:t>DINNER</a:t>
            </a:r>
            <a:br>
              <a:rPr lang="en-GB" dirty="0"/>
            </a:br>
            <a:r>
              <a:rPr lang="en-GB" b="1" dirty="0"/>
              <a:t>Five</a:t>
            </a:r>
            <a:r>
              <a:rPr lang="en-GB" dirty="0"/>
              <a:t> Course £55</a:t>
            </a:r>
            <a:br>
              <a:rPr lang="en-GB" dirty="0"/>
            </a:br>
            <a:r>
              <a:rPr lang="en-GB" b="1" dirty="0"/>
              <a:t>Seven</a:t>
            </a:r>
            <a:r>
              <a:rPr lang="en-GB" dirty="0"/>
              <a:t> Course £70</a:t>
            </a:r>
          </a:p>
          <a:p>
            <a:endParaRPr lang="en-GB" dirty="0"/>
          </a:p>
          <a:p>
            <a:r>
              <a:rPr lang="en-GB" dirty="0"/>
              <a:t>** We are unable to cater for vegan,</a:t>
            </a:r>
          </a:p>
          <a:p>
            <a:r>
              <a:rPr lang="en-GB" dirty="0"/>
              <a:t> no dairy or lactose intolerances. </a:t>
            </a:r>
          </a:p>
          <a:p>
            <a:r>
              <a:rPr lang="en-GB" dirty="0"/>
              <a:t>If you have a dietary requirement please </a:t>
            </a:r>
          </a:p>
          <a:p>
            <a:r>
              <a:rPr lang="en-GB" dirty="0"/>
              <a:t>contact the restaurant to ensure </a:t>
            </a:r>
          </a:p>
          <a:p>
            <a:r>
              <a:rPr lang="en-GB" dirty="0"/>
              <a:t>we can cater for your needs. </a:t>
            </a:r>
          </a:p>
          <a:p>
            <a:r>
              <a:rPr lang="en-GB" dirty="0"/>
              <a:t>Our vegetarian menu is set to 5 courses only.</a:t>
            </a:r>
          </a:p>
          <a:p>
            <a:r>
              <a:rPr lang="en-GB" dirty="0"/>
              <a:t> If you have a dietary requirement or allergy </a:t>
            </a:r>
          </a:p>
          <a:p>
            <a:r>
              <a:rPr lang="en-GB" dirty="0"/>
              <a:t>this may also restrict you to a 5 course menu.</a:t>
            </a:r>
          </a:p>
          <a:p>
            <a:r>
              <a:rPr lang="en-GB" dirty="0"/>
              <a:t>Any unannounced dietary requirements</a:t>
            </a:r>
          </a:p>
          <a:p>
            <a:r>
              <a:rPr lang="en-GB" dirty="0"/>
              <a:t> will not be accommodated. </a:t>
            </a:r>
          </a:p>
          <a:p>
            <a:endParaRPr lang="en-GB" dirty="0"/>
          </a:p>
        </p:txBody>
      </p:sp>
      <p:pic>
        <p:nvPicPr>
          <p:cNvPr id="6" name="Picture 5" descr="A bowl of food sitting on top of a wooden table&#10;&#10;Description automatically generated">
            <a:extLst>
              <a:ext uri="{FF2B5EF4-FFF2-40B4-BE49-F238E27FC236}">
                <a16:creationId xmlns:a16="http://schemas.microsoft.com/office/drawing/2014/main" id="{E3BDBA84-A634-4CF9-BF70-A89AE1D8EA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43400" y="1628800"/>
            <a:ext cx="3501008" cy="3501008"/>
          </a:xfrm>
          <a:prstGeom prst="rect">
            <a:avLst/>
          </a:prstGeom>
        </p:spPr>
      </p:pic>
    </p:spTree>
    <p:extLst>
      <p:ext uri="{BB962C8B-B14F-4D97-AF65-F5344CB8AC3E}">
        <p14:creationId xmlns:p14="http://schemas.microsoft.com/office/powerpoint/2010/main" val="3173225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40E1CCF-1848-4BCA-BB7C-AA6D31FA2A55}"/>
              </a:ext>
            </a:extLst>
          </p:cNvPr>
          <p:cNvSpPr/>
          <p:nvPr/>
        </p:nvSpPr>
        <p:spPr>
          <a:xfrm>
            <a:off x="885989" y="192950"/>
            <a:ext cx="7416824" cy="1086979"/>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000" dirty="0">
              <a:solidFill>
                <a:srgbClr val="FFC000"/>
              </a:solidFill>
            </a:endParaRPr>
          </a:p>
        </p:txBody>
      </p:sp>
      <p:sp>
        <p:nvSpPr>
          <p:cNvPr id="7" name="Rectangle 6">
            <a:extLst>
              <a:ext uri="{FF2B5EF4-FFF2-40B4-BE49-F238E27FC236}">
                <a16:creationId xmlns:a16="http://schemas.microsoft.com/office/drawing/2014/main" id="{C5949EEC-E0F3-4C0F-BB74-5211B9B8E3C4}"/>
              </a:ext>
            </a:extLst>
          </p:cNvPr>
          <p:cNvSpPr/>
          <p:nvPr/>
        </p:nvSpPr>
        <p:spPr>
          <a:xfrm>
            <a:off x="3313083" y="3557368"/>
            <a:ext cx="2376264" cy="114218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bg1"/>
                </a:solidFill>
              </a:rPr>
              <a:t>Target Market</a:t>
            </a:r>
          </a:p>
        </p:txBody>
      </p:sp>
      <p:sp>
        <p:nvSpPr>
          <p:cNvPr id="8" name="Rectangle 7">
            <a:extLst>
              <a:ext uri="{FF2B5EF4-FFF2-40B4-BE49-F238E27FC236}">
                <a16:creationId xmlns:a16="http://schemas.microsoft.com/office/drawing/2014/main" id="{BC62B41D-6747-4425-AA24-9F3771B14DC8}"/>
              </a:ext>
            </a:extLst>
          </p:cNvPr>
          <p:cNvSpPr/>
          <p:nvPr/>
        </p:nvSpPr>
        <p:spPr>
          <a:xfrm>
            <a:off x="6082801" y="1532343"/>
            <a:ext cx="2425412" cy="1221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Business lunch</a:t>
            </a:r>
          </a:p>
        </p:txBody>
      </p:sp>
      <p:sp>
        <p:nvSpPr>
          <p:cNvPr id="9" name="Rectangle 8">
            <a:extLst>
              <a:ext uri="{FF2B5EF4-FFF2-40B4-BE49-F238E27FC236}">
                <a16:creationId xmlns:a16="http://schemas.microsoft.com/office/drawing/2014/main" id="{CF9F4047-49D8-4AAC-9113-940CD7BC58C3}"/>
              </a:ext>
            </a:extLst>
          </p:cNvPr>
          <p:cNvSpPr/>
          <p:nvPr/>
        </p:nvSpPr>
        <p:spPr>
          <a:xfrm>
            <a:off x="2252584" y="1531308"/>
            <a:ext cx="2425412" cy="9066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Small Group Parties</a:t>
            </a:r>
          </a:p>
        </p:txBody>
      </p:sp>
      <p:sp>
        <p:nvSpPr>
          <p:cNvPr id="10" name="Rectangle 9">
            <a:extLst>
              <a:ext uri="{FF2B5EF4-FFF2-40B4-BE49-F238E27FC236}">
                <a16:creationId xmlns:a16="http://schemas.microsoft.com/office/drawing/2014/main" id="{0F1F4709-B91A-4B03-AAC7-4FF0FA4B84E1}"/>
              </a:ext>
            </a:extLst>
          </p:cNvPr>
          <p:cNvSpPr/>
          <p:nvPr/>
        </p:nvSpPr>
        <p:spPr>
          <a:xfrm>
            <a:off x="168586" y="5734980"/>
            <a:ext cx="2425411" cy="8688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Vegetarians</a:t>
            </a:r>
          </a:p>
        </p:txBody>
      </p:sp>
      <p:sp>
        <p:nvSpPr>
          <p:cNvPr id="11" name="Rectangle 10">
            <a:extLst>
              <a:ext uri="{FF2B5EF4-FFF2-40B4-BE49-F238E27FC236}">
                <a16:creationId xmlns:a16="http://schemas.microsoft.com/office/drawing/2014/main" id="{AF2195DF-2C8B-4EDD-BA27-FBB5F0E799F8}"/>
              </a:ext>
            </a:extLst>
          </p:cNvPr>
          <p:cNvSpPr/>
          <p:nvPr/>
        </p:nvSpPr>
        <p:spPr>
          <a:xfrm>
            <a:off x="4459384" y="5558617"/>
            <a:ext cx="2385979" cy="12215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Fine dinning Enthusiast </a:t>
            </a:r>
          </a:p>
        </p:txBody>
      </p:sp>
      <p:sp>
        <p:nvSpPr>
          <p:cNvPr id="12" name="Arrow: Right 11">
            <a:extLst>
              <a:ext uri="{FF2B5EF4-FFF2-40B4-BE49-F238E27FC236}">
                <a16:creationId xmlns:a16="http://schemas.microsoft.com/office/drawing/2014/main" id="{011A2C2A-D5A1-4EDB-BC90-996E97B5C7B3}"/>
              </a:ext>
            </a:extLst>
          </p:cNvPr>
          <p:cNvSpPr/>
          <p:nvPr/>
        </p:nvSpPr>
        <p:spPr>
          <a:xfrm rot="19454752">
            <a:off x="4727223" y="2650258"/>
            <a:ext cx="1263587" cy="576064"/>
          </a:xfrm>
          <a:prstGeom prst="rightArrow">
            <a:avLst>
              <a:gd name="adj1" fmla="val 50000"/>
              <a:gd name="adj2" fmla="val 253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Right 12">
            <a:extLst>
              <a:ext uri="{FF2B5EF4-FFF2-40B4-BE49-F238E27FC236}">
                <a16:creationId xmlns:a16="http://schemas.microsoft.com/office/drawing/2014/main" id="{32654903-A246-496E-A2D2-AB2C86DC5F65}"/>
              </a:ext>
            </a:extLst>
          </p:cNvPr>
          <p:cNvSpPr/>
          <p:nvPr/>
        </p:nvSpPr>
        <p:spPr>
          <a:xfrm rot="16200000">
            <a:off x="3286989" y="2776302"/>
            <a:ext cx="906688" cy="55008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AB00F017-8681-41F6-93F3-CB63A8D834B5}"/>
              </a:ext>
            </a:extLst>
          </p:cNvPr>
          <p:cNvSpPr/>
          <p:nvPr/>
        </p:nvSpPr>
        <p:spPr>
          <a:xfrm rot="8190281">
            <a:off x="2485413" y="4888329"/>
            <a:ext cx="108012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Arrow: Right 14">
            <a:extLst>
              <a:ext uri="{FF2B5EF4-FFF2-40B4-BE49-F238E27FC236}">
                <a16:creationId xmlns:a16="http://schemas.microsoft.com/office/drawing/2014/main" id="{B73B0DEE-18CC-4145-A842-6CA82233B4C8}"/>
              </a:ext>
            </a:extLst>
          </p:cNvPr>
          <p:cNvSpPr/>
          <p:nvPr/>
        </p:nvSpPr>
        <p:spPr>
          <a:xfrm rot="5575590">
            <a:off x="4963884" y="4792546"/>
            <a:ext cx="827614"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B70B34A2-E18E-4E0B-8019-B24CD7AFE085}"/>
              </a:ext>
            </a:extLst>
          </p:cNvPr>
          <p:cNvSpPr txBox="1"/>
          <p:nvPr/>
        </p:nvSpPr>
        <p:spPr>
          <a:xfrm>
            <a:off x="193164" y="132442"/>
            <a:ext cx="8532440" cy="1323439"/>
          </a:xfrm>
          <a:prstGeom prst="rect">
            <a:avLst/>
          </a:prstGeom>
          <a:noFill/>
        </p:spPr>
        <p:txBody>
          <a:bodyPr wrap="square" rtlCol="0">
            <a:spAutoFit/>
          </a:bodyPr>
          <a:lstStyle/>
          <a:p>
            <a:r>
              <a:rPr lang="en-GB" sz="2000" dirty="0">
                <a:solidFill>
                  <a:schemeClr val="bg2"/>
                </a:solidFill>
                <a:latin typeface="Arial" panose="020B0604020202020204" pitchFamily="34" charset="0"/>
                <a:cs typeface="Arial" panose="020B0604020202020204" pitchFamily="34" charset="0"/>
              </a:rPr>
              <a:t>Target marketing is contoured by the identification of the most profitable products and services that are attracting the customers the most. Therefore, we are always in touch with the people’s aspirations and we try to adapt them to our bussines </a:t>
            </a:r>
          </a:p>
        </p:txBody>
      </p:sp>
      <p:pic>
        <p:nvPicPr>
          <p:cNvPr id="3" name="Picture 2">
            <a:extLst>
              <a:ext uri="{FF2B5EF4-FFF2-40B4-BE49-F238E27FC236}">
                <a16:creationId xmlns:a16="http://schemas.microsoft.com/office/drawing/2014/main" id="{444ECC9C-6D1E-43B2-A29A-3C3A43D67C7C}"/>
              </a:ext>
            </a:extLst>
          </p:cNvPr>
          <p:cNvPicPr>
            <a:picLocks noChangeAspect="1"/>
          </p:cNvPicPr>
          <p:nvPr/>
        </p:nvPicPr>
        <p:blipFill>
          <a:blip r:embed="rId2"/>
          <a:stretch>
            <a:fillRect/>
          </a:stretch>
        </p:blipFill>
        <p:spPr>
          <a:xfrm>
            <a:off x="6040037" y="2865818"/>
            <a:ext cx="2950978" cy="2642733"/>
          </a:xfrm>
          <a:prstGeom prst="rect">
            <a:avLst/>
          </a:prstGeom>
        </p:spPr>
      </p:pic>
      <p:pic>
        <p:nvPicPr>
          <p:cNvPr id="4" name="Picture 3">
            <a:extLst>
              <a:ext uri="{FF2B5EF4-FFF2-40B4-BE49-F238E27FC236}">
                <a16:creationId xmlns:a16="http://schemas.microsoft.com/office/drawing/2014/main" id="{FADF5F56-6E7E-42D0-92C2-8B27002DD157}"/>
              </a:ext>
            </a:extLst>
          </p:cNvPr>
          <p:cNvPicPr>
            <a:picLocks noChangeAspect="1"/>
          </p:cNvPicPr>
          <p:nvPr/>
        </p:nvPicPr>
        <p:blipFill>
          <a:blip r:embed="rId3"/>
          <a:stretch>
            <a:fillRect/>
          </a:stretch>
        </p:blipFill>
        <p:spPr>
          <a:xfrm>
            <a:off x="108867" y="2552537"/>
            <a:ext cx="3002736" cy="2261555"/>
          </a:xfrm>
          <a:prstGeom prst="rect">
            <a:avLst/>
          </a:prstGeom>
        </p:spPr>
      </p:pic>
    </p:spTree>
    <p:extLst>
      <p:ext uri="{BB962C8B-B14F-4D97-AF65-F5344CB8AC3E}">
        <p14:creationId xmlns:p14="http://schemas.microsoft.com/office/powerpoint/2010/main" val="3084438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65CCB9-FA88-4877-B2A2-9CD9359ECB3A}"/>
              </a:ext>
            </a:extLst>
          </p:cNvPr>
          <p:cNvSpPr txBox="1"/>
          <p:nvPr/>
        </p:nvSpPr>
        <p:spPr>
          <a:xfrm>
            <a:off x="107504" y="0"/>
            <a:ext cx="9141212" cy="1877437"/>
          </a:xfrm>
          <a:prstGeom prst="rect">
            <a:avLst/>
          </a:prstGeom>
          <a:noFill/>
        </p:spPr>
        <p:txBody>
          <a:bodyPr wrap="square" rtlCol="0">
            <a:spAutoFit/>
          </a:bodyPr>
          <a:lstStyle/>
          <a:p>
            <a:r>
              <a:rPr lang="en-GB" sz="2800" b="1" u="sng" dirty="0">
                <a:solidFill>
                  <a:schemeClr val="accent1">
                    <a:lumMod val="75000"/>
                  </a:schemeClr>
                </a:solidFill>
              </a:rPr>
              <a:t>Segment market</a:t>
            </a:r>
          </a:p>
          <a:p>
            <a:r>
              <a:rPr lang="en-GB" sz="1600" dirty="0">
                <a:solidFill>
                  <a:srgbClr val="FFC000"/>
                </a:solidFill>
              </a:rPr>
              <a:t>“According to Kotler and Armstrong’s Principles of Marketing, market segmentation is used to research the entire market as a whole and then place consumers into separate groups based on common characteristics</a:t>
            </a:r>
            <a:r>
              <a:rPr lang="en-GB" sz="2800" dirty="0">
                <a:solidFill>
                  <a:srgbClr val="FFC000"/>
                </a:solidFill>
              </a:rPr>
              <a:t>.</a:t>
            </a:r>
            <a:r>
              <a:rPr lang="en-GB" sz="1600" dirty="0">
                <a:solidFill>
                  <a:srgbClr val="FFC000"/>
                </a:solidFill>
              </a:rPr>
              <a:t>”</a:t>
            </a:r>
            <a:r>
              <a:rPr lang="en-GB" sz="2800" dirty="0">
                <a:solidFill>
                  <a:srgbClr val="FFC000"/>
                </a:solidFill>
              </a:rPr>
              <a:t> </a:t>
            </a:r>
          </a:p>
          <a:p>
            <a:r>
              <a:rPr lang="en-GB" sz="2800" b="1" u="sng" dirty="0">
                <a:solidFill>
                  <a:srgbClr val="FFC000"/>
                </a:solidFill>
              </a:rPr>
              <a:t> </a:t>
            </a:r>
          </a:p>
        </p:txBody>
      </p:sp>
      <p:pic>
        <p:nvPicPr>
          <p:cNvPr id="4" name="Picture 3">
            <a:extLst>
              <a:ext uri="{FF2B5EF4-FFF2-40B4-BE49-F238E27FC236}">
                <a16:creationId xmlns:a16="http://schemas.microsoft.com/office/drawing/2014/main" id="{B5499FEF-46B6-4ACC-B34C-17E25998537E}"/>
              </a:ext>
            </a:extLst>
          </p:cNvPr>
          <p:cNvPicPr>
            <a:picLocks noChangeAspect="1"/>
          </p:cNvPicPr>
          <p:nvPr/>
        </p:nvPicPr>
        <p:blipFill>
          <a:blip r:embed="rId2"/>
          <a:stretch>
            <a:fillRect/>
          </a:stretch>
        </p:blipFill>
        <p:spPr>
          <a:xfrm>
            <a:off x="116563" y="1796995"/>
            <a:ext cx="4581128" cy="4581128"/>
          </a:xfrm>
          <a:prstGeom prst="rect">
            <a:avLst/>
          </a:prstGeom>
        </p:spPr>
      </p:pic>
      <p:sp>
        <p:nvSpPr>
          <p:cNvPr id="5" name="TextBox 4">
            <a:extLst>
              <a:ext uri="{FF2B5EF4-FFF2-40B4-BE49-F238E27FC236}">
                <a16:creationId xmlns:a16="http://schemas.microsoft.com/office/drawing/2014/main" id="{9E3761D4-AA23-4C17-9213-DC531716CC32}"/>
              </a:ext>
            </a:extLst>
          </p:cNvPr>
          <p:cNvSpPr txBox="1"/>
          <p:nvPr/>
        </p:nvSpPr>
        <p:spPr>
          <a:xfrm>
            <a:off x="5115789" y="1761757"/>
            <a:ext cx="3740612" cy="4801314"/>
          </a:xfrm>
          <a:prstGeom prst="rect">
            <a:avLst/>
          </a:prstGeom>
          <a:noFill/>
        </p:spPr>
        <p:txBody>
          <a:bodyPr wrap="square" rtlCol="0">
            <a:spAutoFit/>
          </a:bodyPr>
          <a:lstStyle/>
          <a:p>
            <a:r>
              <a:rPr lang="en-GB" dirty="0"/>
              <a:t>   We are always keeping an eye on the reactions on our food and our services and we are doing our job in the best way possible to convey a good behaviour to customers and we expect to receive the same from them. </a:t>
            </a:r>
          </a:p>
          <a:p>
            <a:r>
              <a:rPr lang="en-GB" dirty="0"/>
              <a:t>    Also, we are never making any differences on people that are coming from different culture or they have another ethnicity, religion… </a:t>
            </a:r>
          </a:p>
          <a:p>
            <a:r>
              <a:rPr lang="en-GB" dirty="0"/>
              <a:t>   We do have a variety of social classes coming to our restaurant, even the middle classes are coming and this proves to us that our hotel is good enough for anyone that decides to come to us. </a:t>
            </a:r>
          </a:p>
        </p:txBody>
      </p:sp>
    </p:spTree>
    <p:extLst>
      <p:ext uri="{BB962C8B-B14F-4D97-AF65-F5344CB8AC3E}">
        <p14:creationId xmlns:p14="http://schemas.microsoft.com/office/powerpoint/2010/main" val="3571434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355265B-B439-4C31-974E-256D37129745}"/>
              </a:ext>
            </a:extLst>
          </p:cNvPr>
          <p:cNvSpPr/>
          <p:nvPr/>
        </p:nvSpPr>
        <p:spPr>
          <a:xfrm>
            <a:off x="1676798" y="56831"/>
            <a:ext cx="5976664" cy="83856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u="sng" dirty="0">
                <a:solidFill>
                  <a:schemeClr val="accent1">
                    <a:lumMod val="75000"/>
                  </a:schemeClr>
                </a:solidFill>
              </a:rPr>
              <a:t>Micro environment </a:t>
            </a:r>
          </a:p>
        </p:txBody>
      </p:sp>
      <p:sp>
        <p:nvSpPr>
          <p:cNvPr id="7" name="Rectangle 6">
            <a:extLst>
              <a:ext uri="{FF2B5EF4-FFF2-40B4-BE49-F238E27FC236}">
                <a16:creationId xmlns:a16="http://schemas.microsoft.com/office/drawing/2014/main" id="{7F7B8696-4760-4240-80BB-B755008E1E9C}"/>
              </a:ext>
            </a:extLst>
          </p:cNvPr>
          <p:cNvSpPr/>
          <p:nvPr/>
        </p:nvSpPr>
        <p:spPr>
          <a:xfrm>
            <a:off x="0" y="1556792"/>
            <a:ext cx="3275349" cy="2862322"/>
          </a:xfrm>
          <a:prstGeom prst="rect">
            <a:avLst/>
          </a:prstGeom>
        </p:spPr>
        <p:txBody>
          <a:bodyPr wrap="square">
            <a:spAutoFit/>
          </a:bodyPr>
          <a:lstStyle/>
          <a:p>
            <a:r>
              <a:rPr lang="en-GB" sz="2000" dirty="0">
                <a:solidFill>
                  <a:srgbClr val="212529"/>
                </a:solidFill>
                <a:latin typeface="Arial" panose="020B0604020202020204" pitchFamily="34" charset="0"/>
                <a:cs typeface="Arial" panose="020B0604020202020204" pitchFamily="34" charset="0"/>
              </a:rPr>
              <a:t>We are using our modern technology to get feedbacks from the customers and then use those in the decision making of the hotel especially when it comes to products, price, atmosphere... </a:t>
            </a:r>
            <a:endParaRPr lang="en-GB" sz="20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8051F85-A962-462B-B8C6-569A4D458FDA}"/>
              </a:ext>
            </a:extLst>
          </p:cNvPr>
          <p:cNvPicPr>
            <a:picLocks noChangeAspect="1"/>
          </p:cNvPicPr>
          <p:nvPr/>
        </p:nvPicPr>
        <p:blipFill rotWithShape="1">
          <a:blip r:embed="rId2"/>
          <a:srcRect l="21705" t="16384" r="47978" b="11779"/>
          <a:stretch/>
        </p:blipFill>
        <p:spPr>
          <a:xfrm rot="20964751">
            <a:off x="3389809" y="1621214"/>
            <a:ext cx="2364383" cy="2893291"/>
          </a:xfrm>
          <a:prstGeom prst="rect">
            <a:avLst/>
          </a:prstGeom>
        </p:spPr>
      </p:pic>
      <p:pic>
        <p:nvPicPr>
          <p:cNvPr id="1026" name="Picture 2">
            <a:extLst>
              <a:ext uri="{FF2B5EF4-FFF2-40B4-BE49-F238E27FC236}">
                <a16:creationId xmlns:a16="http://schemas.microsoft.com/office/drawing/2014/main" id="{0E42B990-A977-4418-8183-43A4FA7904B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52508">
            <a:off x="5888086" y="1563137"/>
            <a:ext cx="2956374" cy="295637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494D030-5B8E-491B-93E6-88FCA2E26A74}"/>
              </a:ext>
            </a:extLst>
          </p:cNvPr>
          <p:cNvSpPr/>
          <p:nvPr/>
        </p:nvSpPr>
        <p:spPr>
          <a:xfrm>
            <a:off x="467544" y="742389"/>
            <a:ext cx="7928910" cy="646331"/>
          </a:xfrm>
          <a:prstGeom prst="rect">
            <a:avLst/>
          </a:prstGeom>
        </p:spPr>
        <p:txBody>
          <a:bodyPr wrap="square">
            <a:spAutoFit/>
          </a:bodyPr>
          <a:lstStyle/>
          <a:p>
            <a:pPr algn="ctr"/>
            <a:r>
              <a:rPr lang="en-GB" b="1" dirty="0">
                <a:solidFill>
                  <a:schemeClr val="accent1"/>
                </a:solidFill>
                <a:latin typeface="Arial" panose="020B0604020202020204" pitchFamily="34" charset="0"/>
                <a:cs typeface="Arial" panose="020B0604020202020204" pitchFamily="34" charset="0"/>
              </a:rPr>
              <a:t>“The micro environmental factors are internal factors that are affecting the hotel’s performance”</a:t>
            </a:r>
            <a:r>
              <a:rPr lang="en-GB" b="1" dirty="0">
                <a:solidFill>
                  <a:srgbClr val="212529"/>
                </a:solidFill>
                <a:latin typeface="Arial" panose="020B0604020202020204" pitchFamily="34" charset="0"/>
                <a:cs typeface="Arial" panose="020B0604020202020204" pitchFamily="34" charset="0"/>
              </a:rPr>
              <a:t>. </a:t>
            </a:r>
            <a:endParaRPr lang="en-GB" dirty="0"/>
          </a:p>
        </p:txBody>
      </p:sp>
      <p:sp>
        <p:nvSpPr>
          <p:cNvPr id="10" name="TextBox 9">
            <a:extLst>
              <a:ext uri="{FF2B5EF4-FFF2-40B4-BE49-F238E27FC236}">
                <a16:creationId xmlns:a16="http://schemas.microsoft.com/office/drawing/2014/main" id="{5D676E18-6169-4828-95CC-57930E5E3DFA}"/>
              </a:ext>
            </a:extLst>
          </p:cNvPr>
          <p:cNvSpPr txBox="1"/>
          <p:nvPr/>
        </p:nvSpPr>
        <p:spPr>
          <a:xfrm>
            <a:off x="3848904" y="4577619"/>
            <a:ext cx="5268615" cy="2308324"/>
          </a:xfrm>
          <a:prstGeom prst="rect">
            <a:avLst/>
          </a:prstGeom>
          <a:noFill/>
        </p:spPr>
        <p:txBody>
          <a:bodyPr wrap="square" rtlCol="0">
            <a:spAutoFit/>
          </a:bodyPr>
          <a:lstStyle/>
          <a:p>
            <a:r>
              <a:rPr lang="en-GB" dirty="0"/>
              <a:t>The Micro environment factors are the following: </a:t>
            </a:r>
          </a:p>
          <a:p>
            <a:r>
              <a:rPr lang="en-GB" b="1" dirty="0"/>
              <a:t>Suppliers; Distributors, Customers; Competitors; Audience.</a:t>
            </a:r>
            <a:r>
              <a:rPr lang="en-GB" dirty="0"/>
              <a:t> </a:t>
            </a:r>
          </a:p>
          <a:p>
            <a:r>
              <a:rPr lang="en-GB" dirty="0"/>
              <a:t>All these factors are influencing the decision we are taking for our restaurant and the most often they have a positive impact against our restaurant regarding to the fact that this is pushing us to improvements. </a:t>
            </a:r>
          </a:p>
        </p:txBody>
      </p:sp>
      <p:sp>
        <p:nvSpPr>
          <p:cNvPr id="11" name="Rectangle: Rounded Corners 10">
            <a:extLst>
              <a:ext uri="{FF2B5EF4-FFF2-40B4-BE49-F238E27FC236}">
                <a16:creationId xmlns:a16="http://schemas.microsoft.com/office/drawing/2014/main" id="{5327009A-6098-4081-9867-BAEE81DB9058}"/>
              </a:ext>
            </a:extLst>
          </p:cNvPr>
          <p:cNvSpPr/>
          <p:nvPr/>
        </p:nvSpPr>
        <p:spPr>
          <a:xfrm>
            <a:off x="1028734" y="5286498"/>
            <a:ext cx="2016224" cy="576064"/>
          </a:xfrm>
          <a:prstGeom prst="roundRect">
            <a:avLst/>
          </a:prstGeom>
          <a:solidFill>
            <a:schemeClr val="bg2">
              <a:lumMod val="50000"/>
            </a:schemeClr>
          </a:solid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Micro environment </a:t>
            </a:r>
          </a:p>
        </p:txBody>
      </p:sp>
      <p:cxnSp>
        <p:nvCxnSpPr>
          <p:cNvPr id="13" name="Straight Arrow Connector 12">
            <a:extLst>
              <a:ext uri="{FF2B5EF4-FFF2-40B4-BE49-F238E27FC236}">
                <a16:creationId xmlns:a16="http://schemas.microsoft.com/office/drawing/2014/main" id="{E57401F0-D3DB-499B-93CD-D3FA7DAE068D}"/>
              </a:ext>
            </a:extLst>
          </p:cNvPr>
          <p:cNvCxnSpPr/>
          <p:nvPr/>
        </p:nvCxnSpPr>
        <p:spPr>
          <a:xfrm flipV="1">
            <a:off x="2656097" y="4713953"/>
            <a:ext cx="0" cy="564197"/>
          </a:xfrm>
          <a:prstGeom prst="straightConnector1">
            <a:avLst/>
          </a:prstGeom>
          <a:ln w="28575">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7" name="Rectangle: Single Corner Snipped 16">
            <a:extLst>
              <a:ext uri="{FF2B5EF4-FFF2-40B4-BE49-F238E27FC236}">
                <a16:creationId xmlns:a16="http://schemas.microsoft.com/office/drawing/2014/main" id="{D60E6BC3-4E97-472E-BE33-0E9F2021BB1F}"/>
              </a:ext>
            </a:extLst>
          </p:cNvPr>
          <p:cNvSpPr/>
          <p:nvPr/>
        </p:nvSpPr>
        <p:spPr>
          <a:xfrm>
            <a:off x="2036846" y="4332173"/>
            <a:ext cx="1238503" cy="34676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Suppliers</a:t>
            </a:r>
          </a:p>
        </p:txBody>
      </p:sp>
      <p:cxnSp>
        <p:nvCxnSpPr>
          <p:cNvPr id="19" name="Straight Arrow Connector 18">
            <a:extLst>
              <a:ext uri="{FF2B5EF4-FFF2-40B4-BE49-F238E27FC236}">
                <a16:creationId xmlns:a16="http://schemas.microsoft.com/office/drawing/2014/main" id="{67D89B19-E171-485A-A9D9-B164B8972E5B}"/>
              </a:ext>
            </a:extLst>
          </p:cNvPr>
          <p:cNvCxnSpPr/>
          <p:nvPr/>
        </p:nvCxnSpPr>
        <p:spPr>
          <a:xfrm flipH="1" flipV="1">
            <a:off x="1247267" y="4842722"/>
            <a:ext cx="216024" cy="432048"/>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0" name="Rectangle: Single Corner Snipped 19">
            <a:extLst>
              <a:ext uri="{FF2B5EF4-FFF2-40B4-BE49-F238E27FC236}">
                <a16:creationId xmlns:a16="http://schemas.microsoft.com/office/drawing/2014/main" id="{DFB451E7-E8FD-44BB-94A4-0816C05E8851}"/>
              </a:ext>
            </a:extLst>
          </p:cNvPr>
          <p:cNvSpPr/>
          <p:nvPr/>
        </p:nvSpPr>
        <p:spPr>
          <a:xfrm rot="20647304">
            <a:off x="244862" y="4584198"/>
            <a:ext cx="1547122" cy="25950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Distributors</a:t>
            </a:r>
          </a:p>
        </p:txBody>
      </p:sp>
      <p:cxnSp>
        <p:nvCxnSpPr>
          <p:cNvPr id="22" name="Straight Arrow Connector 21">
            <a:extLst>
              <a:ext uri="{FF2B5EF4-FFF2-40B4-BE49-F238E27FC236}">
                <a16:creationId xmlns:a16="http://schemas.microsoft.com/office/drawing/2014/main" id="{6AC140B9-CC9E-4236-81C3-B564ADCFA50F}"/>
              </a:ext>
            </a:extLst>
          </p:cNvPr>
          <p:cNvCxnSpPr>
            <a:cxnSpLocks/>
          </p:cNvCxnSpPr>
          <p:nvPr/>
        </p:nvCxnSpPr>
        <p:spPr>
          <a:xfrm>
            <a:off x="2855100" y="5915095"/>
            <a:ext cx="209118" cy="607557"/>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5" name="Rectangle: Single Corner Snipped 24">
            <a:extLst>
              <a:ext uri="{FF2B5EF4-FFF2-40B4-BE49-F238E27FC236}">
                <a16:creationId xmlns:a16="http://schemas.microsoft.com/office/drawing/2014/main" id="{C499DA71-B8A8-4C22-901D-FD583C73B302}"/>
              </a:ext>
            </a:extLst>
          </p:cNvPr>
          <p:cNvSpPr/>
          <p:nvPr/>
        </p:nvSpPr>
        <p:spPr>
          <a:xfrm>
            <a:off x="2524881" y="6526255"/>
            <a:ext cx="1238503" cy="259827"/>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Customers</a:t>
            </a:r>
          </a:p>
        </p:txBody>
      </p:sp>
      <p:cxnSp>
        <p:nvCxnSpPr>
          <p:cNvPr id="27" name="Straight Arrow Connector 26">
            <a:extLst>
              <a:ext uri="{FF2B5EF4-FFF2-40B4-BE49-F238E27FC236}">
                <a16:creationId xmlns:a16="http://schemas.microsoft.com/office/drawing/2014/main" id="{970A7231-338D-4981-89CB-B4A407593E53}"/>
              </a:ext>
            </a:extLst>
          </p:cNvPr>
          <p:cNvCxnSpPr>
            <a:cxnSpLocks/>
          </p:cNvCxnSpPr>
          <p:nvPr/>
        </p:nvCxnSpPr>
        <p:spPr>
          <a:xfrm flipH="1">
            <a:off x="784328" y="5762746"/>
            <a:ext cx="262847" cy="588867"/>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8" name="Rectangle: Single Corner Snipped 27">
            <a:extLst>
              <a:ext uri="{FF2B5EF4-FFF2-40B4-BE49-F238E27FC236}">
                <a16:creationId xmlns:a16="http://schemas.microsoft.com/office/drawing/2014/main" id="{9E77053C-8AC4-4BB6-A296-D3F6E4BA8C13}"/>
              </a:ext>
            </a:extLst>
          </p:cNvPr>
          <p:cNvSpPr/>
          <p:nvPr/>
        </p:nvSpPr>
        <p:spPr>
          <a:xfrm>
            <a:off x="0" y="6392738"/>
            <a:ext cx="1299062" cy="259827"/>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Audience</a:t>
            </a:r>
          </a:p>
        </p:txBody>
      </p:sp>
      <p:cxnSp>
        <p:nvCxnSpPr>
          <p:cNvPr id="31" name="Straight Arrow Connector 30">
            <a:extLst>
              <a:ext uri="{FF2B5EF4-FFF2-40B4-BE49-F238E27FC236}">
                <a16:creationId xmlns:a16="http://schemas.microsoft.com/office/drawing/2014/main" id="{4D77826B-6497-4351-87B4-D098DDCCED52}"/>
              </a:ext>
            </a:extLst>
          </p:cNvPr>
          <p:cNvCxnSpPr>
            <a:cxnSpLocks/>
          </p:cNvCxnSpPr>
          <p:nvPr/>
        </p:nvCxnSpPr>
        <p:spPr>
          <a:xfrm>
            <a:off x="2020560" y="5915095"/>
            <a:ext cx="0" cy="303778"/>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1024" name="Rectangle: Single Corner Snipped 1023">
            <a:extLst>
              <a:ext uri="{FF2B5EF4-FFF2-40B4-BE49-F238E27FC236}">
                <a16:creationId xmlns:a16="http://schemas.microsoft.com/office/drawing/2014/main" id="{8CDE608D-092A-415D-BA4D-CF74D3ED9F59}"/>
              </a:ext>
            </a:extLst>
          </p:cNvPr>
          <p:cNvSpPr/>
          <p:nvPr/>
        </p:nvSpPr>
        <p:spPr>
          <a:xfrm>
            <a:off x="1317649" y="6246884"/>
            <a:ext cx="1529205" cy="209458"/>
          </a:xfrm>
          <a:prstGeom prst="snip1Rec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Competitors</a:t>
            </a:r>
          </a:p>
        </p:txBody>
      </p:sp>
    </p:spTree>
    <p:extLst>
      <p:ext uri="{BB962C8B-B14F-4D97-AF65-F5344CB8AC3E}">
        <p14:creationId xmlns:p14="http://schemas.microsoft.com/office/powerpoint/2010/main" val="210534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F74C8B-ECEA-4711-AD66-E981F6A398C1}"/>
              </a:ext>
            </a:extLst>
          </p:cNvPr>
          <p:cNvSpPr txBox="1"/>
          <p:nvPr/>
        </p:nvSpPr>
        <p:spPr>
          <a:xfrm>
            <a:off x="179512" y="-22014"/>
            <a:ext cx="3744416" cy="584775"/>
          </a:xfrm>
          <a:prstGeom prst="rect">
            <a:avLst/>
          </a:prstGeom>
          <a:noFill/>
        </p:spPr>
        <p:txBody>
          <a:bodyPr wrap="square" rtlCol="0">
            <a:spAutoFit/>
          </a:bodyPr>
          <a:lstStyle/>
          <a:p>
            <a:pPr algn="ctr"/>
            <a:r>
              <a:rPr lang="en-GB" sz="3200" b="1" dirty="0">
                <a:solidFill>
                  <a:srgbClr val="FFC000"/>
                </a:solidFill>
              </a:rPr>
              <a:t>Macro Environment </a:t>
            </a:r>
          </a:p>
        </p:txBody>
      </p:sp>
      <p:sp>
        <p:nvSpPr>
          <p:cNvPr id="5" name="TextBox 4">
            <a:extLst>
              <a:ext uri="{FF2B5EF4-FFF2-40B4-BE49-F238E27FC236}">
                <a16:creationId xmlns:a16="http://schemas.microsoft.com/office/drawing/2014/main" id="{C3ACB36A-95D9-4C68-B799-62C9C419E662}"/>
              </a:ext>
            </a:extLst>
          </p:cNvPr>
          <p:cNvSpPr txBox="1"/>
          <p:nvPr/>
        </p:nvSpPr>
        <p:spPr>
          <a:xfrm>
            <a:off x="179512" y="489446"/>
            <a:ext cx="7920880" cy="923330"/>
          </a:xfrm>
          <a:prstGeom prst="rect">
            <a:avLst/>
          </a:prstGeom>
          <a:noFill/>
        </p:spPr>
        <p:txBody>
          <a:bodyPr wrap="square" rtlCol="0">
            <a:spAutoFit/>
          </a:bodyPr>
          <a:lstStyle/>
          <a:p>
            <a:r>
              <a:rPr lang="en-GB" b="1" dirty="0">
                <a:solidFill>
                  <a:schemeClr val="accent1">
                    <a:lumMod val="75000"/>
                  </a:schemeClr>
                </a:solidFill>
              </a:rPr>
              <a:t>Most of the business today have had to survive the existing vibrant competitive environment by exploring new businesses opportunities to carry on being competitive (Hitt, Ireland, Camp and Sexton (2001)</a:t>
            </a:r>
          </a:p>
        </p:txBody>
      </p:sp>
      <p:sp>
        <p:nvSpPr>
          <p:cNvPr id="6" name="TextBox 5">
            <a:extLst>
              <a:ext uri="{FF2B5EF4-FFF2-40B4-BE49-F238E27FC236}">
                <a16:creationId xmlns:a16="http://schemas.microsoft.com/office/drawing/2014/main" id="{C9AE23C6-1744-416B-8346-0D92AFFD7AD8}"/>
              </a:ext>
            </a:extLst>
          </p:cNvPr>
          <p:cNvSpPr txBox="1"/>
          <p:nvPr/>
        </p:nvSpPr>
        <p:spPr>
          <a:xfrm>
            <a:off x="2862489" y="1556792"/>
            <a:ext cx="6281511" cy="230832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Below you can notice just some of the macro environmental factors</a:t>
            </a:r>
          </a:p>
          <a:p>
            <a:r>
              <a:rPr lang="en-GB" sz="1600" b="1" dirty="0">
                <a:latin typeface="Arial" panose="020B0604020202020204" pitchFamily="34" charset="0"/>
                <a:cs typeface="Arial" panose="020B0604020202020204" pitchFamily="34" charset="0"/>
              </a:rPr>
              <a:t>Economic:</a:t>
            </a:r>
            <a:r>
              <a:rPr lang="en-GB" sz="1600" dirty="0">
                <a:latin typeface="Arial" panose="020B0604020202020204" pitchFamily="34" charset="0"/>
                <a:cs typeface="Arial" panose="020B0604020202020204" pitchFamily="34" charset="0"/>
              </a:rPr>
              <a:t> Our economy, we can say that is controlled by the customers because they are the ones paying for our products and services. Also, our economic situation depends on how we are structuring the prices.  </a:t>
            </a:r>
          </a:p>
          <a:p>
            <a:r>
              <a:rPr lang="en-GB" sz="1600" b="1" dirty="0">
                <a:latin typeface="Arial" panose="020B0604020202020204" pitchFamily="34" charset="0"/>
                <a:cs typeface="Arial" panose="020B0604020202020204" pitchFamily="34" charset="0"/>
              </a:rPr>
              <a:t>Political</a:t>
            </a:r>
            <a:r>
              <a:rPr lang="en-GB" sz="1600" dirty="0">
                <a:latin typeface="Arial" panose="020B0604020202020204" pitchFamily="34" charset="0"/>
                <a:cs typeface="Arial" panose="020B0604020202020204" pitchFamily="34" charset="0"/>
              </a:rPr>
              <a:t>: This is an important factor because if there are changes in the country set by the government people then, our restaurant could have a limited amount of people coming </a:t>
            </a:r>
          </a:p>
        </p:txBody>
      </p:sp>
      <p:pic>
        <p:nvPicPr>
          <p:cNvPr id="7" name="Picture 6">
            <a:extLst>
              <a:ext uri="{FF2B5EF4-FFF2-40B4-BE49-F238E27FC236}">
                <a16:creationId xmlns:a16="http://schemas.microsoft.com/office/drawing/2014/main" id="{EA84F1C6-5880-4DB1-8EFE-20A483E367A8}"/>
              </a:ext>
            </a:extLst>
          </p:cNvPr>
          <p:cNvPicPr>
            <a:picLocks noChangeAspect="1"/>
          </p:cNvPicPr>
          <p:nvPr/>
        </p:nvPicPr>
        <p:blipFill>
          <a:blip r:embed="rId2"/>
          <a:stretch>
            <a:fillRect/>
          </a:stretch>
        </p:blipFill>
        <p:spPr>
          <a:xfrm>
            <a:off x="9553" y="1513096"/>
            <a:ext cx="2852936" cy="2707992"/>
          </a:xfrm>
          <a:prstGeom prst="rect">
            <a:avLst/>
          </a:prstGeom>
        </p:spPr>
      </p:pic>
      <p:pic>
        <p:nvPicPr>
          <p:cNvPr id="8" name="Picture 7">
            <a:extLst>
              <a:ext uri="{FF2B5EF4-FFF2-40B4-BE49-F238E27FC236}">
                <a16:creationId xmlns:a16="http://schemas.microsoft.com/office/drawing/2014/main" id="{46AE389B-7D9C-4FF1-B730-CE9CD7843F8F}"/>
              </a:ext>
            </a:extLst>
          </p:cNvPr>
          <p:cNvPicPr>
            <a:picLocks noChangeAspect="1"/>
          </p:cNvPicPr>
          <p:nvPr/>
        </p:nvPicPr>
        <p:blipFill rotWithShape="1">
          <a:blip r:embed="rId3"/>
          <a:srcRect t="23732"/>
          <a:stretch/>
        </p:blipFill>
        <p:spPr>
          <a:xfrm>
            <a:off x="3067022" y="3917841"/>
            <a:ext cx="6067425" cy="3094714"/>
          </a:xfrm>
          <a:prstGeom prst="rect">
            <a:avLst/>
          </a:prstGeom>
        </p:spPr>
      </p:pic>
      <p:sp>
        <p:nvSpPr>
          <p:cNvPr id="9" name="TextBox 8">
            <a:extLst>
              <a:ext uri="{FF2B5EF4-FFF2-40B4-BE49-F238E27FC236}">
                <a16:creationId xmlns:a16="http://schemas.microsoft.com/office/drawing/2014/main" id="{7B77624D-397C-41F3-A03A-AE9D1D7D9459}"/>
              </a:ext>
            </a:extLst>
          </p:cNvPr>
          <p:cNvSpPr txBox="1"/>
          <p:nvPr/>
        </p:nvSpPr>
        <p:spPr>
          <a:xfrm>
            <a:off x="179512" y="4437112"/>
            <a:ext cx="2682977" cy="209288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Cultural: </a:t>
            </a:r>
            <a:r>
              <a:rPr lang="en-GB" sz="1600" dirty="0">
                <a:latin typeface="Arial" panose="020B0604020202020204" pitchFamily="34" charset="0"/>
                <a:cs typeface="Arial" panose="020B0604020202020204" pitchFamily="34" charset="0"/>
              </a:rPr>
              <a:t>People from different country might prefer to eat some other types of food than the one we offer and to prevent that we try to cover more than just traditional British food.  </a:t>
            </a:r>
          </a:p>
          <a:p>
            <a:endParaRPr lang="en-GB" dirty="0"/>
          </a:p>
        </p:txBody>
      </p:sp>
    </p:spTree>
    <p:extLst>
      <p:ext uri="{BB962C8B-B14F-4D97-AF65-F5344CB8AC3E}">
        <p14:creationId xmlns:p14="http://schemas.microsoft.com/office/powerpoint/2010/main" val="82882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57EE-B4B3-457C-ACB1-C48400C6F6BD}"/>
              </a:ext>
            </a:extLst>
          </p:cNvPr>
          <p:cNvSpPr>
            <a:spLocks noGrp="1"/>
          </p:cNvSpPr>
          <p:nvPr>
            <p:ph type="title"/>
          </p:nvPr>
        </p:nvSpPr>
        <p:spPr>
          <a:xfrm>
            <a:off x="457200" y="152400"/>
            <a:ext cx="7571184" cy="1251062"/>
          </a:xfrm>
        </p:spPr>
        <p:txBody>
          <a:bodyPr>
            <a:normAutofit fontScale="90000"/>
          </a:bodyPr>
          <a:lstStyle/>
          <a:p>
            <a:pPr algn="ctr"/>
            <a:r>
              <a:rPr lang="en-GB" dirty="0"/>
              <a:t>SWOT Analysis</a:t>
            </a:r>
            <a:br>
              <a:rPr lang="en-GB" dirty="0"/>
            </a:br>
            <a:r>
              <a:rPr lang="en-GB" sz="1600" dirty="0"/>
              <a:t>“</a:t>
            </a:r>
            <a:r>
              <a:rPr lang="en-US" sz="1800" dirty="0"/>
              <a:t>The purpose of  SWOT is to test and modify individual's </a:t>
            </a:r>
            <a:r>
              <a:rPr lang="en-US" sz="1600" dirty="0"/>
              <a:t>abilities and weak points to the chances and dangers to create key options</a:t>
            </a:r>
            <a:r>
              <a:rPr lang="en-GB" sz="1600" dirty="0"/>
              <a:t>. </a:t>
            </a:r>
            <a:r>
              <a:rPr lang="en-US" sz="1600" dirty="0"/>
              <a:t>(Pahl and richter,2007)”</a:t>
            </a:r>
            <a:endParaRPr lang="en-GB" dirty="0"/>
          </a:p>
        </p:txBody>
      </p:sp>
      <p:graphicFrame>
        <p:nvGraphicFramePr>
          <p:cNvPr id="8" name="Diagram 7">
            <a:extLst>
              <a:ext uri="{FF2B5EF4-FFF2-40B4-BE49-F238E27FC236}">
                <a16:creationId xmlns:a16="http://schemas.microsoft.com/office/drawing/2014/main" id="{D44CD182-1C69-41C3-810F-54BDC172F04E}"/>
              </a:ext>
            </a:extLst>
          </p:cNvPr>
          <p:cNvGraphicFramePr/>
          <p:nvPr>
            <p:extLst>
              <p:ext uri="{D42A27DB-BD31-4B8C-83A1-F6EECF244321}">
                <p14:modId xmlns:p14="http://schemas.microsoft.com/office/powerpoint/2010/main" val="4138080234"/>
              </p:ext>
            </p:extLst>
          </p:nvPr>
        </p:nvGraphicFramePr>
        <p:xfrm>
          <a:off x="0" y="1403462"/>
          <a:ext cx="9144000" cy="5454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Arrow: Right 26">
            <a:extLst>
              <a:ext uri="{FF2B5EF4-FFF2-40B4-BE49-F238E27FC236}">
                <a16:creationId xmlns:a16="http://schemas.microsoft.com/office/drawing/2014/main" id="{30D7BCAD-661D-45CD-8630-D6796EA3E298}"/>
              </a:ext>
            </a:extLst>
          </p:cNvPr>
          <p:cNvSpPr/>
          <p:nvPr/>
        </p:nvSpPr>
        <p:spPr>
          <a:xfrm>
            <a:off x="6749939" y="2207194"/>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1DF218BA-1945-4F05-9C30-348276D04517}"/>
              </a:ext>
            </a:extLst>
          </p:cNvPr>
          <p:cNvSpPr/>
          <p:nvPr/>
        </p:nvSpPr>
        <p:spPr>
          <a:xfrm rot="10800000">
            <a:off x="1890006" y="2207194"/>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49A26552-4F8F-4894-ABD6-338DB411B5CB}"/>
              </a:ext>
            </a:extLst>
          </p:cNvPr>
          <p:cNvSpPr/>
          <p:nvPr/>
        </p:nvSpPr>
        <p:spPr>
          <a:xfrm rot="10800000">
            <a:off x="1909283" y="4356195"/>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45167EAE-1A4D-496A-A93B-C7A9D2ECFA8B}"/>
              </a:ext>
            </a:extLst>
          </p:cNvPr>
          <p:cNvSpPr/>
          <p:nvPr/>
        </p:nvSpPr>
        <p:spPr>
          <a:xfrm>
            <a:off x="6749939" y="4356195"/>
            <a:ext cx="504056" cy="3056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2AC2251E-A192-4EDD-A6A2-FF51AC03B4E6}"/>
              </a:ext>
            </a:extLst>
          </p:cNvPr>
          <p:cNvSpPr txBox="1"/>
          <p:nvPr/>
        </p:nvSpPr>
        <p:spPr>
          <a:xfrm>
            <a:off x="7340500" y="1500362"/>
            <a:ext cx="1584176" cy="2308324"/>
          </a:xfrm>
          <a:prstGeom prst="rect">
            <a:avLst/>
          </a:prstGeom>
          <a:noFill/>
        </p:spPr>
        <p:txBody>
          <a:bodyPr wrap="square" rtlCol="0">
            <a:spAutoFit/>
          </a:bodyPr>
          <a:lstStyle/>
          <a:p>
            <a:r>
              <a:rPr lang="en-GB" dirty="0"/>
              <a:t>Not open for breakfast</a:t>
            </a:r>
          </a:p>
          <a:p>
            <a:r>
              <a:rPr lang="en-GB" dirty="0"/>
              <a:t>Pricey</a:t>
            </a:r>
          </a:p>
          <a:p>
            <a:r>
              <a:rPr lang="en-GB" dirty="0"/>
              <a:t>Is open only4days/week from 12-2:30 and 6:30-9:00</a:t>
            </a:r>
          </a:p>
        </p:txBody>
      </p:sp>
      <p:sp>
        <p:nvSpPr>
          <p:cNvPr id="34" name="TextBox 33">
            <a:extLst>
              <a:ext uri="{FF2B5EF4-FFF2-40B4-BE49-F238E27FC236}">
                <a16:creationId xmlns:a16="http://schemas.microsoft.com/office/drawing/2014/main" id="{4A716744-DC47-4028-937E-C44B17D32DCA}"/>
              </a:ext>
            </a:extLst>
          </p:cNvPr>
          <p:cNvSpPr txBox="1"/>
          <p:nvPr/>
        </p:nvSpPr>
        <p:spPr>
          <a:xfrm>
            <a:off x="166432" y="1638861"/>
            <a:ext cx="1689958" cy="2031325"/>
          </a:xfrm>
          <a:prstGeom prst="rect">
            <a:avLst/>
          </a:prstGeom>
          <a:noFill/>
        </p:spPr>
        <p:txBody>
          <a:bodyPr wrap="square" rtlCol="0">
            <a:spAutoFit/>
          </a:bodyPr>
          <a:lstStyle/>
          <a:p>
            <a:r>
              <a:rPr lang="en-GB" dirty="0"/>
              <a:t>Fine dining</a:t>
            </a:r>
          </a:p>
          <a:p>
            <a:r>
              <a:rPr lang="en-GB" dirty="0"/>
              <a:t>Vegetarian menu</a:t>
            </a:r>
          </a:p>
          <a:p>
            <a:r>
              <a:rPr lang="en-GB" dirty="0"/>
              <a:t>Tasty food</a:t>
            </a:r>
          </a:p>
          <a:p>
            <a:r>
              <a:rPr lang="en-GB" dirty="0"/>
              <a:t>Friendly staff</a:t>
            </a:r>
          </a:p>
          <a:p>
            <a:r>
              <a:rPr lang="en-GB" dirty="0"/>
              <a:t>Dinners can run up to 9 courses</a:t>
            </a:r>
          </a:p>
        </p:txBody>
      </p:sp>
      <p:sp>
        <p:nvSpPr>
          <p:cNvPr id="35" name="TextBox 34">
            <a:extLst>
              <a:ext uri="{FF2B5EF4-FFF2-40B4-BE49-F238E27FC236}">
                <a16:creationId xmlns:a16="http://schemas.microsoft.com/office/drawing/2014/main" id="{8F0EF55C-4A1C-4FF4-BB9C-9617016A99BB}"/>
              </a:ext>
            </a:extLst>
          </p:cNvPr>
          <p:cNvSpPr txBox="1"/>
          <p:nvPr/>
        </p:nvSpPr>
        <p:spPr>
          <a:xfrm>
            <a:off x="219324" y="4356195"/>
            <a:ext cx="1584175" cy="1477328"/>
          </a:xfrm>
          <a:prstGeom prst="rect">
            <a:avLst/>
          </a:prstGeom>
          <a:noFill/>
        </p:spPr>
        <p:txBody>
          <a:bodyPr wrap="square" rtlCol="0">
            <a:spAutoFit/>
          </a:bodyPr>
          <a:lstStyle/>
          <a:p>
            <a:r>
              <a:rPr lang="en-GB" dirty="0"/>
              <a:t>To open more days </a:t>
            </a:r>
          </a:p>
          <a:p>
            <a:r>
              <a:rPr lang="en-GB" dirty="0"/>
              <a:t>To introduce a breakfast menu</a:t>
            </a:r>
          </a:p>
        </p:txBody>
      </p:sp>
      <p:sp>
        <p:nvSpPr>
          <p:cNvPr id="3" name="TextBox 2">
            <a:extLst>
              <a:ext uri="{FF2B5EF4-FFF2-40B4-BE49-F238E27FC236}">
                <a16:creationId xmlns:a16="http://schemas.microsoft.com/office/drawing/2014/main" id="{1DB25ADD-98E9-4F81-A808-3897D7F765FF}"/>
              </a:ext>
            </a:extLst>
          </p:cNvPr>
          <p:cNvSpPr txBox="1"/>
          <p:nvPr/>
        </p:nvSpPr>
        <p:spPr>
          <a:xfrm>
            <a:off x="7340500" y="4221088"/>
            <a:ext cx="1803500" cy="2585323"/>
          </a:xfrm>
          <a:prstGeom prst="rect">
            <a:avLst/>
          </a:prstGeom>
          <a:noFill/>
        </p:spPr>
        <p:txBody>
          <a:bodyPr wrap="square" rtlCol="0">
            <a:spAutoFit/>
          </a:bodyPr>
          <a:lstStyle/>
          <a:p>
            <a:r>
              <a:rPr lang="en-GB" dirty="0"/>
              <a:t>Limited economy as we must pay salaries, buy needed stuff for the hotel, and pay the space as well, plus profit of the restaurant </a:t>
            </a:r>
          </a:p>
        </p:txBody>
      </p:sp>
    </p:spTree>
    <p:extLst>
      <p:ext uri="{BB962C8B-B14F-4D97-AF65-F5344CB8AC3E}">
        <p14:creationId xmlns:p14="http://schemas.microsoft.com/office/powerpoint/2010/main" val="1175009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0318-B897-4FD2-B8AA-14BAA355A4B2}"/>
              </a:ext>
            </a:extLst>
          </p:cNvPr>
          <p:cNvSpPr>
            <a:spLocks noGrp="1"/>
          </p:cNvSpPr>
          <p:nvPr>
            <p:ph type="title"/>
          </p:nvPr>
        </p:nvSpPr>
        <p:spPr/>
        <p:txBody>
          <a:bodyPr/>
          <a:lstStyle/>
          <a:p>
            <a:r>
              <a:rPr lang="en-GB" dirty="0"/>
              <a:t>PESTLE </a:t>
            </a:r>
          </a:p>
        </p:txBody>
      </p:sp>
      <p:sp>
        <p:nvSpPr>
          <p:cNvPr id="3" name="TextBox 2">
            <a:extLst>
              <a:ext uri="{FF2B5EF4-FFF2-40B4-BE49-F238E27FC236}">
                <a16:creationId xmlns:a16="http://schemas.microsoft.com/office/drawing/2014/main" id="{BF4BB539-ABCA-4E47-9A5C-149863B9DD09}"/>
              </a:ext>
            </a:extLst>
          </p:cNvPr>
          <p:cNvSpPr txBox="1"/>
          <p:nvPr/>
        </p:nvSpPr>
        <p:spPr>
          <a:xfrm>
            <a:off x="611560" y="2132856"/>
            <a:ext cx="5256584" cy="33843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91D13864-D070-442B-8CB4-F1243973EA25}"/>
              </a:ext>
            </a:extLst>
          </p:cNvPr>
          <p:cNvSpPr txBox="1"/>
          <p:nvPr/>
        </p:nvSpPr>
        <p:spPr>
          <a:xfrm>
            <a:off x="0" y="1484784"/>
            <a:ext cx="6156176" cy="5539978"/>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Political: </a:t>
            </a:r>
            <a:r>
              <a:rPr lang="en-GB" sz="1400" dirty="0">
                <a:latin typeface="Arial" panose="020B0604020202020204" pitchFamily="34" charset="0"/>
                <a:cs typeface="Arial" panose="020B0604020202020204" pitchFamily="34" charset="0"/>
              </a:rPr>
              <a:t>there are things around such as Brexit which might affect the touristic level we get. Therefore, if it happens most of the customers we will have will be locally based.  </a:t>
            </a:r>
          </a:p>
          <a:p>
            <a:r>
              <a:rPr lang="en-GB" sz="1400" b="1" dirty="0">
                <a:latin typeface="Arial" panose="020B0604020202020204" pitchFamily="34" charset="0"/>
                <a:cs typeface="Arial" panose="020B0604020202020204" pitchFamily="34" charset="0"/>
              </a:rPr>
              <a:t>Economical: </a:t>
            </a:r>
            <a:r>
              <a:rPr lang="en-GB" sz="1400" dirty="0">
                <a:latin typeface="Arial" panose="020B0604020202020204" pitchFamily="34" charset="0"/>
                <a:cs typeface="Arial" panose="020B0604020202020204" pitchFamily="34" charset="0"/>
              </a:rPr>
              <a:t>This factor could be affected by the political factor because, less customers means lower income to the restaurant and this will highly affect. </a:t>
            </a:r>
          </a:p>
          <a:p>
            <a:r>
              <a:rPr lang="en-GB" sz="1400" b="1" dirty="0">
                <a:latin typeface="Arial" panose="020B0604020202020204" pitchFamily="34" charset="0"/>
                <a:cs typeface="Arial" panose="020B0604020202020204" pitchFamily="34" charset="0"/>
              </a:rPr>
              <a:t>Social: </a:t>
            </a:r>
            <a:r>
              <a:rPr lang="en-GB" sz="1400" dirty="0">
                <a:latin typeface="Arial" panose="020B0604020202020204" pitchFamily="34" charset="0"/>
                <a:cs typeface="Arial" panose="020B0604020202020204" pitchFamily="34" charset="0"/>
              </a:rPr>
              <a:t>People coming to us are varying and this because some people, like working class people rather go to less rated restaurants because of the lower prices whilst middle classes or young teenager rather go to a more modern one which is mostly occupied by people that are able to show educated behaviour to maintain the calm and relaxing atmosphere </a:t>
            </a:r>
          </a:p>
          <a:p>
            <a:r>
              <a:rPr lang="en-GB" sz="1400" b="1" dirty="0">
                <a:latin typeface="Arial" panose="020B0604020202020204" pitchFamily="34" charset="0"/>
                <a:cs typeface="Arial" panose="020B0604020202020204" pitchFamily="34" charset="0"/>
              </a:rPr>
              <a:t>Technological: </a:t>
            </a:r>
            <a:r>
              <a:rPr lang="en-GB" sz="1400" dirty="0">
                <a:latin typeface="Arial" panose="020B0604020202020204" pitchFamily="34" charset="0"/>
                <a:cs typeface="Arial" panose="020B0604020202020204" pitchFamily="34" charset="0"/>
              </a:rPr>
              <a:t>We rather use the modern technology so we are communicating with the customers through internet message apps such as messenger, emails… And we do like to use modern technology in the restaurant as well and this can be seen through the internal systems we have to collect and reject data.  </a:t>
            </a:r>
          </a:p>
          <a:p>
            <a:r>
              <a:rPr lang="en-GB" sz="1400" b="1" dirty="0">
                <a:latin typeface="Arial" panose="020B0604020202020204" pitchFamily="34" charset="0"/>
                <a:cs typeface="Arial" panose="020B0604020202020204" pitchFamily="34" charset="0"/>
              </a:rPr>
              <a:t>Environmental: </a:t>
            </a:r>
            <a:r>
              <a:rPr lang="en-GB" sz="1400" dirty="0">
                <a:latin typeface="Arial" panose="020B0604020202020204" pitchFamily="34" charset="0"/>
                <a:cs typeface="Arial" panose="020B0604020202020204" pitchFamily="34" charset="0"/>
              </a:rPr>
              <a:t>Competitors around our restaurant could affect our business and this because they might hold the same products at lower prices. Also, the things we have around like tourist points could have an impact as well, but is not the case when it comes to our restaurant because our location is quite good and attractive. </a:t>
            </a:r>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Legal: </a:t>
            </a:r>
            <a:r>
              <a:rPr lang="en-GB" sz="1400" dirty="0">
                <a:latin typeface="Arial" panose="020B0604020202020204" pitchFamily="34" charset="0"/>
                <a:cs typeface="Arial" panose="020B0604020202020204" pitchFamily="34" charset="0"/>
              </a:rPr>
              <a:t>We are always trying and managing to work after the rules and regulation we should to make sure that our processes are legal and we are not taking the risk to do anything that is not acceptable. </a:t>
            </a:r>
            <a:endParaRPr lang="en-GB" sz="1400" b="1"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3CEB8F85-1613-4E54-9BB8-D5244D9A9ED3}"/>
              </a:ext>
            </a:extLst>
          </p:cNvPr>
          <p:cNvPicPr>
            <a:picLocks noChangeAspect="1"/>
          </p:cNvPicPr>
          <p:nvPr/>
        </p:nvPicPr>
        <p:blipFill>
          <a:blip r:embed="rId2"/>
          <a:stretch>
            <a:fillRect/>
          </a:stretch>
        </p:blipFill>
        <p:spPr>
          <a:xfrm>
            <a:off x="6012160" y="1500101"/>
            <a:ext cx="2987823" cy="2324943"/>
          </a:xfrm>
          <a:prstGeom prst="rect">
            <a:avLst/>
          </a:prstGeom>
        </p:spPr>
      </p:pic>
      <p:pic>
        <p:nvPicPr>
          <p:cNvPr id="6" name="Picture 5">
            <a:extLst>
              <a:ext uri="{FF2B5EF4-FFF2-40B4-BE49-F238E27FC236}">
                <a16:creationId xmlns:a16="http://schemas.microsoft.com/office/drawing/2014/main" id="{61A7152D-18D4-4A1A-A597-2B01A44D5C2B}"/>
              </a:ext>
            </a:extLst>
          </p:cNvPr>
          <p:cNvPicPr>
            <a:picLocks noChangeAspect="1"/>
          </p:cNvPicPr>
          <p:nvPr/>
        </p:nvPicPr>
        <p:blipFill rotWithShape="1">
          <a:blip r:embed="rId3"/>
          <a:srcRect t="28937" b="15224"/>
          <a:stretch/>
        </p:blipFill>
        <p:spPr>
          <a:xfrm>
            <a:off x="6072058" y="3966583"/>
            <a:ext cx="3012044" cy="2659310"/>
          </a:xfrm>
          <a:prstGeom prst="rect">
            <a:avLst/>
          </a:prstGeom>
        </p:spPr>
      </p:pic>
    </p:spTree>
    <p:extLst>
      <p:ext uri="{BB962C8B-B14F-4D97-AF65-F5344CB8AC3E}">
        <p14:creationId xmlns:p14="http://schemas.microsoft.com/office/powerpoint/2010/main" val="4217619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EC85-8D72-40C3-81CB-223506A86EE8}"/>
              </a:ext>
            </a:extLst>
          </p:cNvPr>
          <p:cNvSpPr>
            <a:spLocks noGrp="1"/>
          </p:cNvSpPr>
          <p:nvPr>
            <p:ph type="title"/>
          </p:nvPr>
        </p:nvSpPr>
        <p:spPr/>
        <p:txBody>
          <a:bodyPr/>
          <a:lstStyle/>
          <a:p>
            <a:r>
              <a:rPr lang="en-GB" dirty="0"/>
              <a:t>Business strategy </a:t>
            </a:r>
          </a:p>
        </p:txBody>
      </p:sp>
      <p:sp>
        <p:nvSpPr>
          <p:cNvPr id="3" name="TextBox 2">
            <a:extLst>
              <a:ext uri="{FF2B5EF4-FFF2-40B4-BE49-F238E27FC236}">
                <a16:creationId xmlns:a16="http://schemas.microsoft.com/office/drawing/2014/main" id="{C1A9A621-37C7-42D3-AD04-2E7E5D605CF6}"/>
              </a:ext>
            </a:extLst>
          </p:cNvPr>
          <p:cNvSpPr txBox="1"/>
          <p:nvPr/>
        </p:nvSpPr>
        <p:spPr>
          <a:xfrm>
            <a:off x="3600219" y="1556792"/>
            <a:ext cx="5364596" cy="3416320"/>
          </a:xfrm>
          <a:prstGeom prst="rect">
            <a:avLst/>
          </a:prstGeom>
          <a:noFill/>
        </p:spPr>
        <p:txBody>
          <a:bodyPr wrap="square" rtlCol="0">
            <a:spAutoFit/>
          </a:bodyPr>
          <a:lstStyle/>
          <a:p>
            <a:r>
              <a:rPr lang="en-GB" dirty="0"/>
              <a:t>To maintain our restaurant competitive and at the top we must, and we do actually, try to use as much strategies as we can. The most strategies we tend to use are based on the behaviour we are showing and the attitude we do share as to attract customers we should show empathy and we must show interest to everything the customer is saying to us. </a:t>
            </a:r>
          </a:p>
          <a:p>
            <a:r>
              <a:rPr lang="en-GB" dirty="0"/>
              <a:t>Also, an important aspect is to engage the customers when we are planning some changes in our restaurant and to do that we are using our social media pages to ask for different opinions based on the idea we have, and this usually quiet works. </a:t>
            </a:r>
          </a:p>
        </p:txBody>
      </p:sp>
      <p:pic>
        <p:nvPicPr>
          <p:cNvPr id="4" name="Picture 3">
            <a:extLst>
              <a:ext uri="{FF2B5EF4-FFF2-40B4-BE49-F238E27FC236}">
                <a16:creationId xmlns:a16="http://schemas.microsoft.com/office/drawing/2014/main" id="{5C1A048C-3B66-4921-8DC6-08C2F438259E}"/>
              </a:ext>
            </a:extLst>
          </p:cNvPr>
          <p:cNvPicPr>
            <a:picLocks noChangeAspect="1"/>
          </p:cNvPicPr>
          <p:nvPr/>
        </p:nvPicPr>
        <p:blipFill>
          <a:blip r:embed="rId2"/>
          <a:stretch>
            <a:fillRect/>
          </a:stretch>
        </p:blipFill>
        <p:spPr>
          <a:xfrm>
            <a:off x="4716016" y="4944977"/>
            <a:ext cx="2890664" cy="1913023"/>
          </a:xfrm>
          <a:prstGeom prst="rect">
            <a:avLst/>
          </a:prstGeom>
        </p:spPr>
      </p:pic>
      <p:pic>
        <p:nvPicPr>
          <p:cNvPr id="5" name="Picture 4">
            <a:extLst>
              <a:ext uri="{FF2B5EF4-FFF2-40B4-BE49-F238E27FC236}">
                <a16:creationId xmlns:a16="http://schemas.microsoft.com/office/drawing/2014/main" id="{3F939080-C617-4734-B870-857187B38008}"/>
              </a:ext>
            </a:extLst>
          </p:cNvPr>
          <p:cNvPicPr>
            <a:picLocks noChangeAspect="1"/>
          </p:cNvPicPr>
          <p:nvPr/>
        </p:nvPicPr>
        <p:blipFill>
          <a:blip r:embed="rId3"/>
          <a:stretch>
            <a:fillRect/>
          </a:stretch>
        </p:blipFill>
        <p:spPr>
          <a:xfrm>
            <a:off x="21675" y="1579494"/>
            <a:ext cx="3491880" cy="2327920"/>
          </a:xfrm>
          <a:prstGeom prst="rect">
            <a:avLst/>
          </a:prstGeom>
        </p:spPr>
      </p:pic>
      <p:pic>
        <p:nvPicPr>
          <p:cNvPr id="6" name="Picture 5">
            <a:extLst>
              <a:ext uri="{FF2B5EF4-FFF2-40B4-BE49-F238E27FC236}">
                <a16:creationId xmlns:a16="http://schemas.microsoft.com/office/drawing/2014/main" id="{32D39489-FE76-4099-8EA6-DCF3356BDB0C}"/>
              </a:ext>
            </a:extLst>
          </p:cNvPr>
          <p:cNvPicPr>
            <a:picLocks noChangeAspect="1"/>
          </p:cNvPicPr>
          <p:nvPr/>
        </p:nvPicPr>
        <p:blipFill>
          <a:blip r:embed="rId4"/>
          <a:stretch>
            <a:fillRect/>
          </a:stretch>
        </p:blipFill>
        <p:spPr>
          <a:xfrm>
            <a:off x="146506" y="4212704"/>
            <a:ext cx="3323861" cy="2492896"/>
          </a:xfrm>
          <a:prstGeom prst="rect">
            <a:avLst/>
          </a:prstGeom>
        </p:spPr>
      </p:pic>
    </p:spTree>
    <p:extLst>
      <p:ext uri="{BB962C8B-B14F-4D97-AF65-F5344CB8AC3E}">
        <p14:creationId xmlns:p14="http://schemas.microsoft.com/office/powerpoint/2010/main" val="2669957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C046-A7CE-4BD5-9AF3-9B01225062F5}"/>
              </a:ext>
            </a:extLst>
          </p:cNvPr>
          <p:cNvSpPr>
            <a:spLocks noGrp="1"/>
          </p:cNvSpPr>
          <p:nvPr>
            <p:ph type="title"/>
          </p:nvPr>
        </p:nvSpPr>
        <p:spPr/>
        <p:txBody>
          <a:bodyPr/>
          <a:lstStyle/>
          <a:p>
            <a:r>
              <a:rPr lang="en-GB" dirty="0"/>
              <a:t>Marketing Communication Mix</a:t>
            </a:r>
          </a:p>
        </p:txBody>
      </p:sp>
      <p:sp>
        <p:nvSpPr>
          <p:cNvPr id="4" name="TextBox 3">
            <a:extLst>
              <a:ext uri="{FF2B5EF4-FFF2-40B4-BE49-F238E27FC236}">
                <a16:creationId xmlns:a16="http://schemas.microsoft.com/office/drawing/2014/main" id="{420AE6A0-D2FF-4A3E-8931-F8D8F5581549}"/>
              </a:ext>
            </a:extLst>
          </p:cNvPr>
          <p:cNvSpPr txBox="1"/>
          <p:nvPr/>
        </p:nvSpPr>
        <p:spPr>
          <a:xfrm>
            <a:off x="179512" y="1504176"/>
            <a:ext cx="4680520" cy="5201424"/>
          </a:xfrm>
          <a:prstGeom prst="rect">
            <a:avLst/>
          </a:prstGeom>
          <a:noFill/>
        </p:spPr>
        <p:txBody>
          <a:bodyPr wrap="square" rtlCol="0">
            <a:spAutoFit/>
          </a:bodyPr>
          <a:lstStyle/>
          <a:p>
            <a:r>
              <a:rPr lang="en-GB" sz="2000" b="1" i="1" u="sng" dirty="0"/>
              <a:t>Place</a:t>
            </a:r>
            <a:r>
              <a:rPr lang="en-GB" dirty="0"/>
              <a:t>: it includes the circumstances in which we are trying to sell the product, but the most usual we are showing our products either on the website, on our Facebook page or on our menu. </a:t>
            </a:r>
          </a:p>
          <a:p>
            <a:r>
              <a:rPr lang="en-GB" sz="2000" b="1" i="1" u="sng" dirty="0"/>
              <a:t>Product: </a:t>
            </a:r>
            <a:r>
              <a:rPr lang="en-GB" dirty="0"/>
              <a:t>Our products are always nicely showed and the plates that we are using for our food are designed in a unique way to attract the customers and feel good while they eat. </a:t>
            </a:r>
          </a:p>
          <a:p>
            <a:r>
              <a:rPr lang="en-GB" sz="2000" b="1" i="1" u="sng" dirty="0"/>
              <a:t>Price: </a:t>
            </a:r>
            <a:r>
              <a:rPr lang="en-GB" dirty="0"/>
              <a:t>The prices we set are not the biggest but neither the lowest and this makes the products quite accessible by anyone that wants to treat themselves.  </a:t>
            </a:r>
          </a:p>
          <a:p>
            <a:r>
              <a:rPr lang="en-GB" sz="2000" b="1" i="1" u="sng" dirty="0"/>
              <a:t>Promotion: </a:t>
            </a:r>
            <a:r>
              <a:rPr lang="en-GB" dirty="0"/>
              <a:t>To make people have interest in our products we are talking about how good they are and we are expressing and eventuating what makes our product unique and different to the other ones. </a:t>
            </a:r>
          </a:p>
        </p:txBody>
      </p:sp>
      <p:pic>
        <p:nvPicPr>
          <p:cNvPr id="5" name="Picture 4">
            <a:extLst>
              <a:ext uri="{FF2B5EF4-FFF2-40B4-BE49-F238E27FC236}">
                <a16:creationId xmlns:a16="http://schemas.microsoft.com/office/drawing/2014/main" id="{6B24D4A5-F156-4461-87A1-013F8A2B1A3C}"/>
              </a:ext>
            </a:extLst>
          </p:cNvPr>
          <p:cNvPicPr>
            <a:picLocks noChangeAspect="1"/>
          </p:cNvPicPr>
          <p:nvPr/>
        </p:nvPicPr>
        <p:blipFill rotWithShape="1">
          <a:blip r:embed="rId2"/>
          <a:srcRect r="34672"/>
          <a:stretch/>
        </p:blipFill>
        <p:spPr>
          <a:xfrm>
            <a:off x="4963102" y="1504176"/>
            <a:ext cx="4001386" cy="3123808"/>
          </a:xfrm>
          <a:prstGeom prst="rect">
            <a:avLst/>
          </a:prstGeom>
        </p:spPr>
      </p:pic>
      <p:pic>
        <p:nvPicPr>
          <p:cNvPr id="6" name="Picture 5">
            <a:extLst>
              <a:ext uri="{FF2B5EF4-FFF2-40B4-BE49-F238E27FC236}">
                <a16:creationId xmlns:a16="http://schemas.microsoft.com/office/drawing/2014/main" id="{72B85C84-3D50-4022-9B75-D5C0A99D50DB}"/>
              </a:ext>
            </a:extLst>
          </p:cNvPr>
          <p:cNvPicPr>
            <a:picLocks noChangeAspect="1"/>
          </p:cNvPicPr>
          <p:nvPr/>
        </p:nvPicPr>
        <p:blipFill>
          <a:blip r:embed="rId3"/>
          <a:stretch>
            <a:fillRect/>
          </a:stretch>
        </p:blipFill>
        <p:spPr>
          <a:xfrm>
            <a:off x="5106863" y="5157192"/>
            <a:ext cx="3857625" cy="1181100"/>
          </a:xfrm>
          <a:prstGeom prst="rect">
            <a:avLst/>
          </a:prstGeom>
        </p:spPr>
      </p:pic>
    </p:spTree>
    <p:extLst>
      <p:ext uri="{BB962C8B-B14F-4D97-AF65-F5344CB8AC3E}">
        <p14:creationId xmlns:p14="http://schemas.microsoft.com/office/powerpoint/2010/main" val="2798965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3AF15-40E4-4DF1-AE06-0261A9664A02}"/>
              </a:ext>
            </a:extLst>
          </p:cNvPr>
          <p:cNvSpPr>
            <a:spLocks noGrp="1"/>
          </p:cNvSpPr>
          <p:nvPr>
            <p:ph type="title"/>
          </p:nvPr>
        </p:nvSpPr>
        <p:spPr/>
        <p:txBody>
          <a:bodyPr/>
          <a:lstStyle/>
          <a:p>
            <a:r>
              <a:rPr lang="en-GB" dirty="0"/>
              <a:t>Conclusion </a:t>
            </a:r>
          </a:p>
        </p:txBody>
      </p:sp>
      <p:sp>
        <p:nvSpPr>
          <p:cNvPr id="3" name="TextBox 2">
            <a:extLst>
              <a:ext uri="{FF2B5EF4-FFF2-40B4-BE49-F238E27FC236}">
                <a16:creationId xmlns:a16="http://schemas.microsoft.com/office/drawing/2014/main" id="{07C9AC31-5726-45A2-9FA6-29FBEF3F68D0}"/>
              </a:ext>
            </a:extLst>
          </p:cNvPr>
          <p:cNvSpPr txBox="1"/>
          <p:nvPr/>
        </p:nvSpPr>
        <p:spPr>
          <a:xfrm>
            <a:off x="35496" y="1556792"/>
            <a:ext cx="4536504"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Our restaurant is one of the top rated ones and this can be seen even through the feedback we get. But to convince yourself come to us, you won’t regret. </a:t>
            </a:r>
          </a:p>
          <a:p>
            <a:r>
              <a:rPr lang="en-GB" sz="2000" dirty="0">
                <a:latin typeface="Arial" panose="020B0604020202020204" pitchFamily="34" charset="0"/>
                <a:cs typeface="Arial" panose="020B0604020202020204" pitchFamily="34" charset="0"/>
              </a:rPr>
              <a:t>WE PROMISE to make you feel just like home and our food will surely touch your expectations if not, next time feel free to ask for our food but designed on your preferences. </a:t>
            </a:r>
          </a:p>
        </p:txBody>
      </p:sp>
      <p:sp>
        <p:nvSpPr>
          <p:cNvPr id="4" name="TextBox 3">
            <a:extLst>
              <a:ext uri="{FF2B5EF4-FFF2-40B4-BE49-F238E27FC236}">
                <a16:creationId xmlns:a16="http://schemas.microsoft.com/office/drawing/2014/main" id="{40EA2931-03EF-4727-AC34-62121854ACCB}"/>
              </a:ext>
            </a:extLst>
          </p:cNvPr>
          <p:cNvSpPr txBox="1"/>
          <p:nvPr/>
        </p:nvSpPr>
        <p:spPr>
          <a:xfrm>
            <a:off x="5724128" y="4294929"/>
            <a:ext cx="3635896"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Also, in the conclusion we would like to say that the marketing principles like market segmentation, micro/ macro environment factors, bussines strategies, etc.. Are playing a massive role in our company. </a:t>
            </a:r>
          </a:p>
        </p:txBody>
      </p:sp>
      <p:pic>
        <p:nvPicPr>
          <p:cNvPr id="5" name="Picture 4">
            <a:extLst>
              <a:ext uri="{FF2B5EF4-FFF2-40B4-BE49-F238E27FC236}">
                <a16:creationId xmlns:a16="http://schemas.microsoft.com/office/drawing/2014/main" id="{19844F8C-B016-4E06-9D9E-81E1938B516B}"/>
              </a:ext>
            </a:extLst>
          </p:cNvPr>
          <p:cNvPicPr>
            <a:picLocks noChangeAspect="1"/>
          </p:cNvPicPr>
          <p:nvPr/>
        </p:nvPicPr>
        <p:blipFill>
          <a:blip r:embed="rId2"/>
          <a:stretch>
            <a:fillRect/>
          </a:stretch>
        </p:blipFill>
        <p:spPr>
          <a:xfrm>
            <a:off x="4788024" y="1985539"/>
            <a:ext cx="3429000" cy="2286000"/>
          </a:xfrm>
          <a:prstGeom prst="rect">
            <a:avLst/>
          </a:prstGeom>
        </p:spPr>
      </p:pic>
      <p:pic>
        <p:nvPicPr>
          <p:cNvPr id="6" name="Picture 5">
            <a:extLst>
              <a:ext uri="{FF2B5EF4-FFF2-40B4-BE49-F238E27FC236}">
                <a16:creationId xmlns:a16="http://schemas.microsoft.com/office/drawing/2014/main" id="{0D109C77-FCA9-43B3-A45A-26369DABB8B1}"/>
              </a:ext>
            </a:extLst>
          </p:cNvPr>
          <p:cNvPicPr>
            <a:picLocks noChangeAspect="1"/>
          </p:cNvPicPr>
          <p:nvPr/>
        </p:nvPicPr>
        <p:blipFill>
          <a:blip r:embed="rId3"/>
          <a:stretch>
            <a:fillRect/>
          </a:stretch>
        </p:blipFill>
        <p:spPr>
          <a:xfrm>
            <a:off x="539195" y="4880221"/>
            <a:ext cx="2819400" cy="1619250"/>
          </a:xfrm>
          <a:prstGeom prst="rect">
            <a:avLst/>
          </a:prstGeom>
        </p:spPr>
      </p:pic>
    </p:spTree>
    <p:extLst>
      <p:ext uri="{BB962C8B-B14F-4D97-AF65-F5344CB8AC3E}">
        <p14:creationId xmlns:p14="http://schemas.microsoft.com/office/powerpoint/2010/main" val="201357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5C8C0-E297-4F20-9234-D245FF8E4989}"/>
              </a:ext>
            </a:extLst>
          </p:cNvPr>
          <p:cNvSpPr>
            <a:spLocks noGrp="1"/>
          </p:cNvSpPr>
          <p:nvPr>
            <p:ph type="title"/>
          </p:nvPr>
        </p:nvSpPr>
        <p:spPr/>
        <p:txBody>
          <a:bodyPr/>
          <a:lstStyle/>
          <a:p>
            <a:r>
              <a:rPr lang="en-GB" dirty="0"/>
              <a:t>References </a:t>
            </a:r>
          </a:p>
        </p:txBody>
      </p:sp>
      <p:sp>
        <p:nvSpPr>
          <p:cNvPr id="3" name="Rectangle 2">
            <a:extLst>
              <a:ext uri="{FF2B5EF4-FFF2-40B4-BE49-F238E27FC236}">
                <a16:creationId xmlns:a16="http://schemas.microsoft.com/office/drawing/2014/main" id="{AA1E081F-5B78-4633-941A-9CC1A5E1ECE9}"/>
              </a:ext>
            </a:extLst>
          </p:cNvPr>
          <p:cNvSpPr/>
          <p:nvPr/>
        </p:nvSpPr>
        <p:spPr>
          <a:xfrm>
            <a:off x="251520" y="1628800"/>
            <a:ext cx="7704856" cy="4770537"/>
          </a:xfrm>
          <a:prstGeom prst="rect">
            <a:avLst/>
          </a:prstGeom>
        </p:spPr>
        <p:txBody>
          <a:bodyPr wrap="square">
            <a:spAutoFit/>
          </a:bodyPr>
          <a:lstStyle/>
          <a:p>
            <a:r>
              <a:rPr lang="en-GB" sz="1600" dirty="0">
                <a:latin typeface="Arial" panose="020B0604020202020204" pitchFamily="34" charset="0"/>
                <a:ea typeface="Calibri" panose="020F0502020204030204" pitchFamily="34" charset="0"/>
                <a:cs typeface="Arial" panose="020B0604020202020204" pitchFamily="34" charset="0"/>
              </a:rPr>
              <a:t>Camilleri, M. A. (2018). Market Segmentation, Targeting and Positioning. In </a:t>
            </a:r>
            <a:r>
              <a:rPr lang="en-GB" sz="1600" i="1" dirty="0">
                <a:latin typeface="Arial" panose="020B0604020202020204" pitchFamily="34" charset="0"/>
                <a:ea typeface="Calibri" panose="020F0502020204030204" pitchFamily="34" charset="0"/>
                <a:cs typeface="Arial" panose="020B0604020202020204" pitchFamily="34" charset="0"/>
              </a:rPr>
              <a:t>Travel Marketing, Tourism Economics</a:t>
            </a:r>
          </a:p>
          <a:p>
            <a:endParaRPr lang="en-GB" sz="1600" i="1" dirty="0">
              <a:latin typeface="Arial" panose="020B0604020202020204" pitchFamily="34" charset="0"/>
              <a:ea typeface="Calibri" panose="020F0502020204030204" pitchFamily="34" charset="0"/>
              <a:cs typeface="Arial" panose="020B0604020202020204" pitchFamily="34" charset="0"/>
            </a:endParaRPr>
          </a:p>
          <a:p>
            <a:r>
              <a:rPr lang="en-GB" sz="1600" i="1" dirty="0">
                <a:latin typeface="Arial" panose="020B0604020202020204" pitchFamily="34" charset="0"/>
                <a:ea typeface="Calibri" panose="020F0502020204030204" pitchFamily="34" charset="0"/>
                <a:cs typeface="Arial" panose="020B0604020202020204" pitchFamily="34" charset="0"/>
              </a:rPr>
              <a:t>The Airline Product</a:t>
            </a:r>
            <a:r>
              <a:rPr lang="en-GB" sz="1600" dirty="0">
                <a:latin typeface="Arial" panose="020B0604020202020204" pitchFamily="34" charset="0"/>
                <a:ea typeface="Calibri" panose="020F0502020204030204" pitchFamily="34" charset="0"/>
                <a:cs typeface="Arial" panose="020B0604020202020204" pitchFamily="34" charset="0"/>
              </a:rPr>
              <a:t> (Chapter 4, pp. 69-83). Springer, Cham, Switzerland</a:t>
            </a: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www.restaurantfolium.com</a:t>
            </a:r>
          </a:p>
          <a:p>
            <a:endParaRPr lang="en-GB" sz="1600" dirty="0">
              <a:latin typeface="Arial" panose="020B0604020202020204" pitchFamily="34" charset="0"/>
              <a:ea typeface="Calibri" panose="020F050202020403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Tourism Act No 38 , 2005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Hitt, M. A., Ireland, R. D., Camp, S. M. &amp;Sexton, D. L. (2001). Strategic entrepreneurship: Entrepreneurial strategies for wealth creation, Strategic Management Journal,22 (Special Issue), 479-491</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Department of Corporate Communication, Faculty of Media and Knowledge Sciences, University of Malta,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Principles of Marketing- Global Edition, Philip Kotler, Gary Armstrong- Pearson 2014</a:t>
            </a:r>
          </a:p>
          <a:p>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34719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605</TotalTime>
  <Words>1678</Words>
  <Application>Microsoft Office PowerPoint</Application>
  <PresentationFormat>On-screen Show (4:3)</PresentationFormat>
  <Paragraphs>117</Paragraphs>
  <Slides>14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Corbel</vt:lpstr>
      <vt:lpstr>Wingdings</vt:lpstr>
      <vt:lpstr>Wingdings 2</vt:lpstr>
      <vt:lpstr>Wingdings 3</vt:lpstr>
      <vt:lpstr>Module</vt:lpstr>
      <vt:lpstr>The Folium Restaurant </vt:lpstr>
      <vt:lpstr>Business Overview</vt:lpstr>
      <vt:lpstr>Our product’s and service’s</vt:lpstr>
      <vt:lpstr>PowerPoint Presentation</vt:lpstr>
      <vt:lpstr>PowerPoint Presentation</vt:lpstr>
      <vt:lpstr>PowerPoint Presentation</vt:lpstr>
      <vt:lpstr>PowerPoint Presentation</vt:lpstr>
      <vt:lpstr>PowerPoint Presentation</vt:lpstr>
      <vt:lpstr>SWOT Analysis “The purpose of  SWOT is to test and modify individual's abilities and weak points to the chances and dangers to create key options. (Pahl and richter,2007)”</vt:lpstr>
      <vt:lpstr>PESTLE </vt:lpstr>
      <vt:lpstr>Business strategy </vt:lpstr>
      <vt:lpstr>Marketing Communication Mix</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Folium Restaurant</dc:title>
  <dc:creator>User</dc:creator>
  <cp:lastModifiedBy>Steluta Pascuta</cp:lastModifiedBy>
  <cp:revision>70</cp:revision>
  <dcterms:created xsi:type="dcterms:W3CDTF">2019-10-24T09:09:22Z</dcterms:created>
  <dcterms:modified xsi:type="dcterms:W3CDTF">2019-11-07T21:31:20Z</dcterms:modified>
</cp:coreProperties>
</file>