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15113000" cy="21374100"/>
  <p:notesSz cx="6858000" cy="9144000"/>
  <p:embeddedFontLst>
    <p:embeddedFont>
      <p:font typeface="Norwester" panose="020B0604020202020204" charset="0"/>
      <p:regular r:id="rId5"/>
    </p:embeddedFont>
    <p:embeddedFont>
      <p:font typeface="Touvlo" panose="020B0604020202020204" charset="0"/>
      <p:regular r:id="rId6"/>
    </p:embeddedFont>
    <p:embeddedFont>
      <p:font typeface="Touvlo Bold" panose="020B0604020202020204" charset="0"/>
      <p:regular r:id="rId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25" d="100"/>
          <a:sy n="25" d="100"/>
        </p:scale>
        <p:origin x="2635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tableStyles" Target="tableStyles.xml"/><Relationship Id="rId5" Type="http://schemas.openxmlformats.org/officeDocument/2006/relationships/font" Target="fonts/font1.fntdata"/><Relationship Id="rId10" Type="http://schemas.openxmlformats.org/officeDocument/2006/relationships/theme" Target="theme/theme1.xml"/><Relationship Id="rId4" Type="http://schemas.openxmlformats.org/officeDocument/2006/relationships/notesMaster" Target="notesMasters/notesMaster1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2D238A-0586-4F90-A4C0-6268584A6D32}" type="doc">
      <dgm:prSet loTypeId="urn:microsoft.com/office/officeart/2005/8/layout/venn3" loCatId="relationship" qsTypeId="urn:microsoft.com/office/officeart/2005/8/quickstyle/simple1" qsCatId="simple" csTypeId="urn:microsoft.com/office/officeart/2005/8/colors/colorful3" csCatId="colorful" phldr="1"/>
      <dgm:spPr/>
    </dgm:pt>
    <dgm:pt modelId="{392E3A3D-26CF-494D-B923-709A9E94A8FE}">
      <dgm:prSet phldrT="[Text]"/>
      <dgm:spPr/>
      <dgm:t>
        <a:bodyPr/>
        <a:lstStyle/>
        <a:p>
          <a:r>
            <a:rPr lang="en-US" dirty="0">
              <a:latin typeface="Touvlo"/>
              <a:ea typeface="Touvlo"/>
              <a:cs typeface="Touvlo"/>
              <a:sym typeface="Touvlo"/>
            </a:rPr>
            <a:t>Real-time traffic monitoring using AI and sensor data</a:t>
          </a:r>
          <a:endParaRPr lang="en-US" dirty="0"/>
        </a:p>
      </dgm:t>
    </dgm:pt>
    <dgm:pt modelId="{1E21DBFD-A2D6-47DA-9B43-181357AAFC6C}" type="parTrans" cxnId="{D4A656B4-99E6-4AA6-9355-CE25786A267D}">
      <dgm:prSet/>
      <dgm:spPr/>
      <dgm:t>
        <a:bodyPr/>
        <a:lstStyle/>
        <a:p>
          <a:endParaRPr lang="en-US"/>
        </a:p>
      </dgm:t>
    </dgm:pt>
    <dgm:pt modelId="{6333E3AD-62B4-4FD9-A3A4-413226D76672}" type="sibTrans" cxnId="{D4A656B4-99E6-4AA6-9355-CE25786A267D}">
      <dgm:prSet/>
      <dgm:spPr/>
      <dgm:t>
        <a:bodyPr/>
        <a:lstStyle/>
        <a:p>
          <a:endParaRPr lang="en-US"/>
        </a:p>
      </dgm:t>
    </dgm:pt>
    <dgm:pt modelId="{3509ED2F-7920-4D7A-BCB0-A677EF7971B7}">
      <dgm:prSet/>
      <dgm:spPr/>
      <dgm:t>
        <a:bodyPr/>
        <a:lstStyle/>
        <a:p>
          <a:r>
            <a:rPr lang="en-US" dirty="0">
              <a:latin typeface="Touvlo"/>
              <a:ea typeface="Touvlo"/>
              <a:cs typeface="Touvlo"/>
              <a:sym typeface="Touvlo"/>
            </a:rPr>
            <a:t>Predictive analytics for congestion management and route optimization</a:t>
          </a:r>
        </a:p>
      </dgm:t>
    </dgm:pt>
    <dgm:pt modelId="{CD3E393C-C8AA-4648-95C4-CA3BEE971A3C}" type="parTrans" cxnId="{5478FBD7-43B8-4A80-A088-AFE3B336A1C5}">
      <dgm:prSet/>
      <dgm:spPr/>
      <dgm:t>
        <a:bodyPr/>
        <a:lstStyle/>
        <a:p>
          <a:endParaRPr lang="en-US"/>
        </a:p>
      </dgm:t>
    </dgm:pt>
    <dgm:pt modelId="{AAE25B84-B933-4712-A503-744FB2A2FA72}" type="sibTrans" cxnId="{5478FBD7-43B8-4A80-A088-AFE3B336A1C5}">
      <dgm:prSet/>
      <dgm:spPr/>
      <dgm:t>
        <a:bodyPr/>
        <a:lstStyle/>
        <a:p>
          <a:endParaRPr lang="en-US"/>
        </a:p>
      </dgm:t>
    </dgm:pt>
    <dgm:pt modelId="{A72CE9DB-383E-47DA-AC6D-6E5A03462D35}">
      <dgm:prSet/>
      <dgm:spPr/>
      <dgm:t>
        <a:bodyPr/>
        <a:lstStyle/>
        <a:p>
          <a:r>
            <a:rPr lang="en-US" dirty="0">
              <a:latin typeface="Touvlo"/>
              <a:ea typeface="Touvlo"/>
              <a:cs typeface="Touvlo"/>
              <a:sym typeface="Touvlo"/>
            </a:rPr>
            <a:t>Machine learning enhances traffic signals and reduces delays</a:t>
          </a:r>
        </a:p>
      </dgm:t>
    </dgm:pt>
    <dgm:pt modelId="{4E5FD82C-371E-4BD5-A516-5270D97FA550}" type="parTrans" cxnId="{CA0379D4-7FC8-4051-92BC-CA7DEDA47C6B}">
      <dgm:prSet/>
      <dgm:spPr/>
      <dgm:t>
        <a:bodyPr/>
        <a:lstStyle/>
        <a:p>
          <a:endParaRPr lang="en-US"/>
        </a:p>
      </dgm:t>
    </dgm:pt>
    <dgm:pt modelId="{56071CDB-0D85-49F2-BF1E-BC9C9923EFDE}" type="sibTrans" cxnId="{CA0379D4-7FC8-4051-92BC-CA7DEDA47C6B}">
      <dgm:prSet/>
      <dgm:spPr/>
      <dgm:t>
        <a:bodyPr/>
        <a:lstStyle/>
        <a:p>
          <a:endParaRPr lang="en-US"/>
        </a:p>
      </dgm:t>
    </dgm:pt>
    <dgm:pt modelId="{2988B01A-3BF8-4A42-910B-94ACF82A238D}">
      <dgm:prSet/>
      <dgm:spPr/>
      <dgm:t>
        <a:bodyPr/>
        <a:lstStyle/>
        <a:p>
          <a:r>
            <a:rPr lang="en-US" dirty="0">
              <a:latin typeface="Touvlo"/>
              <a:ea typeface="Touvlo"/>
              <a:cs typeface="Touvlo"/>
              <a:sym typeface="Touvlo"/>
            </a:rPr>
            <a:t>Integrated system improving safety and transport efficiency</a:t>
          </a:r>
        </a:p>
      </dgm:t>
    </dgm:pt>
    <dgm:pt modelId="{1C9C446C-8E90-4340-B8B7-DB45B82C38CC}" type="parTrans" cxnId="{A0F23D85-F419-48E9-97A1-FB4CE816925F}">
      <dgm:prSet/>
      <dgm:spPr/>
      <dgm:t>
        <a:bodyPr/>
        <a:lstStyle/>
        <a:p>
          <a:endParaRPr lang="en-US"/>
        </a:p>
      </dgm:t>
    </dgm:pt>
    <dgm:pt modelId="{73877509-AA1C-42C3-B924-AEE36273815E}" type="sibTrans" cxnId="{A0F23D85-F419-48E9-97A1-FB4CE816925F}">
      <dgm:prSet/>
      <dgm:spPr/>
      <dgm:t>
        <a:bodyPr/>
        <a:lstStyle/>
        <a:p>
          <a:endParaRPr lang="en-US"/>
        </a:p>
      </dgm:t>
    </dgm:pt>
    <dgm:pt modelId="{B524E684-0CE5-43A5-BC24-26DB436CA2E4}" type="pres">
      <dgm:prSet presAssocID="{B42D238A-0586-4F90-A4C0-6268584A6D32}" presName="Name0" presStyleCnt="0">
        <dgm:presLayoutVars>
          <dgm:dir/>
          <dgm:resizeHandles val="exact"/>
        </dgm:presLayoutVars>
      </dgm:prSet>
      <dgm:spPr/>
    </dgm:pt>
    <dgm:pt modelId="{1C0384EB-0CDD-4C46-8E23-AD02B0E2F4E1}" type="pres">
      <dgm:prSet presAssocID="{392E3A3D-26CF-494D-B923-709A9E94A8FE}" presName="Name5" presStyleLbl="vennNode1" presStyleIdx="0" presStyleCnt="4">
        <dgm:presLayoutVars>
          <dgm:bulletEnabled val="1"/>
        </dgm:presLayoutVars>
      </dgm:prSet>
      <dgm:spPr/>
    </dgm:pt>
    <dgm:pt modelId="{2C5915A2-9262-4E82-855C-A7CB952F3A5C}" type="pres">
      <dgm:prSet presAssocID="{6333E3AD-62B4-4FD9-A3A4-413226D76672}" presName="space" presStyleCnt="0"/>
      <dgm:spPr/>
    </dgm:pt>
    <dgm:pt modelId="{313E810F-EF80-4E90-A6B9-8F59C5932E73}" type="pres">
      <dgm:prSet presAssocID="{3509ED2F-7920-4D7A-BCB0-A677EF7971B7}" presName="Name5" presStyleLbl="vennNode1" presStyleIdx="1" presStyleCnt="4">
        <dgm:presLayoutVars>
          <dgm:bulletEnabled val="1"/>
        </dgm:presLayoutVars>
      </dgm:prSet>
      <dgm:spPr/>
    </dgm:pt>
    <dgm:pt modelId="{5A359A37-1750-4DEC-B0DE-0B33E345B1A2}" type="pres">
      <dgm:prSet presAssocID="{AAE25B84-B933-4712-A503-744FB2A2FA72}" presName="space" presStyleCnt="0"/>
      <dgm:spPr/>
    </dgm:pt>
    <dgm:pt modelId="{98CFAE58-04E9-4DF7-9EA0-DD7918F2556A}" type="pres">
      <dgm:prSet presAssocID="{A72CE9DB-383E-47DA-AC6D-6E5A03462D35}" presName="Name5" presStyleLbl="vennNode1" presStyleIdx="2" presStyleCnt="4">
        <dgm:presLayoutVars>
          <dgm:bulletEnabled val="1"/>
        </dgm:presLayoutVars>
      </dgm:prSet>
      <dgm:spPr/>
    </dgm:pt>
    <dgm:pt modelId="{E1E7BC22-F31B-451E-824D-A23911618AC0}" type="pres">
      <dgm:prSet presAssocID="{56071CDB-0D85-49F2-BF1E-BC9C9923EFDE}" presName="space" presStyleCnt="0"/>
      <dgm:spPr/>
    </dgm:pt>
    <dgm:pt modelId="{C3D5BB55-1EA8-40A4-B1D9-EBDF7FD72147}" type="pres">
      <dgm:prSet presAssocID="{2988B01A-3BF8-4A42-910B-94ACF82A238D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51FE6022-C4F5-4A9A-AAF8-1C2C911FA532}" type="presOf" srcId="{3509ED2F-7920-4D7A-BCB0-A677EF7971B7}" destId="{313E810F-EF80-4E90-A6B9-8F59C5932E73}" srcOrd="0" destOrd="0" presId="urn:microsoft.com/office/officeart/2005/8/layout/venn3"/>
    <dgm:cxn modelId="{737C1D32-2AD8-4DA9-8C6A-D50401F368F4}" type="presOf" srcId="{392E3A3D-26CF-494D-B923-709A9E94A8FE}" destId="{1C0384EB-0CDD-4C46-8E23-AD02B0E2F4E1}" srcOrd="0" destOrd="0" presId="urn:microsoft.com/office/officeart/2005/8/layout/venn3"/>
    <dgm:cxn modelId="{A0F23D85-F419-48E9-97A1-FB4CE816925F}" srcId="{B42D238A-0586-4F90-A4C0-6268584A6D32}" destId="{2988B01A-3BF8-4A42-910B-94ACF82A238D}" srcOrd="3" destOrd="0" parTransId="{1C9C446C-8E90-4340-B8B7-DB45B82C38CC}" sibTransId="{73877509-AA1C-42C3-B924-AEE36273815E}"/>
    <dgm:cxn modelId="{AED64091-F918-4471-A18F-A9BF8AC60C76}" type="presOf" srcId="{A72CE9DB-383E-47DA-AC6D-6E5A03462D35}" destId="{98CFAE58-04E9-4DF7-9EA0-DD7918F2556A}" srcOrd="0" destOrd="0" presId="urn:microsoft.com/office/officeart/2005/8/layout/venn3"/>
    <dgm:cxn modelId="{7926BE9C-47F5-4C14-A112-94E36B653701}" type="presOf" srcId="{B42D238A-0586-4F90-A4C0-6268584A6D32}" destId="{B524E684-0CE5-43A5-BC24-26DB436CA2E4}" srcOrd="0" destOrd="0" presId="urn:microsoft.com/office/officeart/2005/8/layout/venn3"/>
    <dgm:cxn modelId="{8D0F64AF-D4E0-411D-9532-22CFD30ECC9C}" type="presOf" srcId="{2988B01A-3BF8-4A42-910B-94ACF82A238D}" destId="{C3D5BB55-1EA8-40A4-B1D9-EBDF7FD72147}" srcOrd="0" destOrd="0" presId="urn:microsoft.com/office/officeart/2005/8/layout/venn3"/>
    <dgm:cxn modelId="{D4A656B4-99E6-4AA6-9355-CE25786A267D}" srcId="{B42D238A-0586-4F90-A4C0-6268584A6D32}" destId="{392E3A3D-26CF-494D-B923-709A9E94A8FE}" srcOrd="0" destOrd="0" parTransId="{1E21DBFD-A2D6-47DA-9B43-181357AAFC6C}" sibTransId="{6333E3AD-62B4-4FD9-A3A4-413226D76672}"/>
    <dgm:cxn modelId="{CA0379D4-7FC8-4051-92BC-CA7DEDA47C6B}" srcId="{B42D238A-0586-4F90-A4C0-6268584A6D32}" destId="{A72CE9DB-383E-47DA-AC6D-6E5A03462D35}" srcOrd="2" destOrd="0" parTransId="{4E5FD82C-371E-4BD5-A516-5270D97FA550}" sibTransId="{56071CDB-0D85-49F2-BF1E-BC9C9923EFDE}"/>
    <dgm:cxn modelId="{5478FBD7-43B8-4A80-A088-AFE3B336A1C5}" srcId="{B42D238A-0586-4F90-A4C0-6268584A6D32}" destId="{3509ED2F-7920-4D7A-BCB0-A677EF7971B7}" srcOrd="1" destOrd="0" parTransId="{CD3E393C-C8AA-4648-95C4-CA3BEE971A3C}" sibTransId="{AAE25B84-B933-4712-A503-744FB2A2FA72}"/>
    <dgm:cxn modelId="{4BAEB3CF-BFD7-4B99-9732-88188F0F6D63}" type="presParOf" srcId="{B524E684-0CE5-43A5-BC24-26DB436CA2E4}" destId="{1C0384EB-0CDD-4C46-8E23-AD02B0E2F4E1}" srcOrd="0" destOrd="0" presId="urn:microsoft.com/office/officeart/2005/8/layout/venn3"/>
    <dgm:cxn modelId="{718C509E-A8F0-41B1-8DBD-D76F169AC36A}" type="presParOf" srcId="{B524E684-0CE5-43A5-BC24-26DB436CA2E4}" destId="{2C5915A2-9262-4E82-855C-A7CB952F3A5C}" srcOrd="1" destOrd="0" presId="urn:microsoft.com/office/officeart/2005/8/layout/venn3"/>
    <dgm:cxn modelId="{7D7BC977-2FA7-41A9-83CC-8F055C55BCF0}" type="presParOf" srcId="{B524E684-0CE5-43A5-BC24-26DB436CA2E4}" destId="{313E810F-EF80-4E90-A6B9-8F59C5932E73}" srcOrd="2" destOrd="0" presId="urn:microsoft.com/office/officeart/2005/8/layout/venn3"/>
    <dgm:cxn modelId="{2F6A4511-B541-4A3D-AAD2-09C6DEFE8DB8}" type="presParOf" srcId="{B524E684-0CE5-43A5-BC24-26DB436CA2E4}" destId="{5A359A37-1750-4DEC-B0DE-0B33E345B1A2}" srcOrd="3" destOrd="0" presId="urn:microsoft.com/office/officeart/2005/8/layout/venn3"/>
    <dgm:cxn modelId="{0161EBEA-2348-40AA-B85E-C0E15D89BB78}" type="presParOf" srcId="{B524E684-0CE5-43A5-BC24-26DB436CA2E4}" destId="{98CFAE58-04E9-4DF7-9EA0-DD7918F2556A}" srcOrd="4" destOrd="0" presId="urn:microsoft.com/office/officeart/2005/8/layout/venn3"/>
    <dgm:cxn modelId="{6F9A1179-8957-4C0A-B79D-7C8333CE9487}" type="presParOf" srcId="{B524E684-0CE5-43A5-BC24-26DB436CA2E4}" destId="{E1E7BC22-F31B-451E-824D-A23911618AC0}" srcOrd="5" destOrd="0" presId="urn:microsoft.com/office/officeart/2005/8/layout/venn3"/>
    <dgm:cxn modelId="{18A523B0-F8B8-4281-8DFE-38F97E33A742}" type="presParOf" srcId="{B524E684-0CE5-43A5-BC24-26DB436CA2E4}" destId="{C3D5BB55-1EA8-40A4-B1D9-EBDF7FD72147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4D4958-6974-4A4C-A836-C8C84290A47F}" type="doc">
      <dgm:prSet loTypeId="urn:microsoft.com/office/officeart/2005/8/layout/cycle3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7FD37EE-84A2-4761-9D2D-7E01C9984CB0}">
      <dgm:prSet phldrT="[Text]"/>
      <dgm:spPr/>
      <dgm:t>
        <a:bodyPr/>
        <a:lstStyle/>
        <a:p>
          <a:r>
            <a:rPr lang="en-US" dirty="0">
              <a:latin typeface="Touvlo"/>
              <a:ea typeface="Touvlo"/>
              <a:cs typeface="Touvlo"/>
              <a:sym typeface="Touvlo"/>
            </a:rPr>
            <a:t>Segmented urban cities with congestion, targeting government transport authorities</a:t>
          </a:r>
          <a:endParaRPr lang="en-US" dirty="0"/>
        </a:p>
      </dgm:t>
    </dgm:pt>
    <dgm:pt modelId="{E8A70C22-65F3-4B82-B955-D3DFD79A146A}" type="parTrans" cxnId="{A605B859-BF22-4223-9DC3-2882DF73387B}">
      <dgm:prSet/>
      <dgm:spPr/>
      <dgm:t>
        <a:bodyPr/>
        <a:lstStyle/>
        <a:p>
          <a:endParaRPr lang="en-US"/>
        </a:p>
      </dgm:t>
    </dgm:pt>
    <dgm:pt modelId="{6DC5824C-EA68-4101-B801-BEEA8E3C53E3}" type="sibTrans" cxnId="{A605B859-BF22-4223-9DC3-2882DF73387B}">
      <dgm:prSet/>
      <dgm:spPr/>
      <dgm:t>
        <a:bodyPr/>
        <a:lstStyle/>
        <a:p>
          <a:endParaRPr lang="en-US"/>
        </a:p>
      </dgm:t>
    </dgm:pt>
    <dgm:pt modelId="{3CEB7A6F-C104-4F6B-B0F4-4644697B653B}">
      <dgm:prSet/>
      <dgm:spPr/>
      <dgm:t>
        <a:bodyPr/>
        <a:lstStyle/>
        <a:p>
          <a:r>
            <a:rPr lang="en-US" dirty="0">
              <a:latin typeface="Touvlo"/>
              <a:ea typeface="Touvlo"/>
              <a:cs typeface="Touvlo"/>
              <a:sym typeface="Touvlo"/>
            </a:rPr>
            <a:t>Targeting cities within $4.6 trillion smart city market growth</a:t>
          </a:r>
        </a:p>
      </dgm:t>
    </dgm:pt>
    <dgm:pt modelId="{FA2824C7-D0B7-4FC8-B141-A6A7F1705860}" type="parTrans" cxnId="{DF15FFE2-E657-4C2B-99CC-70323C8E28CE}">
      <dgm:prSet/>
      <dgm:spPr/>
      <dgm:t>
        <a:bodyPr/>
        <a:lstStyle/>
        <a:p>
          <a:endParaRPr lang="en-US"/>
        </a:p>
      </dgm:t>
    </dgm:pt>
    <dgm:pt modelId="{320A49F4-8C8D-4475-8985-22A9CD392501}" type="sibTrans" cxnId="{DF15FFE2-E657-4C2B-99CC-70323C8E28CE}">
      <dgm:prSet/>
      <dgm:spPr/>
      <dgm:t>
        <a:bodyPr/>
        <a:lstStyle/>
        <a:p>
          <a:endParaRPr lang="en-US"/>
        </a:p>
      </dgm:t>
    </dgm:pt>
    <dgm:pt modelId="{C1B3E783-3CD4-4200-90DC-1F7B8EE3CBCD}">
      <dgm:prSet/>
      <dgm:spPr/>
      <dgm:t>
        <a:bodyPr/>
        <a:lstStyle/>
        <a:p>
          <a:r>
            <a:rPr lang="en-US" dirty="0">
              <a:latin typeface="Touvlo"/>
              <a:ea typeface="Touvlo"/>
              <a:cs typeface="Touvlo"/>
              <a:sym typeface="Touvlo"/>
            </a:rPr>
            <a:t>Positioning for tech-driven planners solving billion-dollar congestion costs</a:t>
          </a:r>
        </a:p>
      </dgm:t>
    </dgm:pt>
    <dgm:pt modelId="{3E51C6BB-F017-4EEC-B701-D6A3B25E81B5}" type="parTrans" cxnId="{E424B71A-276B-4B66-B407-AD1FC0AA3943}">
      <dgm:prSet/>
      <dgm:spPr/>
      <dgm:t>
        <a:bodyPr/>
        <a:lstStyle/>
        <a:p>
          <a:endParaRPr lang="en-US"/>
        </a:p>
      </dgm:t>
    </dgm:pt>
    <dgm:pt modelId="{5FB7F8E6-BFB2-4083-8C6B-24B13EC85D72}" type="sibTrans" cxnId="{E424B71A-276B-4B66-B407-AD1FC0AA3943}">
      <dgm:prSet/>
      <dgm:spPr/>
      <dgm:t>
        <a:bodyPr/>
        <a:lstStyle/>
        <a:p>
          <a:endParaRPr lang="en-US"/>
        </a:p>
      </dgm:t>
    </dgm:pt>
    <dgm:pt modelId="{02919272-405F-4549-8407-7271BC2C73FA}">
      <dgm:prSet/>
      <dgm:spPr/>
      <dgm:t>
        <a:bodyPr/>
        <a:lstStyle/>
        <a:p>
          <a:r>
            <a:rPr lang="en-US" dirty="0">
              <a:latin typeface="Touvlo"/>
              <a:ea typeface="Touvlo"/>
              <a:cs typeface="Touvlo"/>
              <a:sym typeface="Touvlo"/>
            </a:rPr>
            <a:t>Targeting investors seeking high-growth AI infrastructure adoption (70%)</a:t>
          </a:r>
        </a:p>
      </dgm:t>
    </dgm:pt>
    <dgm:pt modelId="{C5F8DED2-9A35-47B5-B673-ACCA6C885BA1}" type="parTrans" cxnId="{B04B3A90-B870-4817-8885-8D4BC2EED358}">
      <dgm:prSet/>
      <dgm:spPr/>
      <dgm:t>
        <a:bodyPr/>
        <a:lstStyle/>
        <a:p>
          <a:endParaRPr lang="en-US"/>
        </a:p>
      </dgm:t>
    </dgm:pt>
    <dgm:pt modelId="{D047E66E-260C-4527-9911-A4B0431757C5}" type="sibTrans" cxnId="{B04B3A90-B870-4817-8885-8D4BC2EED358}">
      <dgm:prSet/>
      <dgm:spPr/>
      <dgm:t>
        <a:bodyPr/>
        <a:lstStyle/>
        <a:p>
          <a:endParaRPr lang="en-US"/>
        </a:p>
      </dgm:t>
    </dgm:pt>
    <dgm:pt modelId="{CC285AB3-CFDA-4D2C-A8F7-9ACDC3B7420A}" type="pres">
      <dgm:prSet presAssocID="{164D4958-6974-4A4C-A836-C8C84290A47F}" presName="Name0" presStyleCnt="0">
        <dgm:presLayoutVars>
          <dgm:dir/>
          <dgm:resizeHandles val="exact"/>
        </dgm:presLayoutVars>
      </dgm:prSet>
      <dgm:spPr/>
    </dgm:pt>
    <dgm:pt modelId="{DF59A135-7781-43B4-8F6F-8646F26BA242}" type="pres">
      <dgm:prSet presAssocID="{164D4958-6974-4A4C-A836-C8C84290A47F}" presName="cycle" presStyleCnt="0"/>
      <dgm:spPr/>
    </dgm:pt>
    <dgm:pt modelId="{F18D488F-59D6-4B26-A893-CCB31852834C}" type="pres">
      <dgm:prSet presAssocID="{B7FD37EE-84A2-4761-9D2D-7E01C9984CB0}" presName="nodeFirstNode" presStyleLbl="node1" presStyleIdx="0" presStyleCnt="4">
        <dgm:presLayoutVars>
          <dgm:bulletEnabled val="1"/>
        </dgm:presLayoutVars>
      </dgm:prSet>
      <dgm:spPr/>
    </dgm:pt>
    <dgm:pt modelId="{A51B33F9-4052-4985-8878-FD00C24C5A62}" type="pres">
      <dgm:prSet presAssocID="{6DC5824C-EA68-4101-B801-BEEA8E3C53E3}" presName="sibTransFirstNode" presStyleLbl="bgShp" presStyleIdx="0" presStyleCnt="1"/>
      <dgm:spPr/>
    </dgm:pt>
    <dgm:pt modelId="{3B12D427-EFFF-4F04-94F4-F1EE76094B4B}" type="pres">
      <dgm:prSet presAssocID="{3CEB7A6F-C104-4F6B-B0F4-4644697B653B}" presName="nodeFollowingNodes" presStyleLbl="node1" presStyleIdx="1" presStyleCnt="4">
        <dgm:presLayoutVars>
          <dgm:bulletEnabled val="1"/>
        </dgm:presLayoutVars>
      </dgm:prSet>
      <dgm:spPr/>
    </dgm:pt>
    <dgm:pt modelId="{7ED8CE55-87F0-41A2-832C-7A165FC41E4A}" type="pres">
      <dgm:prSet presAssocID="{C1B3E783-3CD4-4200-90DC-1F7B8EE3CBCD}" presName="nodeFollowingNodes" presStyleLbl="node1" presStyleIdx="2" presStyleCnt="4">
        <dgm:presLayoutVars>
          <dgm:bulletEnabled val="1"/>
        </dgm:presLayoutVars>
      </dgm:prSet>
      <dgm:spPr/>
    </dgm:pt>
    <dgm:pt modelId="{A31A83BF-F8FB-48B8-8EE8-1E358C4E4737}" type="pres">
      <dgm:prSet presAssocID="{02919272-405F-4549-8407-7271BC2C73FA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E424B71A-276B-4B66-B407-AD1FC0AA3943}" srcId="{164D4958-6974-4A4C-A836-C8C84290A47F}" destId="{C1B3E783-3CD4-4200-90DC-1F7B8EE3CBCD}" srcOrd="2" destOrd="0" parTransId="{3E51C6BB-F017-4EEC-B701-D6A3B25E81B5}" sibTransId="{5FB7F8E6-BFB2-4083-8C6B-24B13EC85D72}"/>
    <dgm:cxn modelId="{FCC11B28-7CEB-4506-BDC3-AEA62AE17FAE}" type="presOf" srcId="{6DC5824C-EA68-4101-B801-BEEA8E3C53E3}" destId="{A51B33F9-4052-4985-8878-FD00C24C5A62}" srcOrd="0" destOrd="0" presId="urn:microsoft.com/office/officeart/2005/8/layout/cycle3"/>
    <dgm:cxn modelId="{170FED63-8809-464C-A6BD-AB9008F1E6CE}" type="presOf" srcId="{B7FD37EE-84A2-4761-9D2D-7E01C9984CB0}" destId="{F18D488F-59D6-4B26-A893-CCB31852834C}" srcOrd="0" destOrd="0" presId="urn:microsoft.com/office/officeart/2005/8/layout/cycle3"/>
    <dgm:cxn modelId="{31DE8374-5B10-465F-90C6-EA60DDE7BCAA}" type="presOf" srcId="{164D4958-6974-4A4C-A836-C8C84290A47F}" destId="{CC285AB3-CFDA-4D2C-A8F7-9ACDC3B7420A}" srcOrd="0" destOrd="0" presId="urn:microsoft.com/office/officeart/2005/8/layout/cycle3"/>
    <dgm:cxn modelId="{E746AE55-0686-45E5-AC87-B330A413FC15}" type="presOf" srcId="{02919272-405F-4549-8407-7271BC2C73FA}" destId="{A31A83BF-F8FB-48B8-8EE8-1E358C4E4737}" srcOrd="0" destOrd="0" presId="urn:microsoft.com/office/officeart/2005/8/layout/cycle3"/>
    <dgm:cxn modelId="{A605B859-BF22-4223-9DC3-2882DF73387B}" srcId="{164D4958-6974-4A4C-A836-C8C84290A47F}" destId="{B7FD37EE-84A2-4761-9D2D-7E01C9984CB0}" srcOrd="0" destOrd="0" parTransId="{E8A70C22-65F3-4B82-B955-D3DFD79A146A}" sibTransId="{6DC5824C-EA68-4101-B801-BEEA8E3C53E3}"/>
    <dgm:cxn modelId="{B04B3A90-B870-4817-8885-8D4BC2EED358}" srcId="{164D4958-6974-4A4C-A836-C8C84290A47F}" destId="{02919272-405F-4549-8407-7271BC2C73FA}" srcOrd="3" destOrd="0" parTransId="{C5F8DED2-9A35-47B5-B673-ACCA6C885BA1}" sibTransId="{D047E66E-260C-4527-9911-A4B0431757C5}"/>
    <dgm:cxn modelId="{71AB5EA8-F527-4F44-A605-BCD356D60FF2}" type="presOf" srcId="{C1B3E783-3CD4-4200-90DC-1F7B8EE3CBCD}" destId="{7ED8CE55-87F0-41A2-832C-7A165FC41E4A}" srcOrd="0" destOrd="0" presId="urn:microsoft.com/office/officeart/2005/8/layout/cycle3"/>
    <dgm:cxn modelId="{0D6387BE-3C5C-4EA7-903E-67CAE16EC58F}" type="presOf" srcId="{3CEB7A6F-C104-4F6B-B0F4-4644697B653B}" destId="{3B12D427-EFFF-4F04-94F4-F1EE76094B4B}" srcOrd="0" destOrd="0" presId="urn:microsoft.com/office/officeart/2005/8/layout/cycle3"/>
    <dgm:cxn modelId="{DF15FFE2-E657-4C2B-99CC-70323C8E28CE}" srcId="{164D4958-6974-4A4C-A836-C8C84290A47F}" destId="{3CEB7A6F-C104-4F6B-B0F4-4644697B653B}" srcOrd="1" destOrd="0" parTransId="{FA2824C7-D0B7-4FC8-B141-A6A7F1705860}" sibTransId="{320A49F4-8C8D-4475-8985-22A9CD392501}"/>
    <dgm:cxn modelId="{1811C4A0-79A8-459E-9DEE-957619CD0E0D}" type="presParOf" srcId="{CC285AB3-CFDA-4D2C-A8F7-9ACDC3B7420A}" destId="{DF59A135-7781-43B4-8F6F-8646F26BA242}" srcOrd="0" destOrd="0" presId="urn:microsoft.com/office/officeart/2005/8/layout/cycle3"/>
    <dgm:cxn modelId="{992C015E-34A9-4003-9A5F-C26ABDBB773B}" type="presParOf" srcId="{DF59A135-7781-43B4-8F6F-8646F26BA242}" destId="{F18D488F-59D6-4B26-A893-CCB31852834C}" srcOrd="0" destOrd="0" presId="urn:microsoft.com/office/officeart/2005/8/layout/cycle3"/>
    <dgm:cxn modelId="{C37E5EC1-6D50-4962-98BB-3AE7F97B8476}" type="presParOf" srcId="{DF59A135-7781-43B4-8F6F-8646F26BA242}" destId="{A51B33F9-4052-4985-8878-FD00C24C5A62}" srcOrd="1" destOrd="0" presId="urn:microsoft.com/office/officeart/2005/8/layout/cycle3"/>
    <dgm:cxn modelId="{33C6C1E8-E3DA-4FCC-9F07-C003055B6D02}" type="presParOf" srcId="{DF59A135-7781-43B4-8F6F-8646F26BA242}" destId="{3B12D427-EFFF-4F04-94F4-F1EE76094B4B}" srcOrd="2" destOrd="0" presId="urn:microsoft.com/office/officeart/2005/8/layout/cycle3"/>
    <dgm:cxn modelId="{04189283-7D78-4A6C-A0A1-A262B1395165}" type="presParOf" srcId="{DF59A135-7781-43B4-8F6F-8646F26BA242}" destId="{7ED8CE55-87F0-41A2-832C-7A165FC41E4A}" srcOrd="3" destOrd="0" presId="urn:microsoft.com/office/officeart/2005/8/layout/cycle3"/>
    <dgm:cxn modelId="{1C60162B-99F4-455C-BE9F-8BF1CD593A11}" type="presParOf" srcId="{DF59A135-7781-43B4-8F6F-8646F26BA242}" destId="{A31A83BF-F8FB-48B8-8EE8-1E358C4E4737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0384EB-0CDD-4C46-8E23-AD02B0E2F4E1}">
      <dsp:nvSpPr>
        <dsp:cNvPr id="0" name=""/>
        <dsp:cNvSpPr/>
      </dsp:nvSpPr>
      <dsp:spPr>
        <a:xfrm>
          <a:off x="980451" y="696"/>
          <a:ext cx="1788887" cy="1788887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8448" tIns="15240" rIns="98448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Touvlo"/>
              <a:ea typeface="Touvlo"/>
              <a:cs typeface="Touvlo"/>
              <a:sym typeface="Touvlo"/>
            </a:rPr>
            <a:t>Real-time traffic monitoring using AI and sensor data</a:t>
          </a:r>
          <a:endParaRPr lang="en-US" sz="1200" kern="1200" dirty="0"/>
        </a:p>
      </dsp:txBody>
      <dsp:txXfrm>
        <a:off x="1242427" y="262672"/>
        <a:ext cx="1264935" cy="1264935"/>
      </dsp:txXfrm>
    </dsp:sp>
    <dsp:sp modelId="{313E810F-EF80-4E90-A6B9-8F59C5932E73}">
      <dsp:nvSpPr>
        <dsp:cNvPr id="0" name=""/>
        <dsp:cNvSpPr/>
      </dsp:nvSpPr>
      <dsp:spPr>
        <a:xfrm>
          <a:off x="2411561" y="696"/>
          <a:ext cx="1788887" cy="1788887"/>
        </a:xfrm>
        <a:prstGeom prst="ellipse">
          <a:avLst/>
        </a:prstGeom>
        <a:solidFill>
          <a:schemeClr val="accent3">
            <a:alpha val="50000"/>
            <a:hueOff val="3750088"/>
            <a:satOff val="-5627"/>
            <a:lumOff val="-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8448" tIns="15240" rIns="98448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Touvlo"/>
              <a:ea typeface="Touvlo"/>
              <a:cs typeface="Touvlo"/>
              <a:sym typeface="Touvlo"/>
            </a:rPr>
            <a:t>Predictive analytics for congestion management and route optimization</a:t>
          </a:r>
        </a:p>
      </dsp:txBody>
      <dsp:txXfrm>
        <a:off x="2673537" y="262672"/>
        <a:ext cx="1264935" cy="1264935"/>
      </dsp:txXfrm>
    </dsp:sp>
    <dsp:sp modelId="{98CFAE58-04E9-4DF7-9EA0-DD7918F2556A}">
      <dsp:nvSpPr>
        <dsp:cNvPr id="0" name=""/>
        <dsp:cNvSpPr/>
      </dsp:nvSpPr>
      <dsp:spPr>
        <a:xfrm>
          <a:off x="3842671" y="696"/>
          <a:ext cx="1788887" cy="1788887"/>
        </a:xfrm>
        <a:prstGeom prst="ellipse">
          <a:avLst/>
        </a:prstGeom>
        <a:solidFill>
          <a:schemeClr val="accent3">
            <a:alpha val="50000"/>
            <a:hueOff val="7500176"/>
            <a:satOff val="-11253"/>
            <a:lumOff val="-18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8448" tIns="15240" rIns="98448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Touvlo"/>
              <a:ea typeface="Touvlo"/>
              <a:cs typeface="Touvlo"/>
              <a:sym typeface="Touvlo"/>
            </a:rPr>
            <a:t>Machine learning enhances traffic signals and reduces delays</a:t>
          </a:r>
        </a:p>
      </dsp:txBody>
      <dsp:txXfrm>
        <a:off x="4104647" y="262672"/>
        <a:ext cx="1264935" cy="1264935"/>
      </dsp:txXfrm>
    </dsp:sp>
    <dsp:sp modelId="{C3D5BB55-1EA8-40A4-B1D9-EBDF7FD72147}">
      <dsp:nvSpPr>
        <dsp:cNvPr id="0" name=""/>
        <dsp:cNvSpPr/>
      </dsp:nvSpPr>
      <dsp:spPr>
        <a:xfrm>
          <a:off x="5273781" y="696"/>
          <a:ext cx="1788887" cy="1788887"/>
        </a:xfrm>
        <a:prstGeom prst="ellipse">
          <a:avLst/>
        </a:prstGeom>
        <a:solidFill>
          <a:schemeClr val="accent3">
            <a:alpha val="50000"/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8448" tIns="15240" rIns="98448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Touvlo"/>
              <a:ea typeface="Touvlo"/>
              <a:cs typeface="Touvlo"/>
              <a:sym typeface="Touvlo"/>
            </a:rPr>
            <a:t>Integrated system improving safety and transport efficiency</a:t>
          </a:r>
        </a:p>
      </dsp:txBody>
      <dsp:txXfrm>
        <a:off x="5535757" y="262672"/>
        <a:ext cx="1264935" cy="1264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1B33F9-4052-4985-8878-FD00C24C5A62}">
      <dsp:nvSpPr>
        <dsp:cNvPr id="0" name=""/>
        <dsp:cNvSpPr/>
      </dsp:nvSpPr>
      <dsp:spPr>
        <a:xfrm>
          <a:off x="1584689" y="-60791"/>
          <a:ext cx="3092408" cy="3092408"/>
        </a:xfrm>
        <a:prstGeom prst="circularArrow">
          <a:avLst>
            <a:gd name="adj1" fmla="val 4668"/>
            <a:gd name="adj2" fmla="val 272909"/>
            <a:gd name="adj3" fmla="val 12984722"/>
            <a:gd name="adj4" fmla="val 17927179"/>
            <a:gd name="adj5" fmla="val 484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8D488F-59D6-4B26-A893-CCB31852834C}">
      <dsp:nvSpPr>
        <dsp:cNvPr id="0" name=""/>
        <dsp:cNvSpPr/>
      </dsp:nvSpPr>
      <dsp:spPr>
        <a:xfrm>
          <a:off x="2141788" y="1369"/>
          <a:ext cx="1978211" cy="9891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Touvlo"/>
              <a:ea typeface="Touvlo"/>
              <a:cs typeface="Touvlo"/>
              <a:sym typeface="Touvlo"/>
            </a:rPr>
            <a:t>Segmented urban cities with congestion, targeting government transport authorities</a:t>
          </a:r>
          <a:endParaRPr lang="en-US" sz="1200" kern="1200" dirty="0"/>
        </a:p>
      </dsp:txBody>
      <dsp:txXfrm>
        <a:off x="2190072" y="49653"/>
        <a:ext cx="1881643" cy="892537"/>
      </dsp:txXfrm>
    </dsp:sp>
    <dsp:sp modelId="{3B12D427-EFFF-4F04-94F4-F1EE76094B4B}">
      <dsp:nvSpPr>
        <dsp:cNvPr id="0" name=""/>
        <dsp:cNvSpPr/>
      </dsp:nvSpPr>
      <dsp:spPr>
        <a:xfrm>
          <a:off x="3252168" y="1111749"/>
          <a:ext cx="1978211" cy="989105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Touvlo"/>
              <a:ea typeface="Touvlo"/>
              <a:cs typeface="Touvlo"/>
              <a:sym typeface="Touvlo"/>
            </a:rPr>
            <a:t>Targeting cities within $4.6 trillion smart city market growth</a:t>
          </a:r>
        </a:p>
      </dsp:txBody>
      <dsp:txXfrm>
        <a:off x="3300452" y="1160033"/>
        <a:ext cx="1881643" cy="892537"/>
      </dsp:txXfrm>
    </dsp:sp>
    <dsp:sp modelId="{7ED8CE55-87F0-41A2-832C-7A165FC41E4A}">
      <dsp:nvSpPr>
        <dsp:cNvPr id="0" name=""/>
        <dsp:cNvSpPr/>
      </dsp:nvSpPr>
      <dsp:spPr>
        <a:xfrm>
          <a:off x="2141788" y="2222129"/>
          <a:ext cx="1978211" cy="989105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Touvlo"/>
              <a:ea typeface="Touvlo"/>
              <a:cs typeface="Touvlo"/>
              <a:sym typeface="Touvlo"/>
            </a:rPr>
            <a:t>Positioning for tech-driven planners solving billion-dollar congestion costs</a:t>
          </a:r>
        </a:p>
      </dsp:txBody>
      <dsp:txXfrm>
        <a:off x="2190072" y="2270413"/>
        <a:ext cx="1881643" cy="892537"/>
      </dsp:txXfrm>
    </dsp:sp>
    <dsp:sp modelId="{A31A83BF-F8FB-48B8-8EE8-1E358C4E4737}">
      <dsp:nvSpPr>
        <dsp:cNvPr id="0" name=""/>
        <dsp:cNvSpPr/>
      </dsp:nvSpPr>
      <dsp:spPr>
        <a:xfrm>
          <a:off x="1031408" y="1111749"/>
          <a:ext cx="1978211" cy="989105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Touvlo"/>
              <a:ea typeface="Touvlo"/>
              <a:cs typeface="Touvlo"/>
              <a:sym typeface="Touvlo"/>
            </a:rPr>
            <a:t>Targeting investors seeking high-growth AI infrastructure adoption (70%)</a:t>
          </a:r>
        </a:p>
      </dsp:txBody>
      <dsp:txXfrm>
        <a:off x="1079692" y="1160033"/>
        <a:ext cx="1881643" cy="8925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1F1025-48E2-4528-BFA7-65ADF158BB80}" type="datetimeFigureOut">
              <a:rPr lang="en-IN" smtClean="0"/>
              <a:t>05-04-2026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0A4934-9084-41F6-B9F0-F52D0E5984F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7429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0A4934-9084-41F6-B9F0-F52D0E5984F8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20587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market.biz/smart-city-statistics" TargetMode="External"/><Relationship Id="rId13" Type="http://schemas.openxmlformats.org/officeDocument/2006/relationships/diagramQuickStyle" Target="../diagrams/quickStyle1.xml"/><Relationship Id="rId18" Type="http://schemas.openxmlformats.org/officeDocument/2006/relationships/diagramQuickStyle" Target="../diagrams/quickStyle2.xml"/><Relationship Id="rId3" Type="http://schemas.openxmlformats.org/officeDocument/2006/relationships/image" Target="../media/image2.png"/><Relationship Id="rId21" Type="http://schemas.openxmlformats.org/officeDocument/2006/relationships/image" Target="../media/image7.png"/><Relationship Id="rId7" Type="http://schemas.openxmlformats.org/officeDocument/2006/relationships/image" Target="../media/image6.png"/><Relationship Id="rId12" Type="http://schemas.openxmlformats.org/officeDocument/2006/relationships/diagramLayout" Target="../diagrams/layout1.xml"/><Relationship Id="rId17" Type="http://schemas.openxmlformats.org/officeDocument/2006/relationships/diagramLayout" Target="../diagrams/layout2.xml"/><Relationship Id="rId2" Type="http://schemas.openxmlformats.org/officeDocument/2006/relationships/notesSlide" Target="../notesSlides/notesSlide1.xml"/><Relationship Id="rId16" Type="http://schemas.openxmlformats.org/officeDocument/2006/relationships/diagramData" Target="../diagrams/data2.xml"/><Relationship Id="rId20" Type="http://schemas.microsoft.com/office/2007/relationships/diagramDrawing" Target="../diagrams/drawing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diagramData" Target="../diagrams/data1.xml"/><Relationship Id="rId5" Type="http://schemas.openxmlformats.org/officeDocument/2006/relationships/image" Target="../media/image4.jpeg"/><Relationship Id="rId15" Type="http://schemas.microsoft.com/office/2007/relationships/diagramDrawing" Target="../diagrams/drawing1.xml"/><Relationship Id="rId10" Type="http://schemas.openxmlformats.org/officeDocument/2006/relationships/hyperlink" Target="https://siliconanalysts.com/analysis/nvidia-ai-accelerator-market-share-2024-2026" TargetMode="External"/><Relationship Id="rId19" Type="http://schemas.openxmlformats.org/officeDocument/2006/relationships/diagramColors" Target="../diagrams/colors2.xml"/><Relationship Id="rId4" Type="http://schemas.openxmlformats.org/officeDocument/2006/relationships/image" Target="../media/image3.jpeg"/><Relationship Id="rId9" Type="http://schemas.openxmlformats.org/officeDocument/2006/relationships/hyperlink" Target="https://www.nvidia.com/en-us/" TargetMode="External"/><Relationship Id="rId14" Type="http://schemas.openxmlformats.org/officeDocument/2006/relationships/diagramColors" Target="../diagrams/colors1.xml"/><Relationship Id="rId22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9CEE4-533C-F10D-8C26-86F039FB09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3650" y="5429250"/>
            <a:ext cx="12585700" cy="11430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b="1" dirty="0" err="1"/>
              <a:t>Programme</a:t>
            </a:r>
            <a:r>
              <a:rPr lang="en-US" sz="4000" b="1" dirty="0"/>
              <a:t>:</a:t>
            </a:r>
            <a:endParaRPr lang="en-IN" sz="4000" dirty="0"/>
          </a:p>
          <a:p>
            <a:pPr marL="0" indent="0" algn="ctr">
              <a:buNone/>
            </a:pPr>
            <a:r>
              <a:rPr lang="en-US" sz="4000" dirty="0"/>
              <a:t>Master of Business Administration</a:t>
            </a:r>
            <a:endParaRPr lang="en-IN" sz="4000" dirty="0"/>
          </a:p>
          <a:p>
            <a:pPr marL="0" indent="0" algn="ctr">
              <a:buNone/>
            </a:pPr>
            <a:r>
              <a:rPr lang="en-US" sz="4000" b="1" dirty="0"/>
              <a:t>Module:</a:t>
            </a:r>
            <a:endParaRPr lang="en-IN" sz="4000" dirty="0"/>
          </a:p>
          <a:p>
            <a:pPr marL="0" indent="0" algn="ctr">
              <a:buNone/>
            </a:pPr>
            <a:r>
              <a:rPr lang="en-US" sz="4000" dirty="0"/>
              <a:t>Marketing Management | Module Code: LCMB7024</a:t>
            </a:r>
            <a:endParaRPr lang="en-IN" sz="4000" dirty="0"/>
          </a:p>
          <a:p>
            <a:pPr marL="0" indent="0" algn="ctr">
              <a:buNone/>
            </a:pPr>
            <a:r>
              <a:rPr lang="en-US" sz="4000" b="1" dirty="0"/>
              <a:t>Module Lecturer:</a:t>
            </a:r>
            <a:endParaRPr lang="en-IN" sz="4000" dirty="0"/>
          </a:p>
          <a:p>
            <a:pPr marL="0" indent="0" algn="ctr">
              <a:buNone/>
            </a:pPr>
            <a:r>
              <a:rPr lang="en-US" sz="4000" dirty="0"/>
              <a:t>Dr </a:t>
            </a:r>
            <a:r>
              <a:rPr lang="en-US" sz="4000" dirty="0" err="1"/>
              <a:t>Mustakkima</a:t>
            </a:r>
            <a:r>
              <a:rPr lang="en-US" sz="4000" dirty="0"/>
              <a:t> Afrin</a:t>
            </a:r>
            <a:endParaRPr lang="en-IN" sz="4000" dirty="0"/>
          </a:p>
          <a:p>
            <a:pPr marL="0" indent="0" algn="ctr">
              <a:buNone/>
            </a:pPr>
            <a:r>
              <a:rPr lang="en-US" sz="4000" b="1" dirty="0"/>
              <a:t>Assignment Title:</a:t>
            </a:r>
            <a:endParaRPr lang="en-IN" sz="4000" dirty="0"/>
          </a:p>
          <a:p>
            <a:pPr marL="0" indent="0" algn="ctr">
              <a:buNone/>
            </a:pPr>
            <a:r>
              <a:rPr lang="en-US" sz="4000" dirty="0"/>
              <a:t>Marketing</a:t>
            </a:r>
            <a:r>
              <a:rPr lang="en-IN" sz="4000" dirty="0"/>
              <a:t> Poster Presentation</a:t>
            </a:r>
            <a:r>
              <a:rPr lang="en-US" sz="4000" dirty="0"/>
              <a:t>:</a:t>
            </a:r>
            <a:endParaRPr lang="en-IN" sz="4000" dirty="0"/>
          </a:p>
          <a:p>
            <a:pPr marL="0" indent="0" algn="ctr">
              <a:buNone/>
            </a:pPr>
            <a:r>
              <a:rPr lang="en-US" sz="4000" b="1" dirty="0"/>
              <a:t>Nvidia Ai Smart Traffic System</a:t>
            </a:r>
            <a:endParaRPr lang="en-IN" sz="4000" dirty="0"/>
          </a:p>
          <a:p>
            <a:pPr marL="0" indent="0" algn="ctr">
              <a:buNone/>
            </a:pPr>
            <a:r>
              <a:rPr lang="en-US" sz="4000" b="1" dirty="0"/>
              <a:t> </a:t>
            </a:r>
            <a:endParaRPr lang="en-IN" sz="4000" dirty="0"/>
          </a:p>
          <a:p>
            <a:pPr marL="0" indent="0" algn="ctr">
              <a:buNone/>
            </a:pPr>
            <a:r>
              <a:rPr lang="en-US" sz="4000" b="1" dirty="0"/>
              <a:t>Submitted by:</a:t>
            </a:r>
            <a:endParaRPr lang="en-IN" sz="4000" dirty="0"/>
          </a:p>
          <a:p>
            <a:pPr marL="0" indent="0" algn="ctr">
              <a:buNone/>
            </a:pPr>
            <a:r>
              <a:rPr lang="en-US" sz="4000" dirty="0"/>
              <a:t>[AJITH NAGARAJAN]</a:t>
            </a:r>
            <a:endParaRPr lang="en-IN" sz="4000" dirty="0"/>
          </a:p>
          <a:p>
            <a:pPr marL="0" indent="0" algn="ctr">
              <a:buNone/>
            </a:pPr>
            <a:r>
              <a:rPr lang="en-US" sz="4000" b="1" dirty="0"/>
              <a:t>Student ID: </a:t>
            </a:r>
            <a:r>
              <a:rPr lang="en-US" sz="4000" dirty="0"/>
              <a:t>[2525947]</a:t>
            </a:r>
            <a:endParaRPr lang="en-IN" sz="4000" dirty="0"/>
          </a:p>
          <a:p>
            <a:pPr marL="0" indent="0" algn="ctr">
              <a:buNone/>
            </a:pPr>
            <a:r>
              <a:rPr lang="en-US" sz="4000" b="1" dirty="0"/>
              <a:t>Submission Date: </a:t>
            </a:r>
            <a:r>
              <a:rPr lang="en-US" sz="4000" dirty="0"/>
              <a:t>04 April 2026</a:t>
            </a:r>
            <a:endParaRPr lang="en-IN" sz="4000" dirty="0"/>
          </a:p>
          <a:p>
            <a:endParaRPr lang="en-IN" sz="4000" dirty="0"/>
          </a:p>
        </p:txBody>
      </p:sp>
      <p:pic>
        <p:nvPicPr>
          <p:cNvPr id="4" name="Picture 3" descr="university-of-wales-trinity-saint-david-logo-vector | ESRC ...">
            <a:extLst>
              <a:ext uri="{FF2B5EF4-FFF2-40B4-BE49-F238E27FC236}">
                <a16:creationId xmlns:a16="http://schemas.microsoft.com/office/drawing/2014/main" id="{545A3525-5CEE-810F-DC4C-6AC438F4359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100" y="1653540"/>
            <a:ext cx="7399696" cy="31242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84096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A76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4781" y="186560"/>
            <a:ext cx="12970439" cy="1240421"/>
            <a:chOff x="0" y="0"/>
            <a:chExt cx="2413391" cy="23080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13391" cy="230803"/>
            </a:xfrm>
            <a:custGeom>
              <a:avLst/>
              <a:gdLst/>
              <a:ahLst/>
              <a:cxnLst/>
              <a:rect l="l" t="t" r="r" b="b"/>
              <a:pathLst>
                <a:path w="2413391" h="230803">
                  <a:moveTo>
                    <a:pt x="0" y="0"/>
                  </a:moveTo>
                  <a:lnTo>
                    <a:pt x="2413391" y="0"/>
                  </a:lnTo>
                  <a:lnTo>
                    <a:pt x="2413391" y="230803"/>
                  </a:lnTo>
                  <a:lnTo>
                    <a:pt x="0" y="230803"/>
                  </a:lnTo>
                  <a:close/>
                </a:path>
              </a:pathLst>
            </a:custGeom>
            <a:solidFill>
              <a:srgbClr val="F1EEE6"/>
            </a:solidFill>
            <a:ln w="476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413391" cy="278428"/>
            </a:xfrm>
            <a:prstGeom prst="rect">
              <a:avLst/>
            </a:prstGeom>
          </p:spPr>
          <p:txBody>
            <a:bodyPr lIns="44941" tIns="44941" rIns="44941" bIns="44941" rtlCol="0" anchor="ctr"/>
            <a:lstStyle/>
            <a:p>
              <a:pPr algn="ctr">
                <a:lnSpc>
                  <a:spcPts val="383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99255" y="1856514"/>
            <a:ext cx="6544168" cy="2733900"/>
            <a:chOff x="0" y="0"/>
            <a:chExt cx="1206695" cy="50869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06695" cy="508693"/>
            </a:xfrm>
            <a:custGeom>
              <a:avLst/>
              <a:gdLst/>
              <a:ahLst/>
              <a:cxnLst/>
              <a:rect l="l" t="t" r="r" b="b"/>
              <a:pathLst>
                <a:path w="1206695" h="508693">
                  <a:moveTo>
                    <a:pt x="0" y="0"/>
                  </a:moveTo>
                  <a:lnTo>
                    <a:pt x="1206695" y="0"/>
                  </a:lnTo>
                  <a:lnTo>
                    <a:pt x="1206695" y="508693"/>
                  </a:lnTo>
                  <a:lnTo>
                    <a:pt x="0" y="508693"/>
                  </a:lnTo>
                  <a:close/>
                </a:path>
              </a:pathLst>
            </a:custGeom>
            <a:solidFill>
              <a:srgbClr val="F1EEE6"/>
            </a:solidFill>
            <a:ln w="476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206695" cy="556318"/>
            </a:xfrm>
            <a:prstGeom prst="rect">
              <a:avLst/>
            </a:prstGeom>
          </p:spPr>
          <p:txBody>
            <a:bodyPr lIns="44941" tIns="44941" rIns="44941" bIns="44941" rtlCol="0" anchor="ctr"/>
            <a:lstStyle/>
            <a:p>
              <a:pPr algn="ctr">
                <a:lnSpc>
                  <a:spcPts val="383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1740619" y="1817478"/>
            <a:ext cx="2762772" cy="2656381"/>
            <a:chOff x="0" y="0"/>
            <a:chExt cx="688549" cy="42379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88549" cy="423796"/>
            </a:xfrm>
            <a:custGeom>
              <a:avLst/>
              <a:gdLst/>
              <a:ahLst/>
              <a:cxnLst/>
              <a:rect l="l" t="t" r="r" b="b"/>
              <a:pathLst>
                <a:path w="688549" h="423796">
                  <a:moveTo>
                    <a:pt x="0" y="0"/>
                  </a:moveTo>
                  <a:lnTo>
                    <a:pt x="688549" y="0"/>
                  </a:lnTo>
                  <a:lnTo>
                    <a:pt x="688549" y="423796"/>
                  </a:lnTo>
                  <a:lnTo>
                    <a:pt x="0" y="423796"/>
                  </a:lnTo>
                  <a:close/>
                </a:path>
              </a:pathLst>
            </a:custGeom>
            <a:blipFill>
              <a:blip r:embed="rId3"/>
              <a:stretch>
                <a:fillRect t="-4157" b="-4157"/>
              </a:stretch>
            </a:blipFill>
            <a:ln w="476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47697" y="8363123"/>
            <a:ext cx="6229748" cy="6742190"/>
            <a:chOff x="0" y="0"/>
            <a:chExt cx="1213009" cy="63234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213009" cy="632348"/>
            </a:xfrm>
            <a:custGeom>
              <a:avLst/>
              <a:gdLst/>
              <a:ahLst/>
              <a:cxnLst/>
              <a:rect l="l" t="t" r="r" b="b"/>
              <a:pathLst>
                <a:path w="1213009" h="632348">
                  <a:moveTo>
                    <a:pt x="0" y="0"/>
                  </a:moveTo>
                  <a:lnTo>
                    <a:pt x="1213009" y="0"/>
                  </a:lnTo>
                  <a:lnTo>
                    <a:pt x="1213009" y="632348"/>
                  </a:lnTo>
                  <a:lnTo>
                    <a:pt x="0" y="632348"/>
                  </a:lnTo>
                  <a:close/>
                </a:path>
              </a:pathLst>
            </a:custGeom>
            <a:solidFill>
              <a:srgbClr val="F1EEE6"/>
            </a:solidFill>
            <a:ln w="476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1213009" cy="679973"/>
            </a:xfrm>
            <a:prstGeom prst="rect">
              <a:avLst/>
            </a:prstGeom>
          </p:spPr>
          <p:txBody>
            <a:bodyPr lIns="44941" tIns="44941" rIns="44941" bIns="44941" rtlCol="0" anchor="ctr"/>
            <a:lstStyle/>
            <a:p>
              <a:pPr algn="ctr">
                <a:lnSpc>
                  <a:spcPts val="383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984695" y="11491386"/>
            <a:ext cx="6290868" cy="2566838"/>
            <a:chOff x="0" y="0"/>
            <a:chExt cx="1170533" cy="477608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170533" cy="477608"/>
            </a:xfrm>
            <a:custGeom>
              <a:avLst/>
              <a:gdLst/>
              <a:ahLst/>
              <a:cxnLst/>
              <a:rect l="l" t="t" r="r" b="b"/>
              <a:pathLst>
                <a:path w="1170533" h="477608">
                  <a:moveTo>
                    <a:pt x="0" y="0"/>
                  </a:moveTo>
                  <a:lnTo>
                    <a:pt x="1170533" y="0"/>
                  </a:lnTo>
                  <a:lnTo>
                    <a:pt x="1170533" y="477608"/>
                  </a:lnTo>
                  <a:lnTo>
                    <a:pt x="0" y="477608"/>
                  </a:lnTo>
                  <a:close/>
                </a:path>
              </a:pathLst>
            </a:custGeom>
            <a:solidFill>
              <a:srgbClr val="F1EEE6"/>
            </a:solidFill>
            <a:ln w="476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47625"/>
              <a:ext cx="1170533" cy="525233"/>
            </a:xfrm>
            <a:prstGeom prst="rect">
              <a:avLst/>
            </a:prstGeom>
          </p:spPr>
          <p:txBody>
            <a:bodyPr lIns="44941" tIns="44941" rIns="44941" bIns="44941" rtlCol="0" anchor="ctr"/>
            <a:lstStyle/>
            <a:p>
              <a:pPr algn="ctr">
                <a:lnSpc>
                  <a:spcPts val="383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80124" y="15447226"/>
            <a:ext cx="6485219" cy="3707445"/>
            <a:chOff x="0" y="0"/>
            <a:chExt cx="1206695" cy="68983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206695" cy="689839"/>
            </a:xfrm>
            <a:custGeom>
              <a:avLst/>
              <a:gdLst/>
              <a:ahLst/>
              <a:cxnLst/>
              <a:rect l="l" t="t" r="r" b="b"/>
              <a:pathLst>
                <a:path w="1206695" h="689839">
                  <a:moveTo>
                    <a:pt x="0" y="0"/>
                  </a:moveTo>
                  <a:lnTo>
                    <a:pt x="1206695" y="0"/>
                  </a:lnTo>
                  <a:lnTo>
                    <a:pt x="1206695" y="689839"/>
                  </a:lnTo>
                  <a:lnTo>
                    <a:pt x="0" y="689839"/>
                  </a:lnTo>
                  <a:close/>
                </a:path>
              </a:pathLst>
            </a:custGeom>
            <a:solidFill>
              <a:srgbClr val="F1EEE6"/>
            </a:solidFill>
            <a:ln w="476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47625"/>
              <a:ext cx="1206695" cy="737464"/>
            </a:xfrm>
            <a:prstGeom prst="rect">
              <a:avLst/>
            </a:prstGeom>
          </p:spPr>
          <p:txBody>
            <a:bodyPr lIns="44941" tIns="44941" rIns="44941" bIns="44941" rtlCol="0" anchor="ctr"/>
            <a:lstStyle/>
            <a:p>
              <a:pPr algn="ctr">
                <a:lnSpc>
                  <a:spcPts val="3839"/>
                </a:lnSpc>
              </a:pPr>
              <a:endParaRPr dirty="0"/>
            </a:p>
            <a:p>
              <a:pPr algn="ctr">
                <a:lnSpc>
                  <a:spcPts val="3839"/>
                </a:lnSpc>
              </a:pPr>
              <a:endParaRPr dirty="0"/>
            </a:p>
            <a:p>
              <a:pPr algn="ctr">
                <a:lnSpc>
                  <a:spcPts val="3839"/>
                </a:lnSpc>
                <a:spcBef>
                  <a:spcPct val="0"/>
                </a:spcBef>
              </a:pPr>
              <a:endParaRPr dirty="0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7984695" y="16865045"/>
            <a:ext cx="6290868" cy="2022618"/>
            <a:chOff x="0" y="0"/>
            <a:chExt cx="1170533" cy="37634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170533" cy="376346"/>
            </a:xfrm>
            <a:custGeom>
              <a:avLst/>
              <a:gdLst/>
              <a:ahLst/>
              <a:cxnLst/>
              <a:rect l="l" t="t" r="r" b="b"/>
              <a:pathLst>
                <a:path w="1170533" h="376346">
                  <a:moveTo>
                    <a:pt x="0" y="0"/>
                  </a:moveTo>
                  <a:lnTo>
                    <a:pt x="1170533" y="0"/>
                  </a:lnTo>
                  <a:lnTo>
                    <a:pt x="1170533" y="376346"/>
                  </a:lnTo>
                  <a:lnTo>
                    <a:pt x="0" y="376346"/>
                  </a:lnTo>
                  <a:close/>
                </a:path>
              </a:pathLst>
            </a:custGeom>
            <a:solidFill>
              <a:srgbClr val="F1EEE6"/>
            </a:solidFill>
            <a:ln w="476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1170533" cy="423971"/>
            </a:xfrm>
            <a:prstGeom prst="rect">
              <a:avLst/>
            </a:prstGeom>
          </p:spPr>
          <p:txBody>
            <a:bodyPr lIns="44941" tIns="44941" rIns="44941" bIns="44941" rtlCol="0" anchor="ctr"/>
            <a:lstStyle/>
            <a:p>
              <a:pPr algn="ctr">
                <a:lnSpc>
                  <a:spcPts val="383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2" name="AutoShape 22"/>
          <p:cNvSpPr/>
          <p:nvPr/>
        </p:nvSpPr>
        <p:spPr>
          <a:xfrm>
            <a:off x="1205517" y="2580012"/>
            <a:ext cx="465950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23" name="AutoShape 23"/>
          <p:cNvSpPr/>
          <p:nvPr/>
        </p:nvSpPr>
        <p:spPr>
          <a:xfrm>
            <a:off x="1241627" y="8403192"/>
            <a:ext cx="465950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24" name="AutoShape 24"/>
          <p:cNvSpPr/>
          <p:nvPr/>
        </p:nvSpPr>
        <p:spPr>
          <a:xfrm>
            <a:off x="8084241" y="12014355"/>
            <a:ext cx="4115253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25" name="AutoShape 25"/>
          <p:cNvSpPr/>
          <p:nvPr/>
        </p:nvSpPr>
        <p:spPr>
          <a:xfrm>
            <a:off x="1484328" y="16325850"/>
            <a:ext cx="465950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grpSp>
        <p:nvGrpSpPr>
          <p:cNvPr id="26" name="Group 26"/>
          <p:cNvGrpSpPr/>
          <p:nvPr/>
        </p:nvGrpSpPr>
        <p:grpSpPr>
          <a:xfrm>
            <a:off x="7984695" y="14150922"/>
            <a:ext cx="6290868" cy="2592536"/>
            <a:chOff x="0" y="0"/>
            <a:chExt cx="1170533" cy="482389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170533" cy="482389"/>
            </a:xfrm>
            <a:custGeom>
              <a:avLst/>
              <a:gdLst/>
              <a:ahLst/>
              <a:cxnLst/>
              <a:rect l="l" t="t" r="r" b="b"/>
              <a:pathLst>
                <a:path w="1170533" h="482389">
                  <a:moveTo>
                    <a:pt x="0" y="0"/>
                  </a:moveTo>
                  <a:lnTo>
                    <a:pt x="1170533" y="0"/>
                  </a:lnTo>
                  <a:lnTo>
                    <a:pt x="1170533" y="482389"/>
                  </a:lnTo>
                  <a:lnTo>
                    <a:pt x="0" y="482389"/>
                  </a:lnTo>
                  <a:close/>
                </a:path>
              </a:pathLst>
            </a:custGeom>
            <a:solidFill>
              <a:srgbClr val="F1EEE6"/>
            </a:solidFill>
            <a:ln w="476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47625"/>
              <a:ext cx="1170533" cy="530014"/>
            </a:xfrm>
            <a:prstGeom prst="rect">
              <a:avLst/>
            </a:prstGeom>
          </p:spPr>
          <p:txBody>
            <a:bodyPr lIns="44941" tIns="44941" rIns="44941" bIns="44941" rtlCol="0" anchor="ctr"/>
            <a:lstStyle/>
            <a:p>
              <a:pPr algn="ctr">
                <a:lnSpc>
                  <a:spcPts val="3839"/>
                </a:lnSpc>
              </a:pPr>
              <a:endParaRPr/>
            </a:p>
            <a:p>
              <a:pPr algn="ctr">
                <a:lnSpc>
                  <a:spcPts val="383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9" name="AutoShape 29"/>
          <p:cNvSpPr/>
          <p:nvPr/>
        </p:nvSpPr>
        <p:spPr>
          <a:xfrm>
            <a:off x="8819483" y="15073655"/>
            <a:ext cx="4160605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grpSp>
        <p:nvGrpSpPr>
          <p:cNvPr id="30" name="Group 30"/>
          <p:cNvGrpSpPr/>
          <p:nvPr/>
        </p:nvGrpSpPr>
        <p:grpSpPr>
          <a:xfrm>
            <a:off x="4845933" y="19252839"/>
            <a:ext cx="5174453" cy="2024083"/>
            <a:chOff x="0" y="0"/>
            <a:chExt cx="566355" cy="22154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566355" cy="221540"/>
            </a:xfrm>
            <a:custGeom>
              <a:avLst/>
              <a:gdLst/>
              <a:ahLst/>
              <a:cxnLst/>
              <a:rect l="l" t="t" r="r" b="b"/>
              <a:pathLst>
                <a:path w="566355" h="221540">
                  <a:moveTo>
                    <a:pt x="0" y="0"/>
                  </a:moveTo>
                  <a:lnTo>
                    <a:pt x="566355" y="0"/>
                  </a:lnTo>
                  <a:lnTo>
                    <a:pt x="566355" y="221540"/>
                  </a:lnTo>
                  <a:lnTo>
                    <a:pt x="0" y="221540"/>
                  </a:lnTo>
                  <a:close/>
                </a:path>
              </a:pathLst>
            </a:custGeom>
            <a:blipFill>
              <a:blip r:embed="rId4"/>
              <a:stretch>
                <a:fillRect t="-21899" b="-21899"/>
              </a:stretch>
            </a:blipFill>
            <a:ln w="476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02285" y="19252839"/>
            <a:ext cx="3698529" cy="2024083"/>
            <a:chOff x="0" y="0"/>
            <a:chExt cx="404812" cy="22154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404812" cy="221540"/>
            </a:xfrm>
            <a:custGeom>
              <a:avLst/>
              <a:gdLst/>
              <a:ahLst/>
              <a:cxnLst/>
              <a:rect l="l" t="t" r="r" b="b"/>
              <a:pathLst>
                <a:path w="404812" h="221540">
                  <a:moveTo>
                    <a:pt x="0" y="0"/>
                  </a:moveTo>
                  <a:lnTo>
                    <a:pt x="404812" y="0"/>
                  </a:lnTo>
                  <a:lnTo>
                    <a:pt x="404812" y="221540"/>
                  </a:lnTo>
                  <a:lnTo>
                    <a:pt x="0" y="221540"/>
                  </a:lnTo>
                  <a:close/>
                </a:path>
              </a:pathLst>
            </a:custGeom>
            <a:blipFill>
              <a:blip r:embed="rId5"/>
              <a:stretch>
                <a:fillRect t="-10847" b="-10847"/>
              </a:stretch>
            </a:blipFill>
            <a:ln w="476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0409637" y="19252839"/>
            <a:ext cx="3579713" cy="2024083"/>
            <a:chOff x="0" y="0"/>
            <a:chExt cx="391807" cy="22154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391807" cy="221540"/>
            </a:xfrm>
            <a:custGeom>
              <a:avLst/>
              <a:gdLst/>
              <a:ahLst/>
              <a:cxnLst/>
              <a:rect l="l" t="t" r="r" b="b"/>
              <a:pathLst>
                <a:path w="391807" h="221540">
                  <a:moveTo>
                    <a:pt x="0" y="0"/>
                  </a:moveTo>
                  <a:lnTo>
                    <a:pt x="391807" y="0"/>
                  </a:lnTo>
                  <a:lnTo>
                    <a:pt x="391807" y="221540"/>
                  </a:lnTo>
                  <a:lnTo>
                    <a:pt x="0" y="221540"/>
                  </a:lnTo>
                  <a:close/>
                </a:path>
              </a:pathLst>
            </a:custGeom>
            <a:blipFill>
              <a:blip r:embed="rId6"/>
              <a:stretch>
                <a:fillRect t="-6096" b="-6096"/>
              </a:stretch>
            </a:blipFill>
            <a:ln w="476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36" name="Freeform 36"/>
          <p:cNvSpPr/>
          <p:nvPr/>
        </p:nvSpPr>
        <p:spPr>
          <a:xfrm>
            <a:off x="1189315" y="12273263"/>
            <a:ext cx="6154798" cy="3146266"/>
          </a:xfrm>
          <a:custGeom>
            <a:avLst/>
            <a:gdLst/>
            <a:ahLst/>
            <a:cxnLst/>
            <a:rect l="l" t="t" r="r" b="b"/>
            <a:pathLst>
              <a:path w="6403165" h="3217292">
                <a:moveTo>
                  <a:pt x="0" y="0"/>
                </a:moveTo>
                <a:lnTo>
                  <a:pt x="6403165" y="0"/>
                </a:lnTo>
                <a:lnTo>
                  <a:pt x="6403165" y="3217292"/>
                </a:lnTo>
                <a:lnTo>
                  <a:pt x="0" y="321729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b="-1261"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7" name="TextBox 37"/>
          <p:cNvSpPr txBox="1"/>
          <p:nvPr/>
        </p:nvSpPr>
        <p:spPr>
          <a:xfrm>
            <a:off x="1323415" y="116787"/>
            <a:ext cx="12309596" cy="24775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919"/>
              </a:lnSpc>
            </a:pPr>
            <a:r>
              <a:rPr lang="en-US" sz="7085" dirty="0">
                <a:solidFill>
                  <a:srgbClr val="000000"/>
                </a:solidFill>
                <a:latin typeface="Norwester"/>
                <a:ea typeface="Norwester"/>
                <a:cs typeface="Norwester"/>
                <a:sym typeface="Norwester"/>
              </a:rPr>
              <a:t>NVIDIA AI Smart Traffic System</a:t>
            </a:r>
          </a:p>
          <a:p>
            <a:pPr algn="ctr">
              <a:lnSpc>
                <a:spcPts val="9919"/>
              </a:lnSpc>
            </a:pPr>
            <a:endParaRPr lang="en-US" sz="7085" dirty="0">
              <a:solidFill>
                <a:srgbClr val="000000"/>
              </a:solidFill>
              <a:latin typeface="Norwester"/>
              <a:ea typeface="Norwester"/>
              <a:cs typeface="Norwester"/>
              <a:sym typeface="Norwester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1241627" y="1991032"/>
            <a:ext cx="3842718" cy="437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91"/>
              </a:lnSpc>
            </a:pPr>
            <a:r>
              <a:rPr lang="en-US" sz="2565" b="1" spc="364">
                <a:solidFill>
                  <a:srgbClr val="000000"/>
                </a:solidFill>
                <a:latin typeface="Touvlo Bold"/>
                <a:ea typeface="Touvlo Bold"/>
                <a:cs typeface="Touvlo Bold"/>
                <a:sym typeface="Touvlo Bold"/>
              </a:rPr>
              <a:t>ABOUT NVIDIA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433954" y="8703583"/>
            <a:ext cx="5798897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591"/>
              </a:lnSpc>
            </a:pPr>
            <a:r>
              <a:rPr lang="en-US" sz="2565" b="1" spc="364" dirty="0">
                <a:solidFill>
                  <a:srgbClr val="000000"/>
                </a:solidFill>
                <a:latin typeface="Touvlo Bold"/>
                <a:ea typeface="Touvlo Bold"/>
                <a:cs typeface="Touvlo Bold"/>
                <a:sym typeface="Touvlo Bold"/>
              </a:rPr>
              <a:t>Market Appeal &amp; Emerging Trends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084241" y="11650260"/>
            <a:ext cx="5432299" cy="359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31"/>
              </a:lnSpc>
            </a:pPr>
            <a:r>
              <a:rPr lang="en-US" sz="2165" b="1" spc="307" dirty="0">
                <a:solidFill>
                  <a:srgbClr val="000000"/>
                </a:solidFill>
                <a:latin typeface="Touvlo Bold"/>
                <a:ea typeface="Touvlo Bold"/>
                <a:cs typeface="Touvlo Bold"/>
                <a:sym typeface="Touvlo Bold"/>
              </a:rPr>
              <a:t>BENEFITS OF THE PROJECT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189315" y="15802401"/>
            <a:ext cx="6154798" cy="437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91"/>
              </a:lnSpc>
            </a:pPr>
            <a:r>
              <a:rPr lang="en-US" sz="2565" b="1" spc="364" dirty="0">
                <a:solidFill>
                  <a:srgbClr val="000000"/>
                </a:solidFill>
                <a:latin typeface="Touvlo Bold"/>
                <a:ea typeface="Touvlo Bold"/>
                <a:cs typeface="Touvlo Bold"/>
                <a:sym typeface="Touvlo Bold"/>
              </a:rPr>
              <a:t>SUSTAINABILITY ALIGNMENT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213586" y="14240613"/>
            <a:ext cx="5723384" cy="780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1"/>
              </a:lnSpc>
            </a:pPr>
            <a:r>
              <a:rPr lang="en-US" sz="2265" b="1" spc="321">
                <a:solidFill>
                  <a:srgbClr val="000000"/>
                </a:solidFill>
                <a:latin typeface="Touvlo Bold"/>
                <a:ea typeface="Touvlo Bold"/>
                <a:cs typeface="Touvlo Bold"/>
                <a:sym typeface="Touvlo Bold"/>
              </a:rPr>
              <a:t>CONCLUSION (VALUE PROPOSITION)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220508" y="17016411"/>
            <a:ext cx="3129180" cy="369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96"/>
              </a:lnSpc>
            </a:pPr>
            <a:r>
              <a:rPr lang="en-US" sz="2211" b="1" spc="314">
                <a:solidFill>
                  <a:srgbClr val="000000"/>
                </a:solidFill>
                <a:latin typeface="Touvlo Bold"/>
                <a:ea typeface="Touvlo Bold"/>
                <a:cs typeface="Touvlo Bold"/>
                <a:sym typeface="Touvlo Bold"/>
              </a:rPr>
              <a:t>SOURCES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241627" y="2689550"/>
            <a:ext cx="5991224" cy="176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20"/>
              </a:lnSpc>
            </a:pPr>
            <a:r>
              <a:rPr lang="en-US" sz="1657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NVIDIA is a global AI and GPU leader, holding 80–90% AI accelerator market share and generating over $215 billion annual revenue. Its rapid growth (73% YoY) highlights dominance in AI innovation, enabling advanced solutions across industries like healthcare, gaming, and autonomous systems (Silicon Analysts, 2026).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222647" y="9607047"/>
            <a:ext cx="6272696" cy="25109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ouvlo" panose="020B0604020202020204" charset="0"/>
              </a:rPr>
              <a:t>Strong market demand for AI traffic solutions addressing urban congestion 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ouvlo" panose="020B0604020202020204" charset="0"/>
              </a:rPr>
              <a:t>Smart city market growing $762.7bn (2023) to $4.6tn (2033) </a:t>
            </a:r>
            <a:r>
              <a:rPr lang="en-US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(</a:t>
            </a:r>
            <a:r>
              <a:rPr lang="en-US" dirty="0" err="1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Jagtap</a:t>
            </a:r>
            <a:r>
              <a:rPr lang="en-US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, 2026).</a:t>
            </a:r>
            <a:endParaRPr lang="en-US" dirty="0">
              <a:latin typeface="Touvlo" panose="020B060402020202020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ouvlo" panose="020B0604020202020204" charset="0"/>
              </a:rPr>
              <a:t>Rising urbanization increases need for efficient, intelligent transport systems globally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ouvlo" panose="020B0604020202020204" charset="0"/>
              </a:rPr>
              <a:t>NVIDIA leverages AI expertise to deliver scalable, data-driven traffic solutions</a:t>
            </a:r>
          </a:p>
          <a:p>
            <a:pPr marL="285750" indent="-285750" algn="just">
              <a:lnSpc>
                <a:spcPts val="2320"/>
              </a:lnSpc>
              <a:buFont typeface="Arial" panose="020B0604020202020204" pitchFamily="34" charset="0"/>
              <a:buChar char="•"/>
            </a:pPr>
            <a:endParaRPr lang="en-US" sz="1657" dirty="0">
              <a:solidFill>
                <a:srgbClr val="000000"/>
              </a:solidFill>
              <a:latin typeface="Touvlo" panose="020B0604020202020204" charset="0"/>
              <a:ea typeface="Touvlo"/>
              <a:cs typeface="Touvlo"/>
              <a:sym typeface="Touvlo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1222647" y="16468263"/>
            <a:ext cx="6154798" cy="2735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732"/>
              </a:lnSpc>
            </a:pPr>
            <a:r>
              <a:rPr lang="en-US" sz="1600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The brand extension aligns with sustainability goals by using AI-driven optimisation to reduce traffic congestion, lower fuel consumption, and decrease emissions. Its data-driven efficiency improves urban mobility while supporting smart city development, creating environmentally sustainable transport systems with long-term societal and economic benefits (Makin and </a:t>
            </a:r>
            <a:r>
              <a:rPr lang="en-US" sz="1600" dirty="0" err="1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Maliakkal</a:t>
            </a:r>
            <a:r>
              <a:rPr lang="en-US" sz="1600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, 2025).</a:t>
            </a:r>
          </a:p>
          <a:p>
            <a:pPr algn="just">
              <a:lnSpc>
                <a:spcPts val="2732"/>
              </a:lnSpc>
            </a:pPr>
            <a:endParaRPr lang="en-US" sz="1600" dirty="0">
              <a:solidFill>
                <a:srgbClr val="000000"/>
              </a:solidFill>
              <a:latin typeface="Touvlo"/>
              <a:ea typeface="Touvlo"/>
              <a:cs typeface="Touvlo"/>
              <a:sym typeface="Touvlo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8084241" y="15154554"/>
            <a:ext cx="6021632" cy="1710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20"/>
              </a:lnSpc>
            </a:pPr>
            <a:r>
              <a:rPr lang="en-US" sz="1657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The NVIDIA AI Smart Traffic System strengthens brand equity by extending NVIDIA’s AI expertise into urban infrastructure, offering a scalable, sustainable, and future-focused solution that benefits both society and investors.</a:t>
            </a:r>
          </a:p>
          <a:p>
            <a:pPr algn="just">
              <a:lnSpc>
                <a:spcPts val="2320"/>
              </a:lnSpc>
            </a:pPr>
            <a:endParaRPr lang="en-US" sz="1657" dirty="0">
              <a:solidFill>
                <a:srgbClr val="000000"/>
              </a:solidFill>
              <a:latin typeface="Touvlo"/>
              <a:ea typeface="Touvlo"/>
              <a:cs typeface="Touvlo"/>
              <a:sym typeface="Touvlo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7967718" y="17385952"/>
            <a:ext cx="6375600" cy="19749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22192" lvl="1" indent="-111096" algn="l">
              <a:lnSpc>
                <a:spcPts val="1440"/>
              </a:lnSpc>
              <a:buFont typeface="Arial"/>
              <a:buChar char="•"/>
            </a:pPr>
            <a:r>
              <a:rPr lang="en-US" sz="800" dirty="0" err="1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Jagtap</a:t>
            </a:r>
            <a:r>
              <a:rPr lang="en-US" sz="800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, S. (2026) Smart City Statistics and Facts. Market.biz, 19 January. Available at: </a:t>
            </a:r>
            <a:r>
              <a:rPr lang="en-US" sz="800" u="sng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  <a:hlinkClick r:id="rId8" tooltip="https://market.biz/smart-city-statistics"/>
              </a:rPr>
              <a:t>https://market.biz/smart-city-statistics</a:t>
            </a:r>
            <a:r>
              <a:rPr lang="en-US" sz="800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 (Accessed: 3 April 2026).</a:t>
            </a:r>
          </a:p>
          <a:p>
            <a:pPr marL="222192" lvl="1" indent="-111096" algn="l">
              <a:lnSpc>
                <a:spcPts val="1440"/>
              </a:lnSpc>
              <a:buFont typeface="Arial"/>
              <a:buChar char="•"/>
            </a:pPr>
            <a:r>
              <a:rPr lang="en-US" sz="800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Makin, Y. and </a:t>
            </a:r>
            <a:r>
              <a:rPr lang="en-US" sz="800" dirty="0" err="1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Maliakkal</a:t>
            </a:r>
            <a:r>
              <a:rPr lang="en-US" sz="800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, R., 2025, July. Sustainable AI Training via Hardware–Software Co-Design on NVIDIA, AMD, and Emerging GPU Architectures. In 2025 IEEE International Conference on Service-Oriented System Engineering (SOSE) (pp. 204-215). IEEE.</a:t>
            </a:r>
          </a:p>
          <a:p>
            <a:pPr marL="222192" lvl="1" indent="-111096" algn="l">
              <a:lnSpc>
                <a:spcPts val="1440"/>
              </a:lnSpc>
              <a:buFont typeface="Arial"/>
              <a:buChar char="•"/>
            </a:pPr>
            <a:r>
              <a:rPr lang="en-US" sz="800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NVIDIA Corporation (2026) NVIDIA Official Website. Available at: </a:t>
            </a:r>
            <a:r>
              <a:rPr lang="en-US" sz="800" u="sng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  <a:hlinkClick r:id="rId9" tooltip="https://www.nvidia.com/en-us/"/>
              </a:rPr>
              <a:t>https://www.nvidia.com/en-us/</a:t>
            </a:r>
            <a:r>
              <a:rPr lang="en-US" sz="800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 (Accessed: 3 April 2026).</a:t>
            </a:r>
          </a:p>
          <a:p>
            <a:pPr marL="222192" lvl="1" indent="-111096">
              <a:lnSpc>
                <a:spcPts val="1440"/>
              </a:lnSpc>
              <a:buFont typeface="Arial"/>
              <a:buChar char="•"/>
            </a:pPr>
            <a:r>
              <a:rPr lang="en-US" sz="800" b="1" dirty="0"/>
              <a:t>Silicon Analysts</a:t>
            </a:r>
            <a:r>
              <a:rPr lang="en-US" sz="800" dirty="0"/>
              <a:t>, 2026. </a:t>
            </a:r>
            <a:r>
              <a:rPr lang="en-US" sz="800" i="1" dirty="0"/>
              <a:t>NVIDIA AI Accelerator Market Share 2024–2026</a:t>
            </a:r>
            <a:r>
              <a:rPr lang="en-US" sz="800" dirty="0"/>
              <a:t>. [online] Available at: </a:t>
            </a:r>
            <a:r>
              <a:rPr lang="en-US" sz="800" dirty="0">
                <a:hlinkClick r:id="rId10"/>
              </a:rPr>
              <a:t>https://siliconanalysts.com/analysis/nvidia-ai-accelerator-market-share-2024-2026</a:t>
            </a:r>
            <a:r>
              <a:rPr lang="en-US" sz="800" dirty="0"/>
              <a:t> [Accessed 3 April 2026].</a:t>
            </a:r>
            <a:endParaRPr lang="en-US" sz="800" dirty="0">
              <a:solidFill>
                <a:srgbClr val="000000"/>
              </a:solidFill>
              <a:latin typeface="Touvlo"/>
              <a:ea typeface="Touvlo"/>
              <a:cs typeface="Touvlo"/>
              <a:sym typeface="Touvlo"/>
            </a:endParaRPr>
          </a:p>
          <a:p>
            <a:pPr marL="222192" lvl="1" indent="-111096" algn="l">
              <a:lnSpc>
                <a:spcPts val="1440"/>
              </a:lnSpc>
              <a:buFont typeface="Arial"/>
              <a:buChar char="•"/>
            </a:pPr>
            <a:endParaRPr lang="en-US" sz="800" dirty="0">
              <a:solidFill>
                <a:srgbClr val="000000"/>
              </a:solidFill>
              <a:latin typeface="Touvlo"/>
              <a:ea typeface="Touvlo"/>
              <a:cs typeface="Touvlo"/>
              <a:sym typeface="Touvlo"/>
            </a:endParaRPr>
          </a:p>
          <a:p>
            <a:pPr marL="222192" lvl="1" indent="-111096" algn="l">
              <a:lnSpc>
                <a:spcPts val="1440"/>
              </a:lnSpc>
              <a:buFont typeface="Arial"/>
              <a:buChar char="•"/>
            </a:pPr>
            <a:endParaRPr lang="en-US" sz="800" dirty="0">
              <a:solidFill>
                <a:srgbClr val="000000"/>
              </a:solidFill>
              <a:latin typeface="Touvlo"/>
              <a:ea typeface="Touvlo"/>
              <a:cs typeface="Touvlo"/>
              <a:sym typeface="Touvlo"/>
            </a:endParaRPr>
          </a:p>
          <a:p>
            <a:pPr algn="l">
              <a:lnSpc>
                <a:spcPts val="1440"/>
              </a:lnSpc>
            </a:pPr>
            <a:endParaRPr lang="en-US" sz="800" dirty="0">
              <a:solidFill>
                <a:srgbClr val="000000"/>
              </a:solidFill>
              <a:latin typeface="Touvlo"/>
              <a:ea typeface="Touvlo"/>
              <a:cs typeface="Touvlo"/>
              <a:sym typeface="Touvlo"/>
            </a:endParaRPr>
          </a:p>
        </p:txBody>
      </p:sp>
      <p:grpSp>
        <p:nvGrpSpPr>
          <p:cNvPr id="50" name="Group 50"/>
          <p:cNvGrpSpPr/>
          <p:nvPr/>
        </p:nvGrpSpPr>
        <p:grpSpPr>
          <a:xfrm>
            <a:off x="1147697" y="4777888"/>
            <a:ext cx="6485219" cy="3511289"/>
            <a:chOff x="0" y="0"/>
            <a:chExt cx="1206695" cy="508693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1206695" cy="508693"/>
            </a:xfrm>
            <a:custGeom>
              <a:avLst/>
              <a:gdLst/>
              <a:ahLst/>
              <a:cxnLst/>
              <a:rect l="l" t="t" r="r" b="b"/>
              <a:pathLst>
                <a:path w="1206695" h="508693">
                  <a:moveTo>
                    <a:pt x="0" y="0"/>
                  </a:moveTo>
                  <a:lnTo>
                    <a:pt x="1206695" y="0"/>
                  </a:lnTo>
                  <a:lnTo>
                    <a:pt x="1206695" y="508693"/>
                  </a:lnTo>
                  <a:lnTo>
                    <a:pt x="0" y="508693"/>
                  </a:lnTo>
                  <a:close/>
                </a:path>
              </a:pathLst>
            </a:custGeom>
            <a:solidFill>
              <a:srgbClr val="F1EEE6"/>
            </a:solidFill>
            <a:ln w="476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0" y="-47625"/>
              <a:ext cx="1206695" cy="556318"/>
            </a:xfrm>
            <a:prstGeom prst="rect">
              <a:avLst/>
            </a:prstGeom>
          </p:spPr>
          <p:txBody>
            <a:bodyPr lIns="44941" tIns="44941" rIns="44941" bIns="44941" rtlCol="0" anchor="ctr"/>
            <a:lstStyle/>
            <a:p>
              <a:pPr algn="ctr">
                <a:lnSpc>
                  <a:spcPts val="383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3" name="TextBox 53"/>
          <p:cNvSpPr txBox="1"/>
          <p:nvPr/>
        </p:nvSpPr>
        <p:spPr>
          <a:xfrm>
            <a:off x="1323414" y="4838064"/>
            <a:ext cx="6185910" cy="3666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031"/>
              </a:lnSpc>
            </a:pPr>
            <a:r>
              <a:rPr lang="en-US" sz="2400" b="1" spc="307" dirty="0">
                <a:solidFill>
                  <a:srgbClr val="000000"/>
                </a:solidFill>
                <a:latin typeface="Touvlo Bold"/>
                <a:ea typeface="Touvlo Bold"/>
                <a:cs typeface="Touvlo Bold"/>
                <a:sym typeface="Touvlo Bold"/>
              </a:rPr>
              <a:t>BRAND EXTENSION OVERVIEW</a:t>
            </a:r>
          </a:p>
        </p:txBody>
      </p:sp>
      <p:sp>
        <p:nvSpPr>
          <p:cNvPr id="54" name="AutoShape 54"/>
          <p:cNvSpPr/>
          <p:nvPr/>
        </p:nvSpPr>
        <p:spPr>
          <a:xfrm>
            <a:off x="1323415" y="5289841"/>
            <a:ext cx="465950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55" name="TextBox 55"/>
          <p:cNvSpPr txBox="1"/>
          <p:nvPr/>
        </p:nvSpPr>
        <p:spPr>
          <a:xfrm>
            <a:off x="1130366" y="5399378"/>
            <a:ext cx="6213747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20"/>
              </a:lnSpc>
            </a:pPr>
            <a:endParaRPr lang="en-US" sz="1657" dirty="0">
              <a:solidFill>
                <a:srgbClr val="000000"/>
              </a:solidFill>
              <a:latin typeface="Touvlo"/>
              <a:ea typeface="Touvlo"/>
              <a:cs typeface="Touvlo"/>
              <a:sym typeface="Touvlo"/>
            </a:endParaRPr>
          </a:p>
          <a:p>
            <a:pPr algn="just">
              <a:lnSpc>
                <a:spcPts val="2320"/>
              </a:lnSpc>
            </a:pPr>
            <a:endParaRPr lang="en-US" sz="1657" dirty="0">
              <a:solidFill>
                <a:srgbClr val="000000"/>
              </a:solidFill>
              <a:latin typeface="Touvlo"/>
              <a:ea typeface="Touvlo"/>
              <a:cs typeface="Touvlo"/>
              <a:sym typeface="Touvlo"/>
            </a:endParaRPr>
          </a:p>
        </p:txBody>
      </p:sp>
      <p:sp>
        <p:nvSpPr>
          <p:cNvPr id="59" name="AutoShape 59"/>
          <p:cNvSpPr/>
          <p:nvPr/>
        </p:nvSpPr>
        <p:spPr>
          <a:xfrm>
            <a:off x="8570034" y="5424192"/>
            <a:ext cx="465950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64" name="TextBox 64"/>
          <p:cNvSpPr txBox="1"/>
          <p:nvPr/>
        </p:nvSpPr>
        <p:spPr>
          <a:xfrm>
            <a:off x="8861497" y="4894643"/>
            <a:ext cx="3842718" cy="437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91"/>
              </a:lnSpc>
            </a:pPr>
            <a:r>
              <a:rPr lang="en-US" sz="2565" b="1" spc="364" dirty="0">
                <a:solidFill>
                  <a:srgbClr val="000000"/>
                </a:solidFill>
                <a:latin typeface="Touvlo Bold"/>
                <a:ea typeface="Touvlo Bold"/>
                <a:cs typeface="Touvlo Bold"/>
                <a:sym typeface="Touvlo Bold"/>
              </a:rPr>
              <a:t>CORE FEATURES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9279287" y="7489827"/>
            <a:ext cx="3842718" cy="437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91"/>
              </a:lnSpc>
            </a:pPr>
            <a:r>
              <a:rPr lang="en-US" sz="2565" b="1" spc="364" dirty="0">
                <a:solidFill>
                  <a:srgbClr val="000000"/>
                </a:solidFill>
                <a:latin typeface="Touvlo Bold"/>
                <a:ea typeface="Touvlo Bold"/>
                <a:cs typeface="Touvlo Bold"/>
                <a:sym typeface="Touvlo Bold"/>
              </a:rPr>
              <a:t>TARGET MARKET</a:t>
            </a:r>
          </a:p>
        </p:txBody>
      </p:sp>
      <p:graphicFrame>
        <p:nvGraphicFramePr>
          <p:cNvPr id="67" name="Diagram 66"/>
          <p:cNvGraphicFramePr/>
          <p:nvPr>
            <p:extLst>
              <p:ext uri="{D42A27DB-BD31-4B8C-83A1-F6EECF244321}">
                <p14:modId xmlns:p14="http://schemas.microsoft.com/office/powerpoint/2010/main" val="296701"/>
              </p:ext>
            </p:extLst>
          </p:nvPr>
        </p:nvGraphicFramePr>
        <p:xfrm>
          <a:off x="7179086" y="5557621"/>
          <a:ext cx="8043121" cy="1790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graphicFrame>
        <p:nvGraphicFramePr>
          <p:cNvPr id="68" name="Diagram 67"/>
          <p:cNvGraphicFramePr/>
          <p:nvPr>
            <p:extLst>
              <p:ext uri="{D42A27DB-BD31-4B8C-83A1-F6EECF244321}">
                <p14:modId xmlns:p14="http://schemas.microsoft.com/office/powerpoint/2010/main" val="989924717"/>
              </p:ext>
            </p:extLst>
          </p:nvPr>
        </p:nvGraphicFramePr>
        <p:xfrm>
          <a:off x="6709557" y="8157194"/>
          <a:ext cx="6261788" cy="3212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sp>
        <p:nvSpPr>
          <p:cNvPr id="69" name="AutoShape 59"/>
          <p:cNvSpPr/>
          <p:nvPr/>
        </p:nvSpPr>
        <p:spPr>
          <a:xfrm>
            <a:off x="8765306" y="7927317"/>
            <a:ext cx="4659502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pic>
        <p:nvPicPr>
          <p:cNvPr id="1026" name="Picture 2" descr="STP Marketing Model - Segmenting, Targeting, Positioning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72266" y="8493679"/>
            <a:ext cx="3009847" cy="2351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69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1947" y="1633496"/>
            <a:ext cx="3946867" cy="2879772"/>
          </a:xfrm>
          <a:prstGeom prst="rect">
            <a:avLst/>
          </a:prstGeom>
        </p:spPr>
      </p:pic>
      <p:sp>
        <p:nvSpPr>
          <p:cNvPr id="57" name="Rectangle 56"/>
          <p:cNvSpPr/>
          <p:nvPr/>
        </p:nvSpPr>
        <p:spPr>
          <a:xfrm>
            <a:off x="1235256" y="5524507"/>
            <a:ext cx="6397660" cy="21570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ts val="2253"/>
              </a:lnSpc>
            </a:pPr>
            <a:r>
              <a:rPr lang="en-US" sz="2000" dirty="0">
                <a:solidFill>
                  <a:srgbClr val="000000"/>
                </a:solidFill>
                <a:latin typeface="Touvlo"/>
                <a:ea typeface="Touvlo"/>
                <a:cs typeface="Touvlo"/>
                <a:sym typeface="Touvlo"/>
              </a:rPr>
              <a:t>This proposal introduces the NVIDIA AI Smart Traffic System, an AI-powered urban solution designed to optimise traffic flow in smart cities. The system uses real-time data, machine learning, and predictive analytics to reduce congestion, improve mobility, and enhance road safety (NVIDIA Corporation, 2026).</a:t>
            </a:r>
            <a:endParaRPr lang="en-US" dirty="0">
              <a:solidFill>
                <a:srgbClr val="000000"/>
              </a:solidFill>
              <a:latin typeface="Touvlo"/>
              <a:ea typeface="Touvlo"/>
              <a:cs typeface="Touvlo"/>
              <a:sym typeface="Touvlo"/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8096663" y="12104046"/>
            <a:ext cx="597574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AI-powered system optimising urban traffic flow efficiently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Smart infrastructure solution for modern connected cities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Data-driven platform improving mobility and reducing congestion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575</Words>
  <Application>Microsoft Office PowerPoint</Application>
  <PresentationFormat>Custom</PresentationFormat>
  <Paragraphs>50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Norwester</vt:lpstr>
      <vt:lpstr>Aptos</vt:lpstr>
      <vt:lpstr>Touvlo</vt:lpstr>
      <vt:lpstr>Arial</vt:lpstr>
      <vt:lpstr>Calibri</vt:lpstr>
      <vt:lpstr>Touvlo Bold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Persuasive Research Poster in Orange Modern Simple Style</dc:title>
  <dc:creator>AJITH N</dc:creator>
  <cp:lastModifiedBy>AJITH N</cp:lastModifiedBy>
  <cp:revision>3</cp:revision>
  <dcterms:created xsi:type="dcterms:W3CDTF">2006-08-16T00:00:00Z</dcterms:created>
  <dcterms:modified xsi:type="dcterms:W3CDTF">2026-04-04T19:06:56Z</dcterms:modified>
  <dc:identifier>DAHFx1qV6oc</dc:identifier>
</cp:coreProperties>
</file>