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39"/>
  </p:notesMasterIdLst>
  <p:sldIdLst>
    <p:sldId id="256" r:id="rId20"/>
    <p:sldId id="267" r:id="rId21"/>
    <p:sldId id="295" r:id="rId22"/>
    <p:sldId id="296" r:id="rId23"/>
    <p:sldId id="298" r:id="rId24"/>
    <p:sldId id="297" r:id="rId25"/>
    <p:sldId id="294" r:id="rId26"/>
    <p:sldId id="292" r:id="rId27"/>
    <p:sldId id="291" r:id="rId28"/>
    <p:sldId id="290" r:id="rId29"/>
    <p:sldId id="299" r:id="rId30"/>
    <p:sldId id="300" r:id="rId31"/>
    <p:sldId id="287" r:id="rId32"/>
    <p:sldId id="286" r:id="rId33"/>
    <p:sldId id="301" r:id="rId34"/>
    <p:sldId id="302" r:id="rId35"/>
    <p:sldId id="285" r:id="rId36"/>
    <p:sldId id="303" r:id="rId37"/>
    <p:sldId id="275"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172C9A-D01F-4686-AFFD-E9CA70B42CD5}" v="2" dt="2023-09-04T09:48:00.139"/>
    <p1510:client id="{78849FB2-D539-ED52-A1BA-FAD9A85BCA95}" v="1908" dt="2023-09-06T10:42:34.245"/>
    <p1510:client id="{B168E3C1-589C-9AEB-1BF0-073FF4C7A92E}" v="711" dt="2023-09-08T10:45:21.5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94830"/>
  </p:normalViewPr>
  <p:slideViewPr>
    <p:cSldViewPr snapToGrid="0" snapToObjects="1">
      <p:cViewPr varScale="1">
        <p:scale>
          <a:sx n="120" d="100"/>
          <a:sy n="120" d="100"/>
        </p:scale>
        <p:origin x="288" y="1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notesMaster" Target="notesMasters/notesMaster1.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tableStyles" Target="tableStyle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200" dirty="0" err="1"/>
            <a:t>teulu</a:t>
          </a:r>
          <a:endParaRPr lang="en-GB" sz="1200" dirty="0"/>
        </a:p>
        <a:p>
          <a:r>
            <a:rPr lang="en-GB" sz="12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200" dirty="0"/>
            <a:t>plant</a:t>
          </a:r>
        </a:p>
        <a:p>
          <a:r>
            <a:rPr lang="en-GB" sz="12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200" dirty="0" err="1"/>
            <a:t>ti</a:t>
          </a:r>
          <a:endParaRPr lang="en-GB" sz="1200" dirty="0"/>
        </a:p>
        <a:p>
          <a:r>
            <a:rPr lang="en-GB" sz="12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878107" y="1456263"/>
          <a:ext cx="1186173" cy="1186173"/>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729836" y="570863"/>
          <a:ext cx="1482716" cy="8077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teulu</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family</a:t>
          </a:r>
        </a:p>
      </dsp:txBody>
      <dsp:txXfrm>
        <a:off x="1729836" y="570863"/>
        <a:ext cx="1482716" cy="807705"/>
      </dsp:txXfrm>
    </dsp:sp>
    <dsp:sp modelId="{B5611930-282F-446E-B8C0-E8B44DEAADFD}">
      <dsp:nvSpPr>
        <dsp:cNvPr id="0" name=""/>
        <dsp:cNvSpPr/>
      </dsp:nvSpPr>
      <dsp:spPr>
        <a:xfrm>
          <a:off x="2263119" y="1678574"/>
          <a:ext cx="1186173" cy="1186173"/>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3537267" y="1340107"/>
          <a:ext cx="1405121" cy="8846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err="1"/>
            <a:t>cymuned</a:t>
          </a:r>
          <a:endParaRPr lang="en-GB" sz="1400" kern="1200" dirty="0"/>
        </a:p>
        <a:p>
          <a:pPr marL="0" lvl="0" indent="0" algn="ctr" defTabSz="622300">
            <a:lnSpc>
              <a:spcPct val="90000"/>
            </a:lnSpc>
            <a:spcBef>
              <a:spcPct val="0"/>
            </a:spcBef>
            <a:spcAft>
              <a:spcPct val="35000"/>
            </a:spcAft>
            <a:buNone/>
          </a:pPr>
          <a:r>
            <a:rPr lang="en-GB" sz="1400" kern="1200" dirty="0"/>
            <a:t>community</a:t>
          </a:r>
        </a:p>
      </dsp:txBody>
      <dsp:txXfrm>
        <a:off x="3537267" y="1340107"/>
        <a:ext cx="1405121" cy="884629"/>
      </dsp:txXfrm>
    </dsp:sp>
    <dsp:sp modelId="{A5676A4B-A812-4D34-8EB8-E2DC643B236E}">
      <dsp:nvSpPr>
        <dsp:cNvPr id="0" name=""/>
        <dsp:cNvSpPr/>
      </dsp:nvSpPr>
      <dsp:spPr>
        <a:xfrm>
          <a:off x="2263119" y="2123197"/>
          <a:ext cx="1186173" cy="1186173"/>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3537267" y="2659359"/>
          <a:ext cx="1405121" cy="9884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cy-GB" sz="1400" kern="1200" dirty="0"/>
            <a:t>tîm blynyddoedd cynnar</a:t>
          </a:r>
          <a:endParaRPr lang="en-GB" sz="1400" kern="1200" dirty="0"/>
        </a:p>
        <a:p>
          <a:pPr marL="0" lvl="0" indent="0" algn="ctr" defTabSz="622300">
            <a:lnSpc>
              <a:spcPct val="90000"/>
            </a:lnSpc>
            <a:spcBef>
              <a:spcPct val="0"/>
            </a:spcBef>
            <a:spcAft>
              <a:spcPct val="35000"/>
            </a:spcAft>
            <a:buNone/>
          </a:pPr>
          <a:r>
            <a:rPr lang="en-GB" sz="1400" kern="1200" dirty="0">
              <a:solidFill>
                <a:srgbClr val="002060"/>
              </a:solidFill>
            </a:rPr>
            <a:t>early</a:t>
          </a:r>
          <a:r>
            <a:rPr lang="en-GB" sz="1400" kern="1200" baseline="0" dirty="0">
              <a:solidFill>
                <a:srgbClr val="002060"/>
              </a:solidFill>
            </a:rPr>
            <a:t> years team</a:t>
          </a:r>
        </a:p>
      </dsp:txBody>
      <dsp:txXfrm>
        <a:off x="3537267" y="2659359"/>
        <a:ext cx="1405121" cy="988477"/>
      </dsp:txXfrm>
    </dsp:sp>
    <dsp:sp modelId="{CEDCB09C-1C77-4464-87F3-79DFB11539F5}">
      <dsp:nvSpPr>
        <dsp:cNvPr id="0" name=""/>
        <dsp:cNvSpPr/>
      </dsp:nvSpPr>
      <dsp:spPr>
        <a:xfrm>
          <a:off x="1878107" y="2345893"/>
          <a:ext cx="1186173" cy="1186173"/>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729836" y="3609375"/>
          <a:ext cx="1482716" cy="8077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cy-GB" sz="1400" kern="1200" dirty="0"/>
            <a:t>gweithwyr proffesiynol eraill</a:t>
          </a:r>
          <a:endParaRPr lang="en-GB" sz="1400" kern="1200" dirty="0"/>
        </a:p>
        <a:p>
          <a:pPr marL="0" lvl="0" indent="0" algn="ctr" defTabSz="622300">
            <a:lnSpc>
              <a:spcPct val="90000"/>
            </a:lnSpc>
            <a:spcBef>
              <a:spcPct val="0"/>
            </a:spcBef>
            <a:spcAft>
              <a:spcPct val="35000"/>
            </a:spcAft>
            <a:buNone/>
          </a:pPr>
          <a:r>
            <a:rPr lang="en-GB" sz="1400" kern="1200" dirty="0">
              <a:solidFill>
                <a:srgbClr val="002060"/>
              </a:solidFill>
            </a:rPr>
            <a:t>other professionals</a:t>
          </a:r>
        </a:p>
      </dsp:txBody>
      <dsp:txXfrm>
        <a:off x="1729836" y="3609375"/>
        <a:ext cx="1482716" cy="807705"/>
      </dsp:txXfrm>
    </dsp:sp>
    <dsp:sp modelId="{2D2ABDF8-808F-4633-8C60-9A0DC1ACF8F1}">
      <dsp:nvSpPr>
        <dsp:cNvPr id="0" name=""/>
        <dsp:cNvSpPr/>
      </dsp:nvSpPr>
      <dsp:spPr>
        <a:xfrm>
          <a:off x="1493095" y="2123197"/>
          <a:ext cx="1186173" cy="1186173"/>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24912" y="2659359"/>
          <a:ext cx="1405121" cy="9884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plant</a:t>
          </a:r>
        </a:p>
        <a:p>
          <a:pPr marL="0" lvl="0" indent="0" algn="ctr" defTabSz="533400">
            <a:lnSpc>
              <a:spcPct val="90000"/>
            </a:lnSpc>
            <a:spcBef>
              <a:spcPct val="0"/>
            </a:spcBef>
            <a:spcAft>
              <a:spcPct val="35000"/>
            </a:spcAft>
            <a:buNone/>
          </a:pPr>
          <a:r>
            <a:rPr lang="en-GB" sz="1200" kern="1200" dirty="0">
              <a:solidFill>
                <a:srgbClr val="002060"/>
              </a:solidFill>
            </a:rPr>
            <a:t>children</a:t>
          </a:r>
        </a:p>
      </dsp:txBody>
      <dsp:txXfrm>
        <a:off x="24912" y="2659359"/>
        <a:ext cx="1405121" cy="988477"/>
      </dsp:txXfrm>
    </dsp:sp>
    <dsp:sp modelId="{DD642DE8-D9A9-4657-B842-0C0567C595C4}">
      <dsp:nvSpPr>
        <dsp:cNvPr id="0" name=""/>
        <dsp:cNvSpPr/>
      </dsp:nvSpPr>
      <dsp:spPr>
        <a:xfrm>
          <a:off x="1493095" y="1678574"/>
          <a:ext cx="1186173" cy="1186173"/>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24912" y="1340107"/>
          <a:ext cx="1405121" cy="9884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ti</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you</a:t>
          </a:r>
        </a:p>
      </dsp:txBody>
      <dsp:txXfrm>
        <a:off x="24912" y="1340107"/>
        <a:ext cx="1405121" cy="98847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9/8/2023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lecture links to assessment 2 – your academic poster and presentation, it also links to your concept map and analysis for assessment 1 – your portfolio.</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782629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Vevox</a:t>
            </a:r>
            <a:r>
              <a:rPr lang="en-US" dirty="0">
                <a:cs typeface="Calibri"/>
              </a:rPr>
              <a:t> quiz – 2 x word clouds</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483263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Discuss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326116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How does leadership work in your organisation?</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1690379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Facilitate a discussion – break out rooms then return and feedback</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553048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dirty="0">
                <a:cs typeface="Calibri"/>
              </a:rPr>
              <a:t>Sometimes the intention behind the policy and the outcome do not match – for example consider curriculum implementation – Foundation Phase – fabulous policy – inconsistent implementation – it did not fully change practice and perspective – why?</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285283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3940307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Bentham argued in </a:t>
            </a:r>
            <a:r>
              <a:rPr lang="en-US" i="1" dirty="0"/>
              <a:t>The "Panopticon"</a:t>
            </a:r>
            <a:r>
              <a:rPr lang="en-US" dirty="0"/>
              <a:t> that the perfect prison would be structured in a such a way that cells would be open to a central tower. In the model, individuals in the cells do not interact with each other and are constantly confronted by the panoptic tower (pan=all; optic=seeing). They cannot, however, see when there is a person in the tower; they must believe that they could be watched at any moment: "the inmate must never know whether he is being looked at </a:t>
            </a:r>
            <a:r>
              <a:rPr lang="en-US" dirty="0" err="1"/>
              <a:t>at</a:t>
            </a:r>
            <a:r>
              <a:rPr lang="en-US" dirty="0"/>
              <a:t> any one moment; but he must be sure that he may always be so"</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544562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4146972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1985539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Policy helps to create a system of truth – </a:t>
            </a:r>
            <a:r>
              <a:rPr lang="en-US">
                <a:cs typeface="Calibri"/>
              </a:rPr>
              <a:t>what</a:t>
            </a:r>
            <a:r>
              <a:rPr lang="en-US" dirty="0">
                <a:cs typeface="Calibri"/>
              </a:rPr>
              <a:t> we understand something to be</a:t>
            </a:r>
          </a:p>
          <a:p>
            <a:r>
              <a:rPr lang="en-US" dirty="0">
                <a:cs typeface="Calibri"/>
              </a:rPr>
              <a:t>They can also shape change by altering the narrative, 'rules' and </a:t>
            </a:r>
            <a:r>
              <a:rPr lang="en-US">
                <a:cs typeface="Calibri"/>
              </a:rPr>
              <a:t>accountability</a:t>
            </a:r>
            <a:r>
              <a:rPr lang="en-US" dirty="0">
                <a:cs typeface="Calibri"/>
              </a:rPr>
              <a:t> to create a new regime of truth</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567258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08/09/2023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08/09/2023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BA81-75B2-18B1-A9AB-410935A97274}"/>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13BE4C-8EB9-D0FE-6F38-D8A4E7A5016C}"/>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2451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7649-4712-4653-2CCF-1735D4CB959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4BD8833-54E0-66EC-9A2A-D8A8D737D5C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04252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08/09/2023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6939857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611635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9.png"/><Relationship Id="rId4" Type="http://schemas.openxmlformats.org/officeDocument/2006/relationships/slideLayout" Target="../slideLayouts/slideLayout16.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9/8/2023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6" r:id="rId7"/>
    <p:sldLayoutId id="214748381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9/8/2023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9/8/2023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hyperlink" Target="https://uwtsd.display.vevox.com/#/present/474584/DF7LCE7MO6J12FGWKYR6" TargetMode="External"/><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lTuya8p9xjU"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lTuya8p9xjU"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fontAlgn="base"/>
            <a:r>
              <a:rPr lang="en-GB" sz="3000" b="1" dirty="0">
                <a:solidFill>
                  <a:schemeClr val="bg1"/>
                </a:solidFill>
                <a:latin typeface="Arial"/>
                <a:cs typeface="Arial"/>
              </a:rPr>
              <a:t>ECCP7001C </a:t>
            </a:r>
            <a:r>
              <a:rPr lang="en-GB" sz="3000" b="1" dirty="0" err="1">
                <a:solidFill>
                  <a:schemeClr val="bg1"/>
                </a:solidFill>
                <a:latin typeface="Arial"/>
                <a:cs typeface="Arial"/>
              </a:rPr>
              <a:t>Myfyrdodau</a:t>
            </a:r>
            <a:r>
              <a:rPr lang="en-GB" sz="3000" b="1" dirty="0">
                <a:solidFill>
                  <a:schemeClr val="bg1"/>
                </a:solidFill>
                <a:latin typeface="Arial"/>
                <a:cs typeface="Arial"/>
              </a:rPr>
              <a:t> </a:t>
            </a:r>
            <a:r>
              <a:rPr lang="en-GB" sz="3000" b="1" dirty="0" err="1">
                <a:solidFill>
                  <a:schemeClr val="bg1"/>
                </a:solidFill>
                <a:latin typeface="Arial"/>
                <a:cs typeface="Arial"/>
              </a:rPr>
              <a:t>Beirniadol</a:t>
            </a:r>
            <a:r>
              <a:rPr lang="en-GB" sz="3000" b="1" dirty="0">
                <a:solidFill>
                  <a:schemeClr val="bg1"/>
                </a:solidFill>
                <a:latin typeface="Arial"/>
                <a:cs typeface="Arial"/>
              </a:rPr>
              <a:t> o </a:t>
            </a:r>
            <a:r>
              <a:rPr lang="en-GB" sz="3000" b="1" dirty="0" err="1">
                <a:solidFill>
                  <a:schemeClr val="bg1"/>
                </a:solidFill>
                <a:latin typeface="Arial"/>
                <a:cs typeface="Arial"/>
              </a:rPr>
              <a:t>Arfer</a:t>
            </a:r>
            <a:r>
              <a:rPr lang="en-GB" sz="3000" b="1" dirty="0">
                <a:solidFill>
                  <a:schemeClr val="bg1"/>
                </a:solidFill>
                <a:latin typeface="Arial"/>
                <a:cs typeface="Arial"/>
              </a:rPr>
              <a:t> </a:t>
            </a:r>
            <a:r>
              <a:rPr lang="en-GB" sz="3000" b="1" dirty="0" err="1">
                <a:solidFill>
                  <a:schemeClr val="bg1"/>
                </a:solidFill>
                <a:latin typeface="Arial"/>
                <a:cs typeface="Arial"/>
              </a:rPr>
              <a:t>Academaidd</a:t>
            </a:r>
            <a:r>
              <a:rPr lang="en-GB" sz="3000" b="1" dirty="0">
                <a:solidFill>
                  <a:schemeClr val="bg1"/>
                </a:solidFill>
                <a:latin typeface="Arial"/>
                <a:cs typeface="Arial"/>
              </a:rPr>
              <a:t> a </a:t>
            </a:r>
            <a:r>
              <a:rPr lang="en-GB" sz="3000" b="1" dirty="0" err="1">
                <a:solidFill>
                  <a:schemeClr val="bg1"/>
                </a:solidFill>
                <a:latin typeface="Arial"/>
                <a:cs typeface="Arial"/>
              </a:rPr>
              <a:t>Phroffesiynol</a:t>
            </a:r>
            <a:r>
              <a:rPr lang="en-GB" sz="3000" dirty="0">
                <a:solidFill>
                  <a:schemeClr val="bg1"/>
                </a:solidFill>
                <a:latin typeface="Arial"/>
                <a:cs typeface="Arial"/>
              </a:rPr>
              <a:t> </a:t>
            </a:r>
            <a:br>
              <a:rPr lang="en-GB" sz="3000" dirty="0">
                <a:latin typeface="Arial" panose="020B0604020202020204" pitchFamily="34" charset="0"/>
              </a:rPr>
            </a:br>
            <a:r>
              <a:rPr lang="en-GB" sz="3000" dirty="0" err="1">
                <a:solidFill>
                  <a:schemeClr val="bg1"/>
                </a:solidFill>
                <a:latin typeface="Arial"/>
                <a:cs typeface="Arial"/>
              </a:rPr>
              <a:t>Darlith</a:t>
            </a:r>
            <a:r>
              <a:rPr lang="en-GB" sz="3000" dirty="0">
                <a:solidFill>
                  <a:schemeClr val="bg1"/>
                </a:solidFill>
                <a:latin typeface="Arial"/>
                <a:cs typeface="Arial"/>
              </a:rPr>
              <a:t> 2</a:t>
            </a:r>
            <a:br>
              <a:rPr lang="en-GB" sz="3000" dirty="0">
                <a:latin typeface="Arial" panose="020B0604020202020204" pitchFamily="34" charset="0"/>
              </a:rPr>
            </a:br>
            <a:br>
              <a:rPr lang="en-GB" sz="3000" dirty="0">
                <a:latin typeface="Arial" panose="020B0604020202020204" pitchFamily="34" charset="0"/>
              </a:rPr>
            </a:br>
            <a:br>
              <a:rPr lang="en-GB" sz="3000" dirty="0">
                <a:latin typeface="Segoe UI" panose="020B0502040204020203" pitchFamily="34" charset="0"/>
              </a:rPr>
            </a:br>
            <a:r>
              <a:rPr lang="en-GB" sz="3000" b="1" dirty="0">
                <a:solidFill>
                  <a:schemeClr val="bg1"/>
                </a:solidFill>
                <a:latin typeface="Arial"/>
                <a:cs typeface="Arial"/>
              </a:rPr>
              <a:t>ECCP7001 Critical Reflections of Academic and Professional Practice</a:t>
            </a:r>
            <a:br>
              <a:rPr lang="en-GB" sz="3000" b="1" dirty="0">
                <a:latin typeface="Arial" panose="020B0604020202020204" pitchFamily="34" charset="0"/>
              </a:rPr>
            </a:br>
            <a:r>
              <a:rPr lang="en-GB" sz="3000" b="1" dirty="0">
                <a:solidFill>
                  <a:schemeClr val="bg1"/>
                </a:solidFill>
                <a:latin typeface="Arial"/>
                <a:cs typeface="Arial"/>
              </a:rPr>
              <a:t>Lecture 2</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01BD52-7F84-48A4-99CA-C71CBE728ADC}"/>
              </a:ext>
            </a:extLst>
          </p:cNvPr>
          <p:cNvSpPr>
            <a:spLocks noGrp="1"/>
          </p:cNvSpPr>
          <p:nvPr>
            <p:ph type="title"/>
          </p:nvPr>
        </p:nvSpPr>
        <p:spPr>
          <a:xfrm>
            <a:off x="677331" y="1833640"/>
            <a:ext cx="7886700" cy="1325563"/>
          </a:xfrm>
        </p:spPr>
        <p:txBody>
          <a:bodyPr/>
          <a:lstStyle/>
          <a:p>
            <a:r>
              <a:rPr lang="en-GB" dirty="0" err="1"/>
              <a:t>Pŵer</a:t>
            </a:r>
            <a:r>
              <a:rPr lang="en-GB" dirty="0"/>
              <a:t> a</a:t>
            </a:r>
            <a:r>
              <a:rPr lang="en-GB" dirty="0">
                <a:ea typeface="+mj-lt"/>
                <a:cs typeface="+mj-lt"/>
              </a:rPr>
              <a:t> </a:t>
            </a:r>
            <a:r>
              <a:rPr lang="en-GB" dirty="0" err="1">
                <a:ea typeface="+mj-lt"/>
                <a:cs typeface="+mj-lt"/>
              </a:rPr>
              <a:t>pholisi</a:t>
            </a:r>
            <a:r>
              <a:rPr lang="en-GB" dirty="0"/>
              <a:t> / </a:t>
            </a:r>
            <a:r>
              <a:rPr lang="en-GB" dirty="0">
                <a:solidFill>
                  <a:schemeClr val="accent1">
                    <a:lumMod val="75000"/>
                  </a:schemeClr>
                </a:solidFill>
              </a:rPr>
              <a:t>Power and Policy</a:t>
            </a:r>
          </a:p>
        </p:txBody>
      </p:sp>
    </p:spTree>
    <p:extLst>
      <p:ext uri="{BB962C8B-B14F-4D97-AF65-F5344CB8AC3E}">
        <p14:creationId xmlns:p14="http://schemas.microsoft.com/office/powerpoint/2010/main" val="2853168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773B-AC85-6F1D-71C9-3913CC1398B9}"/>
              </a:ext>
            </a:extLst>
          </p:cNvPr>
          <p:cNvSpPr>
            <a:spLocks noGrp="1"/>
          </p:cNvSpPr>
          <p:nvPr>
            <p:ph type="title"/>
          </p:nvPr>
        </p:nvSpPr>
        <p:spPr/>
        <p:txBody>
          <a:bodyPr/>
          <a:lstStyle/>
          <a:p>
            <a:r>
              <a:rPr lang="en-US" err="1">
                <a:ea typeface="+mj-lt"/>
                <a:cs typeface="+mj-lt"/>
              </a:rPr>
              <a:t>Cynnwys</a:t>
            </a:r>
            <a:r>
              <a:rPr lang="en-US" dirty="0">
                <a:ea typeface="+mj-lt"/>
                <a:cs typeface="+mj-lt"/>
              </a:rPr>
              <a:t> </a:t>
            </a:r>
            <a:r>
              <a:rPr lang="en-US" dirty="0">
                <a:cs typeface="Calibri Light"/>
              </a:rPr>
              <a:t>               </a:t>
            </a:r>
            <a:r>
              <a:rPr lang="en-US" dirty="0">
                <a:solidFill>
                  <a:srgbClr val="0070C0"/>
                </a:solidFill>
                <a:cs typeface="Calibri Light"/>
              </a:rPr>
              <a:t>Content</a:t>
            </a:r>
          </a:p>
        </p:txBody>
      </p:sp>
      <p:sp>
        <p:nvSpPr>
          <p:cNvPr id="3" name="Content Placeholder 2">
            <a:extLst>
              <a:ext uri="{FF2B5EF4-FFF2-40B4-BE49-F238E27FC236}">
                <a16:creationId xmlns:a16="http://schemas.microsoft.com/office/drawing/2014/main" id="{FC2F5C45-2322-1627-E892-8FBA9333DB87}"/>
              </a:ext>
            </a:extLst>
          </p:cNvPr>
          <p:cNvSpPr>
            <a:spLocks noGrp="1"/>
          </p:cNvSpPr>
          <p:nvPr>
            <p:ph sz="half" idx="1"/>
          </p:nvPr>
        </p:nvSpPr>
        <p:spPr/>
        <p:txBody>
          <a:bodyPr vert="horz" lIns="91440" tIns="45720" rIns="91440" bIns="45720" rtlCol="0" anchor="t">
            <a:normAutofit/>
          </a:bodyPr>
          <a:lstStyle/>
          <a:p>
            <a:r>
              <a:rPr lang="en-US" dirty="0">
                <a:ea typeface="+mn-lt"/>
                <a:cs typeface="+mn-lt"/>
              </a:rPr>
              <a:t>Beth </a:t>
            </a:r>
            <a:r>
              <a:rPr lang="en-US" dirty="0" err="1">
                <a:ea typeface="+mn-lt"/>
                <a:cs typeface="+mn-lt"/>
              </a:rPr>
              <a:t>yw</a:t>
            </a:r>
            <a:r>
              <a:rPr lang="en-US" dirty="0">
                <a:ea typeface="+mn-lt"/>
                <a:cs typeface="+mn-lt"/>
              </a:rPr>
              <a:t> </a:t>
            </a:r>
            <a:r>
              <a:rPr lang="en-US" dirty="0" err="1">
                <a:ea typeface="+mn-lt"/>
                <a:cs typeface="+mn-lt"/>
              </a:rPr>
              <a:t>pŵer</a:t>
            </a:r>
            <a:r>
              <a:rPr lang="en-US" dirty="0">
                <a:ea typeface="+mn-lt"/>
                <a:cs typeface="+mn-lt"/>
              </a:rPr>
              <a:t>?</a:t>
            </a:r>
            <a:endParaRPr lang="en-US" dirty="0">
              <a:cs typeface="Calibri" panose="020F0502020204030204"/>
            </a:endParaRPr>
          </a:p>
          <a:p>
            <a:r>
              <a:rPr lang="en-US" dirty="0">
                <a:ea typeface="+mn-lt"/>
                <a:cs typeface="+mn-lt"/>
              </a:rPr>
              <a:t>Foucault</a:t>
            </a:r>
            <a:endParaRPr lang="en-US" dirty="0"/>
          </a:p>
          <a:p>
            <a:r>
              <a:rPr lang="en-US" dirty="0">
                <a:ea typeface="+mn-lt"/>
                <a:cs typeface="+mn-lt"/>
              </a:rPr>
              <a:t>Panopticon</a:t>
            </a:r>
            <a:endParaRPr lang="en-US" dirty="0"/>
          </a:p>
          <a:p>
            <a:r>
              <a:rPr lang="en-US" dirty="0">
                <a:ea typeface="+mn-lt"/>
                <a:cs typeface="+mn-lt"/>
              </a:rPr>
              <a:t>Polisi</a:t>
            </a:r>
            <a:endParaRPr lang="en-US" dirty="0"/>
          </a:p>
        </p:txBody>
      </p:sp>
      <p:sp>
        <p:nvSpPr>
          <p:cNvPr id="4" name="Content Placeholder 3">
            <a:extLst>
              <a:ext uri="{FF2B5EF4-FFF2-40B4-BE49-F238E27FC236}">
                <a16:creationId xmlns:a16="http://schemas.microsoft.com/office/drawing/2014/main" id="{D8D78C7B-C48E-0A61-21F3-E8434CDFAC54}"/>
              </a:ext>
            </a:extLst>
          </p:cNvPr>
          <p:cNvSpPr>
            <a:spLocks noGrp="1"/>
          </p:cNvSpPr>
          <p:nvPr>
            <p:ph sz="half" idx="2"/>
          </p:nvPr>
        </p:nvSpPr>
        <p:spPr/>
        <p:txBody>
          <a:bodyPr vert="horz" lIns="91440" tIns="45720" rIns="91440" bIns="45720" rtlCol="0" anchor="t">
            <a:normAutofit/>
          </a:bodyPr>
          <a:lstStyle/>
          <a:p>
            <a:r>
              <a:rPr lang="en-US" dirty="0">
                <a:solidFill>
                  <a:srgbClr val="0070C0"/>
                </a:solidFill>
                <a:cs typeface="Calibri"/>
              </a:rPr>
              <a:t>What is power?</a:t>
            </a:r>
          </a:p>
          <a:p>
            <a:r>
              <a:rPr lang="en-US" dirty="0">
                <a:solidFill>
                  <a:srgbClr val="0070C0"/>
                </a:solidFill>
                <a:cs typeface="Calibri"/>
              </a:rPr>
              <a:t>Foucault</a:t>
            </a:r>
          </a:p>
          <a:p>
            <a:r>
              <a:rPr lang="en-US" dirty="0">
                <a:solidFill>
                  <a:srgbClr val="0070C0"/>
                </a:solidFill>
                <a:cs typeface="Calibri"/>
              </a:rPr>
              <a:t>Panopticon </a:t>
            </a:r>
          </a:p>
          <a:p>
            <a:r>
              <a:rPr lang="en-US" dirty="0">
                <a:solidFill>
                  <a:srgbClr val="0070C0"/>
                </a:solidFill>
                <a:cs typeface="Calibri"/>
              </a:rPr>
              <a:t>Policy</a:t>
            </a:r>
          </a:p>
        </p:txBody>
      </p:sp>
    </p:spTree>
    <p:extLst>
      <p:ext uri="{BB962C8B-B14F-4D97-AF65-F5344CB8AC3E}">
        <p14:creationId xmlns:p14="http://schemas.microsoft.com/office/powerpoint/2010/main" val="2133293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837EB-A107-B8BD-D598-553A9D5F2088}"/>
              </a:ext>
            </a:extLst>
          </p:cNvPr>
          <p:cNvSpPr>
            <a:spLocks noGrp="1"/>
          </p:cNvSpPr>
          <p:nvPr>
            <p:ph type="title"/>
          </p:nvPr>
        </p:nvSpPr>
        <p:spPr/>
        <p:txBody>
          <a:bodyPr/>
          <a:lstStyle/>
          <a:p>
            <a:r>
              <a:rPr lang="en-US" dirty="0">
                <a:cs typeface="Calibri Light"/>
              </a:rPr>
              <a:t>Beth </a:t>
            </a:r>
            <a:r>
              <a:rPr lang="en-US" dirty="0" err="1">
                <a:cs typeface="Calibri Light"/>
              </a:rPr>
              <a:t>yw</a:t>
            </a:r>
            <a:r>
              <a:rPr lang="en-US" dirty="0">
                <a:cs typeface="Calibri Light"/>
              </a:rPr>
              <a:t> </a:t>
            </a:r>
            <a:r>
              <a:rPr lang="en-US" dirty="0" err="1">
                <a:cs typeface="Calibri Light"/>
              </a:rPr>
              <a:t>pŵer</a:t>
            </a:r>
            <a:r>
              <a:rPr lang="en-US" dirty="0">
                <a:cs typeface="Calibri Light"/>
              </a:rPr>
              <a:t>? / </a:t>
            </a:r>
            <a:r>
              <a:rPr lang="en-US" dirty="0">
                <a:solidFill>
                  <a:srgbClr val="0070C0"/>
                </a:solidFill>
                <a:cs typeface="Calibri Light"/>
              </a:rPr>
              <a:t>What is Power?</a:t>
            </a:r>
            <a:endParaRPr lang="en-US" dirty="0"/>
          </a:p>
        </p:txBody>
      </p:sp>
      <p:sp>
        <p:nvSpPr>
          <p:cNvPr id="3" name="Content Placeholder 2">
            <a:extLst>
              <a:ext uri="{FF2B5EF4-FFF2-40B4-BE49-F238E27FC236}">
                <a16:creationId xmlns:a16="http://schemas.microsoft.com/office/drawing/2014/main" id="{A06CD113-292E-DDB4-BC92-45F259B7B767}"/>
              </a:ext>
            </a:extLst>
          </p:cNvPr>
          <p:cNvSpPr>
            <a:spLocks noGrp="1"/>
          </p:cNvSpPr>
          <p:nvPr>
            <p:ph sz="half" idx="1"/>
          </p:nvPr>
        </p:nvSpPr>
        <p:spPr>
          <a:xfrm>
            <a:off x="628650" y="1869031"/>
            <a:ext cx="7961694" cy="3665178"/>
          </a:xfrm>
        </p:spPr>
        <p:txBody>
          <a:bodyPr vert="horz" lIns="91440" tIns="45720" rIns="91440" bIns="45720" rtlCol="0" anchor="t">
            <a:normAutofit/>
          </a:bodyPr>
          <a:lstStyle/>
          <a:p>
            <a:pPr marL="0" indent="0">
              <a:buNone/>
            </a:pPr>
            <a:r>
              <a:rPr lang="en-US" dirty="0">
                <a:cs typeface="Calibri"/>
                <a:hlinkClick r:id="rId3"/>
              </a:rPr>
              <a:t>https://uwtsd.display.vevox.com/#/present/474584/DF7LCE7MO6J12FGWKYR6</a:t>
            </a:r>
            <a:r>
              <a:rPr lang="en-US" dirty="0">
                <a:cs typeface="Calibri"/>
              </a:rPr>
              <a:t> </a:t>
            </a:r>
            <a:endParaRPr lang="en-US">
              <a:cs typeface="Calibri"/>
            </a:endParaRPr>
          </a:p>
        </p:txBody>
      </p:sp>
    </p:spTree>
    <p:extLst>
      <p:ext uri="{BB962C8B-B14F-4D97-AF65-F5344CB8AC3E}">
        <p14:creationId xmlns:p14="http://schemas.microsoft.com/office/powerpoint/2010/main" val="3642143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6B9C-C57C-9372-2B9D-0AD90B17411E}"/>
              </a:ext>
            </a:extLst>
          </p:cNvPr>
          <p:cNvSpPr>
            <a:spLocks noGrp="1"/>
          </p:cNvSpPr>
          <p:nvPr>
            <p:ph type="title"/>
          </p:nvPr>
        </p:nvSpPr>
        <p:spPr/>
        <p:txBody>
          <a:bodyPr/>
          <a:lstStyle/>
          <a:p>
            <a:r>
              <a:rPr lang="en-US" dirty="0">
                <a:ea typeface="+mj-lt"/>
                <a:cs typeface="+mj-lt"/>
              </a:rPr>
              <a:t>Beth </a:t>
            </a:r>
            <a:r>
              <a:rPr lang="en-US" dirty="0" err="1">
                <a:ea typeface="+mj-lt"/>
                <a:cs typeface="+mj-lt"/>
              </a:rPr>
              <a:t>yw</a:t>
            </a:r>
            <a:r>
              <a:rPr lang="en-US" dirty="0">
                <a:ea typeface="+mj-lt"/>
                <a:cs typeface="+mj-lt"/>
              </a:rPr>
              <a:t> </a:t>
            </a:r>
            <a:r>
              <a:rPr lang="en-US" dirty="0" err="1">
                <a:ea typeface="+mj-lt"/>
                <a:cs typeface="+mj-lt"/>
              </a:rPr>
              <a:t>pŵer</a:t>
            </a:r>
            <a:r>
              <a:rPr lang="en-US" dirty="0">
                <a:ea typeface="+mj-lt"/>
                <a:cs typeface="+mj-lt"/>
              </a:rPr>
              <a:t>?</a:t>
            </a:r>
            <a:r>
              <a:rPr lang="en-US" dirty="0">
                <a:cs typeface="Calibri Light"/>
              </a:rPr>
              <a:t> / </a:t>
            </a:r>
            <a:r>
              <a:rPr lang="en-US" dirty="0">
                <a:solidFill>
                  <a:srgbClr val="0070C0"/>
                </a:solidFill>
                <a:cs typeface="Calibri Light"/>
              </a:rPr>
              <a:t>What is Power?</a:t>
            </a:r>
          </a:p>
        </p:txBody>
      </p:sp>
      <p:sp>
        <p:nvSpPr>
          <p:cNvPr id="3" name="Content Placeholder 2">
            <a:extLst>
              <a:ext uri="{FF2B5EF4-FFF2-40B4-BE49-F238E27FC236}">
                <a16:creationId xmlns:a16="http://schemas.microsoft.com/office/drawing/2014/main" id="{01D0722E-1882-8E27-12AD-B4E776308A7B}"/>
              </a:ext>
            </a:extLst>
          </p:cNvPr>
          <p:cNvSpPr>
            <a:spLocks noGrp="1"/>
          </p:cNvSpPr>
          <p:nvPr>
            <p:ph sz="half" idx="1"/>
          </p:nvPr>
        </p:nvSpPr>
        <p:spPr/>
        <p:txBody>
          <a:bodyPr vert="horz" lIns="91440" tIns="45720" rIns="91440" bIns="45720" rtlCol="0" anchor="t">
            <a:normAutofit/>
          </a:bodyPr>
          <a:lstStyle/>
          <a:p>
            <a:r>
              <a:rPr lang="en-US" dirty="0" err="1">
                <a:ea typeface="+mn-lt"/>
                <a:cs typeface="+mn-lt"/>
              </a:rPr>
              <a:t>Arweinyddiaeth</a:t>
            </a:r>
            <a:endParaRPr lang="en-US" dirty="0" err="1">
              <a:cs typeface="Calibri" panose="020F0502020204030204"/>
            </a:endParaRPr>
          </a:p>
          <a:p>
            <a:endParaRPr lang="en-US"/>
          </a:p>
          <a:p>
            <a:r>
              <a:rPr lang="en-US" dirty="0" err="1">
                <a:ea typeface="+mn-lt"/>
                <a:cs typeface="+mn-lt"/>
              </a:rPr>
              <a:t>Rheolaeth</a:t>
            </a:r>
            <a:endParaRPr lang="en-US" dirty="0" err="1"/>
          </a:p>
          <a:p>
            <a:endParaRPr lang="en-US"/>
          </a:p>
          <a:p>
            <a:r>
              <a:rPr lang="en-US" dirty="0" err="1">
                <a:ea typeface="+mn-lt"/>
                <a:cs typeface="+mn-lt"/>
              </a:rPr>
              <a:t>Atebolrwydd</a:t>
            </a:r>
            <a:r>
              <a:rPr lang="en-US" dirty="0">
                <a:ea typeface="+mn-lt"/>
                <a:cs typeface="+mn-lt"/>
              </a:rPr>
              <a:t>?</a:t>
            </a:r>
            <a:endParaRPr lang="en-US" dirty="0"/>
          </a:p>
        </p:txBody>
      </p:sp>
      <p:sp>
        <p:nvSpPr>
          <p:cNvPr id="4" name="Content Placeholder 3">
            <a:extLst>
              <a:ext uri="{FF2B5EF4-FFF2-40B4-BE49-F238E27FC236}">
                <a16:creationId xmlns:a16="http://schemas.microsoft.com/office/drawing/2014/main" id="{10143FA5-4E27-C40F-6577-7E32AF7A5174}"/>
              </a:ext>
            </a:extLst>
          </p:cNvPr>
          <p:cNvSpPr>
            <a:spLocks noGrp="1"/>
          </p:cNvSpPr>
          <p:nvPr>
            <p:ph sz="half" idx="2"/>
          </p:nvPr>
        </p:nvSpPr>
        <p:spPr/>
        <p:txBody>
          <a:bodyPr vert="horz" lIns="91440" tIns="45720" rIns="91440" bIns="45720" rtlCol="0" anchor="t">
            <a:normAutofit/>
          </a:bodyPr>
          <a:lstStyle/>
          <a:p>
            <a:r>
              <a:rPr lang="en-US" dirty="0">
                <a:solidFill>
                  <a:srgbClr val="0070C0"/>
                </a:solidFill>
                <a:cs typeface="Calibri"/>
              </a:rPr>
              <a:t>Leadership?</a:t>
            </a:r>
          </a:p>
          <a:p>
            <a:endParaRPr lang="en-US" dirty="0">
              <a:solidFill>
                <a:srgbClr val="0070C0"/>
              </a:solidFill>
              <a:cs typeface="Calibri"/>
            </a:endParaRPr>
          </a:p>
          <a:p>
            <a:r>
              <a:rPr lang="en-US" dirty="0">
                <a:solidFill>
                  <a:srgbClr val="0070C0"/>
                </a:solidFill>
                <a:cs typeface="Calibri"/>
              </a:rPr>
              <a:t>Control?</a:t>
            </a:r>
          </a:p>
          <a:p>
            <a:endParaRPr lang="en-US" dirty="0">
              <a:solidFill>
                <a:srgbClr val="0070C0"/>
              </a:solidFill>
              <a:cs typeface="Calibri"/>
            </a:endParaRPr>
          </a:p>
          <a:p>
            <a:r>
              <a:rPr lang="en-US" dirty="0">
                <a:solidFill>
                  <a:srgbClr val="0070C0"/>
                </a:solidFill>
                <a:cs typeface="Calibri"/>
              </a:rPr>
              <a:t>Accountability?</a:t>
            </a:r>
          </a:p>
        </p:txBody>
      </p:sp>
    </p:spTree>
    <p:extLst>
      <p:ext uri="{BB962C8B-B14F-4D97-AF65-F5344CB8AC3E}">
        <p14:creationId xmlns:p14="http://schemas.microsoft.com/office/powerpoint/2010/main" val="1648223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402CE-2B82-461D-87EB-9A0B4DABC83C}"/>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2900" kern="1200" dirty="0" err="1">
                <a:solidFill>
                  <a:schemeClr val="tx1"/>
                </a:solidFill>
                <a:latin typeface="+mj-lt"/>
                <a:ea typeface="+mj-ea"/>
                <a:cs typeface="+mj-cs"/>
              </a:rPr>
              <a:t>Ydych</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chi’n</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adnabod</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arweinydd</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fel</a:t>
            </a:r>
            <a:r>
              <a:rPr lang="en-US" sz="2900" kern="1200" dirty="0">
                <a:solidFill>
                  <a:schemeClr val="tx1"/>
                </a:solidFill>
                <a:latin typeface="+mj-lt"/>
                <a:ea typeface="+mj-ea"/>
                <a:cs typeface="+mj-cs"/>
              </a:rPr>
              <a:t> </a:t>
            </a:r>
            <a:r>
              <a:rPr lang="en-US" sz="2900" kern="1200" dirty="0" err="1">
                <a:solidFill>
                  <a:schemeClr val="tx1"/>
                </a:solidFill>
                <a:latin typeface="+mj-lt"/>
                <a:ea typeface="+mj-ea"/>
                <a:cs typeface="+mj-cs"/>
              </a:rPr>
              <a:t>hwn</a:t>
            </a:r>
            <a:r>
              <a:rPr lang="en-US" sz="2900" kern="1200" dirty="0">
                <a:solidFill>
                  <a:schemeClr val="tx1"/>
                </a:solidFill>
                <a:latin typeface="+mj-lt"/>
                <a:ea typeface="+mj-ea"/>
                <a:cs typeface="+mj-cs"/>
              </a:rPr>
              <a:t>? :D</a:t>
            </a:r>
            <a:br>
              <a:rPr lang="en-US" sz="2900" kern="1200" dirty="0">
                <a:solidFill>
                  <a:schemeClr val="tx1"/>
                </a:solidFill>
                <a:latin typeface="+mj-lt"/>
                <a:ea typeface="+mj-ea"/>
                <a:cs typeface="+mj-cs"/>
              </a:rPr>
            </a:br>
            <a:r>
              <a:rPr lang="en-US" sz="2900" kern="1200" dirty="0">
                <a:solidFill>
                  <a:srgbClr val="002060"/>
                </a:solidFill>
                <a:latin typeface="+mj-lt"/>
                <a:ea typeface="+mj-ea"/>
                <a:cs typeface="+mj-cs"/>
              </a:rPr>
              <a:t>Do you know a leader like this? :D</a:t>
            </a:r>
          </a:p>
        </p:txBody>
      </p:sp>
      <p:sp>
        <p:nvSpPr>
          <p:cNvPr id="3" name="Content Placeholder 2">
            <a:extLst>
              <a:ext uri="{FF2B5EF4-FFF2-40B4-BE49-F238E27FC236}">
                <a16:creationId xmlns:a16="http://schemas.microsoft.com/office/drawing/2014/main" id="{38A8FED5-7315-41E3-92C3-4400A2A8868D}"/>
              </a:ext>
            </a:extLst>
          </p:cNvPr>
          <p:cNvSpPr>
            <a:spLocks noGrp="1"/>
          </p:cNvSpPr>
          <p:nvPr>
            <p:ph sz="half" idx="1"/>
          </p:nvPr>
        </p:nvSpPr>
        <p:spPr>
          <a:xfrm>
            <a:off x="628649" y="1335726"/>
            <a:ext cx="7886699" cy="420624"/>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hlinkClick r:id="rId3"/>
              </a:rPr>
              <a:t>https://www.youtube.com/watch?v=lTuya8p9xjU</a:t>
            </a:r>
            <a:endParaRPr lang="en-US" sz="2400" kern="1200" dirty="0">
              <a:solidFill>
                <a:schemeClr val="tx1"/>
              </a:solidFill>
              <a:latin typeface="+mn-lt"/>
              <a:ea typeface="+mn-ea"/>
              <a:cs typeface="+mn-cs"/>
            </a:endParaRPr>
          </a:p>
          <a:p>
            <a:pPr marL="0" indent="0">
              <a:buNone/>
            </a:pPr>
            <a:endParaRPr lang="en-US" sz="2400" kern="1200" dirty="0">
              <a:solidFill>
                <a:schemeClr val="tx1"/>
              </a:solidFill>
              <a:latin typeface="+mn-lt"/>
              <a:ea typeface="+mn-ea"/>
              <a:cs typeface="+mn-cs"/>
            </a:endParaRPr>
          </a:p>
        </p:txBody>
      </p:sp>
      <p:pic>
        <p:nvPicPr>
          <p:cNvPr id="7" name="Content Placeholder 6" descr="link to video clip of death star canteen">
            <a:extLst>
              <a:ext uri="{FF2B5EF4-FFF2-40B4-BE49-F238E27FC236}">
                <a16:creationId xmlns:a16="http://schemas.microsoft.com/office/drawing/2014/main" id="{CEEEB1FD-96EA-49A2-A209-7BFBBBBFA98A}"/>
              </a:ext>
            </a:extLst>
          </p:cNvPr>
          <p:cNvPicPr>
            <a:picLocks noGrp="1" noChangeAspect="1"/>
          </p:cNvPicPr>
          <p:nvPr>
            <p:ph sz="half" idx="2"/>
          </p:nvPr>
        </p:nvPicPr>
        <p:blipFill>
          <a:blip r:embed="rId4"/>
          <a:stretch>
            <a:fillRect/>
          </a:stretch>
        </p:blipFill>
        <p:spPr>
          <a:xfrm>
            <a:off x="628651" y="1866040"/>
            <a:ext cx="7482962" cy="3501244"/>
          </a:xfrm>
          <a:prstGeom prst="rect">
            <a:avLst/>
          </a:prstGeom>
        </p:spPr>
      </p:pic>
    </p:spTree>
    <p:extLst>
      <p:ext uri="{BB962C8B-B14F-4D97-AF65-F5344CB8AC3E}">
        <p14:creationId xmlns:p14="http://schemas.microsoft.com/office/powerpoint/2010/main" val="3202944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4E441-34A4-49C6-9E02-53B433F4654E}"/>
              </a:ext>
            </a:extLst>
          </p:cNvPr>
          <p:cNvSpPr>
            <a:spLocks noGrp="1"/>
          </p:cNvSpPr>
          <p:nvPr>
            <p:ph type="title"/>
          </p:nvPr>
        </p:nvSpPr>
        <p:spPr/>
        <p:txBody>
          <a:bodyPr/>
          <a:lstStyle/>
          <a:p>
            <a:r>
              <a:rPr lang="en-GB" dirty="0" err="1"/>
              <a:t>Ystyriwch</a:t>
            </a:r>
            <a:r>
              <a:rPr lang="en-GB" dirty="0"/>
              <a:t>                </a:t>
            </a:r>
            <a:r>
              <a:rPr lang="en-GB" dirty="0">
                <a:solidFill>
                  <a:schemeClr val="accent1">
                    <a:lumMod val="75000"/>
                  </a:schemeClr>
                </a:solidFill>
              </a:rPr>
              <a:t>Consider</a:t>
            </a:r>
          </a:p>
        </p:txBody>
      </p:sp>
      <p:sp>
        <p:nvSpPr>
          <p:cNvPr id="3" name="Content Placeholder 2">
            <a:extLst>
              <a:ext uri="{FF2B5EF4-FFF2-40B4-BE49-F238E27FC236}">
                <a16:creationId xmlns:a16="http://schemas.microsoft.com/office/drawing/2014/main" id="{6C6A7760-7083-4A1D-9DC8-31C73722C689}"/>
              </a:ext>
            </a:extLst>
          </p:cNvPr>
          <p:cNvSpPr>
            <a:spLocks noGrp="1"/>
          </p:cNvSpPr>
          <p:nvPr>
            <p:ph sz="half" idx="1"/>
          </p:nvPr>
        </p:nvSpPr>
        <p:spPr>
          <a:xfrm>
            <a:off x="4699205" y="1705939"/>
            <a:ext cx="3886200" cy="4351338"/>
          </a:xfrm>
        </p:spPr>
        <p:txBody>
          <a:bodyPr/>
          <a:lstStyle/>
          <a:p>
            <a:r>
              <a:rPr lang="en-GB" dirty="0"/>
              <a:t>An experience that made you feel powerful</a:t>
            </a:r>
          </a:p>
          <a:p>
            <a:pPr marL="0" indent="0">
              <a:buNone/>
            </a:pPr>
            <a:endParaRPr lang="en-GB" dirty="0"/>
          </a:p>
          <a:p>
            <a:endParaRPr lang="en-GB" dirty="0"/>
          </a:p>
          <a:p>
            <a:r>
              <a:rPr lang="en-GB" dirty="0"/>
              <a:t>An experience that made you feel powerless</a:t>
            </a:r>
          </a:p>
        </p:txBody>
      </p:sp>
      <p:sp>
        <p:nvSpPr>
          <p:cNvPr id="4" name="Content Placeholder 3">
            <a:extLst>
              <a:ext uri="{FF2B5EF4-FFF2-40B4-BE49-F238E27FC236}">
                <a16:creationId xmlns:a16="http://schemas.microsoft.com/office/drawing/2014/main" id="{7D6C6AE0-C6C1-4D2F-8AF2-1A2FE810D34B}"/>
              </a:ext>
            </a:extLst>
          </p:cNvPr>
          <p:cNvSpPr>
            <a:spLocks noGrp="1"/>
          </p:cNvSpPr>
          <p:nvPr>
            <p:ph sz="half" idx="2"/>
          </p:nvPr>
        </p:nvSpPr>
        <p:spPr>
          <a:xfrm>
            <a:off x="628650" y="2012547"/>
            <a:ext cx="3886200" cy="4351338"/>
          </a:xfrm>
        </p:spPr>
        <p:txBody>
          <a:bodyPr/>
          <a:lstStyle/>
          <a:p>
            <a:r>
              <a:rPr lang="it-IT" dirty="0"/>
              <a:t>Brofiad a wnaeth i chi deimlo'n bwerus</a:t>
            </a:r>
            <a:endParaRPr lang="en-GB" dirty="0"/>
          </a:p>
          <a:p>
            <a:endParaRPr lang="en-GB" dirty="0"/>
          </a:p>
          <a:p>
            <a:r>
              <a:rPr lang="it-IT" dirty="0"/>
              <a:t>Profiad a wnaeth i chi deimlo'n ddi-rym</a:t>
            </a:r>
            <a:endParaRPr lang="en-GB" dirty="0"/>
          </a:p>
        </p:txBody>
      </p:sp>
    </p:spTree>
    <p:extLst>
      <p:ext uri="{BB962C8B-B14F-4D97-AF65-F5344CB8AC3E}">
        <p14:creationId xmlns:p14="http://schemas.microsoft.com/office/powerpoint/2010/main" val="1747943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8CA1-FCBA-4773-B388-D804EABF5A18}"/>
              </a:ext>
            </a:extLst>
          </p:cNvPr>
          <p:cNvSpPr>
            <a:spLocks noGrp="1"/>
          </p:cNvSpPr>
          <p:nvPr>
            <p:ph type="title"/>
          </p:nvPr>
        </p:nvSpPr>
        <p:spPr/>
        <p:txBody>
          <a:bodyPr/>
          <a:lstStyle/>
          <a:p>
            <a:r>
              <a:rPr lang="en-GB" dirty="0" err="1"/>
              <a:t>Pŵer</a:t>
            </a:r>
            <a:r>
              <a:rPr lang="en-GB" dirty="0"/>
              <a:t>/ Power</a:t>
            </a:r>
          </a:p>
        </p:txBody>
      </p:sp>
      <p:pic>
        <p:nvPicPr>
          <p:cNvPr id="6" name="Content Placeholder 5" descr="image of Martin Luther King Junior">
            <a:extLst>
              <a:ext uri="{FF2B5EF4-FFF2-40B4-BE49-F238E27FC236}">
                <a16:creationId xmlns:a16="http://schemas.microsoft.com/office/drawing/2014/main" id="{81DE0878-32E8-43B4-951D-550855BF5244}"/>
              </a:ext>
            </a:extLst>
          </p:cNvPr>
          <p:cNvPicPr>
            <a:picLocks noGrp="1" noChangeAspect="1"/>
          </p:cNvPicPr>
          <p:nvPr>
            <p:ph sz="half" idx="1"/>
          </p:nvPr>
        </p:nvPicPr>
        <p:blipFill>
          <a:blip r:embed="rId3"/>
          <a:stretch>
            <a:fillRect/>
          </a:stretch>
        </p:blipFill>
        <p:spPr>
          <a:xfrm>
            <a:off x="306055" y="1468014"/>
            <a:ext cx="8357192" cy="4129851"/>
          </a:xfrm>
        </p:spPr>
      </p:pic>
    </p:spTree>
    <p:extLst>
      <p:ext uri="{BB962C8B-B14F-4D97-AF65-F5344CB8AC3E}">
        <p14:creationId xmlns:p14="http://schemas.microsoft.com/office/powerpoint/2010/main" val="110063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D069-055C-46CB-92EE-BF6A4E6FA26C}"/>
              </a:ext>
            </a:extLst>
          </p:cNvPr>
          <p:cNvSpPr>
            <a:spLocks noGrp="1"/>
          </p:cNvSpPr>
          <p:nvPr>
            <p:ph type="title"/>
          </p:nvPr>
        </p:nvSpPr>
        <p:spPr>
          <a:xfrm>
            <a:off x="310346" y="3416"/>
            <a:ext cx="7886700" cy="1325563"/>
          </a:xfrm>
        </p:spPr>
        <p:txBody>
          <a:bodyPr>
            <a:normAutofit/>
          </a:bodyPr>
          <a:lstStyle/>
          <a:p>
            <a:r>
              <a:rPr lang="cy-GB" dirty="0">
                <a:latin typeface="Arial"/>
                <a:cs typeface="Arial"/>
              </a:rPr>
              <a:t>Pŵer        </a:t>
            </a:r>
            <a:r>
              <a:rPr lang="cy-GB" dirty="0">
                <a:latin typeface="Arial"/>
                <a:cs typeface="Calibri Light"/>
              </a:rPr>
              <a:t> </a:t>
            </a:r>
            <a:r>
              <a:rPr lang="cy-GB" dirty="0">
                <a:latin typeface="Arial"/>
                <a:cs typeface="Arial"/>
              </a:rPr>
              <a:t>  </a:t>
            </a:r>
            <a:r>
              <a:rPr lang="cy-GB" dirty="0">
                <a:solidFill>
                  <a:srgbClr val="000000"/>
                </a:solidFill>
                <a:latin typeface="Arial"/>
                <a:cs typeface="Arial"/>
              </a:rPr>
              <a:t>             </a:t>
            </a:r>
            <a:r>
              <a:rPr lang="cy-GB" dirty="0">
                <a:solidFill>
                  <a:srgbClr val="0070C0"/>
                </a:solidFill>
                <a:latin typeface="Arial"/>
                <a:cs typeface="Arial"/>
              </a:rPr>
              <a:t>Power</a:t>
            </a:r>
          </a:p>
        </p:txBody>
      </p:sp>
      <p:sp>
        <p:nvSpPr>
          <p:cNvPr id="3" name="Content Placeholder 2">
            <a:extLst>
              <a:ext uri="{FF2B5EF4-FFF2-40B4-BE49-F238E27FC236}">
                <a16:creationId xmlns:a16="http://schemas.microsoft.com/office/drawing/2014/main" id="{51848B38-21C0-46BA-9BAD-22365B79916B}"/>
              </a:ext>
            </a:extLst>
          </p:cNvPr>
          <p:cNvSpPr>
            <a:spLocks noGrp="1"/>
          </p:cNvSpPr>
          <p:nvPr>
            <p:ph sz="half" idx="1"/>
          </p:nvPr>
        </p:nvSpPr>
        <p:spPr>
          <a:xfrm>
            <a:off x="628650" y="1589651"/>
            <a:ext cx="3886200" cy="4351338"/>
          </a:xfrm>
        </p:spPr>
        <p:txBody>
          <a:bodyPr vert="horz" lIns="91440" tIns="45720" rIns="91440" bIns="45720" rtlCol="0" anchor="t">
            <a:normAutofit fontScale="92500" lnSpcReduction="10000"/>
          </a:bodyPr>
          <a:lstStyle/>
          <a:p>
            <a:r>
              <a:rPr lang="cy-GB" dirty="0"/>
              <a:t>Gan bwy?</a:t>
            </a:r>
          </a:p>
          <a:p>
            <a:r>
              <a:rPr lang="cy-GB" dirty="0"/>
              <a:t>O ble y’i cawsant?</a:t>
            </a:r>
          </a:p>
          <a:p>
            <a:r>
              <a:rPr lang="cy-GB" dirty="0"/>
              <a:t>Ar ran pwy y maent yn ei arfer?</a:t>
            </a:r>
            <a:endParaRPr lang="cy-GB">
              <a:cs typeface="Calibri"/>
            </a:endParaRPr>
          </a:p>
          <a:p>
            <a:pPr>
              <a:buFont typeface="Arial" panose="020B0604020202020204" pitchFamily="34" charset="0"/>
              <a:buChar char="•"/>
            </a:pPr>
            <a:endParaRPr lang="cy-GB" dirty="0">
              <a:solidFill>
                <a:srgbClr val="000000"/>
              </a:solidFill>
            </a:endParaRPr>
          </a:p>
          <a:p>
            <a:pPr>
              <a:buFont typeface="Arial"/>
              <a:buChar char="•"/>
            </a:pPr>
            <a:r>
              <a:rPr lang="en-GB" dirty="0">
                <a:solidFill>
                  <a:schemeClr val="accent1">
                    <a:lumMod val="75000"/>
                  </a:schemeClr>
                </a:solidFill>
              </a:rPr>
              <a:t>Who has it?</a:t>
            </a:r>
            <a:endParaRPr lang="en-US" dirty="0">
              <a:solidFill>
                <a:schemeClr val="accent1">
                  <a:lumMod val="75000"/>
                </a:schemeClr>
              </a:solidFill>
              <a:cs typeface="Calibri"/>
            </a:endParaRPr>
          </a:p>
          <a:p>
            <a:pPr>
              <a:buFont typeface="Arial"/>
              <a:buChar char="•"/>
            </a:pPr>
            <a:r>
              <a:rPr lang="en-GB" dirty="0">
                <a:solidFill>
                  <a:schemeClr val="accent1">
                    <a:lumMod val="75000"/>
                  </a:schemeClr>
                </a:solidFill>
              </a:rPr>
              <a:t>Where did they get it from?</a:t>
            </a:r>
            <a:endParaRPr lang="en-US" dirty="0">
              <a:solidFill>
                <a:schemeClr val="accent1">
                  <a:lumMod val="75000"/>
                </a:schemeClr>
              </a:solidFill>
              <a:cs typeface="Calibri"/>
            </a:endParaRPr>
          </a:p>
          <a:p>
            <a:pPr>
              <a:buFont typeface="Arial"/>
              <a:buChar char="•"/>
            </a:pPr>
            <a:r>
              <a:rPr lang="en-GB" dirty="0">
                <a:solidFill>
                  <a:schemeClr val="accent1">
                    <a:lumMod val="75000"/>
                  </a:schemeClr>
                </a:solidFill>
              </a:rPr>
              <a:t>In whose interest do they exercise it?</a:t>
            </a:r>
            <a:endParaRPr lang="cy-GB" dirty="0">
              <a:solidFill>
                <a:schemeClr val="accent1">
                  <a:lumMod val="75000"/>
                </a:schemeClr>
              </a:solidFill>
              <a:cs typeface="Calibri"/>
            </a:endParaRPr>
          </a:p>
        </p:txBody>
      </p:sp>
      <p:graphicFrame>
        <p:nvGraphicFramePr>
          <p:cNvPr id="5" name="Content Placeholder 4" descr="Venn diagram depicting individuals and organisations that may hold power ">
            <a:extLst>
              <a:ext uri="{FF2B5EF4-FFF2-40B4-BE49-F238E27FC236}">
                <a16:creationId xmlns:a16="http://schemas.microsoft.com/office/drawing/2014/main" id="{EBFFFE40-FE9C-4574-8A7F-3A16AA097114}"/>
              </a:ext>
            </a:extLst>
          </p:cNvPr>
          <p:cNvGraphicFramePr>
            <a:graphicFrameLocks noGrp="1"/>
          </p:cNvGraphicFramePr>
          <p:nvPr>
            <p:ph sz="half" idx="2"/>
            <p:extLst>
              <p:ext uri="{D42A27DB-BD31-4B8C-83A1-F6EECF244321}">
                <p14:modId xmlns:p14="http://schemas.microsoft.com/office/powerpoint/2010/main" val="569356661"/>
              </p:ext>
            </p:extLst>
          </p:nvPr>
        </p:nvGraphicFramePr>
        <p:xfrm>
          <a:off x="4108292" y="950554"/>
          <a:ext cx="4942389" cy="4987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06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standing in a round room with a tower at the centre overlooking rooms around the outside. All rooms face inward towards the tower. Depicting the panopticon prison model. ">
            <a:extLst>
              <a:ext uri="{FF2B5EF4-FFF2-40B4-BE49-F238E27FC236}">
                <a16:creationId xmlns:a16="http://schemas.microsoft.com/office/drawing/2014/main" id="{A98FC839-5D1B-ED8C-85FE-3BDCCEA76CBD}"/>
              </a:ext>
            </a:extLst>
          </p:cNvPr>
          <p:cNvPicPr>
            <a:picLocks noGrp="1" noChangeAspect="1"/>
          </p:cNvPicPr>
          <p:nvPr>
            <p:ph sz="half" idx="1"/>
          </p:nvPr>
        </p:nvPicPr>
        <p:blipFill>
          <a:blip r:embed="rId3"/>
          <a:stretch>
            <a:fillRect/>
          </a:stretch>
        </p:blipFill>
        <p:spPr>
          <a:xfrm>
            <a:off x="129493" y="1038265"/>
            <a:ext cx="8916603" cy="6071830"/>
          </a:xfrm>
        </p:spPr>
      </p:pic>
      <p:sp>
        <p:nvSpPr>
          <p:cNvPr id="4" name="Content Placeholder 3">
            <a:extLst>
              <a:ext uri="{FF2B5EF4-FFF2-40B4-BE49-F238E27FC236}">
                <a16:creationId xmlns:a16="http://schemas.microsoft.com/office/drawing/2014/main" id="{C27D7B18-860C-B5F3-7FC2-6E32B7CB9B0E}"/>
              </a:ext>
            </a:extLst>
          </p:cNvPr>
          <p:cNvSpPr>
            <a:spLocks noGrp="1"/>
          </p:cNvSpPr>
          <p:nvPr>
            <p:ph sz="half" idx="2"/>
          </p:nvPr>
        </p:nvSpPr>
        <p:spPr>
          <a:xfrm>
            <a:off x="-3375" y="103891"/>
            <a:ext cx="9408528" cy="1133215"/>
          </a:xfrm>
        </p:spPr>
        <p:txBody>
          <a:bodyPr vert="horz" lIns="91440" tIns="45720" rIns="91440" bIns="45720" rtlCol="0" anchor="t">
            <a:noAutofit/>
          </a:bodyPr>
          <a:lstStyle/>
          <a:p>
            <a:pPr marL="0" indent="0">
              <a:buNone/>
            </a:pPr>
            <a:r>
              <a:rPr lang="en-US" sz="3200" dirty="0">
                <a:ea typeface="+mn-lt"/>
                <a:cs typeface="+mn-lt"/>
              </a:rPr>
              <a:t>Model </a:t>
            </a:r>
            <a:r>
              <a:rPr lang="en-US" sz="3200" dirty="0" err="1">
                <a:ea typeface="+mn-lt"/>
                <a:cs typeface="+mn-lt"/>
              </a:rPr>
              <a:t>Carchar</a:t>
            </a:r>
            <a:r>
              <a:rPr lang="en-US" sz="3200" dirty="0">
                <a:ea typeface="+mn-lt"/>
                <a:cs typeface="+mn-lt"/>
              </a:rPr>
              <a:t> Panopticon</a:t>
            </a:r>
            <a:endParaRPr lang="en-US" sz="3200">
              <a:cs typeface="Calibri"/>
            </a:endParaRPr>
          </a:p>
          <a:p>
            <a:pPr marL="0" indent="0">
              <a:buNone/>
            </a:pPr>
            <a:r>
              <a:rPr lang="en-US" sz="3200" dirty="0">
                <a:solidFill>
                  <a:srgbClr val="0070C0"/>
                </a:solidFill>
                <a:cs typeface="Calibri"/>
              </a:rPr>
              <a:t>Panopticon Prison Model </a:t>
            </a:r>
            <a:r>
              <a:rPr lang="en-US" sz="3200" dirty="0">
                <a:cs typeface="Calibri"/>
              </a:rPr>
              <a:t>(Bentham, 2011; Very, 2021).</a:t>
            </a:r>
            <a:endParaRPr lang="en-US" sz="3200" dirty="0"/>
          </a:p>
          <a:p>
            <a:endParaRPr lang="en-US" dirty="0">
              <a:cs typeface="Calibri"/>
            </a:endParaRPr>
          </a:p>
        </p:txBody>
      </p:sp>
    </p:spTree>
    <p:extLst>
      <p:ext uri="{BB962C8B-B14F-4D97-AF65-F5344CB8AC3E}">
        <p14:creationId xmlns:p14="http://schemas.microsoft.com/office/powerpoint/2010/main" val="1032003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D26B-2BE7-7CD2-3C8F-9776E30AD86F}"/>
              </a:ext>
            </a:extLst>
          </p:cNvPr>
          <p:cNvSpPr>
            <a:spLocks noGrp="1"/>
          </p:cNvSpPr>
          <p:nvPr>
            <p:ph type="title"/>
          </p:nvPr>
        </p:nvSpPr>
        <p:spPr/>
        <p:txBody>
          <a:bodyPr/>
          <a:lstStyle/>
          <a:p>
            <a:r>
              <a:rPr lang="en-US" dirty="0">
                <a:latin typeface="Arial"/>
                <a:cs typeface="Calibri Light"/>
              </a:rPr>
              <a:t>Foucault</a:t>
            </a:r>
            <a:endParaRPr lang="en-US" dirty="0">
              <a:latin typeface="Arial"/>
            </a:endParaRPr>
          </a:p>
        </p:txBody>
      </p:sp>
      <p:sp>
        <p:nvSpPr>
          <p:cNvPr id="3" name="Content Placeholder 2">
            <a:extLst>
              <a:ext uri="{FF2B5EF4-FFF2-40B4-BE49-F238E27FC236}">
                <a16:creationId xmlns:a16="http://schemas.microsoft.com/office/drawing/2014/main" id="{E168855D-8869-566F-0907-501FC78C087D}"/>
              </a:ext>
            </a:extLst>
          </p:cNvPr>
          <p:cNvSpPr>
            <a:spLocks noGrp="1"/>
          </p:cNvSpPr>
          <p:nvPr>
            <p:ph sz="half" idx="1"/>
          </p:nvPr>
        </p:nvSpPr>
        <p:spPr/>
        <p:txBody>
          <a:bodyPr vert="horz" lIns="91440" tIns="45720" rIns="91440" bIns="45720" rtlCol="0" anchor="t">
            <a:normAutofit/>
          </a:bodyPr>
          <a:lstStyle/>
          <a:p>
            <a:r>
              <a:rPr lang="en-US" sz="3200" err="1">
                <a:latin typeface="Arial"/>
                <a:ea typeface="+mn-lt"/>
                <a:cs typeface="+mn-lt"/>
              </a:rPr>
              <a:t>Syllu</a:t>
            </a:r>
            <a:r>
              <a:rPr lang="en-US" sz="3200" dirty="0">
                <a:latin typeface="Arial"/>
                <a:ea typeface="+mn-lt"/>
                <a:cs typeface="+mn-lt"/>
              </a:rPr>
              <a:t> </a:t>
            </a:r>
            <a:r>
              <a:rPr lang="en-US" sz="3200" err="1">
                <a:latin typeface="Arial"/>
                <a:ea typeface="+mn-lt"/>
                <a:cs typeface="+mn-lt"/>
              </a:rPr>
              <a:t>Gwyliadwriaeth</a:t>
            </a:r>
            <a:endParaRPr lang="en-US" sz="3200">
              <a:latin typeface="Arial"/>
              <a:cs typeface="Calibri" panose="020F0502020204030204"/>
            </a:endParaRPr>
          </a:p>
          <a:p>
            <a:r>
              <a:rPr lang="en-US" sz="3200" err="1">
                <a:latin typeface="Arial"/>
                <a:ea typeface="+mn-lt"/>
                <a:cs typeface="+mn-lt"/>
              </a:rPr>
              <a:t>Llywodraetholdeb</a:t>
            </a:r>
            <a:endParaRPr lang="en-US" sz="3200">
              <a:latin typeface="Arial"/>
              <a:cs typeface="Arial"/>
            </a:endParaRPr>
          </a:p>
          <a:p>
            <a:r>
              <a:rPr lang="en-US" sz="3200" dirty="0">
                <a:latin typeface="Arial"/>
                <a:ea typeface="+mn-lt"/>
                <a:cs typeface="+mn-lt"/>
              </a:rPr>
              <a:t>System o </a:t>
            </a:r>
            <a:r>
              <a:rPr lang="en-US" sz="3200" err="1">
                <a:latin typeface="Arial"/>
                <a:ea typeface="+mn-lt"/>
                <a:cs typeface="+mn-lt"/>
              </a:rPr>
              <a:t>wirionedd</a:t>
            </a:r>
            <a:endParaRPr lang="en-US" sz="3200" err="1">
              <a:latin typeface="Arial"/>
            </a:endParaRPr>
          </a:p>
        </p:txBody>
      </p:sp>
      <p:sp>
        <p:nvSpPr>
          <p:cNvPr id="4" name="Content Placeholder 3">
            <a:extLst>
              <a:ext uri="{FF2B5EF4-FFF2-40B4-BE49-F238E27FC236}">
                <a16:creationId xmlns:a16="http://schemas.microsoft.com/office/drawing/2014/main" id="{A85ECF12-29C7-66DE-75D7-B2383251F7AF}"/>
              </a:ext>
            </a:extLst>
          </p:cNvPr>
          <p:cNvSpPr>
            <a:spLocks noGrp="1"/>
          </p:cNvSpPr>
          <p:nvPr>
            <p:ph sz="half" idx="2"/>
          </p:nvPr>
        </p:nvSpPr>
        <p:spPr/>
        <p:txBody>
          <a:bodyPr vert="horz" lIns="91440" tIns="45720" rIns="91440" bIns="45720" rtlCol="0" anchor="t">
            <a:normAutofit/>
          </a:bodyPr>
          <a:lstStyle/>
          <a:p>
            <a:r>
              <a:rPr lang="en-US" sz="3200" dirty="0">
                <a:solidFill>
                  <a:srgbClr val="0070C0"/>
                </a:solidFill>
                <a:latin typeface="Arial"/>
                <a:cs typeface="Calibri"/>
              </a:rPr>
              <a:t>Surveillance Gaze</a:t>
            </a:r>
          </a:p>
          <a:p>
            <a:r>
              <a:rPr lang="en-US" sz="3200" dirty="0">
                <a:solidFill>
                  <a:srgbClr val="0070C0"/>
                </a:solidFill>
                <a:latin typeface="Arial"/>
                <a:cs typeface="Calibri"/>
              </a:rPr>
              <a:t>Governmentality</a:t>
            </a:r>
          </a:p>
          <a:p>
            <a:r>
              <a:rPr lang="en-US" sz="3200" dirty="0">
                <a:solidFill>
                  <a:srgbClr val="0070C0"/>
                </a:solidFill>
                <a:latin typeface="Arial"/>
                <a:cs typeface="Calibri"/>
              </a:rPr>
              <a:t>Regime of truth</a:t>
            </a:r>
          </a:p>
        </p:txBody>
      </p:sp>
    </p:spTree>
    <p:extLst>
      <p:ext uri="{BB962C8B-B14F-4D97-AF65-F5344CB8AC3E}">
        <p14:creationId xmlns:p14="http://schemas.microsoft.com/office/powerpoint/2010/main" val="1069315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58D2-33B5-46FB-9A3E-F0D8C77ED3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514007-0AD8-442F-AE91-978032E0F08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03D30BE-3B0C-47D7-B26C-C1B112DF5F08}"/>
              </a:ext>
            </a:extLst>
          </p:cNvPr>
          <p:cNvSpPr>
            <a:spLocks noGrp="1"/>
          </p:cNvSpPr>
          <p:nvPr>
            <p:ph sz="half" idx="2"/>
          </p:nvPr>
        </p:nvSpPr>
        <p:spPr/>
        <p:txBody>
          <a:bodyPr/>
          <a:lstStyle/>
          <a:p>
            <a:endParaRPr lang="en-GB"/>
          </a:p>
        </p:txBody>
      </p:sp>
      <p:pic>
        <p:nvPicPr>
          <p:cNvPr id="2050" name="Picture 2" descr="Quotation by Michelle Foucault - There are forms of oppression and domination which become invisible - the new normal.">
            <a:extLst>
              <a:ext uri="{FF2B5EF4-FFF2-40B4-BE49-F238E27FC236}">
                <a16:creationId xmlns:a16="http://schemas.microsoft.com/office/drawing/2014/main" id="{A3D960CB-173B-4B05-9E44-F809A1816F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087356" cy="5607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6078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DC662-581E-4D6D-8D00-E5E4BAA6D3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1AB81C-C047-4FA3-8EF0-585E90EE5F0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3A975D4-0A6D-40C8-8349-BD950499951B}"/>
              </a:ext>
            </a:extLst>
          </p:cNvPr>
          <p:cNvSpPr>
            <a:spLocks noGrp="1"/>
          </p:cNvSpPr>
          <p:nvPr>
            <p:ph sz="half" idx="2"/>
          </p:nvPr>
        </p:nvSpPr>
        <p:spPr/>
        <p:txBody>
          <a:bodyPr/>
          <a:lstStyle/>
          <a:p>
            <a:endParaRPr lang="en-GB"/>
          </a:p>
        </p:txBody>
      </p:sp>
      <p:pic>
        <p:nvPicPr>
          <p:cNvPr id="1026" name="Picture 2" descr="Quotation by Michel Foucault  - Schools serve the same social functions as prisons and mental institutions- to define, classify, control, and regulate people.">
            <a:extLst>
              <a:ext uri="{FF2B5EF4-FFF2-40B4-BE49-F238E27FC236}">
                <a16:creationId xmlns:a16="http://schemas.microsoft.com/office/drawing/2014/main" id="{A491AB97-0162-4D9B-A5F2-E3554DFEDF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34" y="64736"/>
            <a:ext cx="9052965" cy="56077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0BDD94-3B80-4A6F-A9F6-A348B61BAAAC}"/>
              </a:ext>
            </a:extLst>
          </p:cNvPr>
          <p:cNvSpPr txBox="1"/>
          <p:nvPr/>
        </p:nvSpPr>
        <p:spPr>
          <a:xfrm>
            <a:off x="6973812" y="4667654"/>
            <a:ext cx="1779398" cy="369332"/>
          </a:xfrm>
          <a:prstGeom prst="rect">
            <a:avLst/>
          </a:prstGeom>
          <a:noFill/>
        </p:spPr>
        <p:txBody>
          <a:bodyPr wrap="none" rtlCol="0">
            <a:spAutoFit/>
          </a:bodyPr>
          <a:lstStyle/>
          <a:p>
            <a:r>
              <a:rPr lang="en-GB" dirty="0">
                <a:solidFill>
                  <a:schemeClr val="bg1"/>
                </a:solidFill>
              </a:rPr>
              <a:t>(Foucault, 1977)</a:t>
            </a:r>
            <a:r>
              <a:rPr lang="en-GB" dirty="0"/>
              <a:t>)</a:t>
            </a:r>
          </a:p>
        </p:txBody>
      </p:sp>
    </p:spTree>
    <p:extLst>
      <p:ext uri="{BB962C8B-B14F-4D97-AF65-F5344CB8AC3E}">
        <p14:creationId xmlns:p14="http://schemas.microsoft.com/office/powerpoint/2010/main" val="3747074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49A5-DA91-7CF0-01F1-E31D38C4E731}"/>
              </a:ext>
            </a:extLst>
          </p:cNvPr>
          <p:cNvSpPr>
            <a:spLocks noGrp="1"/>
          </p:cNvSpPr>
          <p:nvPr>
            <p:ph type="title"/>
          </p:nvPr>
        </p:nvSpPr>
        <p:spPr/>
        <p:txBody>
          <a:bodyPr/>
          <a:lstStyle/>
          <a:p>
            <a:r>
              <a:rPr lang="en-US" dirty="0">
                <a:ea typeface="+mj-lt"/>
                <a:cs typeface="+mj-lt"/>
              </a:rPr>
              <a:t>Y </a:t>
            </a:r>
            <a:r>
              <a:rPr lang="en-US" err="1">
                <a:ea typeface="+mj-lt"/>
                <a:cs typeface="+mj-lt"/>
              </a:rPr>
              <a:t>Pwer</a:t>
            </a:r>
            <a:r>
              <a:rPr lang="en-US" dirty="0">
                <a:ea typeface="+mj-lt"/>
                <a:cs typeface="+mj-lt"/>
              </a:rPr>
              <a:t> </a:t>
            </a:r>
            <a:r>
              <a:rPr lang="en-US" err="1">
                <a:ea typeface="+mj-lt"/>
                <a:cs typeface="+mj-lt"/>
              </a:rPr>
              <a:t>mewn</a:t>
            </a:r>
            <a:r>
              <a:rPr lang="en-US" dirty="0">
                <a:ea typeface="+mj-lt"/>
                <a:cs typeface="+mj-lt"/>
              </a:rPr>
              <a:t> Polisi</a:t>
            </a:r>
            <a:br>
              <a:rPr lang="en-US" dirty="0"/>
            </a:br>
            <a:r>
              <a:rPr lang="en-US" dirty="0">
                <a:solidFill>
                  <a:srgbClr val="0070C0"/>
                </a:solidFill>
                <a:cs typeface="Calibri Light"/>
              </a:rPr>
              <a:t>The Power in Policy</a:t>
            </a:r>
          </a:p>
        </p:txBody>
      </p:sp>
      <p:sp>
        <p:nvSpPr>
          <p:cNvPr id="3" name="Content Placeholder 2">
            <a:extLst>
              <a:ext uri="{FF2B5EF4-FFF2-40B4-BE49-F238E27FC236}">
                <a16:creationId xmlns:a16="http://schemas.microsoft.com/office/drawing/2014/main" id="{107BE928-C80D-71BB-838D-D857DC30B91B}"/>
              </a:ext>
            </a:extLst>
          </p:cNvPr>
          <p:cNvSpPr>
            <a:spLocks noGrp="1"/>
          </p:cNvSpPr>
          <p:nvPr>
            <p:ph sz="half" idx="1"/>
          </p:nvPr>
        </p:nvSpPr>
        <p:spPr/>
        <p:txBody>
          <a:bodyPr vert="horz" lIns="91440" tIns="45720" rIns="91440" bIns="45720" rtlCol="0" anchor="t">
            <a:normAutofit/>
          </a:bodyPr>
          <a:lstStyle/>
          <a:p>
            <a:r>
              <a:rPr lang="en-US" dirty="0">
                <a:ea typeface="+mn-lt"/>
                <a:cs typeface="+mn-lt"/>
              </a:rPr>
              <a:t>Creu </a:t>
            </a:r>
            <a:r>
              <a:rPr lang="en-US" dirty="0" err="1">
                <a:ea typeface="+mn-lt"/>
                <a:cs typeface="+mn-lt"/>
              </a:rPr>
              <a:t>gwirionedd</a:t>
            </a:r>
            <a:endParaRPr lang="en-US" dirty="0" err="1">
              <a:cs typeface="Calibri" panose="020F0502020204030204"/>
            </a:endParaRPr>
          </a:p>
          <a:p>
            <a:r>
              <a:rPr lang="en-US" dirty="0">
                <a:ea typeface="+mn-lt"/>
                <a:cs typeface="+mn-lt"/>
              </a:rPr>
              <a:t>Creu </a:t>
            </a:r>
            <a:r>
              <a:rPr lang="en-US" dirty="0" err="1">
                <a:ea typeface="+mn-lt"/>
                <a:cs typeface="+mn-lt"/>
              </a:rPr>
              <a:t>gwybodaeth</a:t>
            </a:r>
            <a:endParaRPr lang="en-US" dirty="0" err="1"/>
          </a:p>
          <a:p>
            <a:r>
              <a:rPr lang="en-US" dirty="0">
                <a:ea typeface="+mn-lt"/>
                <a:cs typeface="+mn-lt"/>
              </a:rPr>
              <a:t>Creu </a:t>
            </a:r>
            <a:r>
              <a:rPr lang="en-US" dirty="0" err="1">
                <a:ea typeface="+mn-lt"/>
                <a:cs typeface="+mn-lt"/>
              </a:rPr>
              <a:t>atebolrwydd</a:t>
            </a:r>
            <a:endParaRPr lang="en-US" dirty="0" err="1"/>
          </a:p>
        </p:txBody>
      </p:sp>
      <p:sp>
        <p:nvSpPr>
          <p:cNvPr id="4" name="Content Placeholder 3">
            <a:extLst>
              <a:ext uri="{FF2B5EF4-FFF2-40B4-BE49-F238E27FC236}">
                <a16:creationId xmlns:a16="http://schemas.microsoft.com/office/drawing/2014/main" id="{30A3D7C0-2237-E955-47BE-84C405D5AADD}"/>
              </a:ext>
            </a:extLst>
          </p:cNvPr>
          <p:cNvSpPr>
            <a:spLocks noGrp="1"/>
          </p:cNvSpPr>
          <p:nvPr>
            <p:ph sz="half" idx="2"/>
          </p:nvPr>
        </p:nvSpPr>
        <p:spPr/>
        <p:txBody>
          <a:bodyPr vert="horz" lIns="91440" tIns="45720" rIns="91440" bIns="45720" rtlCol="0" anchor="t">
            <a:normAutofit/>
          </a:bodyPr>
          <a:lstStyle/>
          <a:p>
            <a:r>
              <a:rPr lang="en-US" dirty="0">
                <a:solidFill>
                  <a:srgbClr val="0070C0"/>
                </a:solidFill>
                <a:cs typeface="Calibri"/>
              </a:rPr>
              <a:t>Creating a truth</a:t>
            </a:r>
          </a:p>
          <a:p>
            <a:r>
              <a:rPr lang="en-US" dirty="0">
                <a:solidFill>
                  <a:srgbClr val="0070C0"/>
                </a:solidFill>
                <a:cs typeface="Calibri"/>
              </a:rPr>
              <a:t>Creating </a:t>
            </a:r>
            <a:r>
              <a:rPr lang="en-US" err="1">
                <a:solidFill>
                  <a:srgbClr val="0070C0"/>
                </a:solidFill>
                <a:cs typeface="Calibri"/>
              </a:rPr>
              <a:t>knoweldge</a:t>
            </a:r>
            <a:endParaRPr lang="en-US">
              <a:solidFill>
                <a:srgbClr val="0070C0"/>
              </a:solidFill>
              <a:cs typeface="Calibri"/>
            </a:endParaRPr>
          </a:p>
          <a:p>
            <a:r>
              <a:rPr lang="en-US" dirty="0">
                <a:solidFill>
                  <a:srgbClr val="0070C0"/>
                </a:solidFill>
                <a:cs typeface="Calibri"/>
              </a:rPr>
              <a:t>Creating accountability</a:t>
            </a:r>
          </a:p>
          <a:p>
            <a:endParaRPr lang="en-US" dirty="0">
              <a:cs typeface="Calibri"/>
            </a:endParaRPr>
          </a:p>
        </p:txBody>
      </p:sp>
    </p:spTree>
    <p:extLst>
      <p:ext uri="{BB962C8B-B14F-4D97-AF65-F5344CB8AC3E}">
        <p14:creationId xmlns:p14="http://schemas.microsoft.com/office/powerpoint/2010/main" val="1933069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CF446-2A6C-D468-8B4B-3ABF3A842E0E}"/>
              </a:ext>
            </a:extLst>
          </p:cNvPr>
          <p:cNvSpPr>
            <a:spLocks noGrp="1"/>
          </p:cNvSpPr>
          <p:nvPr>
            <p:ph type="title"/>
          </p:nvPr>
        </p:nvSpPr>
        <p:spPr/>
        <p:txBody>
          <a:bodyPr>
            <a:normAutofit/>
          </a:bodyPr>
          <a:lstStyle/>
          <a:p>
            <a:r>
              <a:rPr lang="en-US" err="1">
                <a:ea typeface="+mj-lt"/>
                <a:cs typeface="+mj-lt"/>
              </a:rPr>
              <a:t>Llunio</a:t>
            </a:r>
            <a:r>
              <a:rPr lang="en-US" dirty="0">
                <a:ea typeface="+mj-lt"/>
                <a:cs typeface="+mj-lt"/>
              </a:rPr>
              <a:t> a </a:t>
            </a:r>
            <a:r>
              <a:rPr lang="en-US" err="1">
                <a:ea typeface="+mj-lt"/>
                <a:cs typeface="+mj-lt"/>
              </a:rPr>
              <a:t>Gweithredu</a:t>
            </a:r>
            <a:r>
              <a:rPr lang="en-US" dirty="0">
                <a:ea typeface="+mj-lt"/>
                <a:cs typeface="+mj-lt"/>
              </a:rPr>
              <a:t> Polisi</a:t>
            </a:r>
            <a:br>
              <a:rPr lang="en-US" dirty="0">
                <a:ea typeface="+mj-lt"/>
                <a:cs typeface="+mj-lt"/>
              </a:rPr>
            </a:br>
            <a:r>
              <a:rPr lang="en-US" dirty="0">
                <a:solidFill>
                  <a:srgbClr val="0070C0"/>
                </a:solidFill>
                <a:ea typeface="+mj-lt"/>
                <a:cs typeface="+mj-lt"/>
              </a:rPr>
              <a:t>Shaping and Implementing Policy</a:t>
            </a:r>
            <a:endParaRPr lang="en-US" dirty="0">
              <a:solidFill>
                <a:srgbClr val="0070C0"/>
              </a:solidFill>
              <a:cs typeface="Calibri Light"/>
            </a:endParaRPr>
          </a:p>
        </p:txBody>
      </p:sp>
      <p:sp>
        <p:nvSpPr>
          <p:cNvPr id="3" name="Content Placeholder 2">
            <a:extLst>
              <a:ext uri="{FF2B5EF4-FFF2-40B4-BE49-F238E27FC236}">
                <a16:creationId xmlns:a16="http://schemas.microsoft.com/office/drawing/2014/main" id="{32617D14-DB81-DF28-0BD4-FC3C53970D73}"/>
              </a:ext>
            </a:extLst>
          </p:cNvPr>
          <p:cNvSpPr>
            <a:spLocks noGrp="1"/>
          </p:cNvSpPr>
          <p:nvPr>
            <p:ph sz="half" idx="1"/>
          </p:nvPr>
        </p:nvSpPr>
        <p:spPr>
          <a:xfrm>
            <a:off x="136726" y="1782220"/>
            <a:ext cx="4359074" cy="3853267"/>
          </a:xfrm>
        </p:spPr>
        <p:txBody>
          <a:bodyPr vert="horz" lIns="91440" tIns="45720" rIns="91440" bIns="45720" rtlCol="0" anchor="t">
            <a:normAutofit/>
          </a:bodyPr>
          <a:lstStyle/>
          <a:p>
            <a:r>
              <a:rPr lang="en-US" dirty="0">
                <a:ea typeface="+mn-lt"/>
                <a:cs typeface="+mn-lt"/>
              </a:rPr>
              <a:t>Iaith</a:t>
            </a:r>
            <a:endParaRPr lang="en-US" dirty="0">
              <a:cs typeface="Calibri" panose="020F0502020204030204"/>
            </a:endParaRPr>
          </a:p>
          <a:p>
            <a:r>
              <a:rPr lang="en-US" dirty="0" err="1">
                <a:ea typeface="+mn-lt"/>
                <a:cs typeface="+mn-lt"/>
              </a:rPr>
              <a:t>Dealltwriaeth</a:t>
            </a:r>
            <a:r>
              <a:rPr lang="en-US" dirty="0">
                <a:ea typeface="+mn-lt"/>
                <a:cs typeface="+mn-lt"/>
              </a:rPr>
              <a:t> </a:t>
            </a:r>
            <a:r>
              <a:rPr lang="en-US" dirty="0" err="1">
                <a:ea typeface="+mn-lt"/>
                <a:cs typeface="+mn-lt"/>
              </a:rPr>
              <a:t>ar</a:t>
            </a:r>
            <a:r>
              <a:rPr lang="en-US" dirty="0">
                <a:ea typeface="+mn-lt"/>
                <a:cs typeface="+mn-lt"/>
              </a:rPr>
              <a:t> y </a:t>
            </a:r>
            <a:r>
              <a:rPr lang="en-US" dirty="0" err="1">
                <a:ea typeface="+mn-lt"/>
                <a:cs typeface="+mn-lt"/>
              </a:rPr>
              <a:t>cyd</a:t>
            </a:r>
            <a:endParaRPr lang="en-US" dirty="0" err="1"/>
          </a:p>
          <a:p>
            <a:r>
              <a:rPr lang="en-US" dirty="0" err="1">
                <a:ea typeface="+mn-lt"/>
                <a:cs typeface="+mn-lt"/>
              </a:rPr>
              <a:t>Lledaenu</a:t>
            </a:r>
            <a:endParaRPr lang="en-US" dirty="0" err="1"/>
          </a:p>
          <a:p>
            <a:r>
              <a:rPr lang="en-US" dirty="0" err="1">
                <a:ea typeface="+mn-lt"/>
                <a:cs typeface="+mn-lt"/>
              </a:rPr>
              <a:t>Dysgu</a:t>
            </a:r>
            <a:r>
              <a:rPr lang="en-US" dirty="0">
                <a:ea typeface="+mn-lt"/>
                <a:cs typeface="+mn-lt"/>
              </a:rPr>
              <a:t> </a:t>
            </a:r>
            <a:r>
              <a:rPr lang="en-US" dirty="0" err="1">
                <a:ea typeface="+mn-lt"/>
                <a:cs typeface="+mn-lt"/>
              </a:rPr>
              <a:t>Proffesiynol</a:t>
            </a:r>
            <a:endParaRPr lang="en-US" dirty="0" err="1"/>
          </a:p>
          <a:p>
            <a:r>
              <a:rPr lang="en-US" dirty="0">
                <a:ea typeface="+mn-lt"/>
                <a:cs typeface="+mn-lt"/>
              </a:rPr>
              <a:t>Amser</a:t>
            </a:r>
            <a:endParaRPr lang="en-US" dirty="0"/>
          </a:p>
          <a:p>
            <a:r>
              <a:rPr lang="en-US">
                <a:ea typeface="+mn-lt"/>
                <a:cs typeface="+mn-lt"/>
              </a:rPr>
              <a:t>Sut </a:t>
            </a:r>
            <a:r>
              <a:rPr lang="en-US" err="1">
                <a:ea typeface="+mn-lt"/>
                <a:cs typeface="+mn-lt"/>
              </a:rPr>
              <a:t>mae'n</a:t>
            </a:r>
            <a:r>
              <a:rPr lang="en-US">
                <a:ea typeface="+mn-lt"/>
                <a:cs typeface="+mn-lt"/>
              </a:rPr>
              <a:t> </a:t>
            </a:r>
            <a:r>
              <a:rPr lang="en-US" err="1">
                <a:ea typeface="+mn-lt"/>
                <a:cs typeface="+mn-lt"/>
              </a:rPr>
              <a:t>cyd-fynd</a:t>
            </a:r>
            <a:r>
              <a:rPr lang="en-US">
                <a:ea typeface="+mn-lt"/>
                <a:cs typeface="+mn-lt"/>
              </a:rPr>
              <a:t> â </a:t>
            </a:r>
            <a:r>
              <a:rPr lang="en-US" err="1">
                <a:ea typeface="+mn-lt"/>
                <a:cs typeface="+mn-lt"/>
              </a:rPr>
              <a:t>pholisïau</a:t>
            </a:r>
            <a:r>
              <a:rPr lang="en-US">
                <a:ea typeface="+mn-lt"/>
                <a:cs typeface="+mn-lt"/>
              </a:rPr>
              <a:t> a </a:t>
            </a:r>
            <a:r>
              <a:rPr lang="en-US" err="1">
                <a:ea typeface="+mn-lt"/>
                <a:cs typeface="+mn-lt"/>
              </a:rPr>
              <a:t>gofynion</a:t>
            </a:r>
            <a:r>
              <a:rPr lang="en-US">
                <a:ea typeface="+mn-lt"/>
                <a:cs typeface="+mn-lt"/>
              </a:rPr>
              <a:t> </a:t>
            </a:r>
            <a:r>
              <a:rPr lang="en-US" err="1">
                <a:ea typeface="+mn-lt"/>
                <a:cs typeface="+mn-lt"/>
              </a:rPr>
              <a:t>eraill</a:t>
            </a:r>
            <a:r>
              <a:rPr lang="en-US">
                <a:ea typeface="+mn-lt"/>
                <a:cs typeface="+mn-lt"/>
              </a:rPr>
              <a:t>?</a:t>
            </a:r>
            <a:endParaRPr lang="en-US"/>
          </a:p>
        </p:txBody>
      </p:sp>
      <p:sp>
        <p:nvSpPr>
          <p:cNvPr id="4" name="Content Placeholder 3">
            <a:extLst>
              <a:ext uri="{FF2B5EF4-FFF2-40B4-BE49-F238E27FC236}">
                <a16:creationId xmlns:a16="http://schemas.microsoft.com/office/drawing/2014/main" id="{8EAC3161-84C9-5957-1051-668AD029BAD9}"/>
              </a:ext>
            </a:extLst>
          </p:cNvPr>
          <p:cNvSpPr>
            <a:spLocks noGrp="1"/>
          </p:cNvSpPr>
          <p:nvPr>
            <p:ph sz="half" idx="2"/>
          </p:nvPr>
        </p:nvSpPr>
        <p:spPr>
          <a:xfrm>
            <a:off x="4590327" y="1926903"/>
            <a:ext cx="4127580" cy="3809862"/>
          </a:xfrm>
        </p:spPr>
        <p:txBody>
          <a:bodyPr vert="horz" lIns="91440" tIns="45720" rIns="91440" bIns="45720" rtlCol="0" anchor="t">
            <a:normAutofit/>
          </a:bodyPr>
          <a:lstStyle/>
          <a:p>
            <a:r>
              <a:rPr lang="en-US" dirty="0">
                <a:solidFill>
                  <a:srgbClr val="0070C0"/>
                </a:solidFill>
                <a:cs typeface="Calibri"/>
              </a:rPr>
              <a:t>Language</a:t>
            </a:r>
          </a:p>
          <a:p>
            <a:r>
              <a:rPr lang="en-US" dirty="0">
                <a:solidFill>
                  <a:srgbClr val="0070C0"/>
                </a:solidFill>
                <a:cs typeface="Calibri"/>
              </a:rPr>
              <a:t>Shared understanding</a:t>
            </a:r>
          </a:p>
          <a:p>
            <a:r>
              <a:rPr lang="en-US" dirty="0">
                <a:solidFill>
                  <a:srgbClr val="0070C0"/>
                </a:solidFill>
                <a:cs typeface="Calibri"/>
              </a:rPr>
              <a:t>Dissemination</a:t>
            </a:r>
          </a:p>
          <a:p>
            <a:r>
              <a:rPr lang="en-US" dirty="0">
                <a:solidFill>
                  <a:srgbClr val="0070C0"/>
                </a:solidFill>
                <a:cs typeface="Calibri"/>
              </a:rPr>
              <a:t>Professional Learning</a:t>
            </a:r>
          </a:p>
          <a:p>
            <a:r>
              <a:rPr lang="en-US" dirty="0">
                <a:solidFill>
                  <a:srgbClr val="0070C0"/>
                </a:solidFill>
                <a:cs typeface="Calibri"/>
              </a:rPr>
              <a:t>Time</a:t>
            </a:r>
          </a:p>
          <a:p>
            <a:r>
              <a:rPr lang="en-US" dirty="0">
                <a:solidFill>
                  <a:srgbClr val="0070C0"/>
                </a:solidFill>
                <a:cs typeface="Calibri"/>
              </a:rPr>
              <a:t>How does it fit with other policy and demands?</a:t>
            </a:r>
          </a:p>
        </p:txBody>
      </p:sp>
    </p:spTree>
    <p:extLst>
      <p:ext uri="{BB962C8B-B14F-4D97-AF65-F5344CB8AC3E}">
        <p14:creationId xmlns:p14="http://schemas.microsoft.com/office/powerpoint/2010/main" val="2961094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F76BF-CC0F-46F8-A5A2-CB1865270BD0}"/>
              </a:ext>
            </a:extLst>
          </p:cNvPr>
          <p:cNvSpPr>
            <a:spLocks noGrp="1"/>
          </p:cNvSpPr>
          <p:nvPr>
            <p:ph type="title"/>
          </p:nvPr>
        </p:nvSpPr>
        <p:spPr>
          <a:xfrm>
            <a:off x="460273" y="0"/>
            <a:ext cx="7886700" cy="1325563"/>
          </a:xfrm>
        </p:spPr>
        <p:txBody>
          <a:bodyPr/>
          <a:lstStyle/>
          <a:p>
            <a:r>
              <a:rPr lang="en-GB" dirty="0" err="1"/>
              <a:t>Brené</a:t>
            </a:r>
            <a:r>
              <a:rPr lang="en-GB" dirty="0"/>
              <a:t> Brown (2020)</a:t>
            </a:r>
          </a:p>
        </p:txBody>
      </p:sp>
      <p:sp>
        <p:nvSpPr>
          <p:cNvPr id="3" name="Content Placeholder 2">
            <a:extLst>
              <a:ext uri="{FF2B5EF4-FFF2-40B4-BE49-F238E27FC236}">
                <a16:creationId xmlns:a16="http://schemas.microsoft.com/office/drawing/2014/main" id="{97E9C053-3EC6-4E7A-A407-19A988794FD2}"/>
              </a:ext>
            </a:extLst>
          </p:cNvPr>
          <p:cNvSpPr>
            <a:spLocks noGrp="1"/>
          </p:cNvSpPr>
          <p:nvPr>
            <p:ph sz="half" idx="1"/>
          </p:nvPr>
        </p:nvSpPr>
        <p:spPr>
          <a:xfrm>
            <a:off x="4629150" y="1363509"/>
            <a:ext cx="3886200" cy="4351338"/>
          </a:xfrm>
        </p:spPr>
        <p:txBody>
          <a:bodyPr>
            <a:normAutofit fontScale="92500"/>
          </a:bodyPr>
          <a:lstStyle/>
          <a:p>
            <a:r>
              <a:rPr lang="en-GB" dirty="0">
                <a:solidFill>
                  <a:schemeClr val="accent1">
                    <a:lumMod val="75000"/>
                  </a:schemeClr>
                </a:solidFill>
              </a:rPr>
              <a:t>What makes power dangerous is how it’s used. Power over is driven by fear. Daring and transformative leaders share power with, empower people to, and inspire people to develop power within.</a:t>
            </a:r>
          </a:p>
        </p:txBody>
      </p:sp>
      <p:sp>
        <p:nvSpPr>
          <p:cNvPr id="4" name="Content Placeholder 3">
            <a:extLst>
              <a:ext uri="{FF2B5EF4-FFF2-40B4-BE49-F238E27FC236}">
                <a16:creationId xmlns:a16="http://schemas.microsoft.com/office/drawing/2014/main" id="{B59AF1EE-44A2-42F1-8B6E-711D87BFD456}"/>
              </a:ext>
            </a:extLst>
          </p:cNvPr>
          <p:cNvSpPr>
            <a:spLocks noGrp="1"/>
          </p:cNvSpPr>
          <p:nvPr>
            <p:ph sz="half" idx="2"/>
          </p:nvPr>
        </p:nvSpPr>
        <p:spPr>
          <a:xfrm>
            <a:off x="460273" y="1363509"/>
            <a:ext cx="3886200" cy="4351338"/>
          </a:xfrm>
        </p:spPr>
        <p:txBody>
          <a:bodyPr>
            <a:normAutofit fontScale="92500"/>
          </a:bodyPr>
          <a:lstStyle/>
          <a:p>
            <a:r>
              <a:rPr lang="cy-GB" dirty="0"/>
              <a:t>Yr hyn sy'n gwneud pŵer yn beryglus yw sut mae'n cael ei ddefnyddio. Ofn sy’n gyrru pŵer dros eraill. Mae arweinwyr mentrus a thrawsnewidiol yn rhannu grym â phobl, yn grymuso pobl, ac yn ysbrydoli pobl i ddatblygu pŵer oddi mewn.</a:t>
            </a:r>
          </a:p>
        </p:txBody>
      </p:sp>
    </p:spTree>
    <p:extLst>
      <p:ext uri="{BB962C8B-B14F-4D97-AF65-F5344CB8AC3E}">
        <p14:creationId xmlns:p14="http://schemas.microsoft.com/office/powerpoint/2010/main" val="3395581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75B8-FF0F-ADC3-79ED-3AEF18D831A1}"/>
              </a:ext>
            </a:extLst>
          </p:cNvPr>
          <p:cNvSpPr>
            <a:spLocks noGrp="1"/>
          </p:cNvSpPr>
          <p:nvPr>
            <p:ph type="title"/>
          </p:nvPr>
        </p:nvSpPr>
        <p:spPr/>
        <p:txBody>
          <a:bodyPr/>
          <a:lstStyle/>
          <a:p>
            <a:r>
              <a:rPr lang="en-US" dirty="0">
                <a:ea typeface="+mj-lt"/>
                <a:cs typeface="+mj-lt"/>
              </a:rPr>
              <a:t>Eich </a:t>
            </a:r>
            <a:r>
              <a:rPr lang="en-US" dirty="0" err="1">
                <a:ea typeface="+mj-lt"/>
                <a:cs typeface="+mj-lt"/>
              </a:rPr>
              <a:t>polisïau</a:t>
            </a:r>
            <a:r>
              <a:rPr lang="en-US" dirty="0">
                <a:ea typeface="+mj-lt"/>
                <a:cs typeface="+mj-lt"/>
              </a:rPr>
              <a:t>           </a:t>
            </a:r>
            <a:r>
              <a:rPr lang="en-US" dirty="0">
                <a:solidFill>
                  <a:srgbClr val="0070C0"/>
                </a:solidFill>
                <a:cs typeface="Calibri Light"/>
              </a:rPr>
              <a:t>Your policies</a:t>
            </a:r>
          </a:p>
        </p:txBody>
      </p:sp>
      <p:sp>
        <p:nvSpPr>
          <p:cNvPr id="3" name="Content Placeholder 2">
            <a:extLst>
              <a:ext uri="{FF2B5EF4-FFF2-40B4-BE49-F238E27FC236}">
                <a16:creationId xmlns:a16="http://schemas.microsoft.com/office/drawing/2014/main" id="{E8408A9A-DE00-A80F-35B7-0AB1F2E40CED}"/>
              </a:ext>
            </a:extLst>
          </p:cNvPr>
          <p:cNvSpPr>
            <a:spLocks noGrp="1"/>
          </p:cNvSpPr>
          <p:nvPr>
            <p:ph sz="half" idx="1"/>
          </p:nvPr>
        </p:nvSpPr>
        <p:spPr>
          <a:xfrm>
            <a:off x="209068" y="1825625"/>
            <a:ext cx="4286732" cy="4026887"/>
          </a:xfrm>
        </p:spPr>
        <p:txBody>
          <a:bodyPr vert="horz" lIns="91440" tIns="45720" rIns="91440" bIns="45720" rtlCol="0" anchor="t">
            <a:normAutofit lnSpcReduction="10000"/>
          </a:bodyPr>
          <a:lstStyle/>
          <a:p>
            <a:r>
              <a:rPr lang="en-US" err="1">
                <a:ea typeface="+mn-lt"/>
                <a:cs typeface="+mn-lt"/>
              </a:rPr>
              <a:t>Ystyriwch</a:t>
            </a:r>
            <a:r>
              <a:rPr lang="en-US" dirty="0">
                <a:ea typeface="+mn-lt"/>
                <a:cs typeface="+mn-lt"/>
              </a:rPr>
              <a:t> y </a:t>
            </a:r>
            <a:r>
              <a:rPr lang="en-US" err="1">
                <a:ea typeface="+mn-lt"/>
                <a:cs typeface="+mn-lt"/>
              </a:rPr>
              <a:t>polisïau</a:t>
            </a:r>
            <a:r>
              <a:rPr lang="en-US" dirty="0">
                <a:ea typeface="+mn-lt"/>
                <a:cs typeface="+mn-lt"/>
              </a:rPr>
              <a:t> </a:t>
            </a:r>
            <a:r>
              <a:rPr lang="en-US" err="1">
                <a:ea typeface="+mn-lt"/>
                <a:cs typeface="+mn-lt"/>
              </a:rPr>
              <a:t>rydych</a:t>
            </a:r>
            <a:r>
              <a:rPr lang="en-US" dirty="0">
                <a:ea typeface="+mn-lt"/>
                <a:cs typeface="+mn-lt"/>
              </a:rPr>
              <a:t> </a:t>
            </a:r>
            <a:r>
              <a:rPr lang="en-US" err="1">
                <a:ea typeface="+mn-lt"/>
                <a:cs typeface="+mn-lt"/>
              </a:rPr>
              <a:t>yn</a:t>
            </a:r>
            <a:r>
              <a:rPr lang="en-US" dirty="0">
                <a:ea typeface="+mn-lt"/>
                <a:cs typeface="+mn-lt"/>
              </a:rPr>
              <a:t> </a:t>
            </a:r>
            <a:r>
              <a:rPr lang="en-US" err="1">
                <a:ea typeface="+mn-lt"/>
                <a:cs typeface="+mn-lt"/>
              </a:rPr>
              <a:t>gweithio</a:t>
            </a:r>
            <a:r>
              <a:rPr lang="en-US" dirty="0">
                <a:ea typeface="+mn-lt"/>
                <a:cs typeface="+mn-lt"/>
              </a:rPr>
              <a:t> </a:t>
            </a:r>
            <a:r>
              <a:rPr lang="en-US" err="1">
                <a:ea typeface="+mn-lt"/>
                <a:cs typeface="+mn-lt"/>
              </a:rPr>
              <a:t>gyda</a:t>
            </a:r>
            <a:r>
              <a:rPr lang="en-US" dirty="0">
                <a:ea typeface="+mn-lt"/>
                <a:cs typeface="+mn-lt"/>
              </a:rPr>
              <a:t> </a:t>
            </a:r>
            <a:r>
              <a:rPr lang="en-US" err="1">
                <a:ea typeface="+mn-lt"/>
                <a:cs typeface="+mn-lt"/>
              </a:rPr>
              <a:t>nhw</a:t>
            </a:r>
            <a:r>
              <a:rPr lang="en-US" dirty="0">
                <a:ea typeface="+mn-lt"/>
                <a:cs typeface="+mn-lt"/>
              </a:rPr>
              <a:t> ac </a:t>
            </a:r>
            <a:r>
              <a:rPr lang="en-US" err="1">
                <a:ea typeface="+mn-lt"/>
                <a:cs typeface="+mn-lt"/>
              </a:rPr>
              <a:t>yn</a:t>
            </a:r>
            <a:r>
              <a:rPr lang="en-US" dirty="0">
                <a:ea typeface="+mn-lt"/>
                <a:cs typeface="+mn-lt"/>
              </a:rPr>
              <a:t> </a:t>
            </a:r>
            <a:r>
              <a:rPr lang="en-US" err="1">
                <a:ea typeface="+mn-lt"/>
                <a:cs typeface="+mn-lt"/>
              </a:rPr>
              <a:t>cadw</a:t>
            </a:r>
            <a:r>
              <a:rPr lang="en-US" dirty="0">
                <a:ea typeface="+mn-lt"/>
                <a:cs typeface="+mn-lt"/>
              </a:rPr>
              <a:t> </a:t>
            </a:r>
            <a:r>
              <a:rPr lang="en-US" err="1">
                <a:ea typeface="+mn-lt"/>
                <a:cs typeface="+mn-lt"/>
              </a:rPr>
              <a:t>atynt</a:t>
            </a:r>
            <a:r>
              <a:rPr lang="en-US">
                <a:ea typeface="+mn-lt"/>
                <a:cs typeface="+mn-lt"/>
              </a:rPr>
              <a:t>. </a:t>
            </a:r>
            <a:endParaRPr lang="en-US">
              <a:cs typeface="Calibri" panose="020F0502020204030204"/>
            </a:endParaRPr>
          </a:p>
          <a:p>
            <a:r>
              <a:rPr lang="en-US" dirty="0">
                <a:ea typeface="+mn-lt"/>
                <a:cs typeface="+mn-lt"/>
              </a:rPr>
              <a:t>Pa </a:t>
            </a:r>
            <a:r>
              <a:rPr lang="en-US" dirty="0" err="1">
                <a:ea typeface="+mn-lt"/>
                <a:cs typeface="+mn-lt"/>
              </a:rPr>
              <a:t>ddylanwad</a:t>
            </a:r>
            <a:r>
              <a:rPr lang="en-US" dirty="0">
                <a:ea typeface="+mn-lt"/>
                <a:cs typeface="+mn-lt"/>
              </a:rPr>
              <a:t> </a:t>
            </a:r>
            <a:r>
              <a:rPr lang="en-US" dirty="0" err="1">
                <a:ea typeface="+mn-lt"/>
                <a:cs typeface="+mn-lt"/>
              </a:rPr>
              <a:t>sydd</a:t>
            </a:r>
            <a:r>
              <a:rPr lang="en-US" dirty="0">
                <a:ea typeface="+mn-lt"/>
                <a:cs typeface="+mn-lt"/>
              </a:rPr>
              <a:t> </a:t>
            </a:r>
            <a:r>
              <a:rPr lang="en-US" dirty="0" err="1">
                <a:ea typeface="+mn-lt"/>
                <a:cs typeface="+mn-lt"/>
              </a:rPr>
              <a:t>ganddyn</a:t>
            </a:r>
            <a:r>
              <a:rPr lang="en-US" dirty="0">
                <a:ea typeface="+mn-lt"/>
                <a:cs typeface="+mn-lt"/>
              </a:rPr>
              <a:t> </a:t>
            </a:r>
            <a:r>
              <a:rPr lang="en-US" dirty="0" err="1">
                <a:ea typeface="+mn-lt"/>
                <a:cs typeface="+mn-lt"/>
              </a:rPr>
              <a:t>nhw</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gwaith</a:t>
            </a:r>
            <a:r>
              <a:rPr lang="en-US" dirty="0">
                <a:ea typeface="+mn-lt"/>
                <a:cs typeface="+mn-lt"/>
              </a:rPr>
              <a:t>?</a:t>
            </a:r>
            <a:endParaRPr lang="en-US" dirty="0"/>
          </a:p>
          <a:p>
            <a:r>
              <a:rPr lang="en-US" dirty="0">
                <a:ea typeface="+mn-lt"/>
                <a:cs typeface="+mn-lt"/>
              </a:rPr>
              <a:t>Pa </a:t>
            </a:r>
            <a:r>
              <a:rPr lang="en-US" dirty="0" err="1">
                <a:ea typeface="+mn-lt"/>
                <a:cs typeface="+mn-lt"/>
              </a:rPr>
              <a:t>atebolrwydd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greu</a:t>
            </a:r>
            <a:r>
              <a:rPr lang="en-US" dirty="0">
                <a:ea typeface="+mn-lt"/>
                <a:cs typeface="+mn-lt"/>
              </a:rPr>
              <a:t> </a:t>
            </a:r>
            <a:r>
              <a:rPr lang="en-US" dirty="0" err="1">
                <a:ea typeface="+mn-lt"/>
                <a:cs typeface="+mn-lt"/>
              </a:rPr>
              <a:t>ganddyn</a:t>
            </a:r>
            <a:r>
              <a:rPr lang="en-US" dirty="0">
                <a:ea typeface="+mn-lt"/>
                <a:cs typeface="+mn-lt"/>
              </a:rPr>
              <a:t> </a:t>
            </a:r>
            <a:r>
              <a:rPr lang="en-US" dirty="0" err="1">
                <a:ea typeface="+mn-lt"/>
                <a:cs typeface="+mn-lt"/>
              </a:rPr>
              <a:t>nhw</a:t>
            </a:r>
            <a:r>
              <a:rPr lang="en-US" dirty="0">
                <a:ea typeface="+mn-lt"/>
                <a:cs typeface="+mn-lt"/>
              </a:rPr>
              <a:t>?</a:t>
            </a:r>
            <a:endParaRPr lang="en-US" dirty="0"/>
          </a:p>
          <a:p>
            <a:r>
              <a:rPr lang="en-US" dirty="0" err="1">
                <a:ea typeface="+mn-lt"/>
                <a:cs typeface="+mn-lt"/>
              </a:rPr>
              <a:t>Ydyn</a:t>
            </a:r>
            <a:r>
              <a:rPr lang="en-US" dirty="0">
                <a:ea typeface="+mn-lt"/>
                <a:cs typeface="+mn-lt"/>
              </a:rPr>
              <a:t> </a:t>
            </a:r>
            <a:r>
              <a:rPr lang="en-US" dirty="0" err="1">
                <a:ea typeface="+mn-lt"/>
                <a:cs typeface="+mn-lt"/>
              </a:rPr>
              <a:t>nhw'n</a:t>
            </a:r>
            <a:r>
              <a:rPr lang="en-US" dirty="0">
                <a:ea typeface="+mn-lt"/>
                <a:cs typeface="+mn-lt"/>
              </a:rPr>
              <a:t> </a:t>
            </a:r>
            <a:r>
              <a:rPr lang="en-US" dirty="0" err="1">
                <a:ea typeface="+mn-lt"/>
                <a:cs typeface="+mn-lt"/>
              </a:rPr>
              <a:t>llywio'ch</a:t>
            </a:r>
            <a:r>
              <a:rPr lang="en-US" dirty="0">
                <a:ea typeface="+mn-lt"/>
                <a:cs typeface="+mn-lt"/>
              </a:rPr>
              <a:t> </a:t>
            </a:r>
            <a:r>
              <a:rPr lang="en-US" dirty="0" err="1">
                <a:ea typeface="+mn-lt"/>
                <a:cs typeface="+mn-lt"/>
              </a:rPr>
              <a:t>dealltwriaeth</a:t>
            </a:r>
            <a:r>
              <a:rPr lang="en-US" dirty="0">
                <a:ea typeface="+mn-lt"/>
                <a:cs typeface="+mn-lt"/>
              </a:rPr>
              <a:t>?</a:t>
            </a:r>
            <a:endParaRPr lang="en-US" dirty="0"/>
          </a:p>
        </p:txBody>
      </p:sp>
      <p:sp>
        <p:nvSpPr>
          <p:cNvPr id="4" name="Content Placeholder 3">
            <a:extLst>
              <a:ext uri="{FF2B5EF4-FFF2-40B4-BE49-F238E27FC236}">
                <a16:creationId xmlns:a16="http://schemas.microsoft.com/office/drawing/2014/main" id="{F08BC750-8484-AD53-879A-D3EA54059D8D}"/>
              </a:ext>
            </a:extLst>
          </p:cNvPr>
          <p:cNvSpPr>
            <a:spLocks noGrp="1"/>
          </p:cNvSpPr>
          <p:nvPr>
            <p:ph sz="half" idx="2"/>
          </p:nvPr>
        </p:nvSpPr>
        <p:spPr>
          <a:xfrm>
            <a:off x="4648200" y="1825625"/>
            <a:ext cx="4330137" cy="4128165"/>
          </a:xfrm>
        </p:spPr>
        <p:txBody>
          <a:bodyPr vert="horz" lIns="91440" tIns="45720" rIns="91440" bIns="45720" rtlCol="0" anchor="t">
            <a:normAutofit lnSpcReduction="10000"/>
          </a:bodyPr>
          <a:lstStyle/>
          <a:p>
            <a:r>
              <a:rPr lang="en-US" dirty="0">
                <a:solidFill>
                  <a:srgbClr val="0070C0"/>
                </a:solidFill>
                <a:cs typeface="Calibri"/>
              </a:rPr>
              <a:t>Consider the policies you work with and abide by.</a:t>
            </a:r>
          </a:p>
          <a:p>
            <a:r>
              <a:rPr lang="en-US" dirty="0">
                <a:solidFill>
                  <a:srgbClr val="0070C0"/>
                </a:solidFill>
                <a:cs typeface="Calibri"/>
              </a:rPr>
              <a:t>What influence do they have on your work?</a:t>
            </a:r>
          </a:p>
          <a:p>
            <a:r>
              <a:rPr lang="en-US" dirty="0">
                <a:solidFill>
                  <a:srgbClr val="0070C0"/>
                </a:solidFill>
                <a:cs typeface="Calibri"/>
              </a:rPr>
              <a:t>What accountability is created by them?</a:t>
            </a:r>
          </a:p>
          <a:p>
            <a:r>
              <a:rPr lang="en-US" dirty="0">
                <a:solidFill>
                  <a:srgbClr val="0070C0"/>
                </a:solidFill>
                <a:cs typeface="Calibri"/>
              </a:rPr>
              <a:t>Do they shape your understanding?</a:t>
            </a:r>
          </a:p>
        </p:txBody>
      </p:sp>
    </p:spTree>
    <p:extLst>
      <p:ext uri="{BB962C8B-B14F-4D97-AF65-F5344CB8AC3E}">
        <p14:creationId xmlns:p14="http://schemas.microsoft.com/office/powerpoint/2010/main" val="2808468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4243-C31F-C39C-2BDF-AE3323B595A8}"/>
              </a:ext>
            </a:extLst>
          </p:cNvPr>
          <p:cNvSpPr>
            <a:spLocks noGrp="1"/>
          </p:cNvSpPr>
          <p:nvPr>
            <p:ph type="title"/>
          </p:nvPr>
        </p:nvSpPr>
        <p:spPr/>
        <p:txBody>
          <a:bodyPr/>
          <a:lstStyle/>
          <a:p>
            <a:r>
              <a:rPr lang="en-US" err="1">
                <a:ea typeface="+mj-lt"/>
                <a:cs typeface="+mj-lt"/>
              </a:rPr>
              <a:t>Cyfeiriadau</a:t>
            </a:r>
            <a:r>
              <a:rPr lang="en-US" dirty="0">
                <a:ea typeface="+mj-lt"/>
                <a:cs typeface="+mj-lt"/>
              </a:rPr>
              <a:t>            </a:t>
            </a:r>
            <a:r>
              <a:rPr lang="en-US" dirty="0">
                <a:solidFill>
                  <a:srgbClr val="0070C0"/>
                </a:solidFill>
                <a:cs typeface="Calibri Light"/>
              </a:rPr>
              <a:t>References</a:t>
            </a:r>
            <a:endParaRPr lang="en-US">
              <a:solidFill>
                <a:srgbClr val="0070C0"/>
              </a:solidFill>
              <a:cs typeface="Calibri Light"/>
            </a:endParaRPr>
          </a:p>
        </p:txBody>
      </p:sp>
      <p:sp>
        <p:nvSpPr>
          <p:cNvPr id="3" name="Content Placeholder 2">
            <a:extLst>
              <a:ext uri="{FF2B5EF4-FFF2-40B4-BE49-F238E27FC236}">
                <a16:creationId xmlns:a16="http://schemas.microsoft.com/office/drawing/2014/main" id="{6FD0D12A-4DF0-52D1-52A0-76AF50D95784}"/>
              </a:ext>
            </a:extLst>
          </p:cNvPr>
          <p:cNvSpPr>
            <a:spLocks noGrp="1"/>
          </p:cNvSpPr>
          <p:nvPr>
            <p:ph sz="half" idx="1"/>
          </p:nvPr>
        </p:nvSpPr>
        <p:spPr>
          <a:xfrm>
            <a:off x="64385" y="1825625"/>
            <a:ext cx="9003414" cy="3809862"/>
          </a:xfrm>
        </p:spPr>
        <p:txBody>
          <a:bodyPr vert="horz" lIns="91440" tIns="45720" rIns="91440" bIns="45720" rtlCol="0" anchor="t">
            <a:normAutofit/>
          </a:bodyPr>
          <a:lstStyle/>
          <a:p>
            <a:endParaRPr lang="en-US">
              <a:cs typeface="Calibri"/>
            </a:endParaRPr>
          </a:p>
          <a:p>
            <a:r>
              <a:rPr lang="en-GB" sz="1800" dirty="0">
                <a:latin typeface="Arial"/>
                <a:ea typeface="+mn-lt"/>
                <a:cs typeface="Arial"/>
              </a:rPr>
              <a:t>Bentham, J. (2011) </a:t>
            </a:r>
            <a:r>
              <a:rPr lang="en-GB" sz="1800" i="1" dirty="0">
                <a:latin typeface="Arial"/>
                <a:ea typeface="+mn-lt"/>
                <a:cs typeface="Arial"/>
              </a:rPr>
              <a:t>The Panopticon writings.</a:t>
            </a:r>
            <a:r>
              <a:rPr lang="en-GB" sz="1800" dirty="0">
                <a:latin typeface="Arial"/>
                <a:ea typeface="+mn-lt"/>
                <a:cs typeface="Arial"/>
              </a:rPr>
              <a:t> 2nd ed. London: Verso.</a:t>
            </a:r>
          </a:p>
          <a:p>
            <a:pPr>
              <a:lnSpc>
                <a:spcPct val="100000"/>
              </a:lnSpc>
              <a:spcBef>
                <a:spcPct val="0"/>
              </a:spcBef>
              <a:spcAft>
                <a:spcPct val="0"/>
              </a:spcAft>
            </a:pPr>
            <a:r>
              <a:rPr lang="en-GB" sz="1200" dirty="0">
                <a:latin typeface="Arial"/>
                <a:cs typeface="Arial"/>
              </a:rPr>
              <a:t>Brown, B., (2020). </a:t>
            </a:r>
            <a:r>
              <a:rPr lang="en-GB" sz="1200" i="1" dirty="0">
                <a:latin typeface="Arial"/>
                <a:cs typeface="Arial"/>
              </a:rPr>
              <a:t>Dare to lead. </a:t>
            </a:r>
            <a:r>
              <a:rPr lang="en-GB" sz="1200" dirty="0">
                <a:latin typeface="Arial"/>
                <a:cs typeface="Arial"/>
              </a:rPr>
              <a:t>Available at: Brene-Brown-on-Power-and-Leadership-10-26-20%20(3).pdf (Accessed: 1 August</a:t>
            </a:r>
            <a:endParaRPr lang="en-US" sz="1200" dirty="0">
              <a:latin typeface="Arial"/>
              <a:cs typeface="Arial"/>
            </a:endParaRPr>
          </a:p>
          <a:p>
            <a:pPr>
              <a:lnSpc>
                <a:spcPct val="100000"/>
              </a:lnSpc>
              <a:spcBef>
                <a:spcPct val="0"/>
              </a:spcBef>
              <a:spcAft>
                <a:spcPct val="0"/>
              </a:spcAft>
            </a:pPr>
            <a:r>
              <a:rPr lang="en-GB" sz="1200" dirty="0">
                <a:latin typeface="Arial"/>
                <a:cs typeface="Arial"/>
              </a:rPr>
              <a:t>2021)</a:t>
            </a:r>
            <a:endParaRPr lang="en-GB" dirty="0"/>
          </a:p>
          <a:p>
            <a:r>
              <a:rPr lang="en-GB" sz="1800" dirty="0">
                <a:latin typeface="Arial"/>
                <a:cs typeface="Arial"/>
              </a:rPr>
              <a:t>Foucault, M. (1977). </a:t>
            </a:r>
            <a:r>
              <a:rPr lang="en-GB" sz="1800" i="1" dirty="0">
                <a:latin typeface="Arial"/>
                <a:cs typeface="Arial"/>
              </a:rPr>
              <a:t>Discipline and punish: The birth of the prison</a:t>
            </a:r>
            <a:r>
              <a:rPr lang="en-GB" sz="1800" dirty="0">
                <a:latin typeface="Arial"/>
                <a:cs typeface="Arial"/>
              </a:rPr>
              <a:t>. London: Allen Lane.</a:t>
            </a:r>
          </a:p>
          <a:p>
            <a:r>
              <a:rPr lang="en-GB" sz="1800" dirty="0">
                <a:latin typeface="Arial"/>
                <a:cs typeface="Arial"/>
              </a:rPr>
              <a:t>Superskarm22 (no date) '</a:t>
            </a:r>
            <a:r>
              <a:rPr lang="en-GB" sz="1800" dirty="0">
                <a:ea typeface="+mn-lt"/>
                <a:cs typeface="+mn-lt"/>
              </a:rPr>
              <a:t>Death Star Canteen - (OFFICIAL CLEAN VERSION / NO SWEARS)' [Video]. Available at: </a:t>
            </a:r>
            <a:r>
              <a:rPr lang="en-GB" sz="1800" dirty="0">
                <a:ea typeface="+mn-lt"/>
                <a:cs typeface="+mn-lt"/>
                <a:hlinkClick r:id="rId2"/>
              </a:rPr>
              <a:t>https://www.youtube.com/watch?v=lTuya8p9xjU</a:t>
            </a:r>
            <a:r>
              <a:rPr lang="en-GB" sz="1800" dirty="0">
                <a:ea typeface="+mn-lt"/>
                <a:cs typeface="+mn-lt"/>
              </a:rPr>
              <a:t> (Accessed: 8 September 2023). </a:t>
            </a:r>
            <a:endParaRPr lang="en-GB" b="1" dirty="0">
              <a:solidFill>
                <a:srgbClr val="0F0F0F"/>
              </a:solidFill>
              <a:latin typeface="Calibri"/>
              <a:cs typeface="Calibri"/>
            </a:endParaRPr>
          </a:p>
          <a:p>
            <a:r>
              <a:rPr lang="en-GB" sz="1800" dirty="0">
                <a:ea typeface="+mn-lt"/>
                <a:cs typeface="+mn-lt"/>
              </a:rPr>
              <a:t>Verry, M. (2021). </a:t>
            </a:r>
            <a:r>
              <a:rPr lang="en-GB" sz="1800" i="1" dirty="0" err="1">
                <a:ea typeface="+mn-lt"/>
                <a:cs typeface="+mn-lt"/>
              </a:rPr>
              <a:t>Panoptique</a:t>
            </a:r>
            <a:r>
              <a:rPr lang="en-GB" sz="1800" i="1" dirty="0">
                <a:ea typeface="+mn-lt"/>
                <a:cs typeface="+mn-lt"/>
              </a:rPr>
              <a:t> - Jeremy Bentham. </a:t>
            </a:r>
            <a:r>
              <a:rPr lang="en-GB" sz="1800" dirty="0">
                <a:ea typeface="+mn-lt"/>
                <a:cs typeface="+mn-lt"/>
              </a:rPr>
              <a:t>Available at</a:t>
            </a:r>
            <a:r>
              <a:rPr lang="en-GB" sz="1800" i="1" dirty="0">
                <a:ea typeface="+mn-lt"/>
                <a:cs typeface="+mn-lt"/>
              </a:rPr>
              <a:t>: </a:t>
            </a:r>
            <a:r>
              <a:rPr lang="en-GB" sz="1800" dirty="0">
                <a:ea typeface="+mn-lt"/>
                <a:cs typeface="+mn-lt"/>
              </a:rPr>
              <a:t>10.13140/RG.2.2.19694.33605/1. </a:t>
            </a:r>
            <a:endParaRPr lang="en-GB" sz="1800" dirty="0">
              <a:latin typeface="Calibri"/>
              <a:cs typeface="Calibri"/>
            </a:endParaRPr>
          </a:p>
          <a:p>
            <a:endParaRPr lang="en-GB" sz="1800" dirty="0">
              <a:latin typeface="Arial"/>
              <a:cs typeface="Arial"/>
            </a:endParaRPr>
          </a:p>
          <a:p>
            <a:endParaRPr lang="en-US" dirty="0">
              <a:ea typeface="Calibri"/>
              <a:cs typeface="Calibri"/>
            </a:endParaRPr>
          </a:p>
          <a:p>
            <a:endParaRPr lang="en-US">
              <a:ea typeface="Calibri"/>
              <a:cs typeface="Calibri"/>
            </a:endParaRP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733494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2936</Words>
  <Application>Microsoft Office PowerPoint</Application>
  <PresentationFormat>On-screen Show (4:3)</PresentationFormat>
  <Paragraphs>218</Paragraphs>
  <Slides>19</Slides>
  <Notes>12</Notes>
  <HiddenSlides>0</HiddenSlides>
  <MMClips>0</MMClips>
  <ScaleCrop>false</ScaleCrop>
  <HeadingPairs>
    <vt:vector size="4" baseType="variant">
      <vt:variant>
        <vt:lpstr>Theme</vt:lpstr>
      </vt:variant>
      <vt:variant>
        <vt:i4>19</vt:i4>
      </vt:variant>
      <vt:variant>
        <vt:lpstr>Slide Titles</vt:lpstr>
      </vt:variant>
      <vt:variant>
        <vt:i4>19</vt:i4>
      </vt:variant>
    </vt:vector>
  </HeadingPairs>
  <TitlesOfParts>
    <vt:vector size="38"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ECCP7001C Myfyrdodau Beirniadol o Arfer Academaidd a Phroffesiynol  Darlith 2   ECCP7001 Critical Reflections of Academic and Professional Practice Lecture 2     </vt:lpstr>
      <vt:lpstr>Pŵer a pholisi / Power and Policy</vt:lpstr>
      <vt:lpstr>Cynnwys                Content</vt:lpstr>
      <vt:lpstr>Beth yw pŵer? / What is Power?</vt:lpstr>
      <vt:lpstr>Beth yw pŵer? / What is Power?</vt:lpstr>
      <vt:lpstr>Ydych chi’n adnabod arweinydd fel hwn? :D Do you know a leader like this? :D</vt:lpstr>
      <vt:lpstr>Ystyriwch                Consider</vt:lpstr>
      <vt:lpstr>Pŵer/ Power</vt:lpstr>
      <vt:lpstr>Pŵer                        Power</vt:lpstr>
      <vt:lpstr>PowerPoint Presentation</vt:lpstr>
      <vt:lpstr>Foucault</vt:lpstr>
      <vt:lpstr>PowerPoint Presentation</vt:lpstr>
      <vt:lpstr>PowerPoint Presentation</vt:lpstr>
      <vt:lpstr>Y Pwer mewn Polisi The Power in Policy</vt:lpstr>
      <vt:lpstr>Llunio a Gweithredu Polisi Shaping and Implementing Policy</vt:lpstr>
      <vt:lpstr>Brené Brown (2020)</vt:lpstr>
      <vt:lpstr>Eich polisïau           Your policies</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Natalie MacDonald</cp:lastModifiedBy>
  <cp:revision>723</cp:revision>
  <dcterms:created xsi:type="dcterms:W3CDTF">2021-03-10T12:10:47Z</dcterms:created>
  <dcterms:modified xsi:type="dcterms:W3CDTF">2023-09-08T14:14:33Z</dcterms:modified>
</cp:coreProperties>
</file>