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28EFFC-3639-4144-B1CE-EC5FFEF39F03}" v="68" dt="2026-07-30T03:53:34.8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3447" autoAdjust="0"/>
  </p:normalViewPr>
  <p:slideViewPr>
    <p:cSldViewPr snapToGrid="0">
      <p:cViewPr>
        <p:scale>
          <a:sx n="66" d="100"/>
          <a:sy n="66" d="100"/>
        </p:scale>
        <p:origin x="668" y="-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ber Zubair Rana" userId="274a3a5a26e794f3" providerId="LiveId" clId="{26D7124B-C4D7-42F3-8A16-7424C9212057}"/>
    <pc:docChg chg="undo redo custSel addSld modSld">
      <pc:chgData name="Amber Zubair Rana" userId="274a3a5a26e794f3" providerId="LiveId" clId="{26D7124B-C4D7-42F3-8A16-7424C9212057}" dt="2026-07-30T04:37:44.593" v="6399" actId="20577"/>
      <pc:docMkLst>
        <pc:docMk/>
      </pc:docMkLst>
      <pc:sldChg chg="addSp modSp mod modNotesTx">
        <pc:chgData name="Amber Zubair Rana" userId="274a3a5a26e794f3" providerId="LiveId" clId="{26D7124B-C4D7-42F3-8A16-7424C9212057}" dt="2026-07-30T02:01:11.523" v="2223" actId="20577"/>
        <pc:sldMkLst>
          <pc:docMk/>
          <pc:sldMk cId="0" sldId="256"/>
        </pc:sldMkLst>
        <pc:spChg chg="mod">
          <ac:chgData name="Amber Zubair Rana" userId="274a3a5a26e794f3" providerId="LiveId" clId="{26D7124B-C4D7-42F3-8A16-7424C9212057}" dt="2026-07-30T00:21:10.330" v="865" actId="1076"/>
          <ac:spMkLst>
            <pc:docMk/>
            <pc:sldMk cId="0" sldId="256"/>
            <ac:spMk id="2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2:01:11.523" v="2223" actId="20577"/>
          <ac:spMkLst>
            <pc:docMk/>
            <pc:sldMk cId="0" sldId="256"/>
            <ac:spMk id="4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0:21:16.985" v="866" actId="1076"/>
          <ac:spMkLst>
            <pc:docMk/>
            <pc:sldMk cId="0" sldId="256"/>
            <ac:spMk id="6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0:21:21.514" v="867" actId="1076"/>
          <ac:spMkLst>
            <pc:docMk/>
            <pc:sldMk cId="0" sldId="256"/>
            <ac:spMk id="7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0:21:54.406" v="871" actId="1076"/>
          <ac:spMkLst>
            <pc:docMk/>
            <pc:sldMk cId="0" sldId="256"/>
            <ac:spMk id="9" creationId="{00000000-0000-0000-0000-000000000000}"/>
          </ac:spMkLst>
        </pc:spChg>
        <pc:picChg chg="add mod">
          <ac:chgData name="Amber Zubair Rana" userId="274a3a5a26e794f3" providerId="LiveId" clId="{26D7124B-C4D7-42F3-8A16-7424C9212057}" dt="2026-07-30T00:21:02.918" v="863" actId="1076"/>
          <ac:picMkLst>
            <pc:docMk/>
            <pc:sldMk cId="0" sldId="256"/>
            <ac:picMk id="12" creationId="{D1CECD46-C6AE-E848-9FFB-A4310B737B76}"/>
          </ac:picMkLst>
        </pc:picChg>
      </pc:sldChg>
      <pc:sldChg chg="addSp delSp modSp add mod setBg modNotesTx">
        <pc:chgData name="Amber Zubair Rana" userId="274a3a5a26e794f3" providerId="LiveId" clId="{26D7124B-C4D7-42F3-8A16-7424C9212057}" dt="2026-07-30T04:28:52.087" v="6314" actId="27636"/>
        <pc:sldMkLst>
          <pc:docMk/>
          <pc:sldMk cId="0" sldId="257"/>
        </pc:sldMkLst>
        <pc:spChg chg="mod">
          <ac:chgData name="Amber Zubair Rana" userId="274a3a5a26e794f3" providerId="LiveId" clId="{26D7124B-C4D7-42F3-8A16-7424C9212057}" dt="2026-07-30T00:08:19.256" v="598" actId="20578"/>
          <ac:spMkLst>
            <pc:docMk/>
            <pc:sldMk cId="0" sldId="257"/>
            <ac:spMk id="2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0:23:53.692" v="891" actId="1076"/>
          <ac:spMkLst>
            <pc:docMk/>
            <pc:sldMk cId="0" sldId="257"/>
            <ac:spMk id="3" creationId="{00000000-0000-0000-0000-000000000000}"/>
          </ac:spMkLst>
        </pc:spChg>
        <pc:spChg chg="del mod">
          <ac:chgData name="Amber Zubair Rana" userId="274a3a5a26e794f3" providerId="LiveId" clId="{26D7124B-C4D7-42F3-8A16-7424C9212057}" dt="2026-07-30T00:06:08.964" v="596" actId="478"/>
          <ac:spMkLst>
            <pc:docMk/>
            <pc:sldMk cId="0" sldId="257"/>
            <ac:spMk id="4" creationId="{00000000-0000-0000-0000-000000000000}"/>
          </ac:spMkLst>
        </pc:spChg>
        <pc:spChg chg="add mod">
          <ac:chgData name="Amber Zubair Rana" userId="274a3a5a26e794f3" providerId="LiveId" clId="{26D7124B-C4D7-42F3-8A16-7424C9212057}" dt="2026-07-30T03:22:55.636" v="3856" actId="403"/>
          <ac:spMkLst>
            <pc:docMk/>
            <pc:sldMk cId="0" sldId="257"/>
            <ac:spMk id="4" creationId="{E4A7AE89-1882-9FBC-D1A7-9719319744A1}"/>
          </ac:spMkLst>
        </pc:spChg>
        <pc:spChg chg="mod">
          <ac:chgData name="Amber Zubair Rana" userId="274a3a5a26e794f3" providerId="LiveId" clId="{26D7124B-C4D7-42F3-8A16-7424C9212057}" dt="2026-07-30T00:53:59.724" v="1139" actId="14100"/>
          <ac:spMkLst>
            <pc:docMk/>
            <pc:sldMk cId="0" sldId="257"/>
            <ac:spMk id="6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29T22:42:32.273" v="39" actId="1076"/>
          <ac:spMkLst>
            <pc:docMk/>
            <pc:sldMk cId="0" sldId="257"/>
            <ac:spMk id="7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2:27:49.143" v="2665" actId="6549"/>
          <ac:spMkLst>
            <pc:docMk/>
            <pc:sldMk cId="0" sldId="257"/>
            <ac:spMk id="8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2:24:07.285" v="2434" actId="14100"/>
          <ac:spMkLst>
            <pc:docMk/>
            <pc:sldMk cId="0" sldId="257"/>
            <ac:spMk id="9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2:24:12.485" v="2435" actId="1076"/>
          <ac:spMkLst>
            <pc:docMk/>
            <pc:sldMk cId="0" sldId="257"/>
            <ac:spMk id="10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2:51:54.813" v="2739" actId="14100"/>
          <ac:spMkLst>
            <pc:docMk/>
            <pc:sldMk cId="0" sldId="257"/>
            <ac:spMk id="11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1:40:00.028" v="1570" actId="1076"/>
          <ac:spMkLst>
            <pc:docMk/>
            <pc:sldMk cId="0" sldId="257"/>
            <ac:spMk id="12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2:52:23.943" v="2742" actId="12"/>
          <ac:spMkLst>
            <pc:docMk/>
            <pc:sldMk cId="0" sldId="257"/>
            <ac:spMk id="13" creationId="{00000000-0000-0000-0000-000000000000}"/>
          </ac:spMkLst>
        </pc:spChg>
        <pc:spChg chg="del mod">
          <ac:chgData name="Amber Zubair Rana" userId="274a3a5a26e794f3" providerId="LiveId" clId="{26D7124B-C4D7-42F3-8A16-7424C9212057}" dt="2026-07-30T02:49:14.181" v="2714" actId="478"/>
          <ac:spMkLst>
            <pc:docMk/>
            <pc:sldMk cId="0" sldId="257"/>
            <ac:spMk id="14" creationId="{00000000-0000-0000-0000-000000000000}"/>
          </ac:spMkLst>
        </pc:spChg>
        <pc:spChg chg="del mod">
          <ac:chgData name="Amber Zubair Rana" userId="274a3a5a26e794f3" providerId="LiveId" clId="{26D7124B-C4D7-42F3-8A16-7424C9212057}" dt="2026-07-30T02:48:51.755" v="2708" actId="478"/>
          <ac:spMkLst>
            <pc:docMk/>
            <pc:sldMk cId="0" sldId="257"/>
            <ac:spMk id="15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2:49:09.072" v="2713" actId="27636"/>
          <ac:spMkLst>
            <pc:docMk/>
            <pc:sldMk cId="0" sldId="257"/>
            <ac:spMk id="16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0:42.690" v="4169" actId="14100"/>
          <ac:spMkLst>
            <pc:docMk/>
            <pc:sldMk cId="0" sldId="257"/>
            <ac:spMk id="17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0:49.508" v="4170" actId="1076"/>
          <ac:spMkLst>
            <pc:docMk/>
            <pc:sldMk cId="0" sldId="257"/>
            <ac:spMk id="18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0:58.211" v="4172" actId="14100"/>
          <ac:spMkLst>
            <pc:docMk/>
            <pc:sldMk cId="0" sldId="257"/>
            <ac:spMk id="19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0:49:00.660" v="1085" actId="1076"/>
          <ac:spMkLst>
            <pc:docMk/>
            <pc:sldMk cId="0" sldId="257"/>
            <ac:spMk id="20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0:49:38.430" v="1093" actId="1076"/>
          <ac:spMkLst>
            <pc:docMk/>
            <pc:sldMk cId="0" sldId="257"/>
            <ac:spMk id="21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08:41.961" v="3332" actId="20577"/>
          <ac:spMkLst>
            <pc:docMk/>
            <pc:sldMk cId="0" sldId="257"/>
            <ac:spMk id="22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08:21.973" v="3329" actId="20577"/>
          <ac:spMkLst>
            <pc:docMk/>
            <pc:sldMk cId="0" sldId="257"/>
            <ac:spMk id="23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0:49:47.946" v="1095" actId="14100"/>
          <ac:spMkLst>
            <pc:docMk/>
            <pc:sldMk cId="0" sldId="257"/>
            <ac:spMk id="24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0:50:09.780" v="1099" actId="1076"/>
          <ac:spMkLst>
            <pc:docMk/>
            <pc:sldMk cId="0" sldId="257"/>
            <ac:spMk id="25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13:48.693" v="3588" actId="27636"/>
          <ac:spMkLst>
            <pc:docMk/>
            <pc:sldMk cId="0" sldId="257"/>
            <ac:spMk id="26" creationId="{00000000-0000-0000-0000-000000000000}"/>
          </ac:spMkLst>
        </pc:spChg>
        <pc:spChg chg="del mod">
          <ac:chgData name="Amber Zubair Rana" userId="274a3a5a26e794f3" providerId="LiveId" clId="{26D7124B-C4D7-42F3-8A16-7424C9212057}" dt="2026-07-30T03:12:39.342" v="3572" actId="478"/>
          <ac:spMkLst>
            <pc:docMk/>
            <pc:sldMk cId="0" sldId="257"/>
            <ac:spMk id="27" creationId="{00000000-0000-0000-0000-000000000000}"/>
          </ac:spMkLst>
        </pc:spChg>
        <pc:spChg chg="del mod">
          <ac:chgData name="Amber Zubair Rana" userId="274a3a5a26e794f3" providerId="LiveId" clId="{26D7124B-C4D7-42F3-8A16-7424C9212057}" dt="2026-07-30T03:12:45.100" v="3573" actId="478"/>
          <ac:spMkLst>
            <pc:docMk/>
            <pc:sldMk cId="0" sldId="257"/>
            <ac:spMk id="28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19:30.525" v="3808" actId="1076"/>
          <ac:spMkLst>
            <pc:docMk/>
            <pc:sldMk cId="0" sldId="257"/>
            <ac:spMk id="29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19:41.274" v="3810" actId="1076"/>
          <ac:spMkLst>
            <pc:docMk/>
            <pc:sldMk cId="0" sldId="257"/>
            <ac:spMk id="30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23:12.627" v="3858" actId="5793"/>
          <ac:spMkLst>
            <pc:docMk/>
            <pc:sldMk cId="0" sldId="257"/>
            <ac:spMk id="31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22:30.259" v="3855" actId="207"/>
          <ac:spMkLst>
            <pc:docMk/>
            <pc:sldMk cId="0" sldId="257"/>
            <ac:spMk id="32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24:31.309" v="3874" actId="1076"/>
          <ac:spMkLst>
            <pc:docMk/>
            <pc:sldMk cId="0" sldId="257"/>
            <ac:spMk id="33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24:14.296" v="3871" actId="14100"/>
          <ac:spMkLst>
            <pc:docMk/>
            <pc:sldMk cId="0" sldId="257"/>
            <ac:spMk id="34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4:28:52.087" v="6314" actId="27636"/>
          <ac:spMkLst>
            <pc:docMk/>
            <pc:sldMk cId="0" sldId="257"/>
            <ac:spMk id="35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8:33.530" v="4360" actId="14100"/>
          <ac:spMkLst>
            <pc:docMk/>
            <pc:sldMk cId="0" sldId="257"/>
            <ac:spMk id="36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40:05.169" v="4371" actId="1076"/>
          <ac:spMkLst>
            <pc:docMk/>
            <pc:sldMk cId="0" sldId="257"/>
            <ac:spMk id="37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6:31.178" v="4344" actId="1076"/>
          <ac:spMkLst>
            <pc:docMk/>
            <pc:sldMk cId="0" sldId="257"/>
            <ac:spMk id="38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6:37.560" v="4345" actId="1076"/>
          <ac:spMkLst>
            <pc:docMk/>
            <pc:sldMk cId="0" sldId="257"/>
            <ac:spMk id="39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7:06.145" v="4349" actId="1076"/>
          <ac:spMkLst>
            <pc:docMk/>
            <pc:sldMk cId="0" sldId="257"/>
            <ac:spMk id="40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6:50.605" v="4347" actId="1076"/>
          <ac:spMkLst>
            <pc:docMk/>
            <pc:sldMk cId="0" sldId="257"/>
            <ac:spMk id="41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7:11.665" v="4350" actId="1076"/>
          <ac:spMkLst>
            <pc:docMk/>
            <pc:sldMk cId="0" sldId="257"/>
            <ac:spMk id="42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7:27.282" v="4352" actId="1076"/>
          <ac:spMkLst>
            <pc:docMk/>
            <pc:sldMk cId="0" sldId="257"/>
            <ac:spMk id="43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5:54.422" v="4340" actId="1076"/>
          <ac:spMkLst>
            <pc:docMk/>
            <pc:sldMk cId="0" sldId="257"/>
            <ac:spMk id="44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7:34.058" v="4353" actId="1076"/>
          <ac:spMkLst>
            <pc:docMk/>
            <pc:sldMk cId="0" sldId="257"/>
            <ac:spMk id="45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8:16.843" v="4358" actId="1076"/>
          <ac:spMkLst>
            <pc:docMk/>
            <pc:sldMk cId="0" sldId="257"/>
            <ac:spMk id="46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6:05.991" v="4341" actId="1076"/>
          <ac:spMkLst>
            <pc:docMk/>
            <pc:sldMk cId="0" sldId="257"/>
            <ac:spMk id="47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7:41.514" v="4354" actId="1076"/>
          <ac:spMkLst>
            <pc:docMk/>
            <pc:sldMk cId="0" sldId="257"/>
            <ac:spMk id="48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8:05.165" v="4357" actId="1076"/>
          <ac:spMkLst>
            <pc:docMk/>
            <pc:sldMk cId="0" sldId="257"/>
            <ac:spMk id="49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6:14.002" v="4342" actId="1076"/>
          <ac:spMkLst>
            <pc:docMk/>
            <pc:sldMk cId="0" sldId="257"/>
            <ac:spMk id="50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7:45.091" v="4355" actId="1076"/>
          <ac:spMkLst>
            <pc:docMk/>
            <pc:sldMk cId="0" sldId="257"/>
            <ac:spMk id="51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7:51.017" v="4356" actId="1076"/>
          <ac:spMkLst>
            <pc:docMk/>
            <pc:sldMk cId="0" sldId="257"/>
            <ac:spMk id="52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6:25.671" v="4343" actId="1076"/>
          <ac:spMkLst>
            <pc:docMk/>
            <pc:sldMk cId="0" sldId="257"/>
            <ac:spMk id="53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39:49.369" v="4369" actId="207"/>
          <ac:spMkLst>
            <pc:docMk/>
            <pc:sldMk cId="0" sldId="257"/>
            <ac:spMk id="54" creationId="{00000000-0000-0000-0000-000000000000}"/>
          </ac:spMkLst>
        </pc:spChg>
        <pc:spChg chg="add mod">
          <ac:chgData name="Amber Zubair Rana" userId="274a3a5a26e794f3" providerId="LiveId" clId="{26D7124B-C4D7-42F3-8A16-7424C9212057}" dt="2026-07-30T00:59:45.306" v="1168" actId="931"/>
          <ac:spMkLst>
            <pc:docMk/>
            <pc:sldMk cId="0" sldId="257"/>
            <ac:spMk id="57" creationId="{A65F03CD-1017-BEB0-E93E-2C54ED9589DC}"/>
          </ac:spMkLst>
        </pc:spChg>
        <pc:spChg chg="add mod">
          <ac:chgData name="Amber Zubair Rana" userId="274a3a5a26e794f3" providerId="LiveId" clId="{26D7124B-C4D7-42F3-8A16-7424C9212057}" dt="2026-07-30T01:00:52.781" v="1172" actId="404"/>
          <ac:spMkLst>
            <pc:docMk/>
            <pc:sldMk cId="0" sldId="257"/>
            <ac:spMk id="60" creationId="{A9E696DA-478F-AF31-9F49-20EA50BB778F}"/>
          </ac:spMkLst>
        </pc:spChg>
        <pc:picChg chg="del">
          <ac:chgData name="Amber Zubair Rana" userId="274a3a5a26e794f3" providerId="LiveId" clId="{26D7124B-C4D7-42F3-8A16-7424C9212057}" dt="2026-07-30T00:55:06.723" v="1148" actId="478"/>
          <ac:picMkLst>
            <pc:docMk/>
            <pc:sldMk cId="0" sldId="257"/>
            <ac:picMk id="5" creationId="{00000000-0000-0000-0000-000000000000}"/>
          </ac:picMkLst>
        </pc:picChg>
        <pc:picChg chg="add mod">
          <ac:chgData name="Amber Zubair Rana" userId="274a3a5a26e794f3" providerId="LiveId" clId="{26D7124B-C4D7-42F3-8A16-7424C9212057}" dt="2026-07-30T00:59:43.797" v="1167" actId="14100"/>
          <ac:picMkLst>
            <pc:docMk/>
            <pc:sldMk cId="0" sldId="257"/>
            <ac:picMk id="56" creationId="{9F37F604-B82A-5AAB-925A-7F13CA3E7E86}"/>
          </ac:picMkLst>
        </pc:picChg>
        <pc:picChg chg="add mod">
          <ac:chgData name="Amber Zubair Rana" userId="274a3a5a26e794f3" providerId="LiveId" clId="{26D7124B-C4D7-42F3-8A16-7424C9212057}" dt="2026-07-30T01:00:44.593" v="1170" actId="1076"/>
          <ac:picMkLst>
            <pc:docMk/>
            <pc:sldMk cId="0" sldId="257"/>
            <ac:picMk id="59" creationId="{E365C1FC-29B0-6DF2-CBF0-A298D844252C}"/>
          </ac:picMkLst>
        </pc:picChg>
      </pc:sldChg>
      <pc:sldChg chg="addSp delSp modSp add mod setBg modNotesTx">
        <pc:chgData name="Amber Zubair Rana" userId="274a3a5a26e794f3" providerId="LiveId" clId="{26D7124B-C4D7-42F3-8A16-7424C9212057}" dt="2026-07-30T04:37:44.593" v="6399" actId="20577"/>
        <pc:sldMkLst>
          <pc:docMk/>
          <pc:sldMk cId="0" sldId="258"/>
        </pc:sldMkLst>
        <pc:spChg chg="mod">
          <ac:chgData name="Amber Zubair Rana" userId="274a3a5a26e794f3" providerId="LiveId" clId="{26D7124B-C4D7-42F3-8A16-7424C9212057}" dt="2026-07-30T00:24:07.259" v="893" actId="1076"/>
          <ac:spMkLst>
            <pc:docMk/>
            <pc:sldMk cId="0" sldId="258"/>
            <ac:spMk id="3" creationId="{00000000-0000-0000-0000-000000000000}"/>
          </ac:spMkLst>
        </pc:spChg>
        <pc:spChg chg="del">
          <ac:chgData name="Amber Zubair Rana" userId="274a3a5a26e794f3" providerId="LiveId" clId="{26D7124B-C4D7-42F3-8A16-7424C9212057}" dt="2026-07-30T00:06:16.377" v="597" actId="478"/>
          <ac:spMkLst>
            <pc:docMk/>
            <pc:sldMk cId="0" sldId="258"/>
            <ac:spMk id="4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4:33:50.340" v="6354" actId="1076"/>
          <ac:spMkLst>
            <pc:docMk/>
            <pc:sldMk cId="0" sldId="258"/>
            <ac:spMk id="5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1:05:09.206" v="1211" actId="1076"/>
          <ac:spMkLst>
            <pc:docMk/>
            <pc:sldMk cId="0" sldId="258"/>
            <ac:spMk id="6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4:33:56.250" v="6356" actId="403"/>
          <ac:spMkLst>
            <pc:docMk/>
            <pc:sldMk cId="0" sldId="258"/>
            <ac:spMk id="7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4:35:10.690" v="6363" actId="14100"/>
          <ac:spMkLst>
            <pc:docMk/>
            <pc:sldMk cId="0" sldId="258"/>
            <ac:spMk id="8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1:05:01.326" v="1210" actId="1076"/>
          <ac:spMkLst>
            <pc:docMk/>
            <pc:sldMk cId="0" sldId="258"/>
            <ac:spMk id="9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4:35:50.748" v="6375" actId="403"/>
          <ac:spMkLst>
            <pc:docMk/>
            <pc:sldMk cId="0" sldId="258"/>
            <ac:spMk id="10" creationId="{00000000-0000-0000-0000-000000000000}"/>
          </ac:spMkLst>
        </pc:spChg>
        <pc:spChg chg="del">
          <ac:chgData name="Amber Zubair Rana" userId="274a3a5a26e794f3" providerId="LiveId" clId="{26D7124B-C4D7-42F3-8A16-7424C9212057}" dt="2026-07-30T03:49:32.387" v="4859" actId="478"/>
          <ac:spMkLst>
            <pc:docMk/>
            <pc:sldMk cId="0" sldId="258"/>
            <ac:spMk id="11" creationId="{00000000-0000-0000-0000-000000000000}"/>
          </ac:spMkLst>
        </pc:spChg>
        <pc:spChg chg="del mod">
          <ac:chgData name="Amber Zubair Rana" userId="274a3a5a26e794f3" providerId="LiveId" clId="{26D7124B-C4D7-42F3-8A16-7424C9212057}" dt="2026-07-30T03:49:36.653" v="4860" actId="478"/>
          <ac:spMkLst>
            <pc:docMk/>
            <pc:sldMk cId="0" sldId="258"/>
            <ac:spMk id="12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4:36:15.238" v="6383" actId="14100"/>
          <ac:spMkLst>
            <pc:docMk/>
            <pc:sldMk cId="0" sldId="258"/>
            <ac:spMk id="13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1:05:42.382" v="1218" actId="1076"/>
          <ac:spMkLst>
            <pc:docMk/>
            <pc:sldMk cId="0" sldId="258"/>
            <ac:spMk id="14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4:36:27.286" v="6389" actId="27636"/>
          <ac:spMkLst>
            <pc:docMk/>
            <pc:sldMk cId="0" sldId="258"/>
            <ac:spMk id="15" creationId="{00000000-0000-0000-0000-000000000000}"/>
          </ac:spMkLst>
        </pc:spChg>
        <pc:spChg chg="del mod">
          <ac:chgData name="Amber Zubair Rana" userId="274a3a5a26e794f3" providerId="LiveId" clId="{26D7124B-C4D7-42F3-8A16-7424C9212057}" dt="2026-07-30T03:53:29.198" v="5014" actId="478"/>
          <ac:spMkLst>
            <pc:docMk/>
            <pc:sldMk cId="0" sldId="258"/>
            <ac:spMk id="16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4:36:47.387" v="6395" actId="14100"/>
          <ac:spMkLst>
            <pc:docMk/>
            <pc:sldMk cId="0" sldId="258"/>
            <ac:spMk id="17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3:55:23.205" v="5035" actId="20577"/>
          <ac:spMkLst>
            <pc:docMk/>
            <pc:sldMk cId="0" sldId="258"/>
            <ac:spMk id="18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4:36:54.149" v="6396" actId="403"/>
          <ac:spMkLst>
            <pc:docMk/>
            <pc:sldMk cId="0" sldId="258"/>
            <ac:spMk id="19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4:33:10.377" v="6346" actId="14100"/>
          <ac:spMkLst>
            <pc:docMk/>
            <pc:sldMk cId="0" sldId="258"/>
            <ac:spMk id="20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4:33:26.577" v="6349" actId="1076"/>
          <ac:spMkLst>
            <pc:docMk/>
            <pc:sldMk cId="0" sldId="258"/>
            <ac:spMk id="21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4:33:18.037" v="6348" actId="20577"/>
          <ac:spMkLst>
            <pc:docMk/>
            <pc:sldMk cId="0" sldId="258"/>
            <ac:spMk id="22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4:31:50.351" v="6335" actId="1076"/>
          <ac:spMkLst>
            <pc:docMk/>
            <pc:sldMk cId="0" sldId="258"/>
            <ac:spMk id="23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4:32:08.207" v="6337" actId="1076"/>
          <ac:spMkLst>
            <pc:docMk/>
            <pc:sldMk cId="0" sldId="258"/>
            <ac:spMk id="24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4:32:00.555" v="6336" actId="1076"/>
          <ac:spMkLst>
            <pc:docMk/>
            <pc:sldMk cId="0" sldId="258"/>
            <ac:spMk id="25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4:31:11.594" v="6329" actId="1076"/>
          <ac:spMkLst>
            <pc:docMk/>
            <pc:sldMk cId="0" sldId="258"/>
            <ac:spMk id="26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4:32:14.352" v="6338" actId="1076"/>
          <ac:spMkLst>
            <pc:docMk/>
            <pc:sldMk cId="0" sldId="258"/>
            <ac:spMk id="27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4:31:21.763" v="6331" actId="1076"/>
          <ac:spMkLst>
            <pc:docMk/>
            <pc:sldMk cId="0" sldId="258"/>
            <ac:spMk id="28" creationId="{00000000-0000-0000-0000-000000000000}"/>
          </ac:spMkLst>
        </pc:spChg>
        <pc:spChg chg="mod">
          <ac:chgData name="Amber Zubair Rana" userId="274a3a5a26e794f3" providerId="LiveId" clId="{26D7124B-C4D7-42F3-8A16-7424C9212057}" dt="2026-07-30T04:31:29.772" v="6332" actId="1076"/>
          <ac:spMkLst>
            <pc:docMk/>
            <pc:sldMk cId="0" sldId="258"/>
            <ac:spMk id="29" creationId="{00000000-0000-0000-0000-000000000000}"/>
          </ac:spMkLst>
        </pc:spChg>
        <pc:spChg chg="del">
          <ac:chgData name="Amber Zubair Rana" userId="274a3a5a26e794f3" providerId="LiveId" clId="{26D7124B-C4D7-42F3-8A16-7424C9212057}" dt="2026-07-30T00:36:40.045" v="978" actId="478"/>
          <ac:spMkLst>
            <pc:docMk/>
            <pc:sldMk cId="0" sldId="258"/>
            <ac:spMk id="30" creationId="{00000000-0000-0000-0000-000000000000}"/>
          </ac:spMkLst>
        </pc:spChg>
        <pc:spChg chg="del">
          <ac:chgData name="Amber Zubair Rana" userId="274a3a5a26e794f3" providerId="LiveId" clId="{26D7124B-C4D7-42F3-8A16-7424C9212057}" dt="2026-07-30T00:36:17.691" v="972" actId="478"/>
          <ac:spMkLst>
            <pc:docMk/>
            <pc:sldMk cId="0" sldId="258"/>
            <ac:spMk id="31" creationId="{00000000-0000-0000-0000-000000000000}"/>
          </ac:spMkLst>
        </pc:spChg>
        <pc:spChg chg="del mod">
          <ac:chgData name="Amber Zubair Rana" userId="274a3a5a26e794f3" providerId="LiveId" clId="{26D7124B-C4D7-42F3-8A16-7424C9212057}" dt="2026-07-30T04:28:00.707" v="6312" actId="478"/>
          <ac:spMkLst>
            <pc:docMk/>
            <pc:sldMk cId="0" sldId="258"/>
            <ac:spMk id="32" creationId="{00000000-0000-0000-0000-000000000000}"/>
          </ac:spMkLst>
        </pc:spChg>
        <pc:spChg chg="add del mod">
          <ac:chgData name="Amber Zubair Rana" userId="274a3a5a26e794f3" providerId="LiveId" clId="{26D7124B-C4D7-42F3-8A16-7424C9212057}" dt="2026-07-30T04:37:44.593" v="6399" actId="20577"/>
          <ac:spMkLst>
            <pc:docMk/>
            <pc:sldMk cId="0" sldId="258"/>
            <ac:spMk id="33" creationId="{00000000-0000-0000-0000-000000000000}"/>
          </ac:spMkLst>
        </pc:spChg>
        <pc:spChg chg="del mod">
          <ac:chgData name="Amber Zubair Rana" userId="274a3a5a26e794f3" providerId="LiveId" clId="{26D7124B-C4D7-42F3-8A16-7424C9212057}" dt="2026-07-30T00:41:42.885" v="1028" actId="478"/>
          <ac:spMkLst>
            <pc:docMk/>
            <pc:sldMk cId="0" sldId="258"/>
            <ac:spMk id="34" creationId="{00000000-0000-0000-0000-000000000000}"/>
          </ac:spMkLst>
        </pc:spChg>
        <pc:picChg chg="add del mod">
          <ac:chgData name="Amber Zubair Rana" userId="274a3a5a26e794f3" providerId="LiveId" clId="{26D7124B-C4D7-42F3-8A16-7424C9212057}" dt="2026-07-30T00:38:39.638" v="991" actId="478"/>
          <ac:picMkLst>
            <pc:docMk/>
            <pc:sldMk cId="0" sldId="258"/>
            <ac:picMk id="35" creationId="{C33BBED2-6B7C-B13E-3EFA-24E7D55FDCC8}"/>
          </ac:picMkLst>
        </pc:picChg>
        <pc:picChg chg="add del mod">
          <ac:chgData name="Amber Zubair Rana" userId="274a3a5a26e794f3" providerId="LiveId" clId="{26D7124B-C4D7-42F3-8A16-7424C9212057}" dt="2026-07-30T00:39:29.719" v="1005" actId="22"/>
          <ac:picMkLst>
            <pc:docMk/>
            <pc:sldMk cId="0" sldId="258"/>
            <ac:picMk id="37" creationId="{F19BCA17-51F4-1A7C-4F64-14F96A0295CE}"/>
          </ac:picMkLst>
        </pc:picChg>
        <pc:picChg chg="add mod">
          <ac:chgData name="Amber Zubair Rana" userId="274a3a5a26e794f3" providerId="LiveId" clId="{26D7124B-C4D7-42F3-8A16-7424C9212057}" dt="2026-07-30T04:34:42.487" v="6361" actId="14100"/>
          <ac:picMkLst>
            <pc:docMk/>
            <pc:sldMk cId="0" sldId="258"/>
            <ac:picMk id="39" creationId="{F338F62A-28C6-F3FF-F49D-114009601F49}"/>
          </ac:picMkLst>
        </pc:picChg>
      </pc:sldChg>
      <pc:sldChg chg="modSp new mod">
        <pc:chgData name="Amber Zubair Rana" userId="274a3a5a26e794f3" providerId="LiveId" clId="{26D7124B-C4D7-42F3-8A16-7424C9212057}" dt="2026-07-30T00:30:58.426" v="971" actId="6549"/>
        <pc:sldMkLst>
          <pc:docMk/>
          <pc:sldMk cId="1318149261" sldId="259"/>
        </pc:sldMkLst>
        <pc:spChg chg="mod">
          <ac:chgData name="Amber Zubair Rana" userId="274a3a5a26e794f3" providerId="LiveId" clId="{26D7124B-C4D7-42F3-8A16-7424C9212057}" dt="2026-07-30T00:25:55.578" v="897" actId="14100"/>
          <ac:spMkLst>
            <pc:docMk/>
            <pc:sldMk cId="1318149261" sldId="259"/>
            <ac:spMk id="2" creationId="{8F1E92B5-79AD-A6E2-F56E-40F74EC24CB4}"/>
          </ac:spMkLst>
        </pc:spChg>
        <pc:spChg chg="mod">
          <ac:chgData name="Amber Zubair Rana" userId="274a3a5a26e794f3" providerId="LiveId" clId="{26D7124B-C4D7-42F3-8A16-7424C9212057}" dt="2026-07-30T00:30:58.426" v="971" actId="6549"/>
          <ac:spMkLst>
            <pc:docMk/>
            <pc:sldMk cId="1318149261" sldId="259"/>
            <ac:spMk id="3" creationId="{B3CAEF9D-5204-03B3-5430-F66D86F7A50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CAAC1-ED82-4558-99DE-A4626FE6FCBF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CB0031-6FAD-45DB-BC98-7E7A43325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1483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ADA18-003E-FCF9-CECE-0DCBED28AC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EA3A83-1681-076E-2CC8-DB18E4099B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0A8F04-615F-8F4B-4370-813405BFF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BF5E-BA9F-4DA3-9D65-A342DBCFFE7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3B4F84-40FB-2C2B-E78A-20EA70FE05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6F1D3A-527C-3C0F-E47C-AA97B5AA7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25401-E04C-4E49-A859-49BA8E385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31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D05D7-B4F4-9BF2-DE41-479F63E78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7027E-B2ED-1B4B-2BE5-220AD073BC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6C044C-73DC-F132-D945-1605B3B17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BF5E-BA9F-4DA3-9D65-A342DBCFFE7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27F2F6-6022-FA54-FFBF-D97F24138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56A64E-61A3-45E2-55F9-249C9F132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25401-E04C-4E49-A859-49BA8E385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539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5D930-EA58-BE4A-D58D-E3334FE18C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7E355A-F639-5959-228B-E4E6C17A23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3B11BC-63C8-917A-5535-267A430F2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BF5E-BA9F-4DA3-9D65-A342DBCFFE7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E448B1-B5A6-7738-4CCA-6C5D95093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CB0C32-BC74-33FE-A5DA-0243A4096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25401-E04C-4E49-A859-49BA8E385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952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862A1-02EB-880C-4E55-631CEFB82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7CEA5-8AD2-19B3-8F73-C0F27B6ABE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8A5D19-D71B-5AC6-3A87-D6AC9EE92D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01A786-0D30-2BDA-A46F-AE43C50A3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BF5E-BA9F-4DA3-9D65-A342DBCFFE7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A93A18-F1D3-AAC4-D450-D0E8F3FC4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486F9F-447A-52D4-A662-4D7FD0871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25401-E04C-4E49-A859-49BA8E385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8962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BB528-5901-5D99-B069-FCD167753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C4BD0-637E-23E5-462B-B52761D71B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9FD134-86FA-94D6-F7FC-D49DE18B94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C17420-5569-543C-6E47-E24AA7AC9E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220B08-4CD4-CE20-E0A4-36A3BF5D01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D5D043-8CAA-F116-0784-487B9D6EC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BF5E-BA9F-4DA3-9D65-A342DBCFFE7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AC68DB-EBD2-A25E-BBF9-0AB6395268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494CD4-9595-E7BE-3F20-2C23B854B5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25401-E04C-4E49-A859-49BA8E385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967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51F17-C615-66BA-15A5-CF12B55FE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16635D-7EDE-5F1D-17FC-1D3AB5870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BF5E-BA9F-4DA3-9D65-A342DBCFFE7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F9D341-21C6-990D-D41E-9C0B7E6890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8D2A-ABBF-BE8E-5989-957246315B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25401-E04C-4E49-A859-49BA8E385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145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207F80-B9D9-F1EB-6957-9130082629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BF5E-BA9F-4DA3-9D65-A342DBCFFE7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E74EB1-D594-3F7F-367B-BB6C9A8764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6723D4-0167-DECD-AD7B-1FECC835F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25401-E04C-4E49-A859-49BA8E385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492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4C290-8D26-7884-9957-59436CF3F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45C69F-9DE7-CA4D-57CE-331D9AD5B1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7C2A9F-2D5D-8455-D064-E65892F1D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33CAF7-9D26-31D2-84AB-452AF5DA3D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BF5E-BA9F-4DA3-9D65-A342DBCFFE7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0E2A47-0299-580F-FD26-1E91F9BC74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1D854E-6405-3FA5-E553-6D22DFB63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25401-E04C-4E49-A859-49BA8E385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234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1D740-9E8F-A37A-3491-EE024CA21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677428-AA4A-F046-4100-722BAFEC28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D5F0AB-7482-EDF5-E3CC-1DF9F2215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736EA6-EC1F-2271-C9D0-7D8F218F8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BF5E-BA9F-4DA3-9D65-A342DBCFFE7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A2117A-734F-8FC2-7ED8-3F3630B8F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DC1F2E-E020-970E-B18D-735AEA93A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25401-E04C-4E49-A859-49BA8E385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596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ED808-ADE2-4F3E-F5AB-58B260A2C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1F9D57-8025-91B8-27A3-60AFEF05F8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18E21B-5057-F4F0-FB05-B3C7873BB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BF5E-BA9F-4DA3-9D65-A342DBCFFE7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982DAD-61E5-D3C4-1284-564E5BDA2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93613A-CB35-B2D0-2E1A-9785A6FBB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25401-E04C-4E49-A859-49BA8E385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211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714C65-CEC2-68CA-943F-39ACD4B26D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6EB0FD-7A3F-53F4-C6CA-512E3C6595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8E3C6C-C6B8-CB3A-44F0-92B1751AE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BF5E-BA9F-4DA3-9D65-A342DBCFFE7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0EEAA2-C23A-4811-9FEA-0615B7BC4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CEF8DC-1BBA-EA98-3E5E-2B239DE0D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25401-E04C-4E49-A859-49BA8E385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9496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891995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16D108-EC60-A441-7A02-E55C69AC7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F60B39-B44E-8E3E-29DF-D2E2A325A3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9DCD5C-6D53-FD62-1260-F0EC6EF4C4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D3BF5E-BA9F-4DA3-9D65-A342DBCFFE7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3B9DFA-BC72-CF28-0479-1EE84914BA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D60DE7-4055-FEFE-3C9B-BAEDBAFF26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A25401-E04C-4E49-A859-49BA8E385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524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womenincrimeink.blogspot.com/2010/04/postpartum-depression-silent-killer.html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mental-health/perinatal/" TargetMode="External"/><Relationship Id="rId3" Type="http://schemas.openxmlformats.org/officeDocument/2006/relationships/hyperlink" Target="https://www.centreformentalhealth.org.uk/publications/maternal-mental-health/" TargetMode="External"/><Relationship Id="rId7" Type="http://schemas.openxmlformats.org/officeDocument/2006/relationships/hyperlink" Target="https://www.england.nhs.uk/2024/05/record-numbers-of-women-accessing-perinatal-mental-health-support/" TargetMode="External"/><Relationship Id="rId12" Type="http://schemas.openxmlformats.org/officeDocument/2006/relationships/hyperlink" Target="https://www.who.int/teams/mental-health-and-substance-use/promotion-prevention/perinatal-mental-health" TargetMode="External"/><Relationship Id="rId2" Type="http://schemas.openxmlformats.org/officeDocument/2006/relationships/hyperlink" Target="https://www.centreformentalhealth.org.uk/publications/costs-perinatal-mental-health-problem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guidance/cg192" TargetMode="External"/><Relationship Id="rId11" Type="http://schemas.openxmlformats.org/officeDocument/2006/relationships/hyperlink" Target="http://id.who.int/icd/entity/1124422593" TargetMode="External"/><Relationship Id="rId5" Type="http://schemas.openxmlformats.org/officeDocument/2006/relationships/hyperlink" Target="https://www.ndph.ox.ac.uk/news/maternal-death-rates-in-the-uk-20-higher-in-2022-24-than-2009-11" TargetMode="External"/><Relationship Id="rId10" Type="http://schemas.openxmlformats.org/officeDocument/2006/relationships/hyperlink" Target="https://rcm.org.uk/media-releases/2024/10/act-now-to-end-the-postcode-lottery-of-perinatal-mental-health-services-says-rcm/" TargetMode="External"/><Relationship Id="rId4" Type="http://schemas.openxmlformats.org/officeDocument/2006/relationships/hyperlink" Target="https://maternalmentalhealthalliance.org/campaign/" TargetMode="External"/><Relationship Id="rId9" Type="http://schemas.openxmlformats.org/officeDocument/2006/relationships/hyperlink" Target="https://www.gov.uk/government/publications/perinatal-mental-health-condition-prevalence/estimated-prevalence-of-perinatal-mental-health-conditions-in-england-2016-to-201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6537960" cy="6858000"/>
          </a:xfrm>
          <a:prstGeom prst="rect">
            <a:avLst/>
          </a:prstGeom>
          <a:solidFill>
            <a:srgbClr val="E7F4F2"/>
          </a:solidFill>
          <a:ln w="12700">
            <a:solidFill>
              <a:srgbClr val="E7F4F2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" name="Image 0" descr="/mnt/data/wide_calm_professional_healthcare_maternal_welln.png"/>
          <p:cNvPicPr>
            <a:picLocks noChangeAspect="1"/>
          </p:cNvPicPr>
          <p:nvPr/>
        </p:nvPicPr>
        <p:blipFill>
          <a:blip r:embed="rId3"/>
          <a:srcRect l="26801" r="26801"/>
          <a:stretch/>
        </p:blipFill>
        <p:spPr>
          <a:xfrm>
            <a:off x="6538265" y="0"/>
            <a:ext cx="5653735" cy="68580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502920" y="2814321"/>
            <a:ext cx="5593080" cy="8003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00" b="1" dirty="0">
              <a:solidFill>
                <a:srgbClr val="2E8B8B"/>
              </a:solidFill>
            </a:endParaRPr>
          </a:p>
          <a:p>
            <a:r>
              <a:rPr lang="en-US" sz="14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ICD-11 code: 6E20  | 6E20 is not a single disorder. It is an ICD-11 category used when significant mental or behavioral symptoms are associated with pregnancy or the early postnatal period and psychosis is absent.</a:t>
            </a:r>
            <a:endParaRPr lang="en-US" sz="1200" dirty="0"/>
          </a:p>
        </p:txBody>
      </p:sp>
      <p:sp>
        <p:nvSpPr>
          <p:cNvPr id="6" name="Text 3"/>
          <p:cNvSpPr/>
          <p:nvPr/>
        </p:nvSpPr>
        <p:spPr>
          <a:xfrm>
            <a:off x="502920" y="1368806"/>
            <a:ext cx="5623560" cy="12801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E293B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Mental or Behavioural Disorders Associated with Pregnancy, Childbirth or the Puerperium, Without Psychotic Symptoms</a:t>
            </a:r>
            <a:endParaRPr lang="en-US" sz="2400" dirty="0"/>
          </a:p>
        </p:txBody>
      </p:sp>
      <p:sp>
        <p:nvSpPr>
          <p:cNvPr id="7" name="Shape 4"/>
          <p:cNvSpPr/>
          <p:nvPr/>
        </p:nvSpPr>
        <p:spPr>
          <a:xfrm>
            <a:off x="502920" y="2814321"/>
            <a:ext cx="4983480" cy="0"/>
          </a:xfrm>
          <a:prstGeom prst="line">
            <a:avLst/>
          </a:prstGeom>
          <a:noFill/>
          <a:ln w="25400">
            <a:solidFill>
              <a:srgbClr val="2E8B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502920" y="4291459"/>
            <a:ext cx="5796280" cy="1889759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1E293B"/>
                </a:solidFill>
              </a:rPr>
              <a:t>Student</a:t>
            </a:r>
            <a:r>
              <a:rPr lang="en-US" sz="1400" dirty="0">
                <a:solidFill>
                  <a:srgbClr val="1E293B"/>
                </a:solidFill>
              </a:rPr>
              <a:t> </a:t>
            </a:r>
            <a:r>
              <a:rPr lang="en-US" sz="1400" b="1" dirty="0">
                <a:solidFill>
                  <a:srgbClr val="1E293B"/>
                </a:solidFill>
              </a:rPr>
              <a:t>name</a:t>
            </a:r>
            <a:r>
              <a:rPr lang="en-US" sz="1400" dirty="0">
                <a:solidFill>
                  <a:srgbClr val="1E293B"/>
                </a:solidFill>
              </a:rPr>
              <a:t>: Amber Rana</a:t>
            </a:r>
            <a:endParaRPr lang="en-US" sz="1400" dirty="0"/>
          </a:p>
          <a:p>
            <a:pPr marL="0" indent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1E293B"/>
                </a:solidFill>
              </a:rPr>
              <a:t>Student</a:t>
            </a:r>
            <a:r>
              <a:rPr lang="en-US" sz="1400" dirty="0">
                <a:solidFill>
                  <a:srgbClr val="1E293B"/>
                </a:solidFill>
              </a:rPr>
              <a:t> </a:t>
            </a:r>
            <a:r>
              <a:rPr lang="en-US" sz="1400" b="1" dirty="0">
                <a:solidFill>
                  <a:srgbClr val="1E293B"/>
                </a:solidFill>
              </a:rPr>
              <a:t>ID</a:t>
            </a:r>
            <a:r>
              <a:rPr lang="en-US" sz="1400" dirty="0">
                <a:solidFill>
                  <a:srgbClr val="1E293B"/>
                </a:solidFill>
              </a:rPr>
              <a:t>: 2333688</a:t>
            </a:r>
            <a:endParaRPr lang="en-US" sz="1400" dirty="0"/>
          </a:p>
          <a:p>
            <a:pPr marL="0" indent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1E293B"/>
                </a:solidFill>
              </a:rPr>
              <a:t>Lecturer</a:t>
            </a:r>
            <a:r>
              <a:rPr lang="en-US" sz="1400" dirty="0">
                <a:solidFill>
                  <a:srgbClr val="1E293B"/>
                </a:solidFill>
              </a:rPr>
              <a:t>: Bianca Sanfilippo</a:t>
            </a:r>
            <a:endParaRPr lang="en-US" sz="1400" dirty="0"/>
          </a:p>
          <a:p>
            <a:pPr>
              <a:lnSpc>
                <a:spcPct val="150000"/>
              </a:lnSpc>
            </a:pPr>
            <a:r>
              <a:rPr lang="en-US" sz="1400" b="1" dirty="0">
                <a:solidFill>
                  <a:srgbClr val="1E293B"/>
                </a:solidFill>
              </a:rPr>
              <a:t>Module</a:t>
            </a:r>
            <a:r>
              <a:rPr lang="en-US" sz="1400" dirty="0">
                <a:solidFill>
                  <a:srgbClr val="1E293B"/>
                </a:solidFill>
              </a:rPr>
              <a:t>:  BMHP6029 Psychological</a:t>
            </a:r>
            <a:r>
              <a:rPr lang="en-US" sz="1400" b="1" dirty="0">
                <a:solidFill>
                  <a:srgbClr val="2E8B8B"/>
                </a:solidFill>
              </a:rPr>
              <a:t> </a:t>
            </a:r>
            <a:r>
              <a:rPr lang="en-US" sz="1400" dirty="0">
                <a:solidFill>
                  <a:srgbClr val="1E293B"/>
                </a:solidFill>
              </a:rPr>
              <a:t>Classifications</a:t>
            </a:r>
            <a:r>
              <a:rPr lang="en-US" sz="1400" b="1" dirty="0">
                <a:solidFill>
                  <a:srgbClr val="2E8B8B"/>
                </a:solidFill>
              </a:rPr>
              <a:t> </a:t>
            </a:r>
            <a:r>
              <a:rPr lang="en-US" sz="1400" dirty="0">
                <a:solidFill>
                  <a:srgbClr val="1E293B"/>
                </a:solidFill>
              </a:rPr>
              <a:t>and</a:t>
            </a:r>
            <a:r>
              <a:rPr lang="en-US" sz="1400" b="1" dirty="0">
                <a:solidFill>
                  <a:srgbClr val="2E8B8B"/>
                </a:solidFill>
              </a:rPr>
              <a:t> </a:t>
            </a:r>
            <a:r>
              <a:rPr lang="en-US" sz="1400" dirty="0">
                <a:solidFill>
                  <a:srgbClr val="1E293B"/>
                </a:solidFill>
              </a:rPr>
              <a:t>Provisions</a:t>
            </a:r>
          </a:p>
          <a:p>
            <a:pPr>
              <a:lnSpc>
                <a:spcPct val="150000"/>
              </a:lnSpc>
            </a:pPr>
            <a:r>
              <a:rPr lang="en-GB" sz="1400" b="1" dirty="0"/>
              <a:t>Assessment:</a:t>
            </a:r>
            <a:r>
              <a:rPr lang="en-GB" sz="1400" dirty="0"/>
              <a:t> Component 1 – Individual Academic Poster Presentation</a:t>
            </a:r>
            <a:br>
              <a:rPr lang="en-US" sz="1400" dirty="0">
                <a:solidFill>
                  <a:srgbClr val="1E293B"/>
                </a:solidFill>
              </a:rPr>
            </a:br>
            <a:r>
              <a:rPr lang="en-US" sz="1400" b="1" dirty="0">
                <a:solidFill>
                  <a:srgbClr val="1E293B"/>
                </a:solidFill>
              </a:rPr>
              <a:t>Submission</a:t>
            </a:r>
            <a:r>
              <a:rPr lang="en-US" sz="1400" dirty="0">
                <a:solidFill>
                  <a:srgbClr val="1E293B"/>
                </a:solidFill>
              </a:rPr>
              <a:t> </a:t>
            </a:r>
            <a:r>
              <a:rPr lang="en-US" sz="1400" b="1" dirty="0">
                <a:solidFill>
                  <a:srgbClr val="1E293B"/>
                </a:solidFill>
              </a:rPr>
              <a:t>date</a:t>
            </a:r>
            <a:r>
              <a:rPr lang="en-US" sz="1400" dirty="0">
                <a:solidFill>
                  <a:srgbClr val="1E293B"/>
                </a:solidFill>
              </a:rPr>
              <a:t>: 31 July 2026</a:t>
            </a:r>
            <a:endParaRPr lang="en-US" sz="1400" dirty="0"/>
          </a:p>
        </p:txBody>
      </p:sp>
      <p:pic>
        <p:nvPicPr>
          <p:cNvPr id="12" name="Picture 2" descr="UWTSD logo | Discover Dylan Thomas">
            <a:extLst>
              <a:ext uri="{FF2B5EF4-FFF2-40B4-BE49-F238E27FC236}">
                <a16:creationId xmlns:a16="http://schemas.microsoft.com/office/drawing/2014/main" id="{D1CECD46-C6AE-E848-9FFB-A4310B737B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34" y="173227"/>
            <a:ext cx="1648463" cy="659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" name="Text 1"/>
          <p:cNvSpPr/>
          <p:nvPr/>
        </p:nvSpPr>
        <p:spPr>
          <a:xfrm>
            <a:off x="1153498" y="109728"/>
            <a:ext cx="9315028" cy="5486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17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6E20 </a:t>
            </a:r>
            <a:r>
              <a:rPr lang="en-US" sz="17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Mental or </a:t>
            </a:r>
            <a:r>
              <a:rPr lang="en-GB" sz="17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Behavioural Disorders Associated with Pregnancy, Childbirth or the Puerperium, Without Psychotic</a:t>
            </a:r>
            <a:r>
              <a:rPr lang="en-US" sz="17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 Symptoms </a:t>
            </a:r>
            <a:r>
              <a:rPr lang="en-GB" sz="17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(ICD-11, WHO, 2019)</a:t>
            </a:r>
            <a:endParaRPr lang="en-US" sz="1700" dirty="0"/>
          </a:p>
        </p:txBody>
      </p:sp>
      <p:sp>
        <p:nvSpPr>
          <p:cNvPr id="6" name="Shape 3"/>
          <p:cNvSpPr/>
          <p:nvPr/>
        </p:nvSpPr>
        <p:spPr>
          <a:xfrm>
            <a:off x="320040" y="749808"/>
            <a:ext cx="3611880" cy="1718111"/>
          </a:xfrm>
          <a:prstGeom prst="roundRect">
            <a:avLst>
              <a:gd name="adj" fmla="val 3077"/>
            </a:avLst>
          </a:prstGeom>
          <a:solidFill>
            <a:srgbClr val="FFFFFF"/>
          </a:solidFill>
          <a:ln w="10160">
            <a:solidFill>
              <a:srgbClr val="2E8B8B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480060" y="813815"/>
            <a:ext cx="3063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Definition and ICD-11 classification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516636" y="1042415"/>
            <a:ext cx="3218688" cy="1106582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ctr"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ICD-11 code 6E20 describes significant mental or behavioural symptoms that begin during pregnancy or within about 6 weeks after childbirth.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Symptoms may include depression, anxiety, and OCD-type symptoms.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It does not include hallucinations, delusions or mild, short-term "baby blues"</a:t>
            </a:r>
            <a:r>
              <a:rPr lang="en-US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(WHO, 2019).</a:t>
            </a:r>
            <a:endParaRPr lang="en-US" sz="900" dirty="0"/>
          </a:p>
        </p:txBody>
      </p:sp>
      <p:sp>
        <p:nvSpPr>
          <p:cNvPr id="9" name="Shape 6"/>
          <p:cNvSpPr/>
          <p:nvPr/>
        </p:nvSpPr>
        <p:spPr>
          <a:xfrm>
            <a:off x="916686" y="2182445"/>
            <a:ext cx="2498598" cy="212321"/>
          </a:xfrm>
          <a:prstGeom prst="roundRect">
            <a:avLst>
              <a:gd name="adj" fmla="val 33333"/>
            </a:avLst>
          </a:prstGeom>
          <a:solidFill>
            <a:srgbClr val="2E8B8B"/>
          </a:solidFill>
          <a:ln w="12700">
            <a:solidFill>
              <a:srgbClr val="2E8B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970573" y="2231483"/>
            <a:ext cx="2430018" cy="1667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</a:rPr>
              <a:t>Puerperium: the early weeks after childbirth</a:t>
            </a:r>
            <a:endParaRPr lang="en-US" sz="900" dirty="0"/>
          </a:p>
        </p:txBody>
      </p:sp>
      <p:sp>
        <p:nvSpPr>
          <p:cNvPr id="11" name="Shape 8"/>
          <p:cNvSpPr/>
          <p:nvPr/>
        </p:nvSpPr>
        <p:spPr>
          <a:xfrm>
            <a:off x="4135426" y="765146"/>
            <a:ext cx="3367008" cy="1713562"/>
          </a:xfrm>
          <a:prstGeom prst="roundRect">
            <a:avLst>
              <a:gd name="adj" fmla="val 3077"/>
            </a:avLst>
          </a:prstGeom>
          <a:solidFill>
            <a:srgbClr val="E7F4F2"/>
          </a:solidFill>
          <a:ln w="10160">
            <a:solidFill>
              <a:srgbClr val="2E8B8B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" name="Text 9"/>
          <p:cNvSpPr/>
          <p:nvPr/>
        </p:nvSpPr>
        <p:spPr>
          <a:xfrm>
            <a:off x="4233880" y="772868"/>
            <a:ext cx="1645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How common?</a:t>
            </a:r>
            <a:endParaRPr lang="en-US" sz="1300" dirty="0"/>
          </a:p>
        </p:txBody>
      </p:sp>
      <p:sp>
        <p:nvSpPr>
          <p:cNvPr id="13" name="Text 10"/>
          <p:cNvSpPr/>
          <p:nvPr/>
        </p:nvSpPr>
        <p:spPr>
          <a:xfrm>
            <a:off x="4213164" y="1050788"/>
            <a:ext cx="3195696" cy="1089836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ctr"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Around </a:t>
            </a:r>
            <a:r>
              <a:rPr lang="en-GB" sz="900" b="1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10%</a:t>
            </a:r>
            <a:r>
              <a:rPr lang="en-GB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of pregnant women and </a:t>
            </a:r>
            <a:r>
              <a:rPr lang="en-GB" sz="900" b="1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13%</a:t>
            </a:r>
            <a:r>
              <a:rPr lang="en-GB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of new mothers worldwide experience a mental disorder, mainly depression </a:t>
            </a:r>
            <a:r>
              <a:rPr lang="en-US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(WHO,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900" dirty="0">
              <a:solidFill>
                <a:srgbClr val="1E293B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/>
              <a:t>In England, an estimated </a:t>
            </a:r>
            <a:r>
              <a:rPr lang="en-GB" sz="900" b="1" dirty="0"/>
              <a:t>25.8%</a:t>
            </a:r>
            <a:r>
              <a:rPr lang="en-GB" sz="900" dirty="0"/>
              <a:t> of women who gave birth in 2019 experienced a perinatal mental health condition – approximately </a:t>
            </a:r>
            <a:r>
              <a:rPr lang="en-GB" sz="900" b="1" dirty="0"/>
              <a:t>155,660</a:t>
            </a:r>
            <a:r>
              <a:rPr lang="en-GB" sz="900" dirty="0"/>
              <a:t> women (OHID, 2025).</a:t>
            </a:r>
            <a:endParaRPr lang="en-US" sz="900" dirty="0"/>
          </a:p>
          <a:p>
            <a:endParaRPr lang="en-US" sz="900" dirty="0"/>
          </a:p>
        </p:txBody>
      </p:sp>
      <p:sp>
        <p:nvSpPr>
          <p:cNvPr id="16" name="Text 13"/>
          <p:cNvSpPr/>
          <p:nvPr/>
        </p:nvSpPr>
        <p:spPr>
          <a:xfrm>
            <a:off x="6366334" y="1180297"/>
            <a:ext cx="1088136" cy="1196875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endParaRPr lang="en-US" sz="900" dirty="0"/>
          </a:p>
        </p:txBody>
      </p:sp>
      <p:sp>
        <p:nvSpPr>
          <p:cNvPr id="17" name="Shape 14"/>
          <p:cNvSpPr/>
          <p:nvPr/>
        </p:nvSpPr>
        <p:spPr>
          <a:xfrm>
            <a:off x="6580792" y="2900270"/>
            <a:ext cx="2514600" cy="1845464"/>
          </a:xfrm>
          <a:prstGeom prst="roundRect">
            <a:avLst>
              <a:gd name="adj" fmla="val 2963"/>
            </a:avLst>
          </a:prstGeom>
          <a:solidFill>
            <a:srgbClr val="FFFFFF"/>
          </a:solidFill>
          <a:ln w="10160">
            <a:solidFill>
              <a:srgbClr val="6D5A9B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6749236" y="2978237"/>
            <a:ext cx="1097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Diagnosis</a:t>
            </a:r>
            <a:endParaRPr lang="en-US" sz="1300" dirty="0"/>
          </a:p>
        </p:txBody>
      </p:sp>
      <p:sp>
        <p:nvSpPr>
          <p:cNvPr id="19" name="Text 16"/>
          <p:cNvSpPr/>
          <p:nvPr/>
        </p:nvSpPr>
        <p:spPr>
          <a:xfrm>
            <a:off x="6633580" y="3251436"/>
            <a:ext cx="2320163" cy="1452612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ctr"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Diagnosis considers the symptoms, when they started and how they affect daily life.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900" dirty="0">
              <a:solidFill>
                <a:srgbClr val="1E293B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NICE recommends asking about emotional wellbeing during pregnancy and after birth.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900" dirty="0">
              <a:solidFill>
                <a:srgbClr val="1E293B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A full assessment and care plan should be completed when concerns are identified </a:t>
            </a:r>
            <a:r>
              <a:rPr lang="en-US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(NICE, 2020).</a:t>
            </a:r>
            <a:endParaRPr lang="en-US" sz="900" dirty="0"/>
          </a:p>
        </p:txBody>
      </p:sp>
      <p:sp>
        <p:nvSpPr>
          <p:cNvPr id="20" name="Shape 17"/>
          <p:cNvSpPr/>
          <p:nvPr/>
        </p:nvSpPr>
        <p:spPr>
          <a:xfrm>
            <a:off x="361188" y="2574759"/>
            <a:ext cx="2743200" cy="2171699"/>
          </a:xfrm>
          <a:prstGeom prst="roundRect">
            <a:avLst>
              <a:gd name="adj" fmla="val 2000"/>
            </a:avLst>
          </a:prstGeom>
          <a:solidFill>
            <a:srgbClr val="FFFFFF"/>
          </a:solidFill>
          <a:ln w="10160">
            <a:solidFill>
              <a:srgbClr val="F6D0BF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498348" y="2686893"/>
            <a:ext cx="2011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Causes and risk factors</a:t>
            </a:r>
            <a:endParaRPr lang="en-US" sz="1300" dirty="0"/>
          </a:p>
        </p:txBody>
      </p:sp>
      <p:sp>
        <p:nvSpPr>
          <p:cNvPr id="22" name="Text 19"/>
          <p:cNvSpPr/>
          <p:nvPr/>
        </p:nvSpPr>
        <p:spPr>
          <a:xfrm>
            <a:off x="481985" y="2948941"/>
            <a:ext cx="2562245" cy="1298445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ctr"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There is no single cause.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900" dirty="0">
              <a:solidFill>
                <a:srgbClr val="1E293B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Risk factors include a history of mental illness, trauma, domestic abuse, poverty, poor support, birth trauma and lack of sleep. </a:t>
            </a:r>
            <a:br>
              <a:rPr lang="en-GB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</a:br>
            <a:endParaRPr lang="en-GB" sz="900" dirty="0">
              <a:solidFill>
                <a:srgbClr val="1E293B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Care should therefore include biological, psychological and social support </a:t>
            </a:r>
            <a:r>
              <a:rPr lang="en-US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(NICE, 2020; Centre for Mental Health, 2023).</a:t>
            </a:r>
            <a:endParaRPr lang="en-US" sz="900" dirty="0"/>
          </a:p>
        </p:txBody>
      </p:sp>
      <p:sp>
        <p:nvSpPr>
          <p:cNvPr id="23" name="Text 20"/>
          <p:cNvSpPr/>
          <p:nvPr/>
        </p:nvSpPr>
        <p:spPr>
          <a:xfrm>
            <a:off x="502918" y="4386677"/>
            <a:ext cx="2541311" cy="341729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ctr">
            <a:normAutofit fontScale="92500" lnSpcReduction="10000"/>
          </a:bodyPr>
          <a:lstStyle/>
          <a:p>
            <a:r>
              <a:rPr lang="en-GB" sz="900" b="1" dirty="0">
                <a:solidFill>
                  <a:srgbClr val="D97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Untreated perinatal mental health problems cost around £8.1 billion for each UK birth group </a:t>
            </a:r>
            <a:br>
              <a:rPr lang="en-GB" sz="900" b="1" dirty="0">
                <a:solidFill>
                  <a:srgbClr val="D97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</a:br>
            <a:r>
              <a:rPr lang="en-US" sz="900" b="1" dirty="0">
                <a:solidFill>
                  <a:srgbClr val="D97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(Bauer et al., 2014).</a:t>
            </a:r>
            <a:endParaRPr lang="en-US" sz="900" dirty="0"/>
          </a:p>
        </p:txBody>
      </p:sp>
      <p:sp>
        <p:nvSpPr>
          <p:cNvPr id="24" name="Shape 21"/>
          <p:cNvSpPr/>
          <p:nvPr/>
        </p:nvSpPr>
        <p:spPr>
          <a:xfrm>
            <a:off x="3275917" y="2602155"/>
            <a:ext cx="3246120" cy="2143579"/>
          </a:xfrm>
          <a:prstGeom prst="roundRect">
            <a:avLst>
              <a:gd name="adj" fmla="val 2000"/>
            </a:avLst>
          </a:prstGeom>
          <a:solidFill>
            <a:srgbClr val="EFEAF7"/>
          </a:solidFill>
          <a:ln w="10160">
            <a:solidFill>
              <a:srgbClr val="6D5A9B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3439347" y="2683764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Symptoms</a:t>
            </a:r>
            <a:endParaRPr lang="en-US" sz="1300" dirty="0"/>
          </a:p>
        </p:txBody>
      </p:sp>
      <p:sp>
        <p:nvSpPr>
          <p:cNvPr id="26" name="Text 23"/>
          <p:cNvSpPr/>
          <p:nvPr/>
        </p:nvSpPr>
        <p:spPr>
          <a:xfrm>
            <a:off x="3400590" y="2993696"/>
            <a:ext cx="3039519" cy="1727254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ctr"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b="1" dirty="0">
                <a:solidFill>
                  <a:schemeClr val="accent2">
                    <a:lumMod val="75000"/>
                  </a:schemeClr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Depression</a:t>
            </a:r>
            <a:r>
              <a:rPr lang="en-US" sz="900" b="1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: </a:t>
            </a:r>
            <a:r>
              <a:rPr lang="en-US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low mood, crying, guilt, fatigue, poor sleep, loss of interest.</a:t>
            </a:r>
            <a:br>
              <a:rPr lang="en-US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</a:br>
            <a:endParaRPr lang="en-US" sz="9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b="1" dirty="0">
                <a:solidFill>
                  <a:schemeClr val="accent2">
                    <a:lumMod val="75000"/>
                  </a:schemeClr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Anxiety</a:t>
            </a:r>
            <a:r>
              <a:rPr lang="en-US" sz="900" b="1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: </a:t>
            </a:r>
            <a:r>
              <a:rPr lang="en-US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constant worry, panic, fear that something bad will happen.</a:t>
            </a:r>
            <a:br>
              <a:rPr lang="en-US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</a:br>
            <a:endParaRPr lang="en-US" sz="9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b="1" dirty="0">
                <a:solidFill>
                  <a:schemeClr val="accent2">
                    <a:lumMod val="75000"/>
                  </a:schemeClr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OCD-type symptoms: </a:t>
            </a:r>
            <a:r>
              <a:rPr lang="en-GB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Unwanted thoughts about the baby and repeated checking behaviours.</a:t>
            </a:r>
            <a:br>
              <a:rPr lang="en-US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</a:br>
            <a:endParaRPr lang="en-US" sz="900" dirty="0">
              <a:solidFill>
                <a:srgbClr val="1E293B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endParaRPr lang="en-US" sz="900" dirty="0"/>
          </a:p>
          <a:p>
            <a:pPr algn="ctr"/>
            <a:r>
              <a:rPr lang="en-US" sz="9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Symptoms must be ongoing, distressing and affect daily functioning</a:t>
            </a:r>
            <a:r>
              <a:rPr lang="en-GB" sz="9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</a:t>
            </a:r>
            <a:r>
              <a:rPr lang="en-US" sz="9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(WHO, 2019).</a:t>
            </a:r>
            <a:endParaRPr lang="en-US" sz="9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9" name="Shape 26"/>
          <p:cNvSpPr/>
          <p:nvPr/>
        </p:nvSpPr>
        <p:spPr>
          <a:xfrm>
            <a:off x="7605385" y="749808"/>
            <a:ext cx="2270034" cy="2043683"/>
          </a:xfrm>
          <a:prstGeom prst="roundRect">
            <a:avLst>
              <a:gd name="adj" fmla="val 2326"/>
            </a:avLst>
          </a:prstGeom>
          <a:solidFill>
            <a:srgbClr val="FFFFFF"/>
          </a:solidFill>
          <a:ln w="10160">
            <a:solidFill>
              <a:srgbClr val="2E8B8B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7"/>
          <p:cNvSpPr/>
          <p:nvPr/>
        </p:nvSpPr>
        <p:spPr>
          <a:xfrm>
            <a:off x="7735431" y="831143"/>
            <a:ext cx="1879948" cy="2194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Baby blues versus 6E20</a:t>
            </a:r>
            <a:endParaRPr lang="en-US" sz="1200" dirty="0"/>
          </a:p>
        </p:txBody>
      </p:sp>
      <p:sp>
        <p:nvSpPr>
          <p:cNvPr id="31" name="Text 28"/>
          <p:cNvSpPr/>
          <p:nvPr/>
        </p:nvSpPr>
        <p:spPr>
          <a:xfrm>
            <a:off x="7735141" y="1117496"/>
            <a:ext cx="2048501" cy="1132527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ctr"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Baby</a:t>
            </a:r>
            <a:r>
              <a:rPr lang="en-GB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</a:t>
            </a:r>
            <a:r>
              <a:rPr lang="en-GB" sz="900" b="1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blues: </a:t>
            </a:r>
            <a:r>
              <a:rPr lang="en-GB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mild, temporary, and usually improve quickly</a:t>
            </a:r>
          </a:p>
          <a:p>
            <a:endParaRPr lang="en-GB" sz="900" dirty="0">
              <a:solidFill>
                <a:srgbClr val="1E293B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6E20:</a:t>
            </a:r>
            <a:r>
              <a:rPr lang="en-GB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more severe, lasts longer, and affects daily life, bonding or caring for the baby </a:t>
            </a:r>
            <a:r>
              <a:rPr lang="en-US" sz="9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(WHO, 2019).</a:t>
            </a:r>
            <a:endParaRPr lang="en-US" sz="900" dirty="0"/>
          </a:p>
        </p:txBody>
      </p:sp>
      <p:sp>
        <p:nvSpPr>
          <p:cNvPr id="32" name="Text 29"/>
          <p:cNvSpPr/>
          <p:nvPr/>
        </p:nvSpPr>
        <p:spPr>
          <a:xfrm>
            <a:off x="7735141" y="2228308"/>
            <a:ext cx="2090673" cy="542505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ctr">
            <a:normAutofit/>
          </a:bodyPr>
          <a:lstStyle/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point: </a:t>
            </a: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Diagnostic</a:t>
            </a:r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</a:t>
            </a: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Labels can support treatment, but may also increase fear of judgment.</a:t>
            </a:r>
            <a:endParaRPr lang="en-US" sz="9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3" name="Shape 30"/>
          <p:cNvSpPr/>
          <p:nvPr/>
        </p:nvSpPr>
        <p:spPr>
          <a:xfrm>
            <a:off x="9250685" y="2889205"/>
            <a:ext cx="2605352" cy="1826274"/>
          </a:xfrm>
          <a:prstGeom prst="roundRect">
            <a:avLst>
              <a:gd name="adj" fmla="val 2667"/>
            </a:avLst>
          </a:prstGeom>
          <a:solidFill>
            <a:srgbClr val="FFF8F1"/>
          </a:solidFill>
          <a:ln w="10160">
            <a:solidFill>
              <a:srgbClr val="D9A441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1"/>
          <p:cNvSpPr/>
          <p:nvPr/>
        </p:nvSpPr>
        <p:spPr>
          <a:xfrm>
            <a:off x="9427464" y="2993696"/>
            <a:ext cx="216001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Historical perspectives</a:t>
            </a:r>
            <a:endParaRPr lang="en-US" sz="1300" dirty="0"/>
          </a:p>
        </p:txBody>
      </p:sp>
      <p:sp>
        <p:nvSpPr>
          <p:cNvPr id="35" name="Text 32"/>
          <p:cNvSpPr/>
          <p:nvPr/>
        </p:nvSpPr>
        <p:spPr>
          <a:xfrm>
            <a:off x="9382157" y="3251834"/>
            <a:ext cx="2369165" cy="1452214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ctr">
            <a:normAutofit lnSpcReduction="10000"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rial" panose="020B0604020202020204" pitchFamily="34" charset="0"/>
              </a:rPr>
              <a:t>In the past, maternal distress was often ignored, blamed on “female weakness”, or treated in asylums. </a:t>
            </a:r>
          </a:p>
          <a:p>
            <a:endParaRPr lang="en-GB" sz="1000" dirty="0">
              <a:solidFill>
                <a:srgbClr val="1E293B"/>
              </a:solidFill>
              <a:latin typeface="Aptos" pitchFamily="34" charset="0"/>
              <a:ea typeface="Aptos" pitchFamily="34" charset="-122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rial" panose="020B0604020202020204" pitchFamily="34" charset="0"/>
              </a:rPr>
              <a:t>Mothers were separated from their babies.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>
              <a:solidFill>
                <a:srgbClr val="1E293B"/>
              </a:solidFill>
              <a:latin typeface="Aptos" pitchFamily="34" charset="0"/>
              <a:ea typeface="Aptos" pitchFamily="34" charset="-122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rial" panose="020B0604020202020204" pitchFamily="34" charset="0"/>
              </a:rPr>
              <a:t>Modern care now recognises maternal mental health as a medical and a social issue </a:t>
            </a:r>
            <a: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rial" panose="020B0604020202020204" pitchFamily="34" charset="0"/>
              </a:rPr>
              <a:t>(Berrios, 1996; Oates, 2015).</a:t>
            </a:r>
            <a:endParaRPr lang="en-US" sz="1000" dirty="0"/>
          </a:p>
        </p:txBody>
      </p:sp>
      <p:sp>
        <p:nvSpPr>
          <p:cNvPr id="36" name="Shape 33"/>
          <p:cNvSpPr/>
          <p:nvPr/>
        </p:nvSpPr>
        <p:spPr>
          <a:xfrm>
            <a:off x="224236" y="4830256"/>
            <a:ext cx="11567160" cy="1918015"/>
          </a:xfrm>
          <a:prstGeom prst="roundRect">
            <a:avLst>
              <a:gd name="adj" fmla="val 2051"/>
            </a:avLst>
          </a:prstGeom>
          <a:solidFill>
            <a:srgbClr val="FFFFFF"/>
          </a:solidFill>
          <a:ln w="10160">
            <a:solidFill>
              <a:srgbClr val="1F3A5F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4"/>
          <p:cNvSpPr/>
          <p:nvPr/>
        </p:nvSpPr>
        <p:spPr>
          <a:xfrm>
            <a:off x="670933" y="5035338"/>
            <a:ext cx="1613069" cy="2131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has changed?</a:t>
            </a:r>
            <a:endParaRPr lang="en-US" sz="1300" dirty="0"/>
          </a:p>
        </p:txBody>
      </p:sp>
      <p:sp>
        <p:nvSpPr>
          <p:cNvPr id="38" name="Shape 35"/>
          <p:cNvSpPr/>
          <p:nvPr/>
        </p:nvSpPr>
        <p:spPr>
          <a:xfrm>
            <a:off x="706365" y="5957912"/>
            <a:ext cx="10561320" cy="0"/>
          </a:xfrm>
          <a:prstGeom prst="line">
            <a:avLst/>
          </a:prstGeom>
          <a:noFill/>
          <a:ln w="25400">
            <a:solidFill>
              <a:srgbClr val="2E8B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Shape 36"/>
          <p:cNvSpPr/>
          <p:nvPr/>
        </p:nvSpPr>
        <p:spPr>
          <a:xfrm>
            <a:off x="937972" y="5840963"/>
            <a:ext cx="256032" cy="256032"/>
          </a:xfrm>
          <a:prstGeom prst="ellipse">
            <a:avLst/>
          </a:prstGeom>
          <a:solidFill>
            <a:srgbClr val="2E8B8B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7"/>
          <p:cNvSpPr/>
          <p:nvPr/>
        </p:nvSpPr>
        <p:spPr>
          <a:xfrm>
            <a:off x="654508" y="5595771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F3A5F"/>
                </a:solidFill>
              </a:rPr>
              <a:t>1800s</a:t>
            </a:r>
            <a:endParaRPr lang="en-US" sz="900" dirty="0"/>
          </a:p>
        </p:txBody>
      </p:sp>
      <p:sp>
        <p:nvSpPr>
          <p:cNvPr id="41" name="Text 38"/>
          <p:cNvSpPr/>
          <p:nvPr/>
        </p:nvSpPr>
        <p:spPr>
          <a:xfrm>
            <a:off x="573059" y="6289747"/>
            <a:ext cx="1143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40" dirty="0">
                <a:solidFill>
                  <a:srgbClr val="1E293B"/>
                </a:solidFill>
              </a:rPr>
              <a:t>asylums and shame</a:t>
            </a:r>
            <a:endParaRPr lang="en-US" sz="740" dirty="0"/>
          </a:p>
        </p:txBody>
      </p:sp>
      <p:sp>
        <p:nvSpPr>
          <p:cNvPr id="42" name="Shape 39"/>
          <p:cNvSpPr/>
          <p:nvPr/>
        </p:nvSpPr>
        <p:spPr>
          <a:xfrm>
            <a:off x="3261426" y="5824371"/>
            <a:ext cx="256032" cy="256032"/>
          </a:xfrm>
          <a:prstGeom prst="ellipse">
            <a:avLst/>
          </a:prstGeom>
          <a:solidFill>
            <a:srgbClr val="6D5A9B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Text 40"/>
          <p:cNvSpPr/>
          <p:nvPr/>
        </p:nvSpPr>
        <p:spPr>
          <a:xfrm>
            <a:off x="2952622" y="5605334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F3A5F"/>
                </a:solidFill>
              </a:rPr>
              <a:t>1950s–70s</a:t>
            </a:r>
            <a:endParaRPr lang="en-US" sz="900" dirty="0"/>
          </a:p>
        </p:txBody>
      </p:sp>
      <p:sp>
        <p:nvSpPr>
          <p:cNvPr id="44" name="Text 41"/>
          <p:cNvSpPr/>
          <p:nvPr/>
        </p:nvSpPr>
        <p:spPr>
          <a:xfrm>
            <a:off x="2829090" y="6263515"/>
            <a:ext cx="1143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40" dirty="0">
                <a:solidFill>
                  <a:srgbClr val="1E293B"/>
                </a:solidFill>
              </a:rPr>
              <a:t>mother–baby units begin</a:t>
            </a:r>
            <a:endParaRPr lang="en-US" sz="740" dirty="0"/>
          </a:p>
        </p:txBody>
      </p:sp>
      <p:sp>
        <p:nvSpPr>
          <p:cNvPr id="45" name="Shape 42"/>
          <p:cNvSpPr/>
          <p:nvPr/>
        </p:nvSpPr>
        <p:spPr>
          <a:xfrm>
            <a:off x="5751784" y="5872190"/>
            <a:ext cx="256032" cy="256032"/>
          </a:xfrm>
          <a:prstGeom prst="ellipse">
            <a:avLst/>
          </a:prstGeom>
          <a:solidFill>
            <a:srgbClr val="2E8B8B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Text 43"/>
          <p:cNvSpPr/>
          <p:nvPr/>
        </p:nvSpPr>
        <p:spPr>
          <a:xfrm>
            <a:off x="5508815" y="5605121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F3A5F"/>
                </a:solidFill>
              </a:rPr>
              <a:t>2007–20</a:t>
            </a:r>
            <a:endParaRPr lang="en-US" sz="900" dirty="0"/>
          </a:p>
        </p:txBody>
      </p:sp>
      <p:sp>
        <p:nvSpPr>
          <p:cNvPr id="47" name="Text 44"/>
          <p:cNvSpPr/>
          <p:nvPr/>
        </p:nvSpPr>
        <p:spPr>
          <a:xfrm>
            <a:off x="5379037" y="6298531"/>
            <a:ext cx="1143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40" dirty="0">
                <a:solidFill>
                  <a:srgbClr val="1E293B"/>
                </a:solidFill>
              </a:rPr>
              <a:t>NICE guidance</a:t>
            </a:r>
            <a:endParaRPr lang="en-US" sz="740" dirty="0"/>
          </a:p>
        </p:txBody>
      </p:sp>
      <p:sp>
        <p:nvSpPr>
          <p:cNvPr id="48" name="Shape 45"/>
          <p:cNvSpPr/>
          <p:nvPr/>
        </p:nvSpPr>
        <p:spPr>
          <a:xfrm>
            <a:off x="8348472" y="5851800"/>
            <a:ext cx="256032" cy="256032"/>
          </a:xfrm>
          <a:prstGeom prst="ellipse">
            <a:avLst/>
          </a:prstGeom>
          <a:solidFill>
            <a:srgbClr val="6D5A9B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9" name="Text 46"/>
          <p:cNvSpPr/>
          <p:nvPr/>
        </p:nvSpPr>
        <p:spPr>
          <a:xfrm>
            <a:off x="8065008" y="5611893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F3A5F"/>
                </a:solidFill>
              </a:rPr>
              <a:t>2019</a:t>
            </a:r>
            <a:endParaRPr lang="en-US" sz="900" dirty="0"/>
          </a:p>
        </p:txBody>
      </p:sp>
      <p:sp>
        <p:nvSpPr>
          <p:cNvPr id="50" name="Text 47"/>
          <p:cNvSpPr/>
          <p:nvPr/>
        </p:nvSpPr>
        <p:spPr>
          <a:xfrm>
            <a:off x="7928984" y="6266749"/>
            <a:ext cx="1143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40" dirty="0">
                <a:solidFill>
                  <a:srgbClr val="1E293B"/>
                </a:solidFill>
              </a:rPr>
              <a:t>WHO ICD‑11</a:t>
            </a:r>
            <a:endParaRPr lang="en-US" sz="740" dirty="0"/>
          </a:p>
        </p:txBody>
      </p:sp>
      <p:sp>
        <p:nvSpPr>
          <p:cNvPr id="51" name="Shape 48"/>
          <p:cNvSpPr/>
          <p:nvPr/>
        </p:nvSpPr>
        <p:spPr>
          <a:xfrm>
            <a:off x="10775521" y="5826072"/>
            <a:ext cx="256032" cy="256032"/>
          </a:xfrm>
          <a:prstGeom prst="ellipse">
            <a:avLst/>
          </a:prstGeom>
          <a:solidFill>
            <a:srgbClr val="2E8B8B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2" name="Text 49"/>
          <p:cNvSpPr/>
          <p:nvPr/>
        </p:nvSpPr>
        <p:spPr>
          <a:xfrm>
            <a:off x="10468526" y="5587581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F3A5F"/>
                </a:solidFill>
              </a:rPr>
              <a:t>2024–26</a:t>
            </a:r>
            <a:endParaRPr lang="en-US" sz="900" dirty="0"/>
          </a:p>
        </p:txBody>
      </p:sp>
      <p:sp>
        <p:nvSpPr>
          <p:cNvPr id="53" name="Text 50"/>
          <p:cNvSpPr/>
          <p:nvPr/>
        </p:nvSpPr>
        <p:spPr>
          <a:xfrm>
            <a:off x="10332037" y="6289747"/>
            <a:ext cx="1143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40" dirty="0">
                <a:solidFill>
                  <a:srgbClr val="1E293B"/>
                </a:solidFill>
              </a:rPr>
              <a:t>expanded NHS teams</a:t>
            </a:r>
            <a:endParaRPr lang="en-US" sz="740" dirty="0"/>
          </a:p>
        </p:txBody>
      </p:sp>
      <p:sp>
        <p:nvSpPr>
          <p:cNvPr id="54" name="Text 51"/>
          <p:cNvSpPr/>
          <p:nvPr/>
        </p:nvSpPr>
        <p:spPr>
          <a:xfrm>
            <a:off x="2185581" y="4905374"/>
            <a:ext cx="9210551" cy="498873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ctr">
            <a:normAutofit/>
          </a:bodyPr>
          <a:lstStyle/>
          <a:p>
            <a:pPr marL="0" indent="0">
              <a:buNone/>
            </a:pPr>
            <a:r>
              <a:rPr lang="en-US" sz="9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Care is now more community-based, evidence-informed and family-focused. However, stigma, unequal access and service gaps still remain.</a:t>
            </a:r>
            <a:endParaRPr lang="en-US" sz="9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E365C1FC-29B0-6DF2-CBF0-A298D84425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951037" y="153344"/>
            <a:ext cx="1905000" cy="2314575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id="{A9E696DA-478F-AF31-9F49-20EA50BB778F}"/>
              </a:ext>
            </a:extLst>
          </p:cNvPr>
          <p:cNvSpPr txBox="1"/>
          <p:nvPr/>
        </p:nvSpPr>
        <p:spPr>
          <a:xfrm>
            <a:off x="9951037" y="2467919"/>
            <a:ext cx="1905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hlinkClick r:id="rId4" tooltip="https://womenincrimeink.blogspot.com/2010/04/postpartum-depression-silent-killer.html"/>
              </a:rPr>
              <a:t>This Photo</a:t>
            </a:r>
            <a:r>
              <a:rPr lang="en-GB" sz="700" dirty="0"/>
              <a:t> by Unknown Author is licensed under </a:t>
            </a:r>
            <a:r>
              <a:rPr lang="en-GB" sz="700" dirty="0">
                <a:hlinkClick r:id="rId5" tooltip="https://creativecommons.org/licenses/by-nc/3.0/"/>
              </a:rPr>
              <a:t>CC BY-NC</a:t>
            </a:r>
            <a:endParaRPr lang="en-GB" sz="7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A7AE89-1882-9FBC-D1A7-9719319744A1}"/>
              </a:ext>
            </a:extLst>
          </p:cNvPr>
          <p:cNvSpPr txBox="1"/>
          <p:nvPr/>
        </p:nvSpPr>
        <p:spPr>
          <a:xfrm>
            <a:off x="4155479" y="2127884"/>
            <a:ext cx="3246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rgbClr val="00B050"/>
                </a:solidFill>
              </a:rPr>
              <a:t>These figures should be compared carefully because studies use different populations and time periods.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045633" y="228938"/>
            <a:ext cx="9247293" cy="4016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17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6E20 </a:t>
            </a:r>
            <a:r>
              <a:rPr lang="en-US" sz="17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Mental or </a:t>
            </a:r>
            <a:r>
              <a:rPr lang="en-GB" sz="17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Behavioural Disorders Associated with Pregnancy, Childbirth or the Puerperium, Without Psychotic</a:t>
            </a:r>
            <a:r>
              <a:rPr lang="en-US" sz="17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 Symptoms </a:t>
            </a:r>
            <a:r>
              <a:rPr lang="en-GB" sz="17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(ICD-11, WHO, 2019)</a:t>
            </a:r>
            <a:endParaRPr lang="en-US" sz="1700" dirty="0"/>
          </a:p>
          <a:p>
            <a:pPr marL="0" indent="0">
              <a:buNone/>
            </a:pPr>
            <a:endParaRPr lang="en-US" sz="1700" dirty="0"/>
          </a:p>
        </p:txBody>
      </p:sp>
      <p:sp>
        <p:nvSpPr>
          <p:cNvPr id="5" name="Shape 3"/>
          <p:cNvSpPr/>
          <p:nvPr/>
        </p:nvSpPr>
        <p:spPr>
          <a:xfrm>
            <a:off x="304800" y="909828"/>
            <a:ext cx="2834640" cy="2420879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0160">
            <a:solidFill>
              <a:srgbClr val="2E8B8B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909828"/>
            <a:ext cx="1554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Current UK provision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480060" y="1110033"/>
            <a:ext cx="2542032" cy="2075929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ctr"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Support may include midwives, GPs, health visitors, talking therapies, medication and peer support.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000" dirty="0">
              <a:solidFill>
                <a:srgbClr val="1E293B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Specialist care includes community mental health teams and mother and Baby Units.</a:t>
            </a:r>
            <a:b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</a:br>
            <a:b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</a:br>
            <a:r>
              <a:rPr lang="en-GB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 2025, more than </a:t>
            </a:r>
            <a:r>
              <a:rPr lang="en-GB" sz="1000" b="1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66,000</a:t>
            </a:r>
            <a:r>
              <a:rPr lang="en-GB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women accessed specialist community care in England.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England also has </a:t>
            </a:r>
            <a:r>
              <a:rPr lang="en-GB" sz="1000" b="1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42 Maternal Mental Health Services </a:t>
            </a:r>
            <a:r>
              <a:rPr lang="en-GB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and </a:t>
            </a:r>
            <a:r>
              <a:rPr lang="en-GB" sz="1000" b="1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20 Mother and Baby Units </a:t>
            </a:r>
            <a: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(NHS England, 2026).</a:t>
            </a:r>
            <a:endParaRPr lang="en-US" sz="1000" dirty="0"/>
          </a:p>
        </p:txBody>
      </p:sp>
      <p:sp>
        <p:nvSpPr>
          <p:cNvPr id="8" name="Shape 6"/>
          <p:cNvSpPr/>
          <p:nvPr/>
        </p:nvSpPr>
        <p:spPr>
          <a:xfrm>
            <a:off x="3337560" y="868680"/>
            <a:ext cx="2331720" cy="1978614"/>
          </a:xfrm>
          <a:prstGeom prst="roundRect">
            <a:avLst>
              <a:gd name="adj" fmla="val 2222"/>
            </a:avLst>
          </a:prstGeom>
          <a:solidFill>
            <a:srgbClr val="E7F4F2"/>
          </a:solidFill>
          <a:ln w="10160">
            <a:solidFill>
              <a:srgbClr val="2E8B8B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474720" y="903224"/>
            <a:ext cx="1554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Treatment choices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3477577" y="1169805"/>
            <a:ext cx="2090103" cy="1677489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ctr"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Treatment should be based on the woman’s needs and level of risk.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>
              <a:solidFill>
                <a:srgbClr val="1E293B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Support may include CBT, interpersonal therapy, guided self-help, and antidepressants.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>
              <a:solidFill>
                <a:srgbClr val="1E293B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Maternity and mental health should work together to protect both mother and baby </a:t>
            </a:r>
            <a: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(NICE, 2020).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5897880" y="868680"/>
            <a:ext cx="3007360" cy="1978614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0160">
            <a:solidFill>
              <a:srgbClr val="D97770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4" name="Text 12"/>
          <p:cNvSpPr/>
          <p:nvPr/>
        </p:nvSpPr>
        <p:spPr>
          <a:xfrm>
            <a:off x="6080760" y="903224"/>
            <a:ext cx="1554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Stigma and inequality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5977288" y="1166368"/>
            <a:ext cx="2883502" cy="1680926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ctr"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Many mothers hide symptoms because they fear judgement or social services involvement. </a:t>
            </a:r>
            <a:b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</a:br>
            <a:endParaRPr lang="en-US" sz="1000" dirty="0">
              <a:solidFill>
                <a:srgbClr val="1E293B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Women from minority ethnic communities, migrant mothers, young mothers, disabled parents, and low-income families may face extra barriers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>
              <a:solidFill>
                <a:srgbClr val="1E293B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1E293B"/>
                </a:solidFill>
                <a:latin typeface="Aptos" pitchFamily="34" charset="0"/>
              </a:rPr>
              <a:t>Around 70% may hide or underplay maternal mental health difficulties </a:t>
            </a:r>
            <a: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(MMHA, 2026; Centre for Mental Health, 2023).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9006839" y="868680"/>
            <a:ext cx="3030237" cy="2060342"/>
          </a:xfrm>
          <a:prstGeom prst="roundRect">
            <a:avLst>
              <a:gd name="adj" fmla="val 2222"/>
            </a:avLst>
          </a:prstGeom>
          <a:solidFill>
            <a:srgbClr val="EFEAF7"/>
          </a:solidFill>
          <a:ln w="10160">
            <a:solidFill>
              <a:srgbClr val="6D5A9B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9189719" y="928721"/>
            <a:ext cx="1645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Political context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9133841" y="1234874"/>
            <a:ext cx="2709552" cy="1592550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ctr"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NHS Long Term Plan expanded specialist perinatal mental health care.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>
              <a:solidFill>
                <a:srgbClr val="1E293B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However, staff shortages, high demand and regional differences continue to affect access. </a:t>
            </a:r>
            <a:br>
              <a:rPr lang="en-GB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</a:br>
            <a:endParaRPr lang="en-GB" sz="1000" dirty="0">
              <a:solidFill>
                <a:srgbClr val="1E293B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Mental health problems are a major cause of death after pregnancy  </a:t>
            </a:r>
            <a: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(NHS England, 2025; MBRRACE-UK, 2025).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271453" y="3429000"/>
            <a:ext cx="3847062" cy="3072623"/>
          </a:xfrm>
          <a:prstGeom prst="roundRect">
            <a:avLst>
              <a:gd name="adj" fmla="val 1951"/>
            </a:avLst>
          </a:prstGeom>
          <a:solidFill>
            <a:srgbClr val="FFF8F1"/>
          </a:solidFill>
          <a:ln w="10160">
            <a:solidFill>
              <a:srgbClr val="D9A441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71154" y="3580992"/>
            <a:ext cx="1600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0206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Critical evaluation</a:t>
            </a:r>
            <a:endParaRPr lang="en-US" sz="1300" dirty="0">
              <a:solidFill>
                <a:srgbClr val="002060"/>
              </a:solidFill>
            </a:endParaRPr>
          </a:p>
        </p:txBody>
      </p:sp>
      <p:sp>
        <p:nvSpPr>
          <p:cNvPr id="22" name="Text 20"/>
          <p:cNvSpPr/>
          <p:nvPr/>
        </p:nvSpPr>
        <p:spPr>
          <a:xfrm>
            <a:off x="371154" y="3809592"/>
            <a:ext cx="3611880" cy="2552590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ctr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000" b="1" dirty="0">
                <a:solidFill>
                  <a:schemeClr val="accent5">
                    <a:lumMod val="75000"/>
                  </a:schemeClr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Strengths:</a:t>
            </a:r>
            <a:r>
              <a:rPr lang="en-US" sz="1000" dirty="0">
                <a:solidFill>
                  <a:schemeClr val="accent5">
                    <a:lumMod val="75000"/>
                  </a:schemeClr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000" dirty="0">
              <a:solidFill>
                <a:schemeClr val="accent5">
                  <a:lumMod val="75000"/>
                </a:schemeClr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ICD-11 provides a shared language for diagnosis and referral. 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NICE supports evidence-based, family-</a:t>
            </a:r>
            <a:r>
              <a:rPr lang="en-US" sz="1000" dirty="0" err="1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centred</a:t>
            </a:r>
            <a: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care.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Specialist services may prevent crisis and keep mothers with babies.</a:t>
            </a:r>
          </a:p>
          <a:p>
            <a:pPr>
              <a:lnSpc>
                <a:spcPct val="110000"/>
              </a:lnSpc>
            </a:pPr>
            <a:endParaRPr lang="en-US" sz="1000" dirty="0"/>
          </a:p>
          <a:p>
            <a:pPr>
              <a:lnSpc>
                <a:spcPct val="110000"/>
              </a:lnSpc>
            </a:pPr>
            <a:r>
              <a:rPr lang="en-US" sz="1000" b="1" dirty="0">
                <a:solidFill>
                  <a:schemeClr val="accent5">
                    <a:lumMod val="75000"/>
                  </a:schemeClr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Limitations</a:t>
            </a:r>
            <a:r>
              <a:rPr lang="en-US" sz="1000" dirty="0">
                <a:solidFill>
                  <a:schemeClr val="accent5">
                    <a:lumMod val="75000"/>
                  </a:schemeClr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: </a:t>
            </a:r>
          </a:p>
          <a:p>
            <a:pPr>
              <a:lnSpc>
                <a:spcPct val="110000"/>
              </a:lnSpc>
            </a:pPr>
            <a:endParaRPr lang="en-US" sz="1000" dirty="0">
              <a:solidFill>
                <a:schemeClr val="accent5">
                  <a:lumMod val="75000"/>
                </a:schemeClr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six-week ICD-11 boundary may be too narrow. 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Screening may miss women who hide symptoms. 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Access depends on local funding, staff capacity and cultural </a:t>
            </a:r>
            <a:r>
              <a:rPr lang="en-US" sz="11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safety</a:t>
            </a:r>
            <a:r>
              <a:rPr lang="en-US" sz="72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.</a:t>
            </a:r>
            <a:endParaRPr lang="en-US" sz="720" dirty="0"/>
          </a:p>
        </p:txBody>
      </p:sp>
      <p:sp>
        <p:nvSpPr>
          <p:cNvPr id="23" name="Shape 21"/>
          <p:cNvSpPr/>
          <p:nvPr/>
        </p:nvSpPr>
        <p:spPr>
          <a:xfrm>
            <a:off x="4189798" y="4457850"/>
            <a:ext cx="3716180" cy="2043773"/>
          </a:xfrm>
          <a:prstGeom prst="roundRect">
            <a:avLst>
              <a:gd name="adj" fmla="val 1951"/>
            </a:avLst>
          </a:prstGeom>
          <a:solidFill>
            <a:srgbClr val="FFFFFF"/>
          </a:solidFill>
          <a:ln w="10160">
            <a:solidFill>
              <a:srgbClr val="2E8B8B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" name="Text 22"/>
          <p:cNvSpPr/>
          <p:nvPr/>
        </p:nvSpPr>
        <p:spPr>
          <a:xfrm>
            <a:off x="4475747" y="4618807"/>
            <a:ext cx="301688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Recommendations for future practice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4370401" y="5006358"/>
            <a:ext cx="3507580" cy="1420314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ctr">
            <a:normAutofit/>
          </a:bodyPr>
          <a:lstStyle/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Continue mental health follow-up beyond six weeks.</a:t>
            </a:r>
            <a:endParaRPr lang="en-US" sz="1000" dirty="0"/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Train staff in trauma-informed and culturally safe care.</a:t>
            </a:r>
            <a:endParaRPr lang="en-US" sz="1000" dirty="0"/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Improve interpreter, translated information and community outreach.</a:t>
            </a:r>
            <a:endParaRPr lang="en-US" sz="1000" dirty="0"/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Increase specialist staff and access to the Mother and Baby Units.</a:t>
            </a:r>
            <a:endParaRPr lang="en-US" sz="1000" dirty="0"/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1E293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Involve mothers with lived experience in service design.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7949264" y="4457850"/>
            <a:ext cx="4087813" cy="2043773"/>
          </a:xfrm>
          <a:prstGeom prst="roundRect">
            <a:avLst>
              <a:gd name="adj" fmla="val 1951"/>
            </a:avLst>
          </a:prstGeom>
          <a:solidFill>
            <a:srgbClr val="E7F4F2"/>
          </a:solidFill>
          <a:ln w="10160">
            <a:solidFill>
              <a:srgbClr val="2E8B8B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8326446" y="4504507"/>
            <a:ext cx="1097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Conclusion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8183880" y="4733107"/>
            <a:ext cx="3465830" cy="1298664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ctr"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>
                <a:solidFill>
                  <a:schemeClr val="accent2">
                    <a:lumMod val="75000"/>
                  </a:schemeClr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ICD-11 code 6E20  helps professionals recognise serious mental difficulties and distinguish them from baby blues and psychosis. </a:t>
            </a:r>
            <a:br>
              <a:rPr lang="en-GB" sz="1000" b="1" dirty="0">
                <a:solidFill>
                  <a:schemeClr val="accent2">
                    <a:lumMod val="75000"/>
                  </a:schemeClr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</a:br>
            <a:endParaRPr lang="en-GB" sz="1000" b="1" dirty="0">
              <a:solidFill>
                <a:schemeClr val="accent2">
                  <a:lumMod val="75000"/>
                </a:schemeClr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>
                <a:solidFill>
                  <a:schemeClr val="accent2">
                    <a:lumMod val="75000"/>
                  </a:schemeClr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UK care is more compassionate and family-centred than in the past, but access is still unequal. </a:t>
            </a:r>
          </a:p>
          <a:p>
            <a:endParaRPr lang="en-GB" sz="800" b="1" dirty="0">
              <a:solidFill>
                <a:schemeClr val="accent2">
                  <a:lumMod val="75000"/>
                </a:schemeClr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</p:txBody>
      </p:sp>
      <p:sp>
        <p:nvSpPr>
          <p:cNvPr id="29" name="Text 27"/>
          <p:cNvSpPr/>
          <p:nvPr/>
        </p:nvSpPr>
        <p:spPr>
          <a:xfrm>
            <a:off x="8326446" y="5929279"/>
            <a:ext cx="3516947" cy="432903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950" b="1" dirty="0">
                <a:solidFill>
                  <a:schemeClr val="accent6">
                    <a:lumMod val="75000"/>
                  </a:schemeClr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Key message: Perinatal mental health is a public-health issue, not a personal failure. Early, culturally safe and well-funded support protects mothers, babies and families.</a:t>
            </a:r>
            <a:endParaRPr lang="en-US" sz="95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3" name="Text 31"/>
          <p:cNvSpPr/>
          <p:nvPr/>
        </p:nvSpPr>
        <p:spPr>
          <a:xfrm>
            <a:off x="9803164" y="3139334"/>
            <a:ext cx="2388531" cy="296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700" b="1" dirty="0">
                <a:solidFill>
                  <a:schemeClr val="bg2">
                    <a:lumMod val="50000"/>
                  </a:schemeClr>
                </a:solidFill>
              </a:rPr>
              <a:t>Figure 1:</a:t>
            </a:r>
            <a:r>
              <a:rPr lang="en-GB" sz="700" dirty="0">
                <a:solidFill>
                  <a:schemeClr val="bg2">
                    <a:lumMod val="50000"/>
                  </a:schemeClr>
                </a:solidFill>
              </a:rPr>
              <a:t> Percentage of women who hide or underplay maternal mental health difficulties</a:t>
            </a:r>
            <a:endParaRPr lang="en-US" sz="700" b="1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sz="700" b="1" dirty="0">
                <a:solidFill>
                  <a:schemeClr val="bg2">
                    <a:lumMod val="50000"/>
                  </a:schemeClr>
                </a:solidFill>
              </a:rPr>
              <a:t>Source:</a:t>
            </a:r>
            <a:r>
              <a:rPr lang="en-GB" sz="700" dirty="0">
                <a:solidFill>
                  <a:schemeClr val="bg2">
                    <a:lumMod val="50000"/>
                  </a:schemeClr>
                </a:solidFill>
              </a:rPr>
              <a:t> Maternal Mental Health Alliance </a:t>
            </a:r>
            <a:r>
              <a:rPr lang="en-US" sz="700" dirty="0">
                <a:solidFill>
                  <a:schemeClr val="bg2">
                    <a:lumMod val="50000"/>
                  </a:schemeClr>
                </a:solidFill>
              </a:rPr>
              <a:t>(MMHA, 2026)</a:t>
            </a: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F338F62A-28C6-F3FF-F49D-114009601F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217" y="2986735"/>
            <a:ext cx="5563098" cy="141340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E92B5-79AD-A6E2-F56E-40F74EC24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27075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AEF9D-5204-03B3-5430-F66D86F7A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32933"/>
            <a:ext cx="10515600" cy="5144030"/>
          </a:xfrm>
        </p:spPr>
        <p:txBody>
          <a:bodyPr/>
          <a:lstStyle/>
          <a:p>
            <a:r>
              <a:rPr lang="en-US" sz="1000" dirty="0">
                <a:solidFill>
                  <a:srgbClr val="1E293B"/>
                </a:solidFill>
              </a:rPr>
              <a:t>Bauer, A., Parsonage, M., Knapp, M., </a:t>
            </a:r>
            <a:r>
              <a:rPr lang="en-US" sz="1000" dirty="0" err="1">
                <a:solidFill>
                  <a:srgbClr val="1E293B"/>
                </a:solidFill>
              </a:rPr>
              <a:t>Iemmi</a:t>
            </a:r>
            <a:r>
              <a:rPr lang="en-US" sz="1000" dirty="0">
                <a:solidFill>
                  <a:srgbClr val="1E293B"/>
                </a:solidFill>
              </a:rPr>
              <a:t>, V. and Adelaja, B. (2014) The costs of perinatal mental health problems. London: Centre for Mental Health and LSE. Available at: </a:t>
            </a:r>
            <a:r>
              <a:rPr lang="en-US" sz="1000" dirty="0">
                <a:solidFill>
                  <a:srgbClr val="1E293B"/>
                </a:solidFill>
                <a:hlinkClick r:id="rId2"/>
              </a:rPr>
              <a:t>https://www.centreformentalhealth.org.uk/publications/costs-perinatal-mental-health-problems/</a:t>
            </a:r>
            <a:r>
              <a:rPr lang="en-US" sz="1000" dirty="0">
                <a:solidFill>
                  <a:srgbClr val="1E293B"/>
                </a:solidFill>
              </a:rPr>
              <a:t> (Accessed: 20 July 2026).</a:t>
            </a:r>
            <a:endParaRPr lang="en-US" sz="1000" dirty="0"/>
          </a:p>
          <a:p>
            <a:r>
              <a:rPr lang="en-US" sz="1000" dirty="0">
                <a:solidFill>
                  <a:srgbClr val="1E293B"/>
                </a:solidFill>
              </a:rPr>
              <a:t>Berrios, G.E. (1996) The history of mental symptoms: descriptive psychopathology since the nineteenth century. Cambridge: Cambridge University Press.</a:t>
            </a:r>
            <a:endParaRPr lang="en-US" sz="1000" dirty="0"/>
          </a:p>
          <a:p>
            <a:r>
              <a:rPr lang="en-US" sz="1000" dirty="0">
                <a:solidFill>
                  <a:srgbClr val="1E293B"/>
                </a:solidFill>
              </a:rPr>
              <a:t>Centre for Mental Health (2023) Maternal mental health: a briefing for integrated care systems. Available at: </a:t>
            </a:r>
            <a:r>
              <a:rPr lang="en-US" sz="1000" dirty="0">
                <a:solidFill>
                  <a:srgbClr val="1E293B"/>
                </a:solidFill>
                <a:hlinkClick r:id="rId3"/>
              </a:rPr>
              <a:t>https://www.centreformentalhealth.org.uk/publications/maternal-mental-health/</a:t>
            </a:r>
            <a:r>
              <a:rPr lang="en-US" sz="1000" dirty="0">
                <a:solidFill>
                  <a:srgbClr val="1E293B"/>
                </a:solidFill>
              </a:rPr>
              <a:t> (Accessed: 29 July 2026).</a:t>
            </a:r>
            <a:endParaRPr lang="en-US" sz="1000" dirty="0"/>
          </a:p>
          <a:p>
            <a:r>
              <a:rPr lang="en-US" sz="1000" dirty="0">
                <a:solidFill>
                  <a:srgbClr val="1E293B"/>
                </a:solidFill>
              </a:rPr>
              <a:t>Maternal Mental Health Alliance (2026) Creating change: maternal mental health statistics. Available at: </a:t>
            </a:r>
            <a:r>
              <a:rPr lang="en-US" sz="1000" dirty="0">
                <a:solidFill>
                  <a:srgbClr val="1E293B"/>
                </a:solidFill>
                <a:hlinkClick r:id="rId4"/>
              </a:rPr>
              <a:t>https://maternalmentalhealthalliance.org/campaign/</a:t>
            </a:r>
            <a:r>
              <a:rPr lang="en-US" sz="1000" dirty="0">
                <a:solidFill>
                  <a:srgbClr val="1E293B"/>
                </a:solidFill>
              </a:rPr>
              <a:t>  (Accessed: 29 July 2026).</a:t>
            </a:r>
            <a:endParaRPr lang="en-US" sz="1000" dirty="0"/>
          </a:p>
          <a:p>
            <a:r>
              <a:rPr lang="en-US" sz="1000" dirty="0">
                <a:solidFill>
                  <a:srgbClr val="1E293B"/>
                </a:solidFill>
              </a:rPr>
              <a:t>MBRRACE-UK (2026) Maternal death rates in the UK 20% higher in 2022–24 than 2009–11. Oxford: National Perinatal Epidemiology Unit. Available at: </a:t>
            </a:r>
            <a:r>
              <a:rPr lang="en-US" sz="1000" dirty="0">
                <a:solidFill>
                  <a:srgbClr val="1E293B"/>
                </a:solidFill>
                <a:hlinkClick r:id="rId5"/>
              </a:rPr>
              <a:t>https://www.ndph.ox.ac.uk/news/maternal-death-rates-in-the-uk-20-higher-in-2022-24-than-2009-11</a:t>
            </a:r>
            <a:r>
              <a:rPr lang="en-US" sz="1000" dirty="0">
                <a:solidFill>
                  <a:srgbClr val="1E293B"/>
                </a:solidFill>
              </a:rPr>
              <a:t>  (Accessed: 29 July 2026).</a:t>
            </a:r>
            <a:endParaRPr lang="en-US" sz="1000" dirty="0"/>
          </a:p>
          <a:p>
            <a:r>
              <a:rPr lang="en-US" sz="1000" dirty="0">
                <a:solidFill>
                  <a:srgbClr val="1E293B"/>
                </a:solidFill>
              </a:rPr>
              <a:t>National Institute for Health and Care Excellence (NICE) (2020) Antenatal and postnatal mental health: clinical management and service guidance. Clinical guideline CG192. Available at: </a:t>
            </a:r>
            <a:r>
              <a:rPr lang="en-US" sz="1000" dirty="0">
                <a:solidFill>
                  <a:srgbClr val="1E293B"/>
                </a:solidFill>
                <a:hlinkClick r:id="rId6"/>
              </a:rPr>
              <a:t>https://www.nice.org.uk/guidance/cg192</a:t>
            </a:r>
            <a:r>
              <a:rPr lang="en-US" sz="1000" dirty="0">
                <a:solidFill>
                  <a:srgbClr val="1E293B"/>
                </a:solidFill>
              </a:rPr>
              <a:t>  (Accessed: 20 July 2026).</a:t>
            </a:r>
            <a:endParaRPr lang="en-US" sz="1000" dirty="0"/>
          </a:p>
          <a:p>
            <a:r>
              <a:rPr lang="en-US" sz="1000" dirty="0">
                <a:solidFill>
                  <a:srgbClr val="1E293B"/>
                </a:solidFill>
              </a:rPr>
              <a:t>NHS England (2024) Record numbers of women accessing perinatal mental health support. Available at: </a:t>
            </a:r>
            <a:r>
              <a:rPr lang="en-US" sz="1000" dirty="0">
                <a:solidFill>
                  <a:srgbClr val="1E293B"/>
                </a:solidFill>
                <a:hlinkClick r:id="rId7"/>
              </a:rPr>
              <a:t>https://www.england.nhs.uk/2024/05/record-numbers-of-women-accessing-perinatal-mental-health-support/</a:t>
            </a:r>
            <a:r>
              <a:rPr lang="en-US" sz="1000" dirty="0">
                <a:solidFill>
                  <a:srgbClr val="1E293B"/>
                </a:solidFill>
              </a:rPr>
              <a:t> (Accessed: 20 July 2026).</a:t>
            </a:r>
            <a:endParaRPr lang="en-US" sz="1000" dirty="0"/>
          </a:p>
          <a:p>
            <a:r>
              <a:rPr lang="en-US" sz="1000" dirty="0">
                <a:solidFill>
                  <a:srgbClr val="1E293B"/>
                </a:solidFill>
              </a:rPr>
              <a:t>NHS England (2026) Perinatal mental health. Available at: </a:t>
            </a:r>
            <a:r>
              <a:rPr lang="en-US" sz="1000" dirty="0">
                <a:solidFill>
                  <a:srgbClr val="1E293B"/>
                </a:solidFill>
                <a:hlinkClick r:id="rId8"/>
              </a:rPr>
              <a:t>https://www.england.nhs.uk/mental-health/perinatal/</a:t>
            </a:r>
            <a:r>
              <a:rPr lang="en-US" sz="1000" dirty="0">
                <a:solidFill>
                  <a:srgbClr val="1E293B"/>
                </a:solidFill>
              </a:rPr>
              <a:t> (Accessed: 29 July 2026).</a:t>
            </a:r>
            <a:endParaRPr lang="en-US" sz="1000" dirty="0"/>
          </a:p>
          <a:p>
            <a:r>
              <a:rPr lang="en-US" sz="1000" dirty="0">
                <a:solidFill>
                  <a:srgbClr val="1E293B"/>
                </a:solidFill>
              </a:rPr>
              <a:t>Office for Health Improvement and Disparities (OHID) (2024) Estimated prevalence of perinatal mental health conditions in England, 2016 and 2019. Available at: </a:t>
            </a:r>
            <a:r>
              <a:rPr lang="en-US" sz="1000" dirty="0">
                <a:solidFill>
                  <a:srgbClr val="1E293B"/>
                </a:solidFill>
                <a:hlinkClick r:id="rId9"/>
              </a:rPr>
              <a:t>https://www.gov.uk/government/publications/perinatal-mental-health-condition-prevalence/estimated-prevalence-of-perinatal-mental-health-conditions-in-england-2016-to-2019</a:t>
            </a:r>
            <a:r>
              <a:rPr lang="en-US" sz="1000" dirty="0">
                <a:solidFill>
                  <a:srgbClr val="1E293B"/>
                </a:solidFill>
              </a:rPr>
              <a:t> (Accessed: 20 July 2026).</a:t>
            </a:r>
            <a:endParaRPr lang="en-US" sz="1000" dirty="0"/>
          </a:p>
          <a:p>
            <a:r>
              <a:rPr lang="en-US" sz="1000" dirty="0">
                <a:solidFill>
                  <a:srgbClr val="1E293B"/>
                </a:solidFill>
              </a:rPr>
              <a:t>Oates, M. (2015) Perinatal psychiatric disorders: a leading cause of maternal morbidity and mortality. In: Brockington, I. and Kumar, R. (eds.) Motherhood and mental illness. London: Academic Press.</a:t>
            </a:r>
            <a:endParaRPr lang="en-US" sz="1000" dirty="0"/>
          </a:p>
          <a:p>
            <a:r>
              <a:rPr lang="en-US" sz="1000" dirty="0">
                <a:solidFill>
                  <a:srgbClr val="1E293B"/>
                </a:solidFill>
              </a:rPr>
              <a:t>Royal College of Midwives (2024) Act now to end the postcode lottery of perinatal mental health services. Available at: </a:t>
            </a:r>
            <a:r>
              <a:rPr lang="en-US" sz="1000" dirty="0">
                <a:solidFill>
                  <a:srgbClr val="1E293B"/>
                </a:solidFill>
                <a:hlinkClick r:id="rId10"/>
              </a:rPr>
              <a:t>https://rcm.org.uk/media-releases/2024/10/act-now-to-end-the-postcode-lottery-of-perinatal-mental-health-services-says-rcm/</a:t>
            </a:r>
            <a:r>
              <a:rPr lang="en-US" sz="1000" dirty="0">
                <a:solidFill>
                  <a:srgbClr val="1E293B"/>
                </a:solidFill>
              </a:rPr>
              <a:t> (Accessed: 29 July 2026).</a:t>
            </a:r>
            <a:endParaRPr lang="en-US" sz="1000" dirty="0"/>
          </a:p>
          <a:p>
            <a:r>
              <a:rPr lang="en-US" sz="1000" dirty="0">
                <a:solidFill>
                  <a:srgbClr val="1E293B"/>
                </a:solidFill>
              </a:rPr>
              <a:t>World Health Organization (WHO) (2019) ICD-11: Mental or </a:t>
            </a:r>
            <a:r>
              <a:rPr lang="en-US" sz="1000" dirty="0" err="1">
                <a:solidFill>
                  <a:srgbClr val="1E293B"/>
                </a:solidFill>
              </a:rPr>
              <a:t>behavioural</a:t>
            </a:r>
            <a:r>
              <a:rPr lang="en-US" sz="1000" dirty="0">
                <a:solidFill>
                  <a:srgbClr val="1E293B"/>
                </a:solidFill>
              </a:rPr>
              <a:t> disorders associated with pregnancy, childbirth or the puerperium, without psychotic symptoms, 6E20. Available at: </a:t>
            </a:r>
            <a:r>
              <a:rPr lang="en-US" sz="1000" dirty="0">
                <a:solidFill>
                  <a:srgbClr val="1E293B"/>
                </a:solidFill>
                <a:hlinkClick r:id="rId11"/>
              </a:rPr>
              <a:t>http://id.who.int/icd/entity/1124422593</a:t>
            </a:r>
            <a:r>
              <a:rPr lang="en-US" sz="1000" dirty="0">
                <a:solidFill>
                  <a:srgbClr val="1E293B"/>
                </a:solidFill>
              </a:rPr>
              <a:t> (Accessed: 29 July 2026).</a:t>
            </a:r>
            <a:endParaRPr lang="en-US" sz="1000" dirty="0"/>
          </a:p>
          <a:p>
            <a:r>
              <a:rPr lang="en-US" sz="1000" dirty="0">
                <a:solidFill>
                  <a:srgbClr val="1E293B"/>
                </a:solidFill>
              </a:rPr>
              <a:t>World Health Organization (WHO) (2026) Perinatal mental health. Available at: </a:t>
            </a:r>
            <a:r>
              <a:rPr lang="en-US" sz="1000" dirty="0">
                <a:solidFill>
                  <a:srgbClr val="1E293B"/>
                </a:solidFill>
                <a:hlinkClick r:id="rId12"/>
              </a:rPr>
              <a:t>https://www.who.int/teams/mental-health-and-substance-use/promotion-prevention/perinatal-mental-health</a:t>
            </a:r>
            <a:r>
              <a:rPr lang="en-US" sz="1000" dirty="0">
                <a:solidFill>
                  <a:srgbClr val="1E293B"/>
                </a:solidFill>
              </a:rPr>
              <a:t> (Accessed: 29 July 2026).</a:t>
            </a:r>
            <a:endParaRPr lang="en-US" sz="10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81492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</TotalTime>
  <Words>1648</Words>
  <Application>Microsoft Office PowerPoint</Application>
  <PresentationFormat>Widescreen</PresentationFormat>
  <Paragraphs>124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Amber Zubair Rana</dc:creator>
  <cp:lastModifiedBy>Amber Zubair Rana</cp:lastModifiedBy>
  <cp:revision>1</cp:revision>
  <dcterms:created xsi:type="dcterms:W3CDTF">2026-07-29T22:18:16Z</dcterms:created>
  <dcterms:modified xsi:type="dcterms:W3CDTF">2026-07-30T04:37:51Z</dcterms:modified>
</cp:coreProperties>
</file>