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84025F-D389-47DE-B7D1-EFC38F658F0B}" v="36" dt="2026-02-16T00:15:56.8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ema njonjo" userId="97604d097ddd6ddc" providerId="LiveId" clId="{BECE9E00-C6DC-4BFC-BB2A-B5DE4FC390B0}"/>
    <pc:docChg chg="undo custSel addSld delSld modSld sldOrd">
      <pc:chgData name="neema njonjo" userId="97604d097ddd6ddc" providerId="LiveId" clId="{BECE9E00-C6DC-4BFC-BB2A-B5DE4FC390B0}" dt="2026-02-16T00:22:58.362" v="10127" actId="313"/>
      <pc:docMkLst>
        <pc:docMk/>
      </pc:docMkLst>
      <pc:sldChg chg="modSp mod">
        <pc:chgData name="neema njonjo" userId="97604d097ddd6ddc" providerId="LiveId" clId="{BECE9E00-C6DC-4BFC-BB2A-B5DE4FC390B0}" dt="2026-02-16T00:20:30.021" v="10067" actId="2711"/>
        <pc:sldMkLst>
          <pc:docMk/>
          <pc:sldMk cId="2121038677" sldId="256"/>
        </pc:sldMkLst>
        <pc:spChg chg="mod">
          <ac:chgData name="neema njonjo" userId="97604d097ddd6ddc" providerId="LiveId" clId="{BECE9E00-C6DC-4BFC-BB2A-B5DE4FC390B0}" dt="2026-02-16T00:20:30.021" v="10067" actId="2711"/>
          <ac:spMkLst>
            <pc:docMk/>
            <pc:sldMk cId="2121038677" sldId="256"/>
            <ac:spMk id="3" creationId="{60CCFE8E-7A14-9047-646E-A5B58B20A389}"/>
          </ac:spMkLst>
        </pc:spChg>
      </pc:sldChg>
      <pc:sldChg chg="addSp delSp modSp mod ord setBg setClrOvrMap delDesignElem">
        <pc:chgData name="neema njonjo" userId="97604d097ddd6ddc" providerId="LiveId" clId="{BECE9E00-C6DC-4BFC-BB2A-B5DE4FC390B0}" dt="2026-02-16T00:20:16.059" v="10066" actId="255"/>
        <pc:sldMkLst>
          <pc:docMk/>
          <pc:sldMk cId="1420612000" sldId="257"/>
        </pc:sldMkLst>
        <pc:spChg chg="mod">
          <ac:chgData name="neema njonjo" userId="97604d097ddd6ddc" providerId="LiveId" clId="{BECE9E00-C6DC-4BFC-BB2A-B5DE4FC390B0}" dt="2026-02-16T00:17:10.994" v="10042" actId="26606"/>
          <ac:spMkLst>
            <pc:docMk/>
            <pc:sldMk cId="1420612000" sldId="257"/>
            <ac:spMk id="2" creationId="{BE0468D5-8DDF-E584-31E6-F95D6AB52011}"/>
          </ac:spMkLst>
        </pc:spChg>
        <pc:spChg chg="mod">
          <ac:chgData name="neema njonjo" userId="97604d097ddd6ddc" providerId="LiveId" clId="{BECE9E00-C6DC-4BFC-BB2A-B5DE4FC390B0}" dt="2026-02-16T00:20:16.059" v="10066" actId="255"/>
          <ac:spMkLst>
            <pc:docMk/>
            <pc:sldMk cId="1420612000" sldId="257"/>
            <ac:spMk id="3" creationId="{B868326F-0A7B-ECEF-EC37-BB1B27F68BD8}"/>
          </ac:spMkLst>
        </pc:spChg>
        <pc:spChg chg="add del">
          <ac:chgData name="neema njonjo" userId="97604d097ddd6ddc" providerId="LiveId" clId="{BECE9E00-C6DC-4BFC-BB2A-B5DE4FC390B0}" dt="2026-02-16T00:17:11.008" v="10043" actId="26606"/>
          <ac:spMkLst>
            <pc:docMk/>
            <pc:sldMk cId="1420612000" sldId="257"/>
            <ac:spMk id="5" creationId="{C33976D1-3430-450C-A978-87A9A6E8E71F}"/>
          </ac:spMkLst>
        </pc:spChg>
        <pc:spChg chg="add del">
          <ac:chgData name="neema njonjo" userId="97604d097ddd6ddc" providerId="LiveId" clId="{BECE9E00-C6DC-4BFC-BB2A-B5DE4FC390B0}" dt="2026-02-16T00:17:11.008" v="10043" actId="26606"/>
          <ac:spMkLst>
            <pc:docMk/>
            <pc:sldMk cId="1420612000" sldId="257"/>
            <ac:spMk id="6" creationId="{7D6AAC78-7D86-415A-ADC1-2B474807960C}"/>
          </ac:spMkLst>
        </pc:spChg>
        <pc:spChg chg="add del">
          <ac:chgData name="neema njonjo" userId="97604d097ddd6ddc" providerId="LiveId" clId="{BECE9E00-C6DC-4BFC-BB2A-B5DE4FC390B0}" dt="2026-02-16T00:15:51.937" v="10027" actId="26606"/>
          <ac:spMkLst>
            <pc:docMk/>
            <pc:sldMk cId="1420612000" sldId="257"/>
            <ac:spMk id="8" creationId="{B1CCD5EF-766D-43B9-A25D-19122E5FB181}"/>
          </ac:spMkLst>
        </pc:spChg>
        <pc:spChg chg="add del">
          <ac:chgData name="neema njonjo" userId="97604d097ddd6ddc" providerId="LiveId" clId="{BECE9E00-C6DC-4BFC-BB2A-B5DE4FC390B0}" dt="2026-02-16T00:15:51.937" v="10027" actId="26606"/>
          <ac:spMkLst>
            <pc:docMk/>
            <pc:sldMk cId="1420612000" sldId="257"/>
            <ac:spMk id="10" creationId="{FD9699C9-77F1-4E33-A750-CB78C7EA29E6}"/>
          </ac:spMkLst>
        </pc:spChg>
        <pc:spChg chg="add del">
          <ac:chgData name="neema njonjo" userId="97604d097ddd6ddc" providerId="LiveId" clId="{BECE9E00-C6DC-4BFC-BB2A-B5DE4FC390B0}" dt="2026-02-16T00:17:11.008" v="10043" actId="26606"/>
          <ac:spMkLst>
            <pc:docMk/>
            <pc:sldMk cId="1420612000" sldId="257"/>
            <ac:spMk id="12" creationId="{F2A658D9-F185-44F1-BA33-D50320D1D078}"/>
          </ac:spMkLst>
        </pc:spChg>
        <pc:spChg chg="add del">
          <ac:chgData name="neema njonjo" userId="97604d097ddd6ddc" providerId="LiveId" clId="{BECE9E00-C6DC-4BFC-BB2A-B5DE4FC390B0}" dt="2026-02-16T00:17:10.994" v="10042" actId="26606"/>
          <ac:spMkLst>
            <pc:docMk/>
            <pc:sldMk cId="1420612000" sldId="257"/>
            <ac:spMk id="17" creationId="{FB403EBD-907E-4D59-98D4-A72CD1063C62}"/>
          </ac:spMkLst>
        </pc:spChg>
        <pc:spChg chg="add">
          <ac:chgData name="neema njonjo" userId="97604d097ddd6ddc" providerId="LiveId" clId="{BECE9E00-C6DC-4BFC-BB2A-B5DE4FC390B0}" dt="2026-02-16T00:17:11.008" v="10043" actId="26606"/>
          <ac:spMkLst>
            <pc:docMk/>
            <pc:sldMk cId="1420612000" sldId="257"/>
            <ac:spMk id="19" creationId="{7D6AAC78-7D86-415A-ADC1-2B474807960C}"/>
          </ac:spMkLst>
        </pc:spChg>
        <pc:spChg chg="add">
          <ac:chgData name="neema njonjo" userId="97604d097ddd6ddc" providerId="LiveId" clId="{BECE9E00-C6DC-4BFC-BB2A-B5DE4FC390B0}" dt="2026-02-16T00:17:11.008" v="10043" actId="26606"/>
          <ac:spMkLst>
            <pc:docMk/>
            <pc:sldMk cId="1420612000" sldId="257"/>
            <ac:spMk id="20" creationId="{C33976D1-3430-450C-A978-87A9A6E8E71F}"/>
          </ac:spMkLst>
        </pc:spChg>
        <pc:spChg chg="add">
          <ac:chgData name="neema njonjo" userId="97604d097ddd6ddc" providerId="LiveId" clId="{BECE9E00-C6DC-4BFC-BB2A-B5DE4FC390B0}" dt="2026-02-16T00:17:11.008" v="10043" actId="26606"/>
          <ac:spMkLst>
            <pc:docMk/>
            <pc:sldMk cId="1420612000" sldId="257"/>
            <ac:spMk id="21" creationId="{F2A658D9-F185-44F1-BA33-D50320D1D078}"/>
          </ac:spMkLst>
        </pc:spChg>
      </pc:sldChg>
      <pc:sldChg chg="addSp delSp modSp mod ord setBg modClrScheme setClrOvrMap delDesignElem chgLayout">
        <pc:chgData name="neema njonjo" userId="97604d097ddd6ddc" providerId="LiveId" clId="{BECE9E00-C6DC-4BFC-BB2A-B5DE4FC390B0}" dt="2026-02-16T00:22:58.362" v="10127" actId="313"/>
        <pc:sldMkLst>
          <pc:docMk/>
          <pc:sldMk cId="4080788203" sldId="258"/>
        </pc:sldMkLst>
        <pc:spChg chg="add mod">
          <ac:chgData name="neema njonjo" userId="97604d097ddd6ddc" providerId="LiveId" clId="{BECE9E00-C6DC-4BFC-BB2A-B5DE4FC390B0}" dt="2026-02-16T00:17:03.100" v="10040" actId="26606"/>
          <ac:spMkLst>
            <pc:docMk/>
            <pc:sldMk cId="4080788203" sldId="258"/>
            <ac:spMk id="2" creationId="{48B3424E-44A9-509E-15D5-5BB0BC334907}"/>
          </ac:spMkLst>
        </pc:spChg>
        <pc:spChg chg="add mod">
          <ac:chgData name="neema njonjo" userId="97604d097ddd6ddc" providerId="LiveId" clId="{BECE9E00-C6DC-4BFC-BB2A-B5DE4FC390B0}" dt="2026-02-16T00:22:58.362" v="10127" actId="313"/>
          <ac:spMkLst>
            <pc:docMk/>
            <pc:sldMk cId="4080788203" sldId="258"/>
            <ac:spMk id="3" creationId="{B2A5A270-375E-5E25-D548-53EFE81A9ED8}"/>
          </ac:spMkLst>
        </pc:spChg>
        <pc:spChg chg="add del">
          <ac:chgData name="neema njonjo" userId="97604d097ddd6ddc" providerId="LiveId" clId="{BECE9E00-C6DC-4BFC-BB2A-B5DE4FC390B0}" dt="2026-02-16T00:17:03.100" v="10040" actId="26606"/>
          <ac:spMkLst>
            <pc:docMk/>
            <pc:sldMk cId="4080788203" sldId="258"/>
            <ac:spMk id="5" creationId="{C33976D1-3430-450C-A978-87A9A6E8E71F}"/>
          </ac:spMkLst>
        </pc:spChg>
        <pc:spChg chg="add del">
          <ac:chgData name="neema njonjo" userId="97604d097ddd6ddc" providerId="LiveId" clId="{BECE9E00-C6DC-4BFC-BB2A-B5DE4FC390B0}" dt="2026-02-16T00:17:03.100" v="10040" actId="26606"/>
          <ac:spMkLst>
            <pc:docMk/>
            <pc:sldMk cId="4080788203" sldId="258"/>
            <ac:spMk id="6" creationId="{7D6AAC78-7D86-415A-ADC1-2B474807960C}"/>
          </ac:spMkLst>
        </pc:spChg>
        <pc:spChg chg="add del">
          <ac:chgData name="neema njonjo" userId="97604d097ddd6ddc" providerId="LiveId" clId="{BECE9E00-C6DC-4BFC-BB2A-B5DE4FC390B0}" dt="2026-02-16T00:15:51.138" v="10023" actId="26606"/>
          <ac:spMkLst>
            <pc:docMk/>
            <pc:sldMk cId="4080788203" sldId="258"/>
            <ac:spMk id="8" creationId="{B1CCD5EF-766D-43B9-A25D-19122E5FB181}"/>
          </ac:spMkLst>
        </pc:spChg>
        <pc:spChg chg="add del">
          <ac:chgData name="neema njonjo" userId="97604d097ddd6ddc" providerId="LiveId" clId="{BECE9E00-C6DC-4BFC-BB2A-B5DE4FC390B0}" dt="2026-02-16T00:15:51.138" v="10023" actId="26606"/>
          <ac:spMkLst>
            <pc:docMk/>
            <pc:sldMk cId="4080788203" sldId="258"/>
            <ac:spMk id="10" creationId="{FD9699C9-77F1-4E33-A750-CB78C7EA29E6}"/>
          </ac:spMkLst>
        </pc:spChg>
        <pc:spChg chg="add del">
          <ac:chgData name="neema njonjo" userId="97604d097ddd6ddc" providerId="LiveId" clId="{BECE9E00-C6DC-4BFC-BB2A-B5DE4FC390B0}" dt="2026-02-16T00:17:03.100" v="10040" actId="26606"/>
          <ac:spMkLst>
            <pc:docMk/>
            <pc:sldMk cId="4080788203" sldId="258"/>
            <ac:spMk id="12" creationId="{F2A658D9-F185-44F1-BA33-D50320D1D078}"/>
          </ac:spMkLst>
        </pc:spChg>
        <pc:spChg chg="add">
          <ac:chgData name="neema njonjo" userId="97604d097ddd6ddc" providerId="LiveId" clId="{BECE9E00-C6DC-4BFC-BB2A-B5DE4FC390B0}" dt="2026-02-16T00:17:03.100" v="10040" actId="26606"/>
          <ac:spMkLst>
            <pc:docMk/>
            <pc:sldMk cId="4080788203" sldId="258"/>
            <ac:spMk id="17" creationId="{FB403EBD-907E-4D59-98D4-A72CD1063C62}"/>
          </ac:spMkLst>
        </pc:spChg>
      </pc:sldChg>
      <pc:sldChg chg="addSp delSp modSp add del mod ord setBg modClrScheme setClrOvrMap delDesignElem chgLayout">
        <pc:chgData name="neema njonjo" userId="97604d097ddd6ddc" providerId="LiveId" clId="{BECE9E00-C6DC-4BFC-BB2A-B5DE4FC390B0}" dt="2026-02-16T00:16:53.895" v="10037"/>
        <pc:sldMkLst>
          <pc:docMk/>
          <pc:sldMk cId="2620144798" sldId="259"/>
        </pc:sldMkLst>
        <pc:spChg chg="add mod">
          <ac:chgData name="neema njonjo" userId="97604d097ddd6ddc" providerId="LiveId" clId="{BECE9E00-C6DC-4BFC-BB2A-B5DE4FC390B0}" dt="2026-02-16T00:16:48.202" v="10035" actId="26606"/>
          <ac:spMkLst>
            <pc:docMk/>
            <pc:sldMk cId="2620144798" sldId="259"/>
            <ac:spMk id="2" creationId="{9F1FE623-1150-BAEB-EB41-D2C2A24608F5}"/>
          </ac:spMkLst>
        </pc:spChg>
        <pc:spChg chg="add mod">
          <ac:chgData name="neema njonjo" userId="97604d097ddd6ddc" providerId="LiveId" clId="{BECE9E00-C6DC-4BFC-BB2A-B5DE4FC390B0}" dt="2026-02-16T00:16:48.202" v="10035" actId="26606"/>
          <ac:spMkLst>
            <pc:docMk/>
            <pc:sldMk cId="2620144798" sldId="259"/>
            <ac:spMk id="3" creationId="{CAE83AF9-6C41-D58F-5F68-09796C2AFCFF}"/>
          </ac:spMkLst>
        </pc:spChg>
        <pc:spChg chg="add del">
          <ac:chgData name="neema njonjo" userId="97604d097ddd6ddc" providerId="LiveId" clId="{BECE9E00-C6DC-4BFC-BB2A-B5DE4FC390B0}" dt="2026-02-16T00:15:49.737" v="10019" actId="26606"/>
          <ac:spMkLst>
            <pc:docMk/>
            <pc:sldMk cId="2620144798" sldId="259"/>
            <ac:spMk id="5" creationId="{B1CCD5EF-766D-43B9-A25D-19122E5FB181}"/>
          </ac:spMkLst>
        </pc:spChg>
        <pc:spChg chg="add del">
          <ac:chgData name="neema njonjo" userId="97604d097ddd6ddc" providerId="LiveId" clId="{BECE9E00-C6DC-4BFC-BB2A-B5DE4FC390B0}" dt="2026-02-16T00:15:49.737" v="10019" actId="26606"/>
          <ac:spMkLst>
            <pc:docMk/>
            <pc:sldMk cId="2620144798" sldId="259"/>
            <ac:spMk id="6" creationId="{FD9699C9-77F1-4E33-A750-CB78C7EA29E6}"/>
          </ac:spMkLst>
        </pc:spChg>
        <pc:spChg chg="add del">
          <ac:chgData name="neema njonjo" userId="97604d097ddd6ddc" providerId="LiveId" clId="{BECE9E00-C6DC-4BFC-BB2A-B5DE4FC390B0}" dt="2026-02-16T00:16:48.202" v="10035" actId="26606"/>
          <ac:spMkLst>
            <pc:docMk/>
            <pc:sldMk cId="2620144798" sldId="259"/>
            <ac:spMk id="7" creationId="{C33976D1-3430-450C-A978-87A9A6E8E71F}"/>
          </ac:spMkLst>
        </pc:spChg>
        <pc:spChg chg="add del">
          <ac:chgData name="neema njonjo" userId="97604d097ddd6ddc" providerId="LiveId" clId="{BECE9E00-C6DC-4BFC-BB2A-B5DE4FC390B0}" dt="2026-02-16T00:13:53.017" v="9991" actId="26606"/>
          <ac:spMkLst>
            <pc:docMk/>
            <pc:sldMk cId="2620144798" sldId="259"/>
            <ac:spMk id="8" creationId="{B1CCD5EF-766D-43B9-A25D-19122E5FB181}"/>
          </ac:spMkLst>
        </pc:spChg>
        <pc:spChg chg="add del">
          <ac:chgData name="neema njonjo" userId="97604d097ddd6ddc" providerId="LiveId" clId="{BECE9E00-C6DC-4BFC-BB2A-B5DE4FC390B0}" dt="2026-02-16T00:16:48.202" v="10035" actId="26606"/>
          <ac:spMkLst>
            <pc:docMk/>
            <pc:sldMk cId="2620144798" sldId="259"/>
            <ac:spMk id="9" creationId="{7D6AAC78-7D86-415A-ADC1-2B474807960C}"/>
          </ac:spMkLst>
        </pc:spChg>
        <pc:spChg chg="add del">
          <ac:chgData name="neema njonjo" userId="97604d097ddd6ddc" providerId="LiveId" clId="{BECE9E00-C6DC-4BFC-BB2A-B5DE4FC390B0}" dt="2026-02-16T00:13:53.017" v="9991" actId="26606"/>
          <ac:spMkLst>
            <pc:docMk/>
            <pc:sldMk cId="2620144798" sldId="259"/>
            <ac:spMk id="10" creationId="{FD9699C9-77F1-4E33-A750-CB78C7EA29E6}"/>
          </ac:spMkLst>
        </pc:spChg>
        <pc:spChg chg="add del">
          <ac:chgData name="neema njonjo" userId="97604d097ddd6ddc" providerId="LiveId" clId="{BECE9E00-C6DC-4BFC-BB2A-B5DE4FC390B0}" dt="2026-02-16T00:16:48.202" v="10035" actId="26606"/>
          <ac:spMkLst>
            <pc:docMk/>
            <pc:sldMk cId="2620144798" sldId="259"/>
            <ac:spMk id="12" creationId="{F2A658D9-F185-44F1-BA33-D50320D1D078}"/>
          </ac:spMkLst>
        </pc:spChg>
        <pc:spChg chg="add">
          <ac:chgData name="neema njonjo" userId="97604d097ddd6ddc" providerId="LiveId" clId="{BECE9E00-C6DC-4BFC-BB2A-B5DE4FC390B0}" dt="2026-02-16T00:16:48.202" v="10035" actId="26606"/>
          <ac:spMkLst>
            <pc:docMk/>
            <pc:sldMk cId="2620144798" sldId="259"/>
            <ac:spMk id="17" creationId="{FB403EBD-907E-4D59-98D4-A72CD1063C62}"/>
          </ac:spMkLst>
        </pc:spChg>
      </pc:sldChg>
      <pc:sldChg chg="addSp modSp mod setBg modClrScheme setClrOvrMap chgLayout">
        <pc:chgData name="neema njonjo" userId="97604d097ddd6ddc" providerId="LiveId" clId="{BECE9E00-C6DC-4BFC-BB2A-B5DE4FC390B0}" dt="2026-02-16T00:19:46.278" v="10064" actId="255"/>
        <pc:sldMkLst>
          <pc:docMk/>
          <pc:sldMk cId="4213918433" sldId="260"/>
        </pc:sldMkLst>
        <pc:spChg chg="add mod">
          <ac:chgData name="neema njonjo" userId="97604d097ddd6ddc" providerId="LiveId" clId="{BECE9E00-C6DC-4BFC-BB2A-B5DE4FC390B0}" dt="2026-02-16T00:17:16.462" v="10044" actId="26606"/>
          <ac:spMkLst>
            <pc:docMk/>
            <pc:sldMk cId="4213918433" sldId="260"/>
            <ac:spMk id="2" creationId="{95885C64-51C1-7F7C-0C54-E661466F3D4E}"/>
          </ac:spMkLst>
        </pc:spChg>
        <pc:spChg chg="add mod">
          <ac:chgData name="neema njonjo" userId="97604d097ddd6ddc" providerId="LiveId" clId="{BECE9E00-C6DC-4BFC-BB2A-B5DE4FC390B0}" dt="2026-02-16T00:19:46.278" v="10064" actId="255"/>
          <ac:spMkLst>
            <pc:docMk/>
            <pc:sldMk cId="4213918433" sldId="260"/>
            <ac:spMk id="3" creationId="{80E90332-0C57-4168-D3CB-8AE759FC7391}"/>
          </ac:spMkLst>
        </pc:spChg>
        <pc:spChg chg="add">
          <ac:chgData name="neema njonjo" userId="97604d097ddd6ddc" providerId="LiveId" clId="{BECE9E00-C6DC-4BFC-BB2A-B5DE4FC390B0}" dt="2026-02-16T00:17:16.462" v="10044" actId="26606"/>
          <ac:spMkLst>
            <pc:docMk/>
            <pc:sldMk cId="4213918433" sldId="260"/>
            <ac:spMk id="8" creationId="{FB403EBD-907E-4D59-98D4-A72CD1063C62}"/>
          </ac:spMkLst>
        </pc:spChg>
      </pc:sldChg>
      <pc:sldChg chg="addSp modSp new add del mod setBg setClrOvrMap">
        <pc:chgData name="neema njonjo" userId="97604d097ddd6ddc" providerId="LiveId" clId="{BECE9E00-C6DC-4BFC-BB2A-B5DE4FC390B0}" dt="2026-02-16T00:17:29.704" v="10045" actId="26606"/>
        <pc:sldMkLst>
          <pc:docMk/>
          <pc:sldMk cId="3465864933" sldId="261"/>
        </pc:sldMkLst>
        <pc:spChg chg="mod">
          <ac:chgData name="neema njonjo" userId="97604d097ddd6ddc" providerId="LiveId" clId="{BECE9E00-C6DC-4BFC-BB2A-B5DE4FC390B0}" dt="2026-02-16T00:17:29.704" v="10045" actId="26606"/>
          <ac:spMkLst>
            <pc:docMk/>
            <pc:sldMk cId="3465864933" sldId="261"/>
            <ac:spMk id="2" creationId="{190C1FC8-EE96-6290-0532-29443AD59B62}"/>
          </ac:spMkLst>
        </pc:spChg>
        <pc:spChg chg="mod">
          <ac:chgData name="neema njonjo" userId="97604d097ddd6ddc" providerId="LiveId" clId="{BECE9E00-C6DC-4BFC-BB2A-B5DE4FC390B0}" dt="2026-02-16T00:17:29.704" v="10045" actId="26606"/>
          <ac:spMkLst>
            <pc:docMk/>
            <pc:sldMk cId="3465864933" sldId="261"/>
            <ac:spMk id="3" creationId="{7C98448D-F875-42DD-D859-B9CBF86B92D5}"/>
          </ac:spMkLst>
        </pc:spChg>
        <pc:spChg chg="add">
          <ac:chgData name="neema njonjo" userId="97604d097ddd6ddc" providerId="LiveId" clId="{BECE9E00-C6DC-4BFC-BB2A-B5DE4FC390B0}" dt="2026-02-16T00:17:29.704" v="10045" actId="26606"/>
          <ac:spMkLst>
            <pc:docMk/>
            <pc:sldMk cId="3465864933" sldId="261"/>
            <ac:spMk id="8" creationId="{FB403EBD-907E-4D59-98D4-A72CD1063C62}"/>
          </ac:spMkLst>
        </pc:spChg>
      </pc:sldChg>
      <pc:sldChg chg="addSp modSp new mod ord setBg setClrOvrMap">
        <pc:chgData name="neema njonjo" userId="97604d097ddd6ddc" providerId="LiveId" clId="{BECE9E00-C6DC-4BFC-BB2A-B5DE4FC390B0}" dt="2026-02-16T00:19:22.594" v="10063" actId="255"/>
        <pc:sldMkLst>
          <pc:docMk/>
          <pc:sldMk cId="3514843309" sldId="262"/>
        </pc:sldMkLst>
        <pc:spChg chg="mod">
          <ac:chgData name="neema njonjo" userId="97604d097ddd6ddc" providerId="LiveId" clId="{BECE9E00-C6DC-4BFC-BB2A-B5DE4FC390B0}" dt="2026-02-16T00:17:34.742" v="10046" actId="26606"/>
          <ac:spMkLst>
            <pc:docMk/>
            <pc:sldMk cId="3514843309" sldId="262"/>
            <ac:spMk id="2" creationId="{77B54795-C8C5-CA28-81E6-78F501FFEA9E}"/>
          </ac:spMkLst>
        </pc:spChg>
        <pc:spChg chg="mod">
          <ac:chgData name="neema njonjo" userId="97604d097ddd6ddc" providerId="LiveId" clId="{BECE9E00-C6DC-4BFC-BB2A-B5DE4FC390B0}" dt="2026-02-16T00:19:22.594" v="10063" actId="255"/>
          <ac:spMkLst>
            <pc:docMk/>
            <pc:sldMk cId="3514843309" sldId="262"/>
            <ac:spMk id="3" creationId="{369BE06E-2B4C-F7F7-8197-2B0C0D89514D}"/>
          </ac:spMkLst>
        </pc:spChg>
        <pc:spChg chg="add">
          <ac:chgData name="neema njonjo" userId="97604d097ddd6ddc" providerId="LiveId" clId="{BECE9E00-C6DC-4BFC-BB2A-B5DE4FC390B0}" dt="2026-02-16T00:17:34.742" v="10046" actId="26606"/>
          <ac:spMkLst>
            <pc:docMk/>
            <pc:sldMk cId="3514843309" sldId="262"/>
            <ac:spMk id="8" creationId="{FB403EBD-907E-4D59-98D4-A72CD1063C62}"/>
          </ac:spMkLst>
        </pc:spChg>
      </pc:sldChg>
      <pc:sldChg chg="addSp modSp new mod setBg setClrOvrMap">
        <pc:chgData name="neema njonjo" userId="97604d097ddd6ddc" providerId="LiveId" clId="{BECE9E00-C6DC-4BFC-BB2A-B5DE4FC390B0}" dt="2026-02-16T00:19:07.739" v="10062" actId="255"/>
        <pc:sldMkLst>
          <pc:docMk/>
          <pc:sldMk cId="22792135" sldId="263"/>
        </pc:sldMkLst>
        <pc:spChg chg="mod">
          <ac:chgData name="neema njonjo" userId="97604d097ddd6ddc" providerId="LiveId" clId="{BECE9E00-C6DC-4BFC-BB2A-B5DE4FC390B0}" dt="2026-02-16T00:17:41.252" v="10047" actId="26606"/>
          <ac:spMkLst>
            <pc:docMk/>
            <pc:sldMk cId="22792135" sldId="263"/>
            <ac:spMk id="2" creationId="{1BEF4DC8-CD50-63A0-B93F-8664E7E45ACE}"/>
          </ac:spMkLst>
        </pc:spChg>
        <pc:spChg chg="mod">
          <ac:chgData name="neema njonjo" userId="97604d097ddd6ddc" providerId="LiveId" clId="{BECE9E00-C6DC-4BFC-BB2A-B5DE4FC390B0}" dt="2026-02-16T00:19:07.739" v="10062" actId="255"/>
          <ac:spMkLst>
            <pc:docMk/>
            <pc:sldMk cId="22792135" sldId="263"/>
            <ac:spMk id="3" creationId="{61E83AAB-64D3-C3F6-BC48-90C4094E4621}"/>
          </ac:spMkLst>
        </pc:spChg>
        <pc:spChg chg="add">
          <ac:chgData name="neema njonjo" userId="97604d097ddd6ddc" providerId="LiveId" clId="{BECE9E00-C6DC-4BFC-BB2A-B5DE4FC390B0}" dt="2026-02-16T00:17:41.252" v="10047" actId="26606"/>
          <ac:spMkLst>
            <pc:docMk/>
            <pc:sldMk cId="22792135" sldId="263"/>
            <ac:spMk id="8" creationId="{FB403EBD-907E-4D59-98D4-A72CD1063C62}"/>
          </ac:spMkLst>
        </pc:spChg>
      </pc:sldChg>
      <pc:sldChg chg="addSp delSp modSp new mod setBg">
        <pc:chgData name="neema njonjo" userId="97604d097ddd6ddc" providerId="LiveId" clId="{BECE9E00-C6DC-4BFC-BB2A-B5DE4FC390B0}" dt="2026-02-16T00:18:55.770" v="10061" actId="1076"/>
        <pc:sldMkLst>
          <pc:docMk/>
          <pc:sldMk cId="1985281632" sldId="264"/>
        </pc:sldMkLst>
        <pc:spChg chg="mod ord">
          <ac:chgData name="neema njonjo" userId="97604d097ddd6ddc" providerId="LiveId" clId="{BECE9E00-C6DC-4BFC-BB2A-B5DE4FC390B0}" dt="2026-02-16T00:18:19.275" v="10055" actId="26606"/>
          <ac:spMkLst>
            <pc:docMk/>
            <pc:sldMk cId="1985281632" sldId="264"/>
            <ac:spMk id="2" creationId="{3103ED74-D90B-3E64-5AE3-B1198BEC5A1B}"/>
          </ac:spMkLst>
        </pc:spChg>
        <pc:spChg chg="add mod ord">
          <ac:chgData name="neema njonjo" userId="97604d097ddd6ddc" providerId="LiveId" clId="{BECE9E00-C6DC-4BFC-BB2A-B5DE4FC390B0}" dt="2026-02-16T00:18:55.770" v="10061" actId="1076"/>
          <ac:spMkLst>
            <pc:docMk/>
            <pc:sldMk cId="1985281632" sldId="264"/>
            <ac:spMk id="4" creationId="{AC04BAA9-8F78-D02E-2DE6-44560E42FFDD}"/>
          </ac:spMkLst>
        </pc:spChg>
        <pc:spChg chg="add del">
          <ac:chgData name="neema njonjo" userId="97604d097ddd6ddc" providerId="LiveId" clId="{BECE9E00-C6DC-4BFC-BB2A-B5DE4FC390B0}" dt="2026-02-16T00:17:55.193" v="10049" actId="26606"/>
          <ac:spMkLst>
            <pc:docMk/>
            <pc:sldMk cId="1985281632" sldId="264"/>
            <ac:spMk id="9" creationId="{C33976D1-3430-450C-A978-87A9A6E8E71F}"/>
          </ac:spMkLst>
        </pc:spChg>
        <pc:spChg chg="add del">
          <ac:chgData name="neema njonjo" userId="97604d097ddd6ddc" providerId="LiveId" clId="{BECE9E00-C6DC-4BFC-BB2A-B5DE4FC390B0}" dt="2026-02-16T00:17:55.193" v="10049" actId="26606"/>
          <ac:spMkLst>
            <pc:docMk/>
            <pc:sldMk cId="1985281632" sldId="264"/>
            <ac:spMk id="11" creationId="{7D6AAC78-7D86-415A-ADC1-2B474807960C}"/>
          </ac:spMkLst>
        </pc:spChg>
        <pc:spChg chg="add del">
          <ac:chgData name="neema njonjo" userId="97604d097ddd6ddc" providerId="LiveId" clId="{BECE9E00-C6DC-4BFC-BB2A-B5DE4FC390B0}" dt="2026-02-16T00:17:55.193" v="10049" actId="26606"/>
          <ac:spMkLst>
            <pc:docMk/>
            <pc:sldMk cId="1985281632" sldId="264"/>
            <ac:spMk id="13" creationId="{F2A658D9-F185-44F1-BA33-D50320D1D078}"/>
          </ac:spMkLst>
        </pc:spChg>
        <pc:spChg chg="add del">
          <ac:chgData name="neema njonjo" userId="97604d097ddd6ddc" providerId="LiveId" clId="{BECE9E00-C6DC-4BFC-BB2A-B5DE4FC390B0}" dt="2026-02-16T00:18:19.275" v="10055" actId="26606"/>
          <ac:spMkLst>
            <pc:docMk/>
            <pc:sldMk cId="1985281632" sldId="264"/>
            <ac:spMk id="15" creationId="{23530FE0-C542-45A1-BCD8-935787009C64}"/>
          </ac:spMkLst>
        </pc:spChg>
        <pc:spChg chg="add del">
          <ac:chgData name="neema njonjo" userId="97604d097ddd6ddc" providerId="LiveId" clId="{BECE9E00-C6DC-4BFC-BB2A-B5DE4FC390B0}" dt="2026-02-16T00:18:19.275" v="10055" actId="26606"/>
          <ac:spMkLst>
            <pc:docMk/>
            <pc:sldMk cId="1985281632" sldId="264"/>
            <ac:spMk id="16" creationId="{F2A658D9-F185-44F1-BA33-D50320D1D078}"/>
          </ac:spMkLst>
        </pc:spChg>
        <pc:spChg chg="add del">
          <ac:chgData name="neema njonjo" userId="97604d097ddd6ddc" providerId="LiveId" clId="{BECE9E00-C6DC-4BFC-BB2A-B5DE4FC390B0}" dt="2026-02-16T00:18:19.275" v="10055" actId="26606"/>
          <ac:spMkLst>
            <pc:docMk/>
            <pc:sldMk cId="1985281632" sldId="264"/>
            <ac:spMk id="17" creationId="{BAC87F6E-526A-49B5-995D-42DB656594C9}"/>
          </ac:spMkLst>
        </pc:spChg>
        <pc:spChg chg="add">
          <ac:chgData name="neema njonjo" userId="97604d097ddd6ddc" providerId="LiveId" clId="{BECE9E00-C6DC-4BFC-BB2A-B5DE4FC390B0}" dt="2026-02-16T00:18:19.275" v="10055" actId="26606"/>
          <ac:spMkLst>
            <pc:docMk/>
            <pc:sldMk cId="1985281632" sldId="264"/>
            <ac:spMk id="22" creationId="{C33976D1-3430-450C-A978-87A9A6E8E71F}"/>
          </ac:spMkLst>
        </pc:spChg>
        <pc:spChg chg="add">
          <ac:chgData name="neema njonjo" userId="97604d097ddd6ddc" providerId="LiveId" clId="{BECE9E00-C6DC-4BFC-BB2A-B5DE4FC390B0}" dt="2026-02-16T00:18:19.275" v="10055" actId="26606"/>
          <ac:spMkLst>
            <pc:docMk/>
            <pc:sldMk cId="1985281632" sldId="264"/>
            <ac:spMk id="24" creationId="{7D6AAC78-7D86-415A-ADC1-2B474807960C}"/>
          </ac:spMkLst>
        </pc:spChg>
        <pc:spChg chg="add">
          <ac:chgData name="neema njonjo" userId="97604d097ddd6ddc" providerId="LiveId" clId="{BECE9E00-C6DC-4BFC-BB2A-B5DE4FC390B0}" dt="2026-02-16T00:18:19.275" v="10055" actId="26606"/>
          <ac:spMkLst>
            <pc:docMk/>
            <pc:sldMk cId="1985281632" sldId="264"/>
            <ac:spMk id="26" creationId="{F2A658D9-F185-44F1-BA33-D50320D1D078}"/>
          </ac:spMkLst>
        </pc:spChg>
      </pc:sldChg>
      <pc:sldChg chg="addSp new del mod">
        <pc:chgData name="neema njonjo" userId="97604d097ddd6ddc" providerId="LiveId" clId="{BECE9E00-C6DC-4BFC-BB2A-B5DE4FC390B0}" dt="2026-02-15T13:24:26.551" v="9313" actId="2696"/>
        <pc:sldMkLst>
          <pc:docMk/>
          <pc:sldMk cId="1410762014" sldId="265"/>
        </pc:sldMkLst>
        <pc:spChg chg="add">
          <ac:chgData name="neema njonjo" userId="97604d097ddd6ddc" providerId="LiveId" clId="{BECE9E00-C6DC-4BFC-BB2A-B5DE4FC390B0}" dt="2026-02-15T13:24:12.253" v="9312" actId="22"/>
          <ac:spMkLst>
            <pc:docMk/>
            <pc:sldMk cId="1410762014" sldId="265"/>
            <ac:spMk id="5" creationId="{DBAF6C95-B891-1EB5-0F38-59E112BA787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D9864B68-EBD2-47BD-9926-116CB4B5A1A1}"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862C9C-C108-484F-9447-2DF034802844}" type="slidenum">
              <a:rPr lang="en-GB" smtClean="0"/>
              <a:t>‹#›</a:t>
            </a:fld>
            <a:endParaRPr lang="en-GB"/>
          </a:p>
        </p:txBody>
      </p:sp>
    </p:spTree>
    <p:extLst>
      <p:ext uri="{BB962C8B-B14F-4D97-AF65-F5344CB8AC3E}">
        <p14:creationId xmlns:p14="http://schemas.microsoft.com/office/powerpoint/2010/main" val="307806437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864B68-EBD2-47BD-9926-116CB4B5A1A1}"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862C9C-C108-484F-9447-2DF034802844}" type="slidenum">
              <a:rPr lang="en-GB" smtClean="0"/>
              <a:t>‹#›</a:t>
            </a:fld>
            <a:endParaRPr lang="en-GB"/>
          </a:p>
        </p:txBody>
      </p:sp>
    </p:spTree>
    <p:extLst>
      <p:ext uri="{BB962C8B-B14F-4D97-AF65-F5344CB8AC3E}">
        <p14:creationId xmlns:p14="http://schemas.microsoft.com/office/powerpoint/2010/main" val="4263234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D9864B68-EBD2-47BD-9926-116CB4B5A1A1}"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862C9C-C108-484F-9447-2DF034802844}" type="slidenum">
              <a:rPr lang="en-GB" smtClean="0"/>
              <a:t>‹#›</a:t>
            </a:fld>
            <a:endParaRPr lang="en-GB"/>
          </a:p>
        </p:txBody>
      </p:sp>
    </p:spTree>
    <p:extLst>
      <p:ext uri="{BB962C8B-B14F-4D97-AF65-F5344CB8AC3E}">
        <p14:creationId xmlns:p14="http://schemas.microsoft.com/office/powerpoint/2010/main" val="28859949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9864B68-EBD2-47BD-9926-116CB4B5A1A1}" type="datetimeFigureOut">
              <a:rPr lang="en-GB" smtClean="0"/>
              <a:t>15/02/2026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EE862C9C-C108-484F-9447-2DF034802844}" type="slidenum">
              <a:rPr lang="en-GB" smtClean="0"/>
              <a:t>‹#›</a:t>
            </a:fld>
            <a:endParaRPr lang="en-GB"/>
          </a:p>
        </p:txBody>
      </p:sp>
    </p:spTree>
    <p:extLst>
      <p:ext uri="{BB962C8B-B14F-4D97-AF65-F5344CB8AC3E}">
        <p14:creationId xmlns:p14="http://schemas.microsoft.com/office/powerpoint/2010/main" val="22496847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9864B68-EBD2-47BD-9926-116CB4B5A1A1}"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862C9C-C108-484F-9447-2DF034802844}"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496020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864B68-EBD2-47BD-9926-116CB4B5A1A1}"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862C9C-C108-484F-9447-2DF034802844}" type="slidenum">
              <a:rPr lang="en-GB" smtClean="0"/>
              <a:t>‹#›</a:t>
            </a:fld>
            <a:endParaRPr lang="en-GB"/>
          </a:p>
        </p:txBody>
      </p:sp>
    </p:spTree>
    <p:extLst>
      <p:ext uri="{BB962C8B-B14F-4D97-AF65-F5344CB8AC3E}">
        <p14:creationId xmlns:p14="http://schemas.microsoft.com/office/powerpoint/2010/main" val="2490884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9864B68-EBD2-47BD-9926-116CB4B5A1A1}"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E862C9C-C108-484F-9447-2DF034802844}" type="slidenum">
              <a:rPr lang="en-GB" smtClean="0"/>
              <a:t>‹#›</a:t>
            </a:fld>
            <a:endParaRPr lang="en-GB"/>
          </a:p>
        </p:txBody>
      </p:sp>
    </p:spTree>
    <p:extLst>
      <p:ext uri="{BB962C8B-B14F-4D97-AF65-F5344CB8AC3E}">
        <p14:creationId xmlns:p14="http://schemas.microsoft.com/office/powerpoint/2010/main" val="19711301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9864B68-EBD2-47BD-9926-116CB4B5A1A1}" type="datetimeFigureOut">
              <a:rPr lang="en-GB" smtClean="0"/>
              <a:t>15/02/2026</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EE862C9C-C108-484F-9447-2DF034802844}" type="slidenum">
              <a:rPr lang="en-GB" smtClean="0"/>
              <a:t>‹#›</a:t>
            </a:fld>
            <a:endParaRPr lang="en-GB"/>
          </a:p>
        </p:txBody>
      </p:sp>
    </p:spTree>
    <p:extLst>
      <p:ext uri="{BB962C8B-B14F-4D97-AF65-F5344CB8AC3E}">
        <p14:creationId xmlns:p14="http://schemas.microsoft.com/office/powerpoint/2010/main" val="3698694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9864B68-EBD2-47BD-9926-116CB4B5A1A1}" type="datetimeFigureOut">
              <a:rPr lang="en-GB" smtClean="0"/>
              <a:t>15/02/2026</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EE862C9C-C108-484F-9447-2DF034802844}" type="slidenum">
              <a:rPr lang="en-GB" smtClean="0"/>
              <a:t>‹#›</a:t>
            </a:fld>
            <a:endParaRPr lang="en-GB"/>
          </a:p>
        </p:txBody>
      </p:sp>
    </p:spTree>
    <p:extLst>
      <p:ext uri="{BB962C8B-B14F-4D97-AF65-F5344CB8AC3E}">
        <p14:creationId xmlns:p14="http://schemas.microsoft.com/office/powerpoint/2010/main" val="1187753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864B68-EBD2-47BD-9926-116CB4B5A1A1}"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862C9C-C108-484F-9447-2DF034802844}" type="slidenum">
              <a:rPr lang="en-GB" smtClean="0"/>
              <a:t>‹#›</a:t>
            </a:fld>
            <a:endParaRPr lang="en-GB"/>
          </a:p>
        </p:txBody>
      </p:sp>
    </p:spTree>
    <p:extLst>
      <p:ext uri="{BB962C8B-B14F-4D97-AF65-F5344CB8AC3E}">
        <p14:creationId xmlns:p14="http://schemas.microsoft.com/office/powerpoint/2010/main" val="34509529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9864B68-EBD2-47BD-9926-116CB4B5A1A1}"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862C9C-C108-484F-9447-2DF034802844}" type="slidenum">
              <a:rPr lang="en-GB" smtClean="0"/>
              <a:t>‹#›</a:t>
            </a:fld>
            <a:endParaRPr lang="en-GB"/>
          </a:p>
        </p:txBody>
      </p:sp>
    </p:spTree>
    <p:extLst>
      <p:ext uri="{BB962C8B-B14F-4D97-AF65-F5344CB8AC3E}">
        <p14:creationId xmlns:p14="http://schemas.microsoft.com/office/powerpoint/2010/main" val="2031989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D9864B68-EBD2-47BD-9926-116CB4B5A1A1}" type="datetimeFigureOut">
              <a:rPr lang="en-GB" smtClean="0"/>
              <a:t>15/02/2026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EE862C9C-C108-484F-9447-2DF034802844}" type="slidenum">
              <a:rPr lang="en-GB" smtClean="0"/>
              <a:t>‹#›</a:t>
            </a:fld>
            <a:endParaRPr lang="en-GB"/>
          </a:p>
        </p:txBody>
      </p:sp>
    </p:spTree>
    <p:extLst>
      <p:ext uri="{BB962C8B-B14F-4D97-AF65-F5344CB8AC3E}">
        <p14:creationId xmlns:p14="http://schemas.microsoft.com/office/powerpoint/2010/main" val="41082902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0CCFE8E-7A14-9047-646E-A5B58B20A389}"/>
              </a:ext>
            </a:extLst>
          </p:cNvPr>
          <p:cNvSpPr>
            <a:spLocks noGrp="1"/>
          </p:cNvSpPr>
          <p:nvPr>
            <p:ph type="subTitle" idx="1"/>
          </p:nvPr>
        </p:nvSpPr>
        <p:spPr>
          <a:xfrm>
            <a:off x="570271" y="1317523"/>
            <a:ext cx="9375652" cy="3392129"/>
          </a:xfrm>
        </p:spPr>
        <p:txBody>
          <a:bodyPr>
            <a:normAutofit/>
          </a:bodyPr>
          <a:lstStyle/>
          <a:p>
            <a:pPr algn="just"/>
            <a:r>
              <a:rPr lang="en-GB" sz="1100" dirty="0">
                <a:latin typeface="Arial" panose="020B0604020202020204" pitchFamily="34" charset="0"/>
                <a:cs typeface="Arial" panose="020B0604020202020204" pitchFamily="34" charset="0"/>
              </a:rPr>
              <a:t>NAME: Neema Njonjo</a:t>
            </a:r>
          </a:p>
          <a:p>
            <a:pPr algn="just"/>
            <a:r>
              <a:rPr lang="en-GB" sz="1100" dirty="0">
                <a:latin typeface="Arial" panose="020B0604020202020204" pitchFamily="34" charset="0"/>
                <a:cs typeface="Arial" panose="020B0604020202020204" pitchFamily="34" charset="0"/>
              </a:rPr>
              <a:t>STUDENT NO: 2434651</a:t>
            </a:r>
          </a:p>
          <a:p>
            <a:pPr algn="just"/>
            <a:r>
              <a:rPr lang="en-GB" sz="1100" dirty="0">
                <a:latin typeface="Arial" panose="020B0604020202020204" pitchFamily="34" charset="0"/>
                <a:cs typeface="Arial" panose="020B0604020202020204" pitchFamily="34" charset="0"/>
              </a:rPr>
              <a:t>MODULE NAME: </a:t>
            </a:r>
            <a:r>
              <a:rPr lang="en-US" sz="1100" dirty="0">
                <a:latin typeface="Arial" panose="020B0604020202020204" pitchFamily="34" charset="0"/>
                <a:cs typeface="Arial" panose="020B0604020202020204" pitchFamily="34" charset="0"/>
              </a:rPr>
              <a:t>Psychology in Health and Social Care</a:t>
            </a:r>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MODULE CODE: LCHS4010</a:t>
            </a:r>
          </a:p>
          <a:p>
            <a:pPr algn="just"/>
            <a:r>
              <a:rPr lang="en-GB" sz="1100" dirty="0">
                <a:latin typeface="Arial" panose="020B0604020202020204" pitchFamily="34" charset="0"/>
                <a:cs typeface="Arial" panose="020B0604020202020204" pitchFamily="34" charset="0"/>
              </a:rPr>
              <a:t>ASSESSMENT TITLE: Assessment 1: Individual Presentation</a:t>
            </a:r>
          </a:p>
          <a:p>
            <a:endParaRPr lang="en-GB" sz="1100" dirty="0"/>
          </a:p>
          <a:p>
            <a:endParaRPr lang="en-GB" dirty="0"/>
          </a:p>
        </p:txBody>
      </p:sp>
    </p:spTree>
    <p:extLst>
      <p:ext uri="{BB962C8B-B14F-4D97-AF65-F5344CB8AC3E}">
        <p14:creationId xmlns:p14="http://schemas.microsoft.com/office/powerpoint/2010/main" val="21210386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0468D5-8DDF-E584-31E6-F95D6AB52011}"/>
              </a:ext>
            </a:extLst>
          </p:cNvPr>
          <p:cNvSpPr>
            <a:spLocks noGrp="1"/>
          </p:cNvSpPr>
          <p:nvPr>
            <p:ph type="title"/>
          </p:nvPr>
        </p:nvSpPr>
        <p:spPr>
          <a:xfrm>
            <a:off x="2231136" y="467418"/>
            <a:ext cx="7729728" cy="1188720"/>
          </a:xfrm>
          <a:solidFill>
            <a:srgbClr val="FFFFFF"/>
          </a:solidFill>
        </p:spPr>
        <p:txBody>
          <a:bodyPr>
            <a:normAutofit/>
          </a:bodyPr>
          <a:lstStyle/>
          <a:p>
            <a:r>
              <a:rPr lang="en-GB"/>
              <a:t>Introduction</a:t>
            </a:r>
          </a:p>
        </p:txBody>
      </p:sp>
      <p:sp>
        <p:nvSpPr>
          <p:cNvPr id="3" name="Content Placeholder 2">
            <a:extLst>
              <a:ext uri="{FF2B5EF4-FFF2-40B4-BE49-F238E27FC236}">
                <a16:creationId xmlns:a16="http://schemas.microsoft.com/office/drawing/2014/main" id="{B868326F-0A7B-ECEF-EC37-BB1B27F68BD8}"/>
              </a:ext>
            </a:extLst>
          </p:cNvPr>
          <p:cNvSpPr>
            <a:spLocks noGrp="1"/>
          </p:cNvSpPr>
          <p:nvPr>
            <p:ph idx="1"/>
          </p:nvPr>
        </p:nvSpPr>
        <p:spPr>
          <a:xfrm>
            <a:off x="1706062" y="2291262"/>
            <a:ext cx="8779512" cy="2879256"/>
          </a:xfrm>
        </p:spPr>
        <p:txBody>
          <a:bodyPr>
            <a:normAutofit/>
          </a:bodyPr>
          <a:lstStyle/>
          <a:p>
            <a:r>
              <a:rPr lang="en-GB" sz="1100" dirty="0">
                <a:solidFill>
                  <a:srgbClr val="404040"/>
                </a:solidFill>
                <a:latin typeface="Arial" panose="020B0604020202020204" pitchFamily="34" charset="0"/>
                <a:cs typeface="Arial" panose="020B0604020202020204" pitchFamily="34" charset="0"/>
              </a:rPr>
              <a:t>My name is neema Njonjo.</a:t>
            </a:r>
          </a:p>
          <a:p>
            <a:r>
              <a:rPr lang="en-GB" sz="1100" dirty="0">
                <a:solidFill>
                  <a:srgbClr val="404040"/>
                </a:solidFill>
                <a:latin typeface="Arial" panose="020B0604020202020204" pitchFamily="34" charset="0"/>
                <a:cs typeface="Arial" panose="020B0604020202020204" pitchFamily="34" charset="0"/>
              </a:rPr>
              <a:t>Discussing about a young carer by the name Jenny and merging her case with  Bowlby's attachment theory</a:t>
            </a:r>
          </a:p>
          <a:p>
            <a:r>
              <a:rPr lang="en-GB" sz="1100" dirty="0">
                <a:solidFill>
                  <a:srgbClr val="404040"/>
                </a:solidFill>
                <a:latin typeface="Arial" panose="020B0604020202020204" pitchFamily="34" charset="0"/>
                <a:cs typeface="Arial" panose="020B0604020202020204" pitchFamily="34" charset="0"/>
              </a:rPr>
              <a:t> Bowlby’s attachment theory</a:t>
            </a:r>
          </a:p>
          <a:p>
            <a:r>
              <a:rPr lang="en-GB" sz="1100" dirty="0">
                <a:solidFill>
                  <a:srgbClr val="404040"/>
                </a:solidFill>
                <a:latin typeface="Arial" panose="020B0604020202020204" pitchFamily="34" charset="0"/>
                <a:cs typeface="Arial" panose="020B0604020202020204" pitchFamily="34" charset="0"/>
              </a:rPr>
              <a:t>The case study, highlights Jenny who became a young carer for her mother after the death of her father.</a:t>
            </a:r>
          </a:p>
        </p:txBody>
      </p:sp>
    </p:spTree>
    <p:extLst>
      <p:ext uri="{BB962C8B-B14F-4D97-AF65-F5344CB8AC3E}">
        <p14:creationId xmlns:p14="http://schemas.microsoft.com/office/powerpoint/2010/main" val="1420612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3424E-44A9-509E-15D5-5BB0BC334907}"/>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200">
                <a:solidFill>
                  <a:schemeClr val="tx1"/>
                </a:solidFill>
              </a:rPr>
              <a:t>Overview of Bowlby’s attachment theory</a:t>
            </a:r>
          </a:p>
        </p:txBody>
      </p:sp>
      <p:sp>
        <p:nvSpPr>
          <p:cNvPr id="17" name="Rectangle 16">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A5A270-375E-5E25-D548-53EFE81A9ED8}"/>
              </a:ext>
            </a:extLst>
          </p:cNvPr>
          <p:cNvSpPr>
            <a:spLocks noGrp="1"/>
          </p:cNvSpPr>
          <p:nvPr>
            <p:ph idx="1"/>
          </p:nvPr>
        </p:nvSpPr>
        <p:spPr>
          <a:xfrm>
            <a:off x="6049182" y="802638"/>
            <a:ext cx="5408696" cy="5252722"/>
          </a:xfrm>
        </p:spPr>
        <p:txBody>
          <a:bodyPr anchor="ctr">
            <a:normAutofit/>
          </a:bodyPr>
          <a:lstStyle/>
          <a:p>
            <a:pPr>
              <a:lnSpc>
                <a:spcPct val="90000"/>
              </a:lnSpc>
            </a:pPr>
            <a:r>
              <a:rPr lang="en-US" sz="1100" dirty="0">
                <a:solidFill>
                  <a:schemeClr val="bg1"/>
                </a:solidFill>
                <a:latin typeface="Arial" panose="020B0604020202020204" pitchFamily="34" charset="0"/>
                <a:cs typeface="Arial" panose="020B0604020202020204" pitchFamily="34" charset="0"/>
              </a:rPr>
              <a:t>Bowlby’s Attachment theory demonstrates how children’s relationships with their primary caregiver(s) can greatly affect their emotional well-being and behavior throughout their childhood and relationship towards others in adulthood (Bowlby,1969).</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Children have an instinctive biological predisposition to create attachments with a primary caregiver that can provide a secure base for them.</a:t>
            </a:r>
          </a:p>
          <a:p>
            <a:pPr marL="0" indent="0">
              <a:lnSpc>
                <a:spcPct val="90000"/>
              </a:lnSpc>
              <a:buNone/>
            </a:pPr>
            <a:endParaRPr lang="en-US" sz="1100" dirty="0">
              <a:solidFill>
                <a:schemeClr val="bg1"/>
              </a:solidFill>
              <a:latin typeface="Arial" panose="020B0604020202020204" pitchFamily="34" charset="0"/>
              <a:cs typeface="Arial" panose="020B0604020202020204" pitchFamily="34" charset="0"/>
            </a:endParaRPr>
          </a:p>
          <a:p>
            <a:pPr marL="0" indent="0">
              <a:lnSpc>
                <a:spcPct val="90000"/>
              </a:lnSpc>
              <a:buNone/>
            </a:pPr>
            <a:endParaRPr lang="en-US" sz="1100" dirty="0">
              <a:solidFill>
                <a:schemeClr val="bg1"/>
              </a:solidFill>
              <a:latin typeface="Arial" panose="020B0604020202020204" pitchFamily="34" charset="0"/>
              <a:cs typeface="Arial" panose="020B0604020202020204" pitchFamily="34" charset="0"/>
            </a:endParaRPr>
          </a:p>
          <a:p>
            <a:pPr>
              <a:lnSpc>
                <a:spcPct val="90000"/>
              </a:lnSpc>
            </a:pPr>
            <a:r>
              <a:rPr lang="en-US" sz="1100" dirty="0">
                <a:solidFill>
                  <a:schemeClr val="bg1"/>
                </a:solidFill>
                <a:latin typeface="Arial" panose="020B0604020202020204" pitchFamily="34" charset="0"/>
                <a:cs typeface="Arial" panose="020B0604020202020204" pitchFamily="34" charset="0"/>
              </a:rPr>
              <a:t> Bowlby’s theory states that our early attachment experiences help us construct an internal working model that will influence our future relationships.</a:t>
            </a:r>
            <a:br>
              <a:rPr lang="en-US" sz="1100" dirty="0">
                <a:solidFill>
                  <a:schemeClr val="bg1"/>
                </a:solidFill>
                <a:latin typeface="Arial" panose="020B0604020202020204" pitchFamily="34" charset="0"/>
                <a:cs typeface="Arial" panose="020B0604020202020204" pitchFamily="34" charset="0"/>
              </a:rPr>
            </a:br>
            <a:endParaRPr lang="en-US" sz="1100" dirty="0">
              <a:solidFill>
                <a:schemeClr val="bg1"/>
              </a:solidFill>
              <a:latin typeface="Arial" panose="020B0604020202020204" pitchFamily="34" charset="0"/>
              <a:cs typeface="Arial" panose="020B0604020202020204" pitchFamily="34" charset="0"/>
            </a:endParaRPr>
          </a:p>
          <a:p>
            <a:pPr>
              <a:lnSpc>
                <a:spcPct val="90000"/>
              </a:lnSpc>
            </a:pPr>
            <a:r>
              <a:rPr lang="en-US" sz="1100" dirty="0">
                <a:solidFill>
                  <a:schemeClr val="bg1"/>
                </a:solidFill>
                <a:latin typeface="Arial" panose="020B0604020202020204" pitchFamily="34" charset="0"/>
                <a:cs typeface="Arial" panose="020B0604020202020204" pitchFamily="34" charset="0"/>
              </a:rPr>
              <a:t>Some Key concepts of Bowlby's Attachment Theory:</a:t>
            </a:r>
            <a:br>
              <a:rPr lang="en-US" sz="1100" dirty="0">
                <a:solidFill>
                  <a:schemeClr val="bg1"/>
                </a:solidFill>
                <a:latin typeface="Arial" panose="020B0604020202020204" pitchFamily="34" charset="0"/>
                <a:cs typeface="Arial" panose="020B0604020202020204" pitchFamily="34" charset="0"/>
              </a:rPr>
            </a:br>
            <a:endParaRPr lang="en-US" sz="1100" dirty="0">
              <a:solidFill>
                <a:schemeClr val="bg1"/>
              </a:solidFill>
              <a:latin typeface="Arial" panose="020B0604020202020204" pitchFamily="34" charset="0"/>
              <a:cs typeface="Arial" panose="020B0604020202020204" pitchFamily="34" charset="0"/>
            </a:endParaRPr>
          </a:p>
          <a:p>
            <a:pPr marL="0" indent="0">
              <a:lnSpc>
                <a:spcPct val="90000"/>
              </a:lnSpc>
              <a:buNone/>
            </a:pPr>
            <a:r>
              <a:rPr lang="en-US" sz="1100" dirty="0">
                <a:solidFill>
                  <a:schemeClr val="bg1"/>
                </a:solidFill>
                <a:latin typeface="Arial" panose="020B0604020202020204" pitchFamily="34" charset="0"/>
                <a:cs typeface="Arial" panose="020B0604020202020204" pitchFamily="34" charset="0"/>
              </a:rPr>
              <a:t>-Innate attachment – These are the attachments we as babies/children instinctively form with others to survive.</a:t>
            </a:r>
          </a:p>
          <a:p>
            <a:pPr marL="0" indent="0">
              <a:lnSpc>
                <a:spcPct val="90000"/>
              </a:lnSpc>
              <a:buNone/>
            </a:pP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-Internal working model- This are the views we hold about ourselves, and others and future relationships based off our early experiences.</a:t>
            </a:r>
          </a:p>
          <a:p>
            <a:pPr marL="0" indent="0">
              <a:lnSpc>
                <a:spcPct val="90000"/>
              </a:lnSpc>
              <a:buNone/>
            </a:pP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-Secure base- Someone who provides you with a feeling of safety and support. Allows the child to explore confidently.</a:t>
            </a:r>
            <a:endParaRPr lang="en-GB"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078820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FE623-1150-BAEB-EB41-D2C2A24608F5}"/>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Application of theory key concepts</a:t>
            </a:r>
          </a:p>
        </p:txBody>
      </p:sp>
      <p:sp>
        <p:nvSpPr>
          <p:cNvPr id="17" name="Rectangle 16">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E83AF9-6C41-D58F-5F68-09796C2AFCFF}"/>
              </a:ext>
            </a:extLst>
          </p:cNvPr>
          <p:cNvSpPr>
            <a:spLocks noGrp="1"/>
          </p:cNvSpPr>
          <p:nvPr>
            <p:ph idx="1"/>
          </p:nvPr>
        </p:nvSpPr>
        <p:spPr>
          <a:xfrm>
            <a:off x="6049182" y="802638"/>
            <a:ext cx="5408696" cy="5252722"/>
          </a:xfrm>
        </p:spPr>
        <p:txBody>
          <a:bodyPr anchor="ctr">
            <a:normAutofit/>
          </a:bodyPr>
          <a:lstStyle/>
          <a:p>
            <a:pPr marL="0" indent="0">
              <a:lnSpc>
                <a:spcPct val="90000"/>
              </a:lnSpc>
              <a:buNone/>
            </a:pPr>
            <a:r>
              <a:rPr lang="en-US" sz="1100" dirty="0">
                <a:solidFill>
                  <a:schemeClr val="bg1"/>
                </a:solidFill>
                <a:latin typeface="Arial" panose="020B0604020202020204" pitchFamily="34" charset="0"/>
                <a:cs typeface="Arial" panose="020B0604020202020204" pitchFamily="34" charset="0"/>
              </a:rPr>
              <a:t>Main concept – Internal working model.</a:t>
            </a:r>
          </a:p>
          <a:p>
            <a:pPr marL="0" indent="0">
              <a:lnSpc>
                <a:spcPct val="90000"/>
              </a:lnSpc>
              <a:buNone/>
            </a:pPr>
            <a:br>
              <a:rPr lang="en-US" sz="1100" dirty="0">
                <a:solidFill>
                  <a:schemeClr val="bg1"/>
                </a:solidFill>
                <a:latin typeface="Arial" panose="020B0604020202020204" pitchFamily="34" charset="0"/>
                <a:cs typeface="Arial" panose="020B0604020202020204" pitchFamily="34" charset="0"/>
              </a:rPr>
            </a:b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Internal working models refer to childhood blueprints built from early experiences with caregivers which influence how a child perceives themselves, others and the world around them.</a:t>
            </a:r>
            <a:br>
              <a:rPr lang="en-US" sz="1100" dirty="0">
                <a:solidFill>
                  <a:schemeClr val="bg1"/>
                </a:solidFill>
                <a:latin typeface="Arial" panose="020B0604020202020204" pitchFamily="34" charset="0"/>
                <a:cs typeface="Arial" panose="020B0604020202020204" pitchFamily="34" charset="0"/>
              </a:rPr>
            </a:br>
            <a:br>
              <a:rPr lang="en-US" sz="1100" dirty="0">
                <a:solidFill>
                  <a:schemeClr val="bg1"/>
                </a:solidFill>
                <a:latin typeface="Arial" panose="020B0604020202020204" pitchFamily="34" charset="0"/>
                <a:cs typeface="Arial" panose="020B0604020202020204" pitchFamily="34" charset="0"/>
              </a:rPr>
            </a:br>
            <a:r>
              <a:rPr lang="en-US" sz="1100" b="1" dirty="0">
                <a:solidFill>
                  <a:schemeClr val="bg1"/>
                </a:solidFill>
                <a:latin typeface="Arial" panose="020B0604020202020204" pitchFamily="34" charset="0"/>
                <a:cs typeface="Arial" panose="020B0604020202020204" pitchFamily="34" charset="0"/>
              </a:rPr>
              <a:t>Application of theories ideas to Jenny</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Not having her father around and needing to look after her mum could have broken Jenny’s feeling of security.</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Receiving minimal emotional support could lead to developing negative perceptions about herself and relationships over the past 5 years.</a:t>
            </a:r>
          </a:p>
          <a:p>
            <a:pPr marL="0" indent="0">
              <a:lnSpc>
                <a:spcPct val="90000"/>
              </a:lnSpc>
              <a:buNone/>
            </a:pPr>
            <a:endParaRPr lang="en-US" sz="1100" dirty="0">
              <a:solidFill>
                <a:schemeClr val="bg1"/>
              </a:solidFill>
              <a:latin typeface="Arial" panose="020B0604020202020204" pitchFamily="34" charset="0"/>
              <a:cs typeface="Arial" panose="020B0604020202020204" pitchFamily="34" charset="0"/>
            </a:endParaRPr>
          </a:p>
          <a:p>
            <a:pPr marL="0" indent="0">
              <a:lnSpc>
                <a:spcPct val="90000"/>
              </a:lnSpc>
              <a:buNone/>
            </a:pPr>
            <a:br>
              <a:rPr lang="en-US" sz="1100" dirty="0">
                <a:solidFill>
                  <a:schemeClr val="bg1"/>
                </a:solidFill>
                <a:latin typeface="Arial" panose="020B0604020202020204" pitchFamily="34" charset="0"/>
                <a:cs typeface="Arial" panose="020B0604020202020204" pitchFamily="34" charset="0"/>
              </a:rPr>
            </a:br>
            <a:br>
              <a:rPr lang="en-US" sz="1100" dirty="0">
                <a:solidFill>
                  <a:schemeClr val="bg1"/>
                </a:solidFill>
                <a:latin typeface="Arial" panose="020B0604020202020204" pitchFamily="34" charset="0"/>
                <a:cs typeface="Arial" panose="020B0604020202020204" pitchFamily="34" charset="0"/>
              </a:rPr>
            </a:br>
            <a:r>
              <a:rPr lang="en-US" sz="1100" b="1" dirty="0">
                <a:solidFill>
                  <a:schemeClr val="bg1"/>
                </a:solidFill>
                <a:latin typeface="Arial" panose="020B0604020202020204" pitchFamily="34" charset="0"/>
                <a:cs typeface="Arial" panose="020B0604020202020204" pitchFamily="34" charset="0"/>
              </a:rPr>
              <a:t>Some internal working models Jenny may have:</a:t>
            </a:r>
            <a:br>
              <a:rPr lang="en-US" sz="1100" b="1"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 I need to look after myself”</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 Other needs are more important”</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 The people I care about might not always be around”</a:t>
            </a:r>
          </a:p>
          <a:p>
            <a:pPr marL="0" indent="0">
              <a:lnSpc>
                <a:spcPct val="90000"/>
              </a:lnSpc>
              <a:buNone/>
            </a:pPr>
            <a:endParaRPr lang="en-US" sz="1100" dirty="0">
              <a:solidFill>
                <a:schemeClr val="bg1"/>
              </a:solidFill>
              <a:latin typeface="Arial" panose="020B0604020202020204" pitchFamily="34" charset="0"/>
              <a:cs typeface="Arial" panose="020B0604020202020204" pitchFamily="34" charset="0"/>
            </a:endParaRPr>
          </a:p>
          <a:p>
            <a:pPr marL="0" indent="0">
              <a:lnSpc>
                <a:spcPct val="90000"/>
              </a:lnSpc>
              <a:buNone/>
            </a:pPr>
            <a:br>
              <a:rPr lang="en-US" sz="1100" dirty="0">
                <a:solidFill>
                  <a:schemeClr val="bg1"/>
                </a:solidFill>
                <a:latin typeface="Arial" panose="020B0604020202020204" pitchFamily="34" charset="0"/>
                <a:cs typeface="Arial" panose="020B0604020202020204" pitchFamily="34" charset="0"/>
              </a:rPr>
            </a:br>
            <a:br>
              <a:rPr lang="en-US" sz="1100" dirty="0">
                <a:solidFill>
                  <a:schemeClr val="bg1"/>
                </a:solidFill>
                <a:latin typeface="Arial" panose="020B0604020202020204" pitchFamily="34" charset="0"/>
                <a:cs typeface="Arial" panose="020B0604020202020204" pitchFamily="34" charset="0"/>
              </a:rPr>
            </a:br>
            <a:r>
              <a:rPr lang="en-US" sz="1100" b="1" dirty="0">
                <a:solidFill>
                  <a:schemeClr val="bg1"/>
                </a:solidFill>
                <a:latin typeface="Arial" panose="020B0604020202020204" pitchFamily="34" charset="0"/>
                <a:cs typeface="Arial" panose="020B0604020202020204" pitchFamily="34" charset="0"/>
              </a:rPr>
              <a:t>How this could affect Jenny’s adolescent development and wellbeing</a:t>
            </a:r>
          </a:p>
          <a:p>
            <a:pPr marL="0" indent="0">
              <a:lnSpc>
                <a:spcPct val="90000"/>
              </a:lnSpc>
              <a:buNone/>
            </a:pP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Feel inadequate and lack confidence</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Struggle to trust others or seek support</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Becoming over- responsible, can lead to feeling emotionally exhausted</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Struggle to form positive relationships with peers</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Experience anxiety, depression and other mental health difficulties.</a:t>
            </a:r>
            <a:endParaRPr lang="en-GB"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2014479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85C64-51C1-7F7C-0C54-E661466F3D4E}"/>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Practical strategies </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0E90332-0C57-4168-D3CB-8AE759FC7391}"/>
              </a:ext>
            </a:extLst>
          </p:cNvPr>
          <p:cNvSpPr>
            <a:spLocks noGrp="1"/>
          </p:cNvSpPr>
          <p:nvPr>
            <p:ph idx="1"/>
          </p:nvPr>
        </p:nvSpPr>
        <p:spPr>
          <a:xfrm>
            <a:off x="6049182" y="802638"/>
            <a:ext cx="5408696" cy="5252722"/>
          </a:xfrm>
        </p:spPr>
        <p:txBody>
          <a:bodyPr anchor="ctr">
            <a:normAutofit/>
          </a:bodyPr>
          <a:lstStyle/>
          <a:p>
            <a:pPr marL="0" indent="0">
              <a:lnSpc>
                <a:spcPct val="90000"/>
              </a:lnSpc>
              <a:buNone/>
            </a:pPr>
            <a:r>
              <a:rPr lang="en-US" sz="1100" b="1" dirty="0">
                <a:solidFill>
                  <a:schemeClr val="bg1"/>
                </a:solidFill>
                <a:latin typeface="Arial" panose="020B0604020202020204" pitchFamily="34" charset="0"/>
                <a:cs typeface="Arial" panose="020B0604020202020204" pitchFamily="34" charset="0"/>
              </a:rPr>
              <a:t>1) Minimise role reversal (parentification)</a:t>
            </a:r>
          </a:p>
          <a:p>
            <a:pPr marL="0" indent="0">
              <a:lnSpc>
                <a:spcPct val="90000"/>
              </a:lnSpc>
              <a:buNone/>
            </a:pPr>
            <a:r>
              <a:rPr lang="en-US" sz="1100" dirty="0">
                <a:solidFill>
                  <a:schemeClr val="bg1"/>
                </a:solidFill>
                <a:latin typeface="Arial" panose="020B0604020202020204" pitchFamily="34" charset="0"/>
                <a:cs typeface="Arial" panose="020B0604020202020204" pitchFamily="34" charset="0"/>
              </a:rPr>
              <a:t>Bowlby's Attachment Theory emphasises appropriate roles for parents and caregivers</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-Ways to achieve this:</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Implement respite care</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Involve social care to determine support needs.</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Helps maintain boundaries so Jenny is not taking care of Mum alone (Bowlby,1973).</a:t>
            </a:r>
            <a:br>
              <a:rPr lang="en-US" sz="1100" dirty="0">
                <a:solidFill>
                  <a:schemeClr val="bg1"/>
                </a:solidFill>
                <a:latin typeface="Arial" panose="020B0604020202020204" pitchFamily="34" charset="0"/>
                <a:cs typeface="Arial" panose="020B0604020202020204" pitchFamily="34" charset="0"/>
              </a:rPr>
            </a:br>
            <a:br>
              <a:rPr lang="en-US" sz="1100" dirty="0">
                <a:solidFill>
                  <a:schemeClr val="bg1"/>
                </a:solidFill>
                <a:latin typeface="Arial" panose="020B0604020202020204" pitchFamily="34" charset="0"/>
                <a:cs typeface="Arial" panose="020B0604020202020204" pitchFamily="34" charset="0"/>
              </a:rPr>
            </a:br>
            <a:r>
              <a:rPr lang="en-US" sz="1100" b="1" dirty="0">
                <a:solidFill>
                  <a:schemeClr val="bg1"/>
                </a:solidFill>
                <a:latin typeface="Arial" panose="020B0604020202020204" pitchFamily="34" charset="0"/>
                <a:cs typeface="Arial" panose="020B0604020202020204" pitchFamily="34" charset="0"/>
              </a:rPr>
              <a:t>2) Promote expression of emotions</a:t>
            </a:r>
          </a:p>
          <a:p>
            <a:pPr marL="0" indent="0">
              <a:lnSpc>
                <a:spcPct val="90000"/>
              </a:lnSpc>
              <a:buNone/>
            </a:pPr>
            <a:r>
              <a:rPr lang="en-US" sz="1100" dirty="0">
                <a:solidFill>
                  <a:schemeClr val="bg1"/>
                </a:solidFill>
                <a:latin typeface="Arial" panose="020B0604020202020204" pitchFamily="34" charset="0"/>
                <a:cs typeface="Arial" panose="020B0604020202020204" pitchFamily="34" charset="0"/>
              </a:rPr>
              <a:t>Jenny may hide or ignore her own needs. They could be offered:</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Counselling/ Attachment based therapy</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Young carers group for peer support e.g. Young Carer Organisation.</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Regular contact with a trusted adult (Bowlby, 1988).</a:t>
            </a:r>
            <a:br>
              <a:rPr lang="en-US" sz="1100" dirty="0">
                <a:solidFill>
                  <a:schemeClr val="bg1"/>
                </a:solidFill>
                <a:latin typeface="Arial" panose="020B0604020202020204" pitchFamily="34" charset="0"/>
                <a:cs typeface="Arial" panose="020B0604020202020204" pitchFamily="34" charset="0"/>
              </a:rPr>
            </a:b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Allow Jenny to open up about how she feels.</a:t>
            </a:r>
            <a:br>
              <a:rPr lang="en-US" sz="1100" dirty="0">
                <a:solidFill>
                  <a:schemeClr val="bg1"/>
                </a:solidFill>
                <a:latin typeface="Arial" panose="020B0604020202020204" pitchFamily="34" charset="0"/>
                <a:cs typeface="Arial" panose="020B0604020202020204" pitchFamily="34" charset="0"/>
              </a:rPr>
            </a:br>
            <a:br>
              <a:rPr lang="en-US" sz="1100" dirty="0">
                <a:solidFill>
                  <a:schemeClr val="bg1"/>
                </a:solidFill>
                <a:latin typeface="Arial" panose="020B0604020202020204" pitchFamily="34" charset="0"/>
                <a:cs typeface="Arial" panose="020B0604020202020204" pitchFamily="34" charset="0"/>
              </a:rPr>
            </a:br>
            <a:r>
              <a:rPr lang="en-US" sz="1100" b="1" dirty="0">
                <a:solidFill>
                  <a:schemeClr val="bg1"/>
                </a:solidFill>
                <a:latin typeface="Arial" panose="020B0604020202020204" pitchFamily="34" charset="0"/>
                <a:cs typeface="Arial" panose="020B0604020202020204" pitchFamily="34" charset="0"/>
              </a:rPr>
              <a:t>3) Improve unhealthy internal working model</a:t>
            </a:r>
          </a:p>
          <a:p>
            <a:pPr marL="0" indent="0">
              <a:lnSpc>
                <a:spcPct val="90000"/>
              </a:lnSpc>
              <a:buNone/>
            </a:pPr>
            <a:r>
              <a:rPr lang="en-US" sz="1100" dirty="0">
                <a:solidFill>
                  <a:schemeClr val="bg1"/>
                </a:solidFill>
                <a:latin typeface="Arial" panose="020B0604020202020204" pitchFamily="34" charset="0"/>
                <a:cs typeface="Arial" panose="020B0604020202020204" pitchFamily="34" charset="0"/>
              </a:rPr>
              <a:t>If Jenny has the belief of “I have to look after everyone” a professional can:</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Remind Jenny that her needs are important too (Bowlby,1969).</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Promote healthy self esteem through praise</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Encourage other aspects of Jenny's life outside of her role as a young carer.</a:t>
            </a:r>
            <a:endParaRPr lang="en-GB"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391843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C1FC8-EE96-6290-0532-29443AD59B62}"/>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Nature VS Nurture </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98448D-F875-42DD-D859-B9CBF86B92D5}"/>
              </a:ext>
            </a:extLst>
          </p:cNvPr>
          <p:cNvSpPr>
            <a:spLocks noGrp="1"/>
          </p:cNvSpPr>
          <p:nvPr>
            <p:ph idx="1"/>
          </p:nvPr>
        </p:nvSpPr>
        <p:spPr>
          <a:xfrm>
            <a:off x="6049182" y="802638"/>
            <a:ext cx="5408696" cy="5252722"/>
          </a:xfrm>
        </p:spPr>
        <p:txBody>
          <a:bodyPr anchor="ctr">
            <a:normAutofit/>
          </a:bodyPr>
          <a:lstStyle/>
          <a:p>
            <a:pPr>
              <a:lnSpc>
                <a:spcPct val="90000"/>
              </a:lnSpc>
            </a:pPr>
            <a:r>
              <a:rPr lang="en-US" sz="1100" dirty="0">
                <a:solidFill>
                  <a:schemeClr val="bg1"/>
                </a:solidFill>
                <a:latin typeface="Arial" panose="020B0604020202020204" pitchFamily="34" charset="0"/>
                <a:cs typeface="Arial" panose="020B0604020202020204" pitchFamily="34" charset="0"/>
              </a:rPr>
              <a:t>Nature &amp; Nurture Factors impacting Jenny’s Case</a:t>
            </a:r>
          </a:p>
          <a:p>
            <a:pPr marL="0" indent="0">
              <a:lnSpc>
                <a:spcPct val="90000"/>
              </a:lnSpc>
              <a:buNone/>
            </a:pPr>
            <a:r>
              <a:rPr lang="en-US" sz="1100" dirty="0">
                <a:solidFill>
                  <a:schemeClr val="bg1"/>
                </a:solidFill>
                <a:latin typeface="Arial" panose="020B0604020202020204" pitchFamily="34" charset="0"/>
                <a:cs typeface="Arial" panose="020B0604020202020204" pitchFamily="34" charset="0"/>
              </a:rPr>
              <a:t>Environmental factors (nurture)</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Continual stress due to mother’s illness/fear of financial burden</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Lack of socialisation with peers/limited opportunities</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Long term caregiving (11-16) - responsible for role reversal</a:t>
            </a:r>
          </a:p>
          <a:p>
            <a:pPr marL="0" indent="0">
              <a:lnSpc>
                <a:spcPct val="90000"/>
              </a:lnSpc>
              <a:buNone/>
            </a:pP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Environmental factors will have more direct impact on Jenny’s emotional wellbeing as caring is a repetitive and chronic stressor occurring throughout adolescence.</a:t>
            </a:r>
          </a:p>
          <a:p>
            <a:pPr>
              <a:lnSpc>
                <a:spcPct val="90000"/>
              </a:lnSpc>
            </a:pPr>
            <a:r>
              <a:rPr lang="en-US" sz="1100" dirty="0">
                <a:solidFill>
                  <a:schemeClr val="bg1"/>
                </a:solidFill>
                <a:latin typeface="Arial" panose="020B0604020202020204" pitchFamily="34" charset="0"/>
                <a:cs typeface="Arial" panose="020B0604020202020204" pitchFamily="34" charset="0"/>
              </a:rPr>
              <a:t>Biological factors (Nature)</a:t>
            </a:r>
          </a:p>
          <a:p>
            <a:pPr marL="0" indent="0">
              <a:lnSpc>
                <a:spcPct val="90000"/>
              </a:lnSpc>
              <a:buNone/>
            </a:pPr>
            <a:r>
              <a:rPr lang="en-US" sz="1100" dirty="0">
                <a:solidFill>
                  <a:schemeClr val="bg1"/>
                </a:solidFill>
                <a:latin typeface="Arial" panose="020B0604020202020204" pitchFamily="34" charset="0"/>
                <a:cs typeface="Arial" panose="020B0604020202020204" pitchFamily="34" charset="0"/>
              </a:rPr>
              <a:t>Family history of anxiety/depression (Rutter,2006).</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Impact of chronic stress on brain development/cortisol production (Gunnar and Quevedo,2007).</a:t>
            </a:r>
          </a:p>
          <a:p>
            <a:pPr marL="0" indent="0">
              <a:lnSpc>
                <a:spcPct val="90000"/>
              </a:lnSpc>
              <a:buNone/>
            </a:pP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Biological factors may predispose Jenny but not come to fruition without environmental factors.</a:t>
            </a:r>
            <a:br>
              <a:rPr lang="en-US" sz="1100" dirty="0">
                <a:solidFill>
                  <a:schemeClr val="bg1"/>
                </a:solidFill>
                <a:latin typeface="Arial" panose="020B0604020202020204" pitchFamily="34" charset="0"/>
                <a:cs typeface="Arial" panose="020B0604020202020204" pitchFamily="34" charset="0"/>
              </a:rPr>
            </a:b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 </a:t>
            </a:r>
          </a:p>
          <a:p>
            <a:pPr>
              <a:lnSpc>
                <a:spcPct val="90000"/>
              </a:lnSpc>
            </a:pPr>
            <a:r>
              <a:rPr lang="en-US" sz="1100" dirty="0">
                <a:solidFill>
                  <a:schemeClr val="bg1"/>
                </a:solidFill>
                <a:latin typeface="Arial" panose="020B0604020202020204" pitchFamily="34" charset="0"/>
                <a:cs typeface="Arial" panose="020B0604020202020204" pitchFamily="34" charset="0"/>
              </a:rPr>
              <a:t>Nature and Nurture Impact on Jenny’s Case Practical Strategies:</a:t>
            </a:r>
          </a:p>
          <a:p>
            <a:pPr marL="0" indent="0">
              <a:lnSpc>
                <a:spcPct val="90000"/>
              </a:lnSpc>
              <a:buNone/>
            </a:pPr>
            <a:r>
              <a:rPr lang="en-US" sz="1100" dirty="0">
                <a:solidFill>
                  <a:schemeClr val="bg1"/>
                </a:solidFill>
                <a:latin typeface="Arial" panose="020B0604020202020204" pitchFamily="34" charset="0"/>
                <a:cs typeface="Arial" panose="020B0604020202020204" pitchFamily="34" charset="0"/>
              </a:rPr>
              <a:t>Access to respite care can help relieve immediate stress and decrease role overload</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Connecting with peer support groups can limit social isolation and normalize what Jenny is going through.</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School support and mentoring can allow Jenny to have a secondary secure base.</a:t>
            </a:r>
            <a:endParaRPr lang="en-GB"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6586493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B54795-C8C5-CA28-81E6-78F501FFEA9E}"/>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Evaluation </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9BE06E-2B4C-F7F7-8197-2B0C0D89514D}"/>
              </a:ext>
            </a:extLst>
          </p:cNvPr>
          <p:cNvSpPr>
            <a:spLocks noGrp="1"/>
          </p:cNvSpPr>
          <p:nvPr>
            <p:ph idx="1"/>
          </p:nvPr>
        </p:nvSpPr>
        <p:spPr>
          <a:xfrm>
            <a:off x="6049182" y="802638"/>
            <a:ext cx="5408696" cy="5252722"/>
          </a:xfrm>
        </p:spPr>
        <p:txBody>
          <a:bodyPr anchor="ctr">
            <a:normAutofit/>
          </a:bodyPr>
          <a:lstStyle/>
          <a:p>
            <a:pPr marL="0" indent="0">
              <a:lnSpc>
                <a:spcPct val="90000"/>
              </a:lnSpc>
              <a:buNone/>
            </a:pPr>
            <a:r>
              <a:rPr lang="en-US" sz="1100" b="1" dirty="0">
                <a:solidFill>
                  <a:schemeClr val="bg1"/>
                </a:solidFill>
                <a:latin typeface="Arial" panose="020B0604020202020204" pitchFamily="34" charset="0"/>
                <a:cs typeface="Arial" panose="020B0604020202020204" pitchFamily="34" charset="0"/>
              </a:rPr>
              <a:t>Strengths</a:t>
            </a:r>
          </a:p>
          <a:p>
            <a:pPr marL="0" indent="0">
              <a:lnSpc>
                <a:spcPct val="90000"/>
              </a:lnSpc>
              <a:buNone/>
            </a:pPr>
            <a:r>
              <a:rPr lang="en-US" sz="1100" dirty="0">
                <a:solidFill>
                  <a:schemeClr val="bg1"/>
                </a:solidFill>
                <a:latin typeface="Arial" panose="020B0604020202020204" pitchFamily="34" charset="0"/>
                <a:cs typeface="Arial" panose="020B0604020202020204" pitchFamily="34" charset="0"/>
              </a:rPr>
              <a:t>The Bowlby’ theory gives importance to secure relationship that encourage emotional wellbeing (Bowlby, 1969). This relates to Jenny, who has had caregiving responsibilities since she was 11 years old. Bowlby’s theory will allow us to understand how her mother becoming less available and role reversals have affected her ability to feel secure and her internal working model.</a:t>
            </a:r>
            <a:br>
              <a:rPr lang="en-US" sz="1100" dirty="0">
                <a:solidFill>
                  <a:schemeClr val="bg1"/>
                </a:solidFill>
                <a:latin typeface="Arial" panose="020B0604020202020204" pitchFamily="34" charset="0"/>
                <a:cs typeface="Arial" panose="020B0604020202020204" pitchFamily="34" charset="0"/>
              </a:rPr>
            </a:b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Therefore, Bowlby’s theory can help us understand how to best relate to Jenny through mentoring, counselling and therapeutic support.</a:t>
            </a:r>
            <a:br>
              <a:rPr lang="en-US" sz="1100" dirty="0">
                <a:solidFill>
                  <a:schemeClr val="bg1"/>
                </a:solidFill>
                <a:latin typeface="Arial" panose="020B0604020202020204" pitchFamily="34" charset="0"/>
                <a:cs typeface="Arial" panose="020B0604020202020204" pitchFamily="34" charset="0"/>
              </a:rPr>
            </a:br>
            <a:br>
              <a:rPr lang="en-US" sz="1100" dirty="0">
                <a:solidFill>
                  <a:schemeClr val="bg1"/>
                </a:solidFill>
                <a:latin typeface="Arial" panose="020B0604020202020204" pitchFamily="34" charset="0"/>
                <a:cs typeface="Arial" panose="020B0604020202020204" pitchFamily="34" charset="0"/>
              </a:rPr>
            </a:br>
            <a:r>
              <a:rPr lang="en-US" sz="1100" b="1" dirty="0">
                <a:solidFill>
                  <a:schemeClr val="bg1"/>
                </a:solidFill>
                <a:latin typeface="Arial" panose="020B0604020202020204" pitchFamily="34" charset="0"/>
                <a:cs typeface="Arial" panose="020B0604020202020204" pitchFamily="34" charset="0"/>
              </a:rPr>
              <a:t>Weakness</a:t>
            </a:r>
          </a:p>
          <a:p>
            <a:pPr marL="0" indent="0">
              <a:lnSpc>
                <a:spcPct val="90000"/>
              </a:lnSpc>
              <a:buNone/>
            </a:pPr>
            <a:r>
              <a:rPr lang="en-US" sz="1100" dirty="0">
                <a:solidFill>
                  <a:schemeClr val="bg1"/>
                </a:solidFill>
                <a:latin typeface="Arial" panose="020B0604020202020204" pitchFamily="34" charset="0"/>
                <a:cs typeface="Arial" panose="020B0604020202020204" pitchFamily="34" charset="0"/>
              </a:rPr>
              <a:t>Since Bowlby’s theory concentrates on early childhood, it may lack relevance with Jenny’s experience as her responsibilities grew when she was in adolescence (Rutter,2006).</a:t>
            </a:r>
            <a:br>
              <a:rPr lang="en-US" sz="1100" dirty="0">
                <a:solidFill>
                  <a:schemeClr val="bg1"/>
                </a:solidFill>
                <a:latin typeface="Arial" panose="020B0604020202020204" pitchFamily="34" charset="0"/>
                <a:cs typeface="Arial" panose="020B0604020202020204" pitchFamily="34" charset="0"/>
              </a:rPr>
            </a:br>
            <a:br>
              <a:rPr lang="en-US" sz="1100" b="1" dirty="0">
                <a:solidFill>
                  <a:schemeClr val="bg1"/>
                </a:solidFill>
                <a:latin typeface="Arial" panose="020B0604020202020204" pitchFamily="34" charset="0"/>
                <a:cs typeface="Arial" panose="020B0604020202020204" pitchFamily="34" charset="0"/>
              </a:rPr>
            </a:br>
            <a:r>
              <a:rPr lang="en-US" sz="1100" b="1" dirty="0">
                <a:solidFill>
                  <a:schemeClr val="bg1"/>
                </a:solidFill>
                <a:latin typeface="Arial" panose="020B0604020202020204" pitchFamily="34" charset="0"/>
                <a:cs typeface="Arial" panose="020B0604020202020204" pitchFamily="34" charset="0"/>
              </a:rPr>
              <a:t>Alternative theory</a:t>
            </a:r>
          </a:p>
          <a:p>
            <a:pPr marL="0" indent="0">
              <a:lnSpc>
                <a:spcPct val="90000"/>
              </a:lnSpc>
              <a:buNone/>
            </a:pPr>
            <a:r>
              <a:rPr lang="en-US" sz="1100" dirty="0">
                <a:solidFill>
                  <a:schemeClr val="bg1"/>
                </a:solidFill>
                <a:latin typeface="Arial" panose="020B0604020202020204" pitchFamily="34" charset="0"/>
                <a:cs typeface="Arial" panose="020B0604020202020204" pitchFamily="34" charset="0"/>
              </a:rPr>
              <a:t>Erikson’s psychosocial theory (1950) might be a better theory to understand Jenny’s developmental crisis. At the age of 16, it is important to focus on who she is as an individual identity. Erikson’s theory allows us to focus on Jenny’s adolescent development.</a:t>
            </a:r>
            <a:endParaRPr lang="en-GB" sz="1100"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484330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F4DC8-CD50-63A0-B93F-8664E7E45ACE}"/>
              </a:ext>
            </a:extLst>
          </p:cNvPr>
          <p:cNvSpPr>
            <a:spLocks noGrp="1"/>
          </p:cNvSpPr>
          <p:nvPr>
            <p:ph type="title"/>
          </p:nvPr>
        </p:nvSpPr>
        <p:spPr>
          <a:xfrm>
            <a:off x="829781" y="2708804"/>
            <a:ext cx="3698803" cy="1440394"/>
          </a:xfrm>
          <a:noFill/>
          <a:ln>
            <a:solidFill>
              <a:schemeClr val="tx1"/>
            </a:solidFill>
          </a:ln>
        </p:spPr>
        <p:txBody>
          <a:bodyPr>
            <a:normAutofit/>
          </a:bodyPr>
          <a:lstStyle/>
          <a:p>
            <a:r>
              <a:rPr lang="en-GB" sz="2400">
                <a:solidFill>
                  <a:schemeClr val="tx1"/>
                </a:solidFill>
              </a:rPr>
              <a:t>Conclusion </a:t>
            </a:r>
          </a:p>
        </p:txBody>
      </p:sp>
      <p:sp>
        <p:nvSpPr>
          <p:cNvPr id="8" name="Rectangle 7">
            <a:extLst>
              <a:ext uri="{FF2B5EF4-FFF2-40B4-BE49-F238E27FC236}">
                <a16:creationId xmlns:a16="http://schemas.microsoft.com/office/drawing/2014/main" id="{FB403EBD-907E-4D59-98D4-A72CD1063C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5061" y="-2"/>
            <a:ext cx="6876939"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E83AAB-64D3-C3F6-BC48-90C4094E4621}"/>
              </a:ext>
            </a:extLst>
          </p:cNvPr>
          <p:cNvSpPr>
            <a:spLocks noGrp="1"/>
          </p:cNvSpPr>
          <p:nvPr>
            <p:ph idx="1"/>
          </p:nvPr>
        </p:nvSpPr>
        <p:spPr>
          <a:xfrm>
            <a:off x="6049182" y="802638"/>
            <a:ext cx="5408696" cy="5252722"/>
          </a:xfrm>
        </p:spPr>
        <p:txBody>
          <a:bodyPr anchor="ctr">
            <a:normAutofit/>
          </a:bodyPr>
          <a:lstStyle/>
          <a:p>
            <a:pPr marL="0" indent="0">
              <a:buNone/>
            </a:pPr>
            <a:r>
              <a:rPr lang="en-US" sz="1100" dirty="0">
                <a:solidFill>
                  <a:schemeClr val="bg1"/>
                </a:solidFill>
                <a:latin typeface="Arial" panose="020B0604020202020204" pitchFamily="34" charset="0"/>
                <a:cs typeface="Arial" panose="020B0604020202020204" pitchFamily="34" charset="0"/>
              </a:rPr>
              <a:t>Environmental experiences and genetic predispositions influence Jenny’s development.</a:t>
            </a:r>
          </a:p>
          <a:p>
            <a:pPr marL="0" indent="0">
              <a:buNone/>
            </a:pP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Bowlby's attachment theory and Erikson’s psychosocial theory demonstrate the need for secure attachments and teenagers needing identity and independence respectively</a:t>
            </a: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Health and social care workers can support all areas of development by understanding both theories</a:t>
            </a:r>
            <a:br>
              <a:rPr lang="en-US" sz="1100" dirty="0">
                <a:solidFill>
                  <a:schemeClr val="bg1"/>
                </a:solidFill>
                <a:latin typeface="Arial" panose="020B0604020202020204" pitchFamily="34" charset="0"/>
                <a:cs typeface="Arial" panose="020B0604020202020204" pitchFamily="34" charset="0"/>
              </a:rPr>
            </a:br>
            <a:br>
              <a:rPr lang="en-US" sz="1100" b="1" dirty="0">
                <a:solidFill>
                  <a:schemeClr val="bg1"/>
                </a:solidFill>
                <a:latin typeface="Arial" panose="020B0604020202020204" pitchFamily="34" charset="0"/>
                <a:cs typeface="Arial" panose="020B0604020202020204" pitchFamily="34" charset="0"/>
              </a:rPr>
            </a:br>
            <a:r>
              <a:rPr lang="en-US" sz="1100" b="1" dirty="0">
                <a:solidFill>
                  <a:schemeClr val="bg1"/>
                </a:solidFill>
                <a:latin typeface="Arial" panose="020B0604020202020204" pitchFamily="34" charset="0"/>
                <a:cs typeface="Arial" panose="020B0604020202020204" pitchFamily="34" charset="0"/>
              </a:rPr>
              <a:t>Key takeaway</a:t>
            </a:r>
          </a:p>
          <a:p>
            <a:pPr marL="0" indent="0">
              <a:buNone/>
            </a:pPr>
            <a:br>
              <a:rPr lang="en-US" sz="1100" dirty="0">
                <a:solidFill>
                  <a:schemeClr val="bg1"/>
                </a:solidFill>
                <a:latin typeface="Arial" panose="020B0604020202020204" pitchFamily="34" charset="0"/>
                <a:cs typeface="Arial" panose="020B0604020202020204" pitchFamily="34" charset="0"/>
              </a:rPr>
            </a:br>
            <a:r>
              <a:rPr lang="en-US" sz="1100" dirty="0">
                <a:solidFill>
                  <a:schemeClr val="bg1"/>
                </a:solidFill>
                <a:latin typeface="Arial" panose="020B0604020202020204" pitchFamily="34" charset="0"/>
                <a:cs typeface="Arial" panose="020B0604020202020204" pitchFamily="34" charset="0"/>
              </a:rPr>
              <a:t>Understanding psychological theory can help health and social care professionals provide practitioners with evidence-based practices when supporting vulnerable people</a:t>
            </a:r>
            <a:r>
              <a:rPr lang="en-US" dirty="0">
                <a:solidFill>
                  <a:schemeClr val="bg1"/>
                </a:solidFill>
                <a:latin typeface="Arial" panose="020B0604020202020204" pitchFamily="34" charset="0"/>
                <a:cs typeface="Arial" panose="020B0604020202020204" pitchFamily="34" charset="0"/>
              </a:rPr>
              <a:t>.</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9213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3ED74-D90B-3E64-5AE3-B1198BEC5A1B}"/>
              </a:ext>
            </a:extLst>
          </p:cNvPr>
          <p:cNvSpPr>
            <a:spLocks noGrp="1"/>
          </p:cNvSpPr>
          <p:nvPr>
            <p:ph type="title"/>
          </p:nvPr>
        </p:nvSpPr>
        <p:spPr>
          <a:xfrm>
            <a:off x="2231136" y="467418"/>
            <a:ext cx="7729728" cy="1188720"/>
          </a:xfrm>
          <a:prstGeom prst="ellipse">
            <a:avLst/>
          </a:prstGeom>
          <a:solidFill>
            <a:srgbClr val="FFFFFF"/>
          </a:solidFill>
        </p:spPr>
        <p:txBody>
          <a:bodyPr vert="horz" lIns="182880" tIns="182880" rIns="182880" bIns="182880" rtlCol="0" anchor="ctr">
            <a:normAutofit/>
          </a:bodyPr>
          <a:lstStyle/>
          <a:p>
            <a:r>
              <a:rPr lang="en-US" kern="1200" cap="all" spc="200" baseline="0" dirty="0">
                <a:solidFill>
                  <a:srgbClr val="262626"/>
                </a:solidFill>
                <a:latin typeface="+mj-lt"/>
                <a:ea typeface="+mj-ea"/>
                <a:cs typeface="+mj-cs"/>
              </a:rPr>
              <a:t>References </a:t>
            </a:r>
          </a:p>
        </p:txBody>
      </p:sp>
      <p:sp>
        <p:nvSpPr>
          <p:cNvPr id="4" name="TextBox 3">
            <a:extLst>
              <a:ext uri="{FF2B5EF4-FFF2-40B4-BE49-F238E27FC236}">
                <a16:creationId xmlns:a16="http://schemas.microsoft.com/office/drawing/2014/main" id="{AC04BAA9-8F78-D02E-2DE6-44560E42FFDD}"/>
              </a:ext>
            </a:extLst>
          </p:cNvPr>
          <p:cNvSpPr txBox="1"/>
          <p:nvPr/>
        </p:nvSpPr>
        <p:spPr>
          <a:xfrm>
            <a:off x="1515143" y="1809424"/>
            <a:ext cx="8779512" cy="2879256"/>
          </a:xfrm>
          <a:prstGeom prst="rect">
            <a:avLst/>
          </a:prstGeom>
        </p:spPr>
        <p:txBody>
          <a:bodyPr vert="horz" lIns="91440" tIns="45720" rIns="91440" bIns="45720" rtlCol="0">
            <a:noAutofit/>
          </a:bodyPr>
          <a:lstStyle/>
          <a:p>
            <a:pPr marL="342900" lvl="0" indent="-228600" defTabSz="914400">
              <a:lnSpc>
                <a:spcPct val="90000"/>
              </a:lnSpc>
              <a:spcBef>
                <a:spcPts val="1000"/>
              </a:spcBef>
              <a:buClr>
                <a:schemeClr val="accent2"/>
              </a:buClr>
              <a:buFont typeface="Arial" panose="020B0604020202020204" pitchFamily="34" charset="0"/>
              <a:buChar char="•"/>
            </a:pPr>
            <a:r>
              <a:rPr lang="en-US" sz="1100" dirty="0">
                <a:solidFill>
                  <a:srgbClr val="404040"/>
                </a:solidFill>
                <a:latin typeface="Arial" panose="020B0604020202020204" pitchFamily="34" charset="0"/>
                <a:cs typeface="Arial" panose="020B0604020202020204" pitchFamily="34" charset="0"/>
              </a:rPr>
              <a:t>Bowlby, J. (1969) Attachment and Loss: Volume I: Attachment. London: Hogarth Press.</a:t>
            </a:r>
          </a:p>
          <a:p>
            <a:pPr marL="342900" lvl="0" indent="-228600" defTabSz="914400">
              <a:lnSpc>
                <a:spcPct val="90000"/>
              </a:lnSpc>
              <a:spcBef>
                <a:spcPts val="1000"/>
              </a:spcBef>
              <a:buClr>
                <a:schemeClr val="accent2"/>
              </a:buClr>
              <a:buFont typeface="Arial" panose="020B0604020202020204" pitchFamily="34" charset="0"/>
              <a:buChar char="•"/>
            </a:pPr>
            <a:endParaRPr lang="en-US" sz="1100" dirty="0">
              <a:solidFill>
                <a:srgbClr val="404040"/>
              </a:solidFill>
              <a:latin typeface="Arial" panose="020B0604020202020204" pitchFamily="34" charset="0"/>
              <a:cs typeface="Arial" panose="020B0604020202020204" pitchFamily="34" charset="0"/>
            </a:endParaRPr>
          </a:p>
          <a:p>
            <a:pPr marL="342900" lvl="0" indent="-228600" defTabSz="914400">
              <a:lnSpc>
                <a:spcPct val="90000"/>
              </a:lnSpc>
              <a:spcBef>
                <a:spcPts val="1000"/>
              </a:spcBef>
              <a:buClr>
                <a:schemeClr val="accent2"/>
              </a:buClr>
              <a:buFont typeface="Arial" panose="020B0604020202020204" pitchFamily="34" charset="0"/>
              <a:buChar char="•"/>
            </a:pPr>
            <a:r>
              <a:rPr lang="en-US" sz="1100" dirty="0">
                <a:solidFill>
                  <a:srgbClr val="404040"/>
                </a:solidFill>
                <a:latin typeface="Arial" panose="020B0604020202020204" pitchFamily="34" charset="0"/>
                <a:cs typeface="Arial" panose="020B0604020202020204" pitchFamily="34" charset="0"/>
              </a:rPr>
              <a:t>Bowlby, J. (1973) Attachment and Loss: Volume II: Separation: Anxiety and Anger. London: Hogarth Press</a:t>
            </a:r>
          </a:p>
          <a:p>
            <a:pPr marL="342900" lvl="0" indent="-228600" defTabSz="914400">
              <a:lnSpc>
                <a:spcPct val="90000"/>
              </a:lnSpc>
              <a:spcBef>
                <a:spcPts val="1000"/>
              </a:spcBef>
              <a:buClr>
                <a:schemeClr val="accent2"/>
              </a:buClr>
              <a:buFont typeface="Arial" panose="020B0604020202020204" pitchFamily="34" charset="0"/>
              <a:buChar char="•"/>
            </a:pPr>
            <a:endParaRPr lang="en-US" sz="1100" dirty="0">
              <a:solidFill>
                <a:srgbClr val="404040"/>
              </a:solidFill>
              <a:latin typeface="Arial" panose="020B0604020202020204" pitchFamily="34" charset="0"/>
              <a:cs typeface="Arial" panose="020B0604020202020204" pitchFamily="34" charset="0"/>
            </a:endParaRPr>
          </a:p>
          <a:p>
            <a:pPr marL="342900" lvl="0" indent="-228600" defTabSz="914400">
              <a:lnSpc>
                <a:spcPct val="90000"/>
              </a:lnSpc>
              <a:spcBef>
                <a:spcPts val="1000"/>
              </a:spcBef>
              <a:buClr>
                <a:schemeClr val="accent2"/>
              </a:buClr>
              <a:buFont typeface="Arial" panose="020B0604020202020204" pitchFamily="34" charset="0"/>
              <a:buChar char="•"/>
            </a:pPr>
            <a:r>
              <a:rPr lang="en-US" sz="1100" dirty="0">
                <a:solidFill>
                  <a:srgbClr val="404040"/>
                </a:solidFill>
                <a:latin typeface="Arial" panose="020B0604020202020204" pitchFamily="34" charset="0"/>
                <a:cs typeface="Arial" panose="020B0604020202020204" pitchFamily="34" charset="0"/>
              </a:rPr>
              <a:t>Bowlby, J. (1988) A Secure Base: Clinical Applications of Attachment Theory. London: Routledge.</a:t>
            </a:r>
          </a:p>
          <a:p>
            <a:pPr marL="342900" lvl="0" indent="-228600" defTabSz="914400">
              <a:lnSpc>
                <a:spcPct val="90000"/>
              </a:lnSpc>
              <a:spcBef>
                <a:spcPts val="1000"/>
              </a:spcBef>
              <a:buClr>
                <a:schemeClr val="accent2"/>
              </a:buClr>
              <a:buFont typeface="Arial" panose="020B0604020202020204" pitchFamily="34" charset="0"/>
              <a:buChar char="•"/>
            </a:pPr>
            <a:endParaRPr lang="en-US" sz="1100" dirty="0">
              <a:solidFill>
                <a:srgbClr val="404040"/>
              </a:solidFill>
              <a:latin typeface="Arial" panose="020B0604020202020204" pitchFamily="34" charset="0"/>
              <a:cs typeface="Arial" panose="020B0604020202020204" pitchFamily="34" charset="0"/>
            </a:endParaRPr>
          </a:p>
          <a:p>
            <a:pPr marL="342900" lvl="0" indent="-228600" defTabSz="914400">
              <a:lnSpc>
                <a:spcPct val="90000"/>
              </a:lnSpc>
              <a:spcBef>
                <a:spcPts val="1000"/>
              </a:spcBef>
              <a:buClr>
                <a:schemeClr val="accent2"/>
              </a:buClr>
              <a:buFont typeface="Arial" panose="020B0604020202020204" pitchFamily="34" charset="0"/>
              <a:buChar char="•"/>
            </a:pPr>
            <a:r>
              <a:rPr lang="en-US" sz="1100" dirty="0">
                <a:solidFill>
                  <a:srgbClr val="404040"/>
                </a:solidFill>
                <a:latin typeface="Arial" panose="020B0604020202020204" pitchFamily="34" charset="0"/>
                <a:cs typeface="Arial" panose="020B0604020202020204" pitchFamily="34" charset="0"/>
              </a:rPr>
              <a:t>Erikson, E.H. (1950) Childhood and Society. New York: Norton.</a:t>
            </a:r>
          </a:p>
          <a:p>
            <a:pPr marL="342900" lvl="0" indent="-228600" defTabSz="914400">
              <a:lnSpc>
                <a:spcPct val="90000"/>
              </a:lnSpc>
              <a:spcBef>
                <a:spcPts val="1000"/>
              </a:spcBef>
              <a:buClr>
                <a:schemeClr val="accent2"/>
              </a:buClr>
              <a:buFont typeface="Arial" panose="020B0604020202020204" pitchFamily="34" charset="0"/>
              <a:buChar char="•"/>
            </a:pPr>
            <a:endParaRPr lang="en-US" sz="1100" dirty="0">
              <a:solidFill>
                <a:srgbClr val="404040"/>
              </a:solidFill>
              <a:latin typeface="Arial" panose="020B0604020202020204" pitchFamily="34" charset="0"/>
              <a:cs typeface="Arial" panose="020B0604020202020204" pitchFamily="34" charset="0"/>
            </a:endParaRPr>
          </a:p>
          <a:p>
            <a:pPr marL="342900" lvl="0" indent="-228600" defTabSz="914400">
              <a:lnSpc>
                <a:spcPct val="90000"/>
              </a:lnSpc>
              <a:spcBef>
                <a:spcPts val="1000"/>
              </a:spcBef>
              <a:buClr>
                <a:schemeClr val="accent2"/>
              </a:buClr>
              <a:buFont typeface="Arial" panose="020B0604020202020204" pitchFamily="34" charset="0"/>
              <a:buChar char="•"/>
            </a:pPr>
            <a:r>
              <a:rPr lang="en-US" sz="1100" dirty="0">
                <a:solidFill>
                  <a:srgbClr val="404040"/>
                </a:solidFill>
                <a:latin typeface="Arial" panose="020B0604020202020204" pitchFamily="34" charset="0"/>
                <a:cs typeface="Arial" panose="020B0604020202020204" pitchFamily="34" charset="0"/>
              </a:rPr>
              <a:t>Gunnar, M.R. and Quevedo, K. (2007) ‘The neurobiology of stress and development’, Annual Review of Psychology, 58, pp. 145–173.</a:t>
            </a:r>
          </a:p>
          <a:p>
            <a:pPr marL="342900" lvl="0" indent="-228600" defTabSz="914400">
              <a:lnSpc>
                <a:spcPct val="90000"/>
              </a:lnSpc>
              <a:spcBef>
                <a:spcPts val="1000"/>
              </a:spcBef>
              <a:buClr>
                <a:schemeClr val="accent2"/>
              </a:buClr>
              <a:buFont typeface="Arial" panose="020B0604020202020204" pitchFamily="34" charset="0"/>
              <a:buChar char="•"/>
            </a:pPr>
            <a:endParaRPr lang="en-US" sz="1100" dirty="0">
              <a:solidFill>
                <a:srgbClr val="404040"/>
              </a:solidFill>
              <a:latin typeface="Arial" panose="020B0604020202020204" pitchFamily="34" charset="0"/>
              <a:cs typeface="Arial" panose="020B0604020202020204" pitchFamily="34" charset="0"/>
            </a:endParaRPr>
          </a:p>
          <a:p>
            <a:pPr marL="342900" lvl="0" indent="-228600" defTabSz="914400">
              <a:lnSpc>
                <a:spcPct val="90000"/>
              </a:lnSpc>
              <a:spcBef>
                <a:spcPts val="1000"/>
              </a:spcBef>
              <a:buClr>
                <a:schemeClr val="accent2"/>
              </a:buClr>
              <a:buFont typeface="Arial" panose="020B0604020202020204" pitchFamily="34" charset="0"/>
              <a:buChar char="•"/>
            </a:pPr>
            <a:r>
              <a:rPr lang="en-US" sz="1100" dirty="0">
                <a:solidFill>
                  <a:srgbClr val="404040"/>
                </a:solidFill>
                <a:latin typeface="Arial" panose="020B0604020202020204" pitchFamily="34" charset="0"/>
                <a:cs typeface="Arial" panose="020B0604020202020204" pitchFamily="34" charset="0"/>
              </a:rPr>
              <a:t>Rutter, M. (1995) ‘Clinical implications of attachment concepts’, Journal of Child Psychology and Psychiatry, 36(4), pp. 549–571.</a:t>
            </a:r>
          </a:p>
          <a:p>
            <a:pPr lvl="0" indent="-228600" defTabSz="914400">
              <a:lnSpc>
                <a:spcPct val="90000"/>
              </a:lnSpc>
              <a:spcBef>
                <a:spcPts val="1000"/>
              </a:spcBef>
              <a:buClr>
                <a:schemeClr val="accent2"/>
              </a:buClr>
              <a:buFont typeface="Arial" panose="020B0604020202020204" pitchFamily="34" charset="0"/>
              <a:buChar char="•"/>
            </a:pPr>
            <a:endParaRPr lang="en-US" sz="1100" dirty="0">
              <a:solidFill>
                <a:srgbClr val="404040"/>
              </a:solidFill>
              <a:latin typeface="Arial" panose="020B0604020202020204" pitchFamily="34" charset="0"/>
              <a:cs typeface="Arial" panose="020B0604020202020204" pitchFamily="34" charset="0"/>
            </a:endParaRPr>
          </a:p>
          <a:p>
            <a:pPr marL="342900" lvl="0" indent="-228600" defTabSz="914400">
              <a:lnSpc>
                <a:spcPct val="90000"/>
              </a:lnSpc>
              <a:spcBef>
                <a:spcPts val="1000"/>
              </a:spcBef>
              <a:buClr>
                <a:schemeClr val="accent2"/>
              </a:buClr>
              <a:buFont typeface="Arial" panose="020B0604020202020204" pitchFamily="34" charset="0"/>
              <a:buChar char="•"/>
            </a:pPr>
            <a:r>
              <a:rPr lang="en-US" sz="1100" dirty="0">
                <a:solidFill>
                  <a:srgbClr val="404040"/>
                </a:solidFill>
                <a:latin typeface="Arial" panose="020B0604020202020204" pitchFamily="34" charset="0"/>
                <a:cs typeface="Arial" panose="020B0604020202020204" pitchFamily="34" charset="0"/>
              </a:rPr>
              <a:t>Rutter, M. (2006) Genes and </a:t>
            </a:r>
            <a:r>
              <a:rPr lang="en-US" sz="1100" dirty="0" err="1">
                <a:solidFill>
                  <a:srgbClr val="404040"/>
                </a:solidFill>
                <a:latin typeface="Arial" panose="020B0604020202020204" pitchFamily="34" charset="0"/>
                <a:cs typeface="Arial" panose="020B0604020202020204" pitchFamily="34" charset="0"/>
              </a:rPr>
              <a:t>Behaviour</a:t>
            </a:r>
            <a:r>
              <a:rPr lang="en-US" sz="1100" dirty="0">
                <a:solidFill>
                  <a:srgbClr val="404040"/>
                </a:solidFill>
                <a:latin typeface="Arial" panose="020B0604020202020204" pitchFamily="34" charset="0"/>
                <a:cs typeface="Arial" panose="020B0604020202020204" pitchFamily="34" charset="0"/>
              </a:rPr>
              <a:t>: Nature–Nurture Interplay Explained. Oxford: Blackwell Publishing.</a:t>
            </a:r>
          </a:p>
        </p:txBody>
      </p:sp>
    </p:spTree>
    <p:extLst>
      <p:ext uri="{BB962C8B-B14F-4D97-AF65-F5344CB8AC3E}">
        <p14:creationId xmlns:p14="http://schemas.microsoft.com/office/powerpoint/2010/main" val="198528163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1023</TotalTime>
  <Words>1212</Words>
  <Application>Microsoft Office PowerPoint</Application>
  <PresentationFormat>Widescreen</PresentationFormat>
  <Paragraphs>64</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Arial</vt:lpstr>
      <vt:lpstr>Gill Sans MT</vt:lpstr>
      <vt:lpstr>Parcel</vt:lpstr>
      <vt:lpstr>PowerPoint Presentation</vt:lpstr>
      <vt:lpstr>Introduction</vt:lpstr>
      <vt:lpstr>Overview of Bowlby’s attachment theory</vt:lpstr>
      <vt:lpstr>Application of theory key concepts</vt:lpstr>
      <vt:lpstr>Practical strategies </vt:lpstr>
      <vt:lpstr>Nature VS Nurture </vt:lpstr>
      <vt:lpstr>Evaluation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neema njonjo</dc:creator>
  <cp:lastModifiedBy>neema njonjo</cp:lastModifiedBy>
  <cp:revision>1</cp:revision>
  <dcterms:created xsi:type="dcterms:W3CDTF">2026-02-14T17:50:48Z</dcterms:created>
  <dcterms:modified xsi:type="dcterms:W3CDTF">2026-02-16T00:23:00Z</dcterms:modified>
</cp:coreProperties>
</file>