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notesMasterIdLst>
    <p:notesMasterId r:id="rId39"/>
  </p:notesMasterIdLst>
  <p:sldIdLst>
    <p:sldId id="257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8" r:id="rId30"/>
    <p:sldId id="289" r:id="rId31"/>
    <p:sldId id="290" r:id="rId32"/>
    <p:sldId id="291" r:id="rId33"/>
    <p:sldId id="292" r:id="rId34"/>
    <p:sldId id="293" r:id="rId35"/>
    <p:sldId id="295" r:id="rId36"/>
    <p:sldId id="297" r:id="rId37"/>
    <p:sldId id="294" r:id="rId3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FE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729"/>
  </p:normalViewPr>
  <p:slideViewPr>
    <p:cSldViewPr>
      <p:cViewPr varScale="1">
        <p:scale>
          <a:sx n="105" d="100"/>
          <a:sy n="105" d="100"/>
        </p:scale>
        <p:origin x="174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B6BB26-43D0-47E3-BBDB-DA5DDF7790C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3228916-DF4B-4602-B041-B9410A211DBE}">
      <dgm:prSet/>
      <dgm:spPr/>
      <dgm:t>
        <a:bodyPr/>
        <a:lstStyle/>
        <a:p>
          <a:r>
            <a:rPr lang="en-US"/>
            <a:t>Psychological benefits of taking part…</a:t>
          </a:r>
        </a:p>
      </dgm:t>
    </dgm:pt>
    <dgm:pt modelId="{CC20C3C7-66FA-4263-8F94-517ADD5DAC90}" type="parTrans" cxnId="{4E53F8AA-DB7B-475D-ADD7-FFB9B89277A5}">
      <dgm:prSet/>
      <dgm:spPr/>
      <dgm:t>
        <a:bodyPr/>
        <a:lstStyle/>
        <a:p>
          <a:endParaRPr lang="en-US"/>
        </a:p>
      </dgm:t>
    </dgm:pt>
    <dgm:pt modelId="{63B6798D-1F96-458C-93F6-CD923624E6BC}" type="sibTrans" cxnId="{4E53F8AA-DB7B-475D-ADD7-FFB9B89277A5}">
      <dgm:prSet/>
      <dgm:spPr/>
      <dgm:t>
        <a:bodyPr/>
        <a:lstStyle/>
        <a:p>
          <a:endParaRPr lang="en-US"/>
        </a:p>
      </dgm:t>
    </dgm:pt>
    <dgm:pt modelId="{CFEFC4DC-DAED-46A9-847E-DE870FD53CBC}">
      <dgm:prSet/>
      <dgm:spPr/>
      <dgm:t>
        <a:bodyPr/>
        <a:lstStyle/>
        <a:p>
          <a:r>
            <a:rPr lang="en-US"/>
            <a:t>Why do we select these activities? Positive reasons?</a:t>
          </a:r>
        </a:p>
      </dgm:t>
    </dgm:pt>
    <dgm:pt modelId="{BB0700F2-3093-4A9A-B2BA-44669C488D26}" type="parTrans" cxnId="{EF939746-792C-4976-8DA0-F01ECAB75FDF}">
      <dgm:prSet/>
      <dgm:spPr/>
      <dgm:t>
        <a:bodyPr/>
        <a:lstStyle/>
        <a:p>
          <a:endParaRPr lang="en-US"/>
        </a:p>
      </dgm:t>
    </dgm:pt>
    <dgm:pt modelId="{8B9F4DCE-DE27-45E8-A10E-4DD145E342B4}" type="sibTrans" cxnId="{EF939746-792C-4976-8DA0-F01ECAB75FDF}">
      <dgm:prSet/>
      <dgm:spPr/>
      <dgm:t>
        <a:bodyPr/>
        <a:lstStyle/>
        <a:p>
          <a:endParaRPr lang="en-US"/>
        </a:p>
      </dgm:t>
    </dgm:pt>
    <dgm:pt modelId="{722DDD95-4FE3-4072-A390-21DD95BDDA9C}">
      <dgm:prSet/>
      <dgm:spPr/>
      <dgm:t>
        <a:bodyPr/>
        <a:lstStyle/>
        <a:p>
          <a:r>
            <a:rPr lang="en-US"/>
            <a:t>Motivation is a starting point for establishing what we can obtain from these activities…</a:t>
          </a:r>
        </a:p>
      </dgm:t>
    </dgm:pt>
    <dgm:pt modelId="{4A69E882-3B0F-4002-A7F8-40007078AB7B}" type="parTrans" cxnId="{B34707CC-2503-4630-9AE7-F0E874561FD7}">
      <dgm:prSet/>
      <dgm:spPr/>
      <dgm:t>
        <a:bodyPr/>
        <a:lstStyle/>
        <a:p>
          <a:endParaRPr lang="en-US"/>
        </a:p>
      </dgm:t>
    </dgm:pt>
    <dgm:pt modelId="{C4F84BD8-AA5F-405F-A9BA-08AE40614419}" type="sibTrans" cxnId="{B34707CC-2503-4630-9AE7-F0E874561FD7}">
      <dgm:prSet/>
      <dgm:spPr/>
      <dgm:t>
        <a:bodyPr/>
        <a:lstStyle/>
        <a:p>
          <a:endParaRPr lang="en-US"/>
        </a:p>
      </dgm:t>
    </dgm:pt>
    <dgm:pt modelId="{43741A4C-48A0-4340-911E-3E167B578154}" type="pres">
      <dgm:prSet presAssocID="{52B6BB26-43D0-47E3-BBDB-DA5DDF7790C0}" presName="linear" presStyleCnt="0">
        <dgm:presLayoutVars>
          <dgm:animLvl val="lvl"/>
          <dgm:resizeHandles val="exact"/>
        </dgm:presLayoutVars>
      </dgm:prSet>
      <dgm:spPr/>
    </dgm:pt>
    <dgm:pt modelId="{D35D4BAA-8066-5644-8A83-C0E516A92D52}" type="pres">
      <dgm:prSet presAssocID="{23228916-DF4B-4602-B041-B9410A211DB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3C47005-3F17-FD46-8823-4E5C2184D387}" type="pres">
      <dgm:prSet presAssocID="{63B6798D-1F96-458C-93F6-CD923624E6BC}" presName="spacer" presStyleCnt="0"/>
      <dgm:spPr/>
    </dgm:pt>
    <dgm:pt modelId="{2BECB8F1-530C-DB44-8733-A5FB24F0F4B8}" type="pres">
      <dgm:prSet presAssocID="{CFEFC4DC-DAED-46A9-847E-DE870FD53CB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9849FCF-1993-B142-8381-EAB404744228}" type="pres">
      <dgm:prSet presAssocID="{8B9F4DCE-DE27-45E8-A10E-4DD145E342B4}" presName="spacer" presStyleCnt="0"/>
      <dgm:spPr/>
    </dgm:pt>
    <dgm:pt modelId="{2F00884D-C237-5F4C-B0CA-FCAD93A8B26D}" type="pres">
      <dgm:prSet presAssocID="{722DDD95-4FE3-4072-A390-21DD95BDDA9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F259606-8081-524B-BD5E-35D683852C61}" type="presOf" srcId="{23228916-DF4B-4602-B041-B9410A211DBE}" destId="{D35D4BAA-8066-5644-8A83-C0E516A92D52}" srcOrd="0" destOrd="0" presId="urn:microsoft.com/office/officeart/2005/8/layout/vList2"/>
    <dgm:cxn modelId="{EE246820-D678-F94F-892A-87D3776D8789}" type="presOf" srcId="{52B6BB26-43D0-47E3-BBDB-DA5DDF7790C0}" destId="{43741A4C-48A0-4340-911E-3E167B578154}" srcOrd="0" destOrd="0" presId="urn:microsoft.com/office/officeart/2005/8/layout/vList2"/>
    <dgm:cxn modelId="{EF939746-792C-4976-8DA0-F01ECAB75FDF}" srcId="{52B6BB26-43D0-47E3-BBDB-DA5DDF7790C0}" destId="{CFEFC4DC-DAED-46A9-847E-DE870FD53CBC}" srcOrd="1" destOrd="0" parTransId="{BB0700F2-3093-4A9A-B2BA-44669C488D26}" sibTransId="{8B9F4DCE-DE27-45E8-A10E-4DD145E342B4}"/>
    <dgm:cxn modelId="{4E53F8AA-DB7B-475D-ADD7-FFB9B89277A5}" srcId="{52B6BB26-43D0-47E3-BBDB-DA5DDF7790C0}" destId="{23228916-DF4B-4602-B041-B9410A211DBE}" srcOrd="0" destOrd="0" parTransId="{CC20C3C7-66FA-4263-8F94-517ADD5DAC90}" sibTransId="{63B6798D-1F96-458C-93F6-CD923624E6BC}"/>
    <dgm:cxn modelId="{23211BB5-55F6-DC44-9E4D-FF72DA9F9E31}" type="presOf" srcId="{722DDD95-4FE3-4072-A390-21DD95BDDA9C}" destId="{2F00884D-C237-5F4C-B0CA-FCAD93A8B26D}" srcOrd="0" destOrd="0" presId="urn:microsoft.com/office/officeart/2005/8/layout/vList2"/>
    <dgm:cxn modelId="{B34707CC-2503-4630-9AE7-F0E874561FD7}" srcId="{52B6BB26-43D0-47E3-BBDB-DA5DDF7790C0}" destId="{722DDD95-4FE3-4072-A390-21DD95BDDA9C}" srcOrd="2" destOrd="0" parTransId="{4A69E882-3B0F-4002-A7F8-40007078AB7B}" sibTransId="{C4F84BD8-AA5F-405F-A9BA-08AE40614419}"/>
    <dgm:cxn modelId="{88DBA1D2-06B8-C549-8ED1-78820F76F08B}" type="presOf" srcId="{CFEFC4DC-DAED-46A9-847E-DE870FD53CBC}" destId="{2BECB8F1-530C-DB44-8733-A5FB24F0F4B8}" srcOrd="0" destOrd="0" presId="urn:microsoft.com/office/officeart/2005/8/layout/vList2"/>
    <dgm:cxn modelId="{4951C8C8-F0D5-114B-A8EE-AED67A70F94C}" type="presParOf" srcId="{43741A4C-48A0-4340-911E-3E167B578154}" destId="{D35D4BAA-8066-5644-8A83-C0E516A92D52}" srcOrd="0" destOrd="0" presId="urn:microsoft.com/office/officeart/2005/8/layout/vList2"/>
    <dgm:cxn modelId="{CC706E02-9A25-3C4F-BD32-E13B564AE14E}" type="presParOf" srcId="{43741A4C-48A0-4340-911E-3E167B578154}" destId="{13C47005-3F17-FD46-8823-4E5C2184D387}" srcOrd="1" destOrd="0" presId="urn:microsoft.com/office/officeart/2005/8/layout/vList2"/>
    <dgm:cxn modelId="{FF506213-60F4-8843-AF12-0145B48F2853}" type="presParOf" srcId="{43741A4C-48A0-4340-911E-3E167B578154}" destId="{2BECB8F1-530C-DB44-8733-A5FB24F0F4B8}" srcOrd="2" destOrd="0" presId="urn:microsoft.com/office/officeart/2005/8/layout/vList2"/>
    <dgm:cxn modelId="{C5531CFD-4E23-B741-9FA3-1DFF38D2F26F}" type="presParOf" srcId="{43741A4C-48A0-4340-911E-3E167B578154}" destId="{19849FCF-1993-B142-8381-EAB404744228}" srcOrd="3" destOrd="0" presId="urn:microsoft.com/office/officeart/2005/8/layout/vList2"/>
    <dgm:cxn modelId="{CCD1653F-5044-0F45-AC72-D19669682D58}" type="presParOf" srcId="{43741A4C-48A0-4340-911E-3E167B578154}" destId="{2F00884D-C237-5F4C-B0CA-FCAD93A8B26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8825CA-C10D-42CB-A335-785F43B49E1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7C2A733-541E-4C50-84C2-30D00D08563E}">
      <dgm:prSet/>
      <dgm:spPr/>
      <dgm:t>
        <a:bodyPr/>
        <a:lstStyle/>
        <a:p>
          <a:r>
            <a:rPr lang="en-GB"/>
            <a:t>Behavioural Approach</a:t>
          </a:r>
          <a:endParaRPr lang="en-US"/>
        </a:p>
      </dgm:t>
    </dgm:pt>
    <dgm:pt modelId="{F1F2E0CB-C6C6-49E7-A8B6-17167ECA55C9}" type="parTrans" cxnId="{92BDC7C9-6947-4059-BED4-655DDA3B73ED}">
      <dgm:prSet/>
      <dgm:spPr/>
      <dgm:t>
        <a:bodyPr/>
        <a:lstStyle/>
        <a:p>
          <a:endParaRPr lang="en-US"/>
        </a:p>
      </dgm:t>
    </dgm:pt>
    <dgm:pt modelId="{910088D2-8FE2-42D4-B574-604AB5EC2715}" type="sibTrans" cxnId="{92BDC7C9-6947-4059-BED4-655DDA3B73ED}">
      <dgm:prSet/>
      <dgm:spPr/>
      <dgm:t>
        <a:bodyPr/>
        <a:lstStyle/>
        <a:p>
          <a:endParaRPr lang="en-US"/>
        </a:p>
      </dgm:t>
    </dgm:pt>
    <dgm:pt modelId="{48E7251A-0139-430B-9C97-F2FC1768576F}">
      <dgm:prSet/>
      <dgm:spPr/>
      <dgm:t>
        <a:bodyPr/>
        <a:lstStyle/>
        <a:p>
          <a:r>
            <a:rPr lang="en-GB"/>
            <a:t>Drive Theory (Hull, 1943). We are passive organisms (in the decision making process to engage) that react conditionally to internal and/or external stimuli (conditioned response… Skinner etc)</a:t>
          </a:r>
          <a:endParaRPr lang="en-US"/>
        </a:p>
      </dgm:t>
    </dgm:pt>
    <dgm:pt modelId="{19CBCFCD-3180-4A6C-B326-DC3D4A089E5D}" type="parTrans" cxnId="{D23F40A6-B909-4532-9F73-25FE0BA5322B}">
      <dgm:prSet/>
      <dgm:spPr/>
      <dgm:t>
        <a:bodyPr/>
        <a:lstStyle/>
        <a:p>
          <a:endParaRPr lang="en-US"/>
        </a:p>
      </dgm:t>
    </dgm:pt>
    <dgm:pt modelId="{13510D41-16E2-4169-A27E-97A755175830}" type="sibTrans" cxnId="{D23F40A6-B909-4532-9F73-25FE0BA5322B}">
      <dgm:prSet/>
      <dgm:spPr/>
      <dgm:t>
        <a:bodyPr/>
        <a:lstStyle/>
        <a:p>
          <a:endParaRPr lang="en-US"/>
        </a:p>
      </dgm:t>
    </dgm:pt>
    <dgm:pt modelId="{CED2C082-79C5-4093-9573-F1071CA727F4}">
      <dgm:prSet/>
      <dgm:spPr/>
      <dgm:t>
        <a:bodyPr/>
        <a:lstStyle/>
        <a:p>
          <a:r>
            <a:rPr lang="en-GB"/>
            <a:t>Interactionalist Approach</a:t>
          </a:r>
          <a:endParaRPr lang="en-US"/>
        </a:p>
      </dgm:t>
    </dgm:pt>
    <dgm:pt modelId="{BF07B525-3109-4198-B865-FC20890669B1}" type="parTrans" cxnId="{0FBAC740-A155-4780-8C15-DDAC1A84F856}">
      <dgm:prSet/>
      <dgm:spPr/>
      <dgm:t>
        <a:bodyPr/>
        <a:lstStyle/>
        <a:p>
          <a:endParaRPr lang="en-US"/>
        </a:p>
      </dgm:t>
    </dgm:pt>
    <dgm:pt modelId="{F27E1EDB-E359-4DE6-AF9D-47DC1816E29B}" type="sibTrans" cxnId="{0FBAC740-A155-4780-8C15-DDAC1A84F856}">
      <dgm:prSet/>
      <dgm:spPr/>
      <dgm:t>
        <a:bodyPr/>
        <a:lstStyle/>
        <a:p>
          <a:endParaRPr lang="en-US"/>
        </a:p>
      </dgm:t>
    </dgm:pt>
    <dgm:pt modelId="{1C329A70-71D1-47EA-A536-B6FA0403CF6F}">
      <dgm:prSet/>
      <dgm:spPr/>
      <dgm:t>
        <a:bodyPr/>
        <a:lstStyle/>
        <a:p>
          <a:r>
            <a:rPr lang="en-GB"/>
            <a:t>Interaction between the person and the environment. We can </a:t>
          </a:r>
          <a:r>
            <a:rPr lang="en-GB" u="sng"/>
            <a:t>decide</a:t>
          </a:r>
          <a:r>
            <a:rPr lang="en-GB"/>
            <a:t> to explore our environment (behaviour) without direct internal or external stimuli (perception becomes important)</a:t>
          </a:r>
          <a:endParaRPr lang="en-US"/>
        </a:p>
      </dgm:t>
    </dgm:pt>
    <dgm:pt modelId="{21570133-4EF5-4313-B271-5A66E64FB1FE}" type="parTrans" cxnId="{0FDDCBA0-8166-49AD-914D-6AFA84030DC6}">
      <dgm:prSet/>
      <dgm:spPr/>
      <dgm:t>
        <a:bodyPr/>
        <a:lstStyle/>
        <a:p>
          <a:endParaRPr lang="en-US"/>
        </a:p>
      </dgm:t>
    </dgm:pt>
    <dgm:pt modelId="{AB72A212-C7CD-412C-8B98-B0302ED7B439}" type="sibTrans" cxnId="{0FDDCBA0-8166-49AD-914D-6AFA84030DC6}">
      <dgm:prSet/>
      <dgm:spPr/>
      <dgm:t>
        <a:bodyPr/>
        <a:lstStyle/>
        <a:p>
          <a:endParaRPr lang="en-US"/>
        </a:p>
      </dgm:t>
    </dgm:pt>
    <dgm:pt modelId="{3689BDFB-D5CC-4438-B011-39FFB1686CDB}">
      <dgm:prSet/>
      <dgm:spPr/>
      <dgm:t>
        <a:bodyPr/>
        <a:lstStyle/>
        <a:p>
          <a:r>
            <a:rPr lang="en-GB"/>
            <a:t>Collectively this has led to the study of two types of motivation</a:t>
          </a:r>
          <a:endParaRPr lang="en-US"/>
        </a:p>
      </dgm:t>
    </dgm:pt>
    <dgm:pt modelId="{F05B0A9B-48AD-4BEA-B19C-E72798A9705D}" type="parTrans" cxnId="{64049787-4C4D-42ED-9658-4CB7F7DD4BFA}">
      <dgm:prSet/>
      <dgm:spPr/>
      <dgm:t>
        <a:bodyPr/>
        <a:lstStyle/>
        <a:p>
          <a:endParaRPr lang="en-US"/>
        </a:p>
      </dgm:t>
    </dgm:pt>
    <dgm:pt modelId="{0D8E45E6-ED88-4442-AC08-7A296ACA4616}" type="sibTrans" cxnId="{64049787-4C4D-42ED-9658-4CB7F7DD4BFA}">
      <dgm:prSet/>
      <dgm:spPr/>
      <dgm:t>
        <a:bodyPr/>
        <a:lstStyle/>
        <a:p>
          <a:endParaRPr lang="en-US"/>
        </a:p>
      </dgm:t>
    </dgm:pt>
    <dgm:pt modelId="{73048761-5BE1-46B3-9B8D-D039E0DF2A39}">
      <dgm:prSet/>
      <dgm:spPr/>
      <dgm:t>
        <a:bodyPr/>
        <a:lstStyle/>
        <a:p>
          <a:r>
            <a:rPr lang="en-GB"/>
            <a:t>Intrinsic </a:t>
          </a:r>
          <a:endParaRPr lang="en-US"/>
        </a:p>
      </dgm:t>
    </dgm:pt>
    <dgm:pt modelId="{FCFE9CCB-8AA1-4D8B-A39D-C7B522F99835}" type="parTrans" cxnId="{5B33B52B-B5E2-4378-9891-C53979CD208C}">
      <dgm:prSet/>
      <dgm:spPr/>
      <dgm:t>
        <a:bodyPr/>
        <a:lstStyle/>
        <a:p>
          <a:endParaRPr lang="en-US"/>
        </a:p>
      </dgm:t>
    </dgm:pt>
    <dgm:pt modelId="{60E9D92D-2104-4C34-A13D-7B8C73A7EBBD}" type="sibTrans" cxnId="{5B33B52B-B5E2-4378-9891-C53979CD208C}">
      <dgm:prSet/>
      <dgm:spPr/>
      <dgm:t>
        <a:bodyPr/>
        <a:lstStyle/>
        <a:p>
          <a:endParaRPr lang="en-US"/>
        </a:p>
      </dgm:t>
    </dgm:pt>
    <dgm:pt modelId="{5BB7858E-94AF-483A-B4C4-5211A43B7DFF}">
      <dgm:prSet/>
      <dgm:spPr/>
      <dgm:t>
        <a:bodyPr/>
        <a:lstStyle/>
        <a:p>
          <a:r>
            <a:rPr lang="en-GB"/>
            <a:t>Extrinsic</a:t>
          </a:r>
          <a:endParaRPr lang="en-US"/>
        </a:p>
      </dgm:t>
    </dgm:pt>
    <dgm:pt modelId="{020B4915-1A76-4042-8E11-DB95BA59B04D}" type="parTrans" cxnId="{4F245374-8954-4DEE-8E8F-4B2F7CDA1DFB}">
      <dgm:prSet/>
      <dgm:spPr/>
      <dgm:t>
        <a:bodyPr/>
        <a:lstStyle/>
        <a:p>
          <a:endParaRPr lang="en-US"/>
        </a:p>
      </dgm:t>
    </dgm:pt>
    <dgm:pt modelId="{DB5F5AE9-39DE-4818-B8B9-60603FBB30B4}" type="sibTrans" cxnId="{4F245374-8954-4DEE-8E8F-4B2F7CDA1DFB}">
      <dgm:prSet/>
      <dgm:spPr/>
      <dgm:t>
        <a:bodyPr/>
        <a:lstStyle/>
        <a:p>
          <a:endParaRPr lang="en-US"/>
        </a:p>
      </dgm:t>
    </dgm:pt>
    <dgm:pt modelId="{B6333DDB-8455-A446-835B-D1517A2EEEE9}" type="pres">
      <dgm:prSet presAssocID="{788825CA-C10D-42CB-A335-785F43B49E1D}" presName="linear" presStyleCnt="0">
        <dgm:presLayoutVars>
          <dgm:animLvl val="lvl"/>
          <dgm:resizeHandles val="exact"/>
        </dgm:presLayoutVars>
      </dgm:prSet>
      <dgm:spPr/>
    </dgm:pt>
    <dgm:pt modelId="{4D08E4AB-4B2B-BD4C-9E39-D1E9F6FBB058}" type="pres">
      <dgm:prSet presAssocID="{17C2A733-541E-4C50-84C2-30D00D08563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423E2E5-D7BF-2A46-9E3D-57B47C7145D0}" type="pres">
      <dgm:prSet presAssocID="{17C2A733-541E-4C50-84C2-30D00D08563E}" presName="childText" presStyleLbl="revTx" presStyleIdx="0" presStyleCnt="2">
        <dgm:presLayoutVars>
          <dgm:bulletEnabled val="1"/>
        </dgm:presLayoutVars>
      </dgm:prSet>
      <dgm:spPr/>
    </dgm:pt>
    <dgm:pt modelId="{DE49803B-AF5B-7841-887D-997101BBF469}" type="pres">
      <dgm:prSet presAssocID="{CED2C082-79C5-4093-9573-F1071CA727F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0CCBDE61-57AC-AE4F-8B22-A6FE5F1F3921}" type="pres">
      <dgm:prSet presAssocID="{CED2C082-79C5-4093-9573-F1071CA727F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5B33B52B-B5E2-4378-9891-C53979CD208C}" srcId="{3689BDFB-D5CC-4438-B011-39FFB1686CDB}" destId="{73048761-5BE1-46B3-9B8D-D039E0DF2A39}" srcOrd="0" destOrd="0" parTransId="{FCFE9CCB-8AA1-4D8B-A39D-C7B522F99835}" sibTransId="{60E9D92D-2104-4C34-A13D-7B8C73A7EBBD}"/>
    <dgm:cxn modelId="{0FBAC740-A155-4780-8C15-DDAC1A84F856}" srcId="{788825CA-C10D-42CB-A335-785F43B49E1D}" destId="{CED2C082-79C5-4093-9573-F1071CA727F4}" srcOrd="1" destOrd="0" parTransId="{BF07B525-3109-4198-B865-FC20890669B1}" sibTransId="{F27E1EDB-E359-4DE6-AF9D-47DC1816E29B}"/>
    <dgm:cxn modelId="{20533854-9288-B241-9D70-3E71E3345EF1}" type="presOf" srcId="{5BB7858E-94AF-483A-B4C4-5211A43B7DFF}" destId="{0CCBDE61-57AC-AE4F-8B22-A6FE5F1F3921}" srcOrd="0" destOrd="3" presId="urn:microsoft.com/office/officeart/2005/8/layout/vList2"/>
    <dgm:cxn modelId="{4F245374-8954-4DEE-8E8F-4B2F7CDA1DFB}" srcId="{3689BDFB-D5CC-4438-B011-39FFB1686CDB}" destId="{5BB7858E-94AF-483A-B4C4-5211A43B7DFF}" srcOrd="1" destOrd="0" parTransId="{020B4915-1A76-4042-8E11-DB95BA59B04D}" sibTransId="{DB5F5AE9-39DE-4818-B8B9-60603FBB30B4}"/>
    <dgm:cxn modelId="{9096EA74-EE57-F943-9DD9-C3A9D30280AD}" type="presOf" srcId="{3689BDFB-D5CC-4438-B011-39FFB1686CDB}" destId="{0CCBDE61-57AC-AE4F-8B22-A6FE5F1F3921}" srcOrd="0" destOrd="1" presId="urn:microsoft.com/office/officeart/2005/8/layout/vList2"/>
    <dgm:cxn modelId="{64049787-4C4D-42ED-9658-4CB7F7DD4BFA}" srcId="{CED2C082-79C5-4093-9573-F1071CA727F4}" destId="{3689BDFB-D5CC-4438-B011-39FFB1686CDB}" srcOrd="1" destOrd="0" parTransId="{F05B0A9B-48AD-4BEA-B19C-E72798A9705D}" sibTransId="{0D8E45E6-ED88-4442-AC08-7A296ACA4616}"/>
    <dgm:cxn modelId="{BCE8C89D-6DD1-C747-92D4-3F6152B087D3}" type="presOf" srcId="{1C329A70-71D1-47EA-A536-B6FA0403CF6F}" destId="{0CCBDE61-57AC-AE4F-8B22-A6FE5F1F3921}" srcOrd="0" destOrd="0" presId="urn:microsoft.com/office/officeart/2005/8/layout/vList2"/>
    <dgm:cxn modelId="{0FDDCBA0-8166-49AD-914D-6AFA84030DC6}" srcId="{CED2C082-79C5-4093-9573-F1071CA727F4}" destId="{1C329A70-71D1-47EA-A536-B6FA0403CF6F}" srcOrd="0" destOrd="0" parTransId="{21570133-4EF5-4313-B271-5A66E64FB1FE}" sibTransId="{AB72A212-C7CD-412C-8B98-B0302ED7B439}"/>
    <dgm:cxn modelId="{D23F40A6-B909-4532-9F73-25FE0BA5322B}" srcId="{17C2A733-541E-4C50-84C2-30D00D08563E}" destId="{48E7251A-0139-430B-9C97-F2FC1768576F}" srcOrd="0" destOrd="0" parTransId="{19CBCFCD-3180-4A6C-B326-DC3D4A089E5D}" sibTransId="{13510D41-16E2-4169-A27E-97A755175830}"/>
    <dgm:cxn modelId="{92BDC7C9-6947-4059-BED4-655DDA3B73ED}" srcId="{788825CA-C10D-42CB-A335-785F43B49E1D}" destId="{17C2A733-541E-4C50-84C2-30D00D08563E}" srcOrd="0" destOrd="0" parTransId="{F1F2E0CB-C6C6-49E7-A8B6-17167ECA55C9}" sibTransId="{910088D2-8FE2-42D4-B574-604AB5EC2715}"/>
    <dgm:cxn modelId="{7DDFD4CD-D535-1C4F-93F6-E62238EFA673}" type="presOf" srcId="{788825CA-C10D-42CB-A335-785F43B49E1D}" destId="{B6333DDB-8455-A446-835B-D1517A2EEEE9}" srcOrd="0" destOrd="0" presId="urn:microsoft.com/office/officeart/2005/8/layout/vList2"/>
    <dgm:cxn modelId="{601EB6D1-1D99-5343-A4C4-0B94C6C2883D}" type="presOf" srcId="{CED2C082-79C5-4093-9573-F1071CA727F4}" destId="{DE49803B-AF5B-7841-887D-997101BBF469}" srcOrd="0" destOrd="0" presId="urn:microsoft.com/office/officeart/2005/8/layout/vList2"/>
    <dgm:cxn modelId="{4CE6D2E4-4F09-AE48-BD67-60B24E2BE507}" type="presOf" srcId="{17C2A733-541E-4C50-84C2-30D00D08563E}" destId="{4D08E4AB-4B2B-BD4C-9E39-D1E9F6FBB058}" srcOrd="0" destOrd="0" presId="urn:microsoft.com/office/officeart/2005/8/layout/vList2"/>
    <dgm:cxn modelId="{5C5151F6-15DD-E042-A7E4-11D812A04F3F}" type="presOf" srcId="{48E7251A-0139-430B-9C97-F2FC1768576F}" destId="{7423E2E5-D7BF-2A46-9E3D-57B47C7145D0}" srcOrd="0" destOrd="0" presId="urn:microsoft.com/office/officeart/2005/8/layout/vList2"/>
    <dgm:cxn modelId="{CB4762F6-4541-E945-BED1-7A6A316F0D90}" type="presOf" srcId="{73048761-5BE1-46B3-9B8D-D039E0DF2A39}" destId="{0CCBDE61-57AC-AE4F-8B22-A6FE5F1F3921}" srcOrd="0" destOrd="2" presId="urn:microsoft.com/office/officeart/2005/8/layout/vList2"/>
    <dgm:cxn modelId="{96FB4633-EA56-E843-972E-8BE672EF80B2}" type="presParOf" srcId="{B6333DDB-8455-A446-835B-D1517A2EEEE9}" destId="{4D08E4AB-4B2B-BD4C-9E39-D1E9F6FBB058}" srcOrd="0" destOrd="0" presId="urn:microsoft.com/office/officeart/2005/8/layout/vList2"/>
    <dgm:cxn modelId="{46308758-1D53-A642-907E-9FED947D5091}" type="presParOf" srcId="{B6333DDB-8455-A446-835B-D1517A2EEEE9}" destId="{7423E2E5-D7BF-2A46-9E3D-57B47C7145D0}" srcOrd="1" destOrd="0" presId="urn:microsoft.com/office/officeart/2005/8/layout/vList2"/>
    <dgm:cxn modelId="{3B960490-71A6-2D4A-B098-4CA2A88E32EC}" type="presParOf" srcId="{B6333DDB-8455-A446-835B-D1517A2EEEE9}" destId="{DE49803B-AF5B-7841-887D-997101BBF469}" srcOrd="2" destOrd="0" presId="urn:microsoft.com/office/officeart/2005/8/layout/vList2"/>
    <dgm:cxn modelId="{7FDCE064-CEB6-A341-A4E9-1F369D2F0B7D}" type="presParOf" srcId="{B6333DDB-8455-A446-835B-D1517A2EEEE9}" destId="{0CCBDE61-57AC-AE4F-8B22-A6FE5F1F392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2649E54-4D01-4565-B659-FB59731E665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553637-9C33-49CF-A8CB-A6B02CE5AF19}">
      <dgm:prSet/>
      <dgm:spPr/>
      <dgm:t>
        <a:bodyPr/>
        <a:lstStyle/>
        <a:p>
          <a:r>
            <a:rPr lang="en-GB"/>
            <a:t>Intrinsic motivation – for pleasure, interest and enjoyment (success contingent on personal behaviour – inside; Deci 1971)</a:t>
          </a:r>
          <a:endParaRPr lang="en-US"/>
        </a:p>
      </dgm:t>
    </dgm:pt>
    <dgm:pt modelId="{A895D083-4127-48BF-AFC6-5A348329F93D}" type="parTrans" cxnId="{7739FE04-78DA-4562-802B-2AC055493D27}">
      <dgm:prSet/>
      <dgm:spPr/>
      <dgm:t>
        <a:bodyPr/>
        <a:lstStyle/>
        <a:p>
          <a:endParaRPr lang="en-US"/>
        </a:p>
      </dgm:t>
    </dgm:pt>
    <dgm:pt modelId="{7E7C3472-D372-48BF-AC14-FF47A0D6A7B0}" type="sibTrans" cxnId="{7739FE04-78DA-4562-802B-2AC055493D27}">
      <dgm:prSet/>
      <dgm:spPr/>
      <dgm:t>
        <a:bodyPr/>
        <a:lstStyle/>
        <a:p>
          <a:endParaRPr lang="en-US"/>
        </a:p>
      </dgm:t>
    </dgm:pt>
    <dgm:pt modelId="{761E14F3-204E-45BD-8725-F5C44C7DB4BE}">
      <dgm:prSet/>
      <dgm:spPr/>
      <dgm:t>
        <a:bodyPr/>
        <a:lstStyle/>
        <a:p>
          <a:r>
            <a:rPr lang="en-GB"/>
            <a:t>Extrinsic motivation – For rewards and prizes (success contingent of the behaviour of others – outside; Deci, 1971)</a:t>
          </a:r>
          <a:endParaRPr lang="en-US"/>
        </a:p>
      </dgm:t>
    </dgm:pt>
    <dgm:pt modelId="{A2C8E3A3-8B30-46B3-866A-FE63F4E27EA3}" type="parTrans" cxnId="{93664EB4-E022-4893-8AF5-1E52750000AC}">
      <dgm:prSet/>
      <dgm:spPr/>
      <dgm:t>
        <a:bodyPr/>
        <a:lstStyle/>
        <a:p>
          <a:endParaRPr lang="en-US"/>
        </a:p>
      </dgm:t>
    </dgm:pt>
    <dgm:pt modelId="{57357816-D828-44BA-99C0-39A6AED64847}" type="sibTrans" cxnId="{93664EB4-E022-4893-8AF5-1E52750000AC}">
      <dgm:prSet/>
      <dgm:spPr/>
      <dgm:t>
        <a:bodyPr/>
        <a:lstStyle/>
        <a:p>
          <a:endParaRPr lang="en-US"/>
        </a:p>
      </dgm:t>
    </dgm:pt>
    <dgm:pt modelId="{0C1407BE-334C-4B10-A4A4-08B6FA2A2A67}">
      <dgm:prSet/>
      <dgm:spPr/>
      <dgm:t>
        <a:bodyPr/>
        <a:lstStyle/>
        <a:p>
          <a:endParaRPr lang="en-GB" dirty="0"/>
        </a:p>
        <a:p>
          <a:endParaRPr lang="en-GB" dirty="0"/>
        </a:p>
        <a:p>
          <a:r>
            <a:rPr lang="en-GB" dirty="0"/>
            <a:t>A third motive (Deci, 1985)</a:t>
          </a:r>
          <a:endParaRPr lang="en-US" dirty="0"/>
        </a:p>
      </dgm:t>
    </dgm:pt>
    <dgm:pt modelId="{632C51FC-BBCF-492F-B3E0-AF6E31E8903C}" type="parTrans" cxnId="{A5FD3EFE-FA08-43D7-A918-46E7FD0AD568}">
      <dgm:prSet/>
      <dgm:spPr/>
      <dgm:t>
        <a:bodyPr/>
        <a:lstStyle/>
        <a:p>
          <a:endParaRPr lang="en-US"/>
        </a:p>
      </dgm:t>
    </dgm:pt>
    <dgm:pt modelId="{623BDA39-885C-4822-938C-82E84677B3F3}" type="sibTrans" cxnId="{A5FD3EFE-FA08-43D7-A918-46E7FD0AD568}">
      <dgm:prSet/>
      <dgm:spPr/>
      <dgm:t>
        <a:bodyPr/>
        <a:lstStyle/>
        <a:p>
          <a:endParaRPr lang="en-US"/>
        </a:p>
      </dgm:t>
    </dgm:pt>
    <dgm:pt modelId="{EE0EF939-3BBC-40A0-A1F2-11DB12D9212A}">
      <dgm:prSet/>
      <dgm:spPr/>
      <dgm:t>
        <a:bodyPr/>
        <a:lstStyle/>
        <a:p>
          <a:r>
            <a:rPr lang="en-GB"/>
            <a:t>Amotivation – an apparent absence of the desire to act (a determination not to act – </a:t>
          </a:r>
          <a:r>
            <a:rPr lang="en-GB" i="1"/>
            <a:t>I will not answer that question !</a:t>
          </a:r>
          <a:r>
            <a:rPr lang="en-GB"/>
            <a:t>) Not included in original CET model</a:t>
          </a:r>
          <a:endParaRPr lang="en-US"/>
        </a:p>
      </dgm:t>
    </dgm:pt>
    <dgm:pt modelId="{9DD50D0B-F54C-4AA1-959B-6432D1412021}" type="parTrans" cxnId="{6497B562-0BBE-4350-AF8E-799A982B0FF5}">
      <dgm:prSet/>
      <dgm:spPr/>
      <dgm:t>
        <a:bodyPr/>
        <a:lstStyle/>
        <a:p>
          <a:endParaRPr lang="en-US"/>
        </a:p>
      </dgm:t>
    </dgm:pt>
    <dgm:pt modelId="{77C7F84A-F132-4C95-A190-B689CE43D268}" type="sibTrans" cxnId="{6497B562-0BBE-4350-AF8E-799A982B0FF5}">
      <dgm:prSet/>
      <dgm:spPr/>
      <dgm:t>
        <a:bodyPr/>
        <a:lstStyle/>
        <a:p>
          <a:endParaRPr lang="en-US"/>
        </a:p>
      </dgm:t>
    </dgm:pt>
    <dgm:pt modelId="{2772941A-98F1-F64E-BBE1-7A8267387363}" type="pres">
      <dgm:prSet presAssocID="{E2649E54-4D01-4565-B659-FB59731E6657}" presName="vert0" presStyleCnt="0">
        <dgm:presLayoutVars>
          <dgm:dir/>
          <dgm:animOne val="branch"/>
          <dgm:animLvl val="lvl"/>
        </dgm:presLayoutVars>
      </dgm:prSet>
      <dgm:spPr/>
    </dgm:pt>
    <dgm:pt modelId="{C599F39C-8B02-694F-BCD8-A374836E181F}" type="pres">
      <dgm:prSet presAssocID="{AA553637-9C33-49CF-A8CB-A6B02CE5AF19}" presName="thickLine" presStyleLbl="alignNode1" presStyleIdx="0" presStyleCnt="4"/>
      <dgm:spPr/>
    </dgm:pt>
    <dgm:pt modelId="{CF68336C-96CC-614A-9C9A-D0434E8D4F1A}" type="pres">
      <dgm:prSet presAssocID="{AA553637-9C33-49CF-A8CB-A6B02CE5AF19}" presName="horz1" presStyleCnt="0"/>
      <dgm:spPr/>
    </dgm:pt>
    <dgm:pt modelId="{0032FFEA-EEBB-FB4D-8648-3B1C4C1C529A}" type="pres">
      <dgm:prSet presAssocID="{AA553637-9C33-49CF-A8CB-A6B02CE5AF19}" presName="tx1" presStyleLbl="revTx" presStyleIdx="0" presStyleCnt="4"/>
      <dgm:spPr/>
    </dgm:pt>
    <dgm:pt modelId="{8E8C3A58-4BC2-B64C-B2BB-9FE58DA58205}" type="pres">
      <dgm:prSet presAssocID="{AA553637-9C33-49CF-A8CB-A6B02CE5AF19}" presName="vert1" presStyleCnt="0"/>
      <dgm:spPr/>
    </dgm:pt>
    <dgm:pt modelId="{5618FCE6-3A96-4749-A348-BBE9BC713A40}" type="pres">
      <dgm:prSet presAssocID="{761E14F3-204E-45BD-8725-F5C44C7DB4BE}" presName="thickLine" presStyleLbl="alignNode1" presStyleIdx="1" presStyleCnt="4"/>
      <dgm:spPr/>
    </dgm:pt>
    <dgm:pt modelId="{A201DFC6-12DE-8047-9A79-E303FEC5D88D}" type="pres">
      <dgm:prSet presAssocID="{761E14F3-204E-45BD-8725-F5C44C7DB4BE}" presName="horz1" presStyleCnt="0"/>
      <dgm:spPr/>
    </dgm:pt>
    <dgm:pt modelId="{A71788E2-5E44-C04D-A0D8-89D1F233308C}" type="pres">
      <dgm:prSet presAssocID="{761E14F3-204E-45BD-8725-F5C44C7DB4BE}" presName="tx1" presStyleLbl="revTx" presStyleIdx="1" presStyleCnt="4"/>
      <dgm:spPr/>
    </dgm:pt>
    <dgm:pt modelId="{4B0864D4-38C1-0142-BBA1-6F371DB1CD1F}" type="pres">
      <dgm:prSet presAssocID="{761E14F3-204E-45BD-8725-F5C44C7DB4BE}" presName="vert1" presStyleCnt="0"/>
      <dgm:spPr/>
    </dgm:pt>
    <dgm:pt modelId="{58E0C48D-98B3-584E-9A6E-85CC7898ECEA}" type="pres">
      <dgm:prSet presAssocID="{0C1407BE-334C-4B10-A4A4-08B6FA2A2A67}" presName="thickLine" presStyleLbl="alignNode1" presStyleIdx="2" presStyleCnt="4"/>
      <dgm:spPr/>
    </dgm:pt>
    <dgm:pt modelId="{66EB0F78-BFE5-D346-851D-5A330B49E2D8}" type="pres">
      <dgm:prSet presAssocID="{0C1407BE-334C-4B10-A4A4-08B6FA2A2A67}" presName="horz1" presStyleCnt="0"/>
      <dgm:spPr/>
    </dgm:pt>
    <dgm:pt modelId="{FABF36F9-6C1A-5647-90F4-744F9E096550}" type="pres">
      <dgm:prSet presAssocID="{0C1407BE-334C-4B10-A4A4-08B6FA2A2A67}" presName="tx1" presStyleLbl="revTx" presStyleIdx="2" presStyleCnt="4"/>
      <dgm:spPr/>
    </dgm:pt>
    <dgm:pt modelId="{9285D814-D15E-684F-910D-37FFBE4BD13D}" type="pres">
      <dgm:prSet presAssocID="{0C1407BE-334C-4B10-A4A4-08B6FA2A2A67}" presName="vert1" presStyleCnt="0"/>
      <dgm:spPr/>
    </dgm:pt>
    <dgm:pt modelId="{699903B5-CC1C-154B-BD51-15484DF3C419}" type="pres">
      <dgm:prSet presAssocID="{EE0EF939-3BBC-40A0-A1F2-11DB12D9212A}" presName="thickLine" presStyleLbl="alignNode1" presStyleIdx="3" presStyleCnt="4"/>
      <dgm:spPr/>
    </dgm:pt>
    <dgm:pt modelId="{FFD60085-F3A6-2F49-9749-7A2E42590574}" type="pres">
      <dgm:prSet presAssocID="{EE0EF939-3BBC-40A0-A1F2-11DB12D9212A}" presName="horz1" presStyleCnt="0"/>
      <dgm:spPr/>
    </dgm:pt>
    <dgm:pt modelId="{16A28844-EE95-5B41-9A90-42740C67FB4E}" type="pres">
      <dgm:prSet presAssocID="{EE0EF939-3BBC-40A0-A1F2-11DB12D9212A}" presName="tx1" presStyleLbl="revTx" presStyleIdx="3" presStyleCnt="4"/>
      <dgm:spPr/>
    </dgm:pt>
    <dgm:pt modelId="{D4CBE214-71B7-5847-B96F-1B8063030254}" type="pres">
      <dgm:prSet presAssocID="{EE0EF939-3BBC-40A0-A1F2-11DB12D9212A}" presName="vert1" presStyleCnt="0"/>
      <dgm:spPr/>
    </dgm:pt>
  </dgm:ptLst>
  <dgm:cxnLst>
    <dgm:cxn modelId="{7739FE04-78DA-4562-802B-2AC055493D27}" srcId="{E2649E54-4D01-4565-B659-FB59731E6657}" destId="{AA553637-9C33-49CF-A8CB-A6B02CE5AF19}" srcOrd="0" destOrd="0" parTransId="{A895D083-4127-48BF-AFC6-5A348329F93D}" sibTransId="{7E7C3472-D372-48BF-AC14-FF47A0D6A7B0}"/>
    <dgm:cxn modelId="{356D8214-A460-444B-BD94-23D9D9FB62AC}" type="presOf" srcId="{E2649E54-4D01-4565-B659-FB59731E6657}" destId="{2772941A-98F1-F64E-BBE1-7A8267387363}" srcOrd="0" destOrd="0" presId="urn:microsoft.com/office/officeart/2008/layout/LinedList"/>
    <dgm:cxn modelId="{2532E65A-01DB-5E4B-A9AC-BFD6BE7F6960}" type="presOf" srcId="{761E14F3-204E-45BD-8725-F5C44C7DB4BE}" destId="{A71788E2-5E44-C04D-A0D8-89D1F233308C}" srcOrd="0" destOrd="0" presId="urn:microsoft.com/office/officeart/2008/layout/LinedList"/>
    <dgm:cxn modelId="{6497B562-0BBE-4350-AF8E-799A982B0FF5}" srcId="{E2649E54-4D01-4565-B659-FB59731E6657}" destId="{EE0EF939-3BBC-40A0-A1F2-11DB12D9212A}" srcOrd="3" destOrd="0" parTransId="{9DD50D0B-F54C-4AA1-959B-6432D1412021}" sibTransId="{77C7F84A-F132-4C95-A190-B689CE43D268}"/>
    <dgm:cxn modelId="{AC942D8F-762D-6D4B-823B-968EE8DF14A2}" type="presOf" srcId="{0C1407BE-334C-4B10-A4A4-08B6FA2A2A67}" destId="{FABF36F9-6C1A-5647-90F4-744F9E096550}" srcOrd="0" destOrd="0" presId="urn:microsoft.com/office/officeart/2008/layout/LinedList"/>
    <dgm:cxn modelId="{93664EB4-E022-4893-8AF5-1E52750000AC}" srcId="{E2649E54-4D01-4565-B659-FB59731E6657}" destId="{761E14F3-204E-45BD-8725-F5C44C7DB4BE}" srcOrd="1" destOrd="0" parTransId="{A2C8E3A3-8B30-46B3-866A-FE63F4E27EA3}" sibTransId="{57357816-D828-44BA-99C0-39A6AED64847}"/>
    <dgm:cxn modelId="{309051EE-FFDE-4B42-B47C-6BF003637605}" type="presOf" srcId="{EE0EF939-3BBC-40A0-A1F2-11DB12D9212A}" destId="{16A28844-EE95-5B41-9A90-42740C67FB4E}" srcOrd="0" destOrd="0" presId="urn:microsoft.com/office/officeart/2008/layout/LinedList"/>
    <dgm:cxn modelId="{033CD3FB-B767-A146-9A0A-9F971C7E77B7}" type="presOf" srcId="{AA553637-9C33-49CF-A8CB-A6B02CE5AF19}" destId="{0032FFEA-EEBB-FB4D-8648-3B1C4C1C529A}" srcOrd="0" destOrd="0" presId="urn:microsoft.com/office/officeart/2008/layout/LinedList"/>
    <dgm:cxn modelId="{A5FD3EFE-FA08-43D7-A918-46E7FD0AD568}" srcId="{E2649E54-4D01-4565-B659-FB59731E6657}" destId="{0C1407BE-334C-4B10-A4A4-08B6FA2A2A67}" srcOrd="2" destOrd="0" parTransId="{632C51FC-BBCF-492F-B3E0-AF6E31E8903C}" sibTransId="{623BDA39-885C-4822-938C-82E84677B3F3}"/>
    <dgm:cxn modelId="{9A2B683A-8CC4-DB4A-9E73-386BF802904C}" type="presParOf" srcId="{2772941A-98F1-F64E-BBE1-7A8267387363}" destId="{C599F39C-8B02-694F-BCD8-A374836E181F}" srcOrd="0" destOrd="0" presId="urn:microsoft.com/office/officeart/2008/layout/LinedList"/>
    <dgm:cxn modelId="{5C7F841A-7CFC-4545-A3C5-5FD52595C76C}" type="presParOf" srcId="{2772941A-98F1-F64E-BBE1-7A8267387363}" destId="{CF68336C-96CC-614A-9C9A-D0434E8D4F1A}" srcOrd="1" destOrd="0" presId="urn:microsoft.com/office/officeart/2008/layout/LinedList"/>
    <dgm:cxn modelId="{280E49CD-D55C-4740-8CE8-A6DFEE308092}" type="presParOf" srcId="{CF68336C-96CC-614A-9C9A-D0434E8D4F1A}" destId="{0032FFEA-EEBB-FB4D-8648-3B1C4C1C529A}" srcOrd="0" destOrd="0" presId="urn:microsoft.com/office/officeart/2008/layout/LinedList"/>
    <dgm:cxn modelId="{2A9C2871-9B7A-B148-B808-F499BB67A736}" type="presParOf" srcId="{CF68336C-96CC-614A-9C9A-D0434E8D4F1A}" destId="{8E8C3A58-4BC2-B64C-B2BB-9FE58DA58205}" srcOrd="1" destOrd="0" presId="urn:microsoft.com/office/officeart/2008/layout/LinedList"/>
    <dgm:cxn modelId="{4BEC443A-63F4-7C4D-AE30-B36860C93DE7}" type="presParOf" srcId="{2772941A-98F1-F64E-BBE1-7A8267387363}" destId="{5618FCE6-3A96-4749-A348-BBE9BC713A40}" srcOrd="2" destOrd="0" presId="urn:microsoft.com/office/officeart/2008/layout/LinedList"/>
    <dgm:cxn modelId="{3809F85A-8D27-524E-972C-F5F18AFD3F9F}" type="presParOf" srcId="{2772941A-98F1-F64E-BBE1-7A8267387363}" destId="{A201DFC6-12DE-8047-9A79-E303FEC5D88D}" srcOrd="3" destOrd="0" presId="urn:microsoft.com/office/officeart/2008/layout/LinedList"/>
    <dgm:cxn modelId="{3C3BA8E1-3F6E-DF4B-8804-1EDC2B606620}" type="presParOf" srcId="{A201DFC6-12DE-8047-9A79-E303FEC5D88D}" destId="{A71788E2-5E44-C04D-A0D8-89D1F233308C}" srcOrd="0" destOrd="0" presId="urn:microsoft.com/office/officeart/2008/layout/LinedList"/>
    <dgm:cxn modelId="{CD627F9B-E5DB-744E-9F13-A9EBDBB2CFFC}" type="presParOf" srcId="{A201DFC6-12DE-8047-9A79-E303FEC5D88D}" destId="{4B0864D4-38C1-0142-BBA1-6F371DB1CD1F}" srcOrd="1" destOrd="0" presId="urn:microsoft.com/office/officeart/2008/layout/LinedList"/>
    <dgm:cxn modelId="{5D754BC0-A420-9041-9044-A306E6B290EB}" type="presParOf" srcId="{2772941A-98F1-F64E-BBE1-7A8267387363}" destId="{58E0C48D-98B3-584E-9A6E-85CC7898ECEA}" srcOrd="4" destOrd="0" presId="urn:microsoft.com/office/officeart/2008/layout/LinedList"/>
    <dgm:cxn modelId="{835F6CA4-7718-8244-85D7-2050760CBA39}" type="presParOf" srcId="{2772941A-98F1-F64E-BBE1-7A8267387363}" destId="{66EB0F78-BFE5-D346-851D-5A330B49E2D8}" srcOrd="5" destOrd="0" presId="urn:microsoft.com/office/officeart/2008/layout/LinedList"/>
    <dgm:cxn modelId="{3B6DD3E8-D4CB-CD4A-8F3C-67889B2D0FC6}" type="presParOf" srcId="{66EB0F78-BFE5-D346-851D-5A330B49E2D8}" destId="{FABF36F9-6C1A-5647-90F4-744F9E096550}" srcOrd="0" destOrd="0" presId="urn:microsoft.com/office/officeart/2008/layout/LinedList"/>
    <dgm:cxn modelId="{078257D1-FF09-D245-8C18-03FD5F5D041C}" type="presParOf" srcId="{66EB0F78-BFE5-D346-851D-5A330B49E2D8}" destId="{9285D814-D15E-684F-910D-37FFBE4BD13D}" srcOrd="1" destOrd="0" presId="urn:microsoft.com/office/officeart/2008/layout/LinedList"/>
    <dgm:cxn modelId="{FF5EDF9C-48F8-0F4C-9B80-A7E182162F0F}" type="presParOf" srcId="{2772941A-98F1-F64E-BBE1-7A8267387363}" destId="{699903B5-CC1C-154B-BD51-15484DF3C419}" srcOrd="6" destOrd="0" presId="urn:microsoft.com/office/officeart/2008/layout/LinedList"/>
    <dgm:cxn modelId="{A8DDEDFF-E6B5-A440-86A6-DFA9E22D66A7}" type="presParOf" srcId="{2772941A-98F1-F64E-BBE1-7A8267387363}" destId="{FFD60085-F3A6-2F49-9749-7A2E42590574}" srcOrd="7" destOrd="0" presId="urn:microsoft.com/office/officeart/2008/layout/LinedList"/>
    <dgm:cxn modelId="{364113D5-6E5F-C34B-B465-91FCD368F8A7}" type="presParOf" srcId="{FFD60085-F3A6-2F49-9749-7A2E42590574}" destId="{16A28844-EE95-5B41-9A90-42740C67FB4E}" srcOrd="0" destOrd="0" presId="urn:microsoft.com/office/officeart/2008/layout/LinedList"/>
    <dgm:cxn modelId="{DB5E57FA-3751-2248-A992-6418003F948B}" type="presParOf" srcId="{FFD60085-F3A6-2F49-9749-7A2E42590574}" destId="{D4CBE214-71B7-5847-B96F-1B806303025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661C422-BB1B-4BB4-8C06-25A1F6718F5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8E47C20-86A9-4CFC-9201-4228115237A7}">
      <dgm:prSet/>
      <dgm:spPr/>
      <dgm:t>
        <a:bodyPr/>
        <a:lstStyle/>
        <a:p>
          <a:r>
            <a:rPr lang="en-GB"/>
            <a:t>Deci &amp; Ryan (1985) from De Charms (1968)</a:t>
          </a:r>
          <a:endParaRPr lang="en-US"/>
        </a:p>
      </dgm:t>
    </dgm:pt>
    <dgm:pt modelId="{51275B5A-45F2-453B-B1C9-1102E214696C}" type="parTrans" cxnId="{774DA422-3E9D-41FC-A1C7-817E291313CC}">
      <dgm:prSet/>
      <dgm:spPr/>
      <dgm:t>
        <a:bodyPr/>
        <a:lstStyle/>
        <a:p>
          <a:endParaRPr lang="en-US"/>
        </a:p>
      </dgm:t>
    </dgm:pt>
    <dgm:pt modelId="{5DD37444-C44E-4B6E-88BF-2D5108546C85}" type="sibTrans" cxnId="{774DA422-3E9D-41FC-A1C7-817E291313CC}">
      <dgm:prSet/>
      <dgm:spPr/>
      <dgm:t>
        <a:bodyPr/>
        <a:lstStyle/>
        <a:p>
          <a:endParaRPr lang="en-US"/>
        </a:p>
      </dgm:t>
    </dgm:pt>
    <dgm:pt modelId="{FDEA5B89-C33B-49D8-A717-5BFAB110289E}">
      <dgm:prSet/>
      <dgm:spPr/>
      <dgm:t>
        <a:bodyPr/>
        <a:lstStyle/>
        <a:p>
          <a:r>
            <a:rPr lang="en-GB"/>
            <a:t>Individuals have an innate need to feel personally competent and self deterministic</a:t>
          </a:r>
          <a:endParaRPr lang="en-US"/>
        </a:p>
      </dgm:t>
    </dgm:pt>
    <dgm:pt modelId="{9A5AF108-0CD7-49D4-A29E-AAB514C9D45A}" type="parTrans" cxnId="{6055FAC6-AF6F-47BD-ABC0-89D056A84EF5}">
      <dgm:prSet/>
      <dgm:spPr/>
      <dgm:t>
        <a:bodyPr/>
        <a:lstStyle/>
        <a:p>
          <a:endParaRPr lang="en-US"/>
        </a:p>
      </dgm:t>
    </dgm:pt>
    <dgm:pt modelId="{CDDBCAF2-453D-4E32-899B-87976CB45903}" type="sibTrans" cxnId="{6055FAC6-AF6F-47BD-ABC0-89D056A84EF5}">
      <dgm:prSet/>
      <dgm:spPr/>
      <dgm:t>
        <a:bodyPr/>
        <a:lstStyle/>
        <a:p>
          <a:endParaRPr lang="en-US"/>
        </a:p>
      </dgm:t>
    </dgm:pt>
    <dgm:pt modelId="{ED023D1F-3A0D-4AC1-AAF4-48F0322AEBFF}">
      <dgm:prSet/>
      <dgm:spPr/>
      <dgm:t>
        <a:bodyPr/>
        <a:lstStyle/>
        <a:p>
          <a:r>
            <a:rPr lang="en-GB"/>
            <a:t>People want to control their lives, make their own choices and will engage in behaviour that enhances perception of their own ability</a:t>
          </a:r>
          <a:endParaRPr lang="en-US"/>
        </a:p>
      </dgm:t>
    </dgm:pt>
    <dgm:pt modelId="{38EC6860-60E5-4D89-BD8F-B37835B7C530}" type="parTrans" cxnId="{FA1935D7-CEF6-41CC-AA82-E7C36AFEF87A}">
      <dgm:prSet/>
      <dgm:spPr/>
      <dgm:t>
        <a:bodyPr/>
        <a:lstStyle/>
        <a:p>
          <a:endParaRPr lang="en-US"/>
        </a:p>
      </dgm:t>
    </dgm:pt>
    <dgm:pt modelId="{E98A2E66-B073-4A0B-A291-CFD09E7A3308}" type="sibTrans" cxnId="{FA1935D7-CEF6-41CC-AA82-E7C36AFEF87A}">
      <dgm:prSet/>
      <dgm:spPr/>
      <dgm:t>
        <a:bodyPr/>
        <a:lstStyle/>
        <a:p>
          <a:endParaRPr lang="en-US"/>
        </a:p>
      </dgm:t>
    </dgm:pt>
    <dgm:pt modelId="{55616494-FCDE-48C6-B3D8-64E56D33F346}" type="pres">
      <dgm:prSet presAssocID="{C661C422-BB1B-4BB4-8C06-25A1F6718F55}" presName="root" presStyleCnt="0">
        <dgm:presLayoutVars>
          <dgm:dir/>
          <dgm:resizeHandles val="exact"/>
        </dgm:presLayoutVars>
      </dgm:prSet>
      <dgm:spPr/>
    </dgm:pt>
    <dgm:pt modelId="{6C049E97-D146-4921-A700-7383AB670A58}" type="pres">
      <dgm:prSet presAssocID="{E8E47C20-86A9-4CFC-9201-4228115237A7}" presName="compNode" presStyleCnt="0"/>
      <dgm:spPr/>
    </dgm:pt>
    <dgm:pt modelId="{B690B0F3-5B8B-4E66-ADB8-12966F943FE6}" type="pres">
      <dgm:prSet presAssocID="{E8E47C20-86A9-4CFC-9201-4228115237A7}" presName="bgRect" presStyleLbl="bgShp" presStyleIdx="0" presStyleCnt="3"/>
      <dgm:spPr/>
    </dgm:pt>
    <dgm:pt modelId="{BBFCA387-58FF-43B2-9B5A-A9DFBE3C0BEB}" type="pres">
      <dgm:prSet presAssocID="{E8E47C20-86A9-4CFC-9201-4228115237A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643F4050-1B6F-430E-BCC3-975074B4CAD1}" type="pres">
      <dgm:prSet presAssocID="{E8E47C20-86A9-4CFC-9201-4228115237A7}" presName="spaceRect" presStyleCnt="0"/>
      <dgm:spPr/>
    </dgm:pt>
    <dgm:pt modelId="{FF2E3D7B-1B9B-408C-997E-12DF8CF35E45}" type="pres">
      <dgm:prSet presAssocID="{E8E47C20-86A9-4CFC-9201-4228115237A7}" presName="parTx" presStyleLbl="revTx" presStyleIdx="0" presStyleCnt="3">
        <dgm:presLayoutVars>
          <dgm:chMax val="0"/>
          <dgm:chPref val="0"/>
        </dgm:presLayoutVars>
      </dgm:prSet>
      <dgm:spPr/>
    </dgm:pt>
    <dgm:pt modelId="{A7784739-574F-4FB1-BCA2-5B49334C2844}" type="pres">
      <dgm:prSet presAssocID="{5DD37444-C44E-4B6E-88BF-2D5108546C85}" presName="sibTrans" presStyleCnt="0"/>
      <dgm:spPr/>
    </dgm:pt>
    <dgm:pt modelId="{15D4A068-B788-43FE-9255-64A7F9E37150}" type="pres">
      <dgm:prSet presAssocID="{FDEA5B89-C33B-49D8-A717-5BFAB110289E}" presName="compNode" presStyleCnt="0"/>
      <dgm:spPr/>
    </dgm:pt>
    <dgm:pt modelId="{79D6EC21-9224-4D51-8E8E-272C85F49950}" type="pres">
      <dgm:prSet presAssocID="{FDEA5B89-C33B-49D8-A717-5BFAB110289E}" presName="bgRect" presStyleLbl="bgShp" presStyleIdx="1" presStyleCnt="3"/>
      <dgm:spPr/>
    </dgm:pt>
    <dgm:pt modelId="{7C6FF1A2-6CB8-47D8-9195-E2BD0F4FD467}" type="pres">
      <dgm:prSet presAssocID="{FDEA5B89-C33B-49D8-A717-5BFAB110289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3EC51AD-30B5-4E91-A7D9-A91B7A887174}" type="pres">
      <dgm:prSet presAssocID="{FDEA5B89-C33B-49D8-A717-5BFAB110289E}" presName="spaceRect" presStyleCnt="0"/>
      <dgm:spPr/>
    </dgm:pt>
    <dgm:pt modelId="{71F1706B-4D28-4D36-9061-CC68A0CF827F}" type="pres">
      <dgm:prSet presAssocID="{FDEA5B89-C33B-49D8-A717-5BFAB110289E}" presName="parTx" presStyleLbl="revTx" presStyleIdx="1" presStyleCnt="3">
        <dgm:presLayoutVars>
          <dgm:chMax val="0"/>
          <dgm:chPref val="0"/>
        </dgm:presLayoutVars>
      </dgm:prSet>
      <dgm:spPr/>
    </dgm:pt>
    <dgm:pt modelId="{D71B2F19-04F4-4675-AC32-316AEDE7050F}" type="pres">
      <dgm:prSet presAssocID="{CDDBCAF2-453D-4E32-899B-87976CB45903}" presName="sibTrans" presStyleCnt="0"/>
      <dgm:spPr/>
    </dgm:pt>
    <dgm:pt modelId="{82126A8D-CA5A-45BF-AB5B-2AC16C69384D}" type="pres">
      <dgm:prSet presAssocID="{ED023D1F-3A0D-4AC1-AAF4-48F0322AEBFF}" presName="compNode" presStyleCnt="0"/>
      <dgm:spPr/>
    </dgm:pt>
    <dgm:pt modelId="{F18D05B9-518D-49E4-9A77-198F00B37542}" type="pres">
      <dgm:prSet presAssocID="{ED023D1F-3A0D-4AC1-AAF4-48F0322AEBFF}" presName="bgRect" presStyleLbl="bgShp" presStyleIdx="2" presStyleCnt="3"/>
      <dgm:spPr/>
    </dgm:pt>
    <dgm:pt modelId="{4CB98E33-92C2-4970-AE0F-2F81332EFBDF}" type="pres">
      <dgm:prSet presAssocID="{ED023D1F-3A0D-4AC1-AAF4-48F0322AEBF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87B8215-D461-4614-BE17-C10A52C8C902}" type="pres">
      <dgm:prSet presAssocID="{ED023D1F-3A0D-4AC1-AAF4-48F0322AEBFF}" presName="spaceRect" presStyleCnt="0"/>
      <dgm:spPr/>
    </dgm:pt>
    <dgm:pt modelId="{BC60D7FF-35A8-4793-B457-029A0BA0A3BD}" type="pres">
      <dgm:prSet presAssocID="{ED023D1F-3A0D-4AC1-AAF4-48F0322AEBF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74DA422-3E9D-41FC-A1C7-817E291313CC}" srcId="{C661C422-BB1B-4BB4-8C06-25A1F6718F55}" destId="{E8E47C20-86A9-4CFC-9201-4228115237A7}" srcOrd="0" destOrd="0" parTransId="{51275B5A-45F2-453B-B1C9-1102E214696C}" sibTransId="{5DD37444-C44E-4B6E-88BF-2D5108546C85}"/>
    <dgm:cxn modelId="{B4328191-3C50-442E-911A-F31D04A991A4}" type="presOf" srcId="{ED023D1F-3A0D-4AC1-AAF4-48F0322AEBFF}" destId="{BC60D7FF-35A8-4793-B457-029A0BA0A3BD}" srcOrd="0" destOrd="0" presId="urn:microsoft.com/office/officeart/2018/2/layout/IconVerticalSolidList"/>
    <dgm:cxn modelId="{6055FAC6-AF6F-47BD-ABC0-89D056A84EF5}" srcId="{C661C422-BB1B-4BB4-8C06-25A1F6718F55}" destId="{FDEA5B89-C33B-49D8-A717-5BFAB110289E}" srcOrd="1" destOrd="0" parTransId="{9A5AF108-0CD7-49D4-A29E-AAB514C9D45A}" sibTransId="{CDDBCAF2-453D-4E32-899B-87976CB45903}"/>
    <dgm:cxn modelId="{FA1935D7-CEF6-41CC-AA82-E7C36AFEF87A}" srcId="{C661C422-BB1B-4BB4-8C06-25A1F6718F55}" destId="{ED023D1F-3A0D-4AC1-AAF4-48F0322AEBFF}" srcOrd="2" destOrd="0" parTransId="{38EC6860-60E5-4D89-BD8F-B37835B7C530}" sibTransId="{E98A2E66-B073-4A0B-A291-CFD09E7A3308}"/>
    <dgm:cxn modelId="{F636DDEE-3758-4BD4-9392-C6BCFD9DC3FB}" type="presOf" srcId="{E8E47C20-86A9-4CFC-9201-4228115237A7}" destId="{FF2E3D7B-1B9B-408C-997E-12DF8CF35E45}" srcOrd="0" destOrd="0" presId="urn:microsoft.com/office/officeart/2018/2/layout/IconVerticalSolidList"/>
    <dgm:cxn modelId="{EBC93FF0-7661-4F8A-9613-D865CE389FAF}" type="presOf" srcId="{C661C422-BB1B-4BB4-8C06-25A1F6718F55}" destId="{55616494-FCDE-48C6-B3D8-64E56D33F346}" srcOrd="0" destOrd="0" presId="urn:microsoft.com/office/officeart/2018/2/layout/IconVerticalSolidList"/>
    <dgm:cxn modelId="{8F3929F5-35F1-48AE-93EF-907F8758E3A4}" type="presOf" srcId="{FDEA5B89-C33B-49D8-A717-5BFAB110289E}" destId="{71F1706B-4D28-4D36-9061-CC68A0CF827F}" srcOrd="0" destOrd="0" presId="urn:microsoft.com/office/officeart/2018/2/layout/IconVerticalSolidList"/>
    <dgm:cxn modelId="{D0053314-7CE3-41D8-BC91-40042F5BA74D}" type="presParOf" srcId="{55616494-FCDE-48C6-B3D8-64E56D33F346}" destId="{6C049E97-D146-4921-A700-7383AB670A58}" srcOrd="0" destOrd="0" presId="urn:microsoft.com/office/officeart/2018/2/layout/IconVerticalSolidList"/>
    <dgm:cxn modelId="{CC6F14D9-C693-4D17-B431-0FE1CE26378E}" type="presParOf" srcId="{6C049E97-D146-4921-A700-7383AB670A58}" destId="{B690B0F3-5B8B-4E66-ADB8-12966F943FE6}" srcOrd="0" destOrd="0" presId="urn:microsoft.com/office/officeart/2018/2/layout/IconVerticalSolidList"/>
    <dgm:cxn modelId="{13B5095E-E894-4876-A73D-537E7326B2CA}" type="presParOf" srcId="{6C049E97-D146-4921-A700-7383AB670A58}" destId="{BBFCA387-58FF-43B2-9B5A-A9DFBE3C0BEB}" srcOrd="1" destOrd="0" presId="urn:microsoft.com/office/officeart/2018/2/layout/IconVerticalSolidList"/>
    <dgm:cxn modelId="{0001335B-DB4B-4F6B-8F50-0554FDCFF825}" type="presParOf" srcId="{6C049E97-D146-4921-A700-7383AB670A58}" destId="{643F4050-1B6F-430E-BCC3-975074B4CAD1}" srcOrd="2" destOrd="0" presId="urn:microsoft.com/office/officeart/2018/2/layout/IconVerticalSolidList"/>
    <dgm:cxn modelId="{D3BCEAD4-2103-46D6-AA36-DE2C4ACE439E}" type="presParOf" srcId="{6C049E97-D146-4921-A700-7383AB670A58}" destId="{FF2E3D7B-1B9B-408C-997E-12DF8CF35E45}" srcOrd="3" destOrd="0" presId="urn:microsoft.com/office/officeart/2018/2/layout/IconVerticalSolidList"/>
    <dgm:cxn modelId="{B76E8860-D111-4751-B66C-866F5E40C707}" type="presParOf" srcId="{55616494-FCDE-48C6-B3D8-64E56D33F346}" destId="{A7784739-574F-4FB1-BCA2-5B49334C2844}" srcOrd="1" destOrd="0" presId="urn:microsoft.com/office/officeart/2018/2/layout/IconVerticalSolidList"/>
    <dgm:cxn modelId="{A3F7BC00-1EFD-4F87-B803-86D0A568537E}" type="presParOf" srcId="{55616494-FCDE-48C6-B3D8-64E56D33F346}" destId="{15D4A068-B788-43FE-9255-64A7F9E37150}" srcOrd="2" destOrd="0" presId="urn:microsoft.com/office/officeart/2018/2/layout/IconVerticalSolidList"/>
    <dgm:cxn modelId="{7C07A1CC-CA18-424A-882A-1A1F27DE89EC}" type="presParOf" srcId="{15D4A068-B788-43FE-9255-64A7F9E37150}" destId="{79D6EC21-9224-4D51-8E8E-272C85F49950}" srcOrd="0" destOrd="0" presId="urn:microsoft.com/office/officeart/2018/2/layout/IconVerticalSolidList"/>
    <dgm:cxn modelId="{5B7CFEEC-B609-401C-9633-1FF2459D8C37}" type="presParOf" srcId="{15D4A068-B788-43FE-9255-64A7F9E37150}" destId="{7C6FF1A2-6CB8-47D8-9195-E2BD0F4FD467}" srcOrd="1" destOrd="0" presId="urn:microsoft.com/office/officeart/2018/2/layout/IconVerticalSolidList"/>
    <dgm:cxn modelId="{D766F616-2E9E-4B79-A004-B855A1605890}" type="presParOf" srcId="{15D4A068-B788-43FE-9255-64A7F9E37150}" destId="{E3EC51AD-30B5-4E91-A7D9-A91B7A887174}" srcOrd="2" destOrd="0" presId="urn:microsoft.com/office/officeart/2018/2/layout/IconVerticalSolidList"/>
    <dgm:cxn modelId="{89E81C49-F709-4FD4-AC38-557964E1D740}" type="presParOf" srcId="{15D4A068-B788-43FE-9255-64A7F9E37150}" destId="{71F1706B-4D28-4D36-9061-CC68A0CF827F}" srcOrd="3" destOrd="0" presId="urn:microsoft.com/office/officeart/2018/2/layout/IconVerticalSolidList"/>
    <dgm:cxn modelId="{076F0798-CD25-4891-93A2-38EBBC8A07F8}" type="presParOf" srcId="{55616494-FCDE-48C6-B3D8-64E56D33F346}" destId="{D71B2F19-04F4-4675-AC32-316AEDE7050F}" srcOrd="3" destOrd="0" presId="urn:microsoft.com/office/officeart/2018/2/layout/IconVerticalSolidList"/>
    <dgm:cxn modelId="{997747CB-8CBB-499E-ADD1-3E97CE26A626}" type="presParOf" srcId="{55616494-FCDE-48C6-B3D8-64E56D33F346}" destId="{82126A8D-CA5A-45BF-AB5B-2AC16C69384D}" srcOrd="4" destOrd="0" presId="urn:microsoft.com/office/officeart/2018/2/layout/IconVerticalSolidList"/>
    <dgm:cxn modelId="{25606152-AE92-4B59-A625-598A1CFF71D2}" type="presParOf" srcId="{82126A8D-CA5A-45BF-AB5B-2AC16C69384D}" destId="{F18D05B9-518D-49E4-9A77-198F00B37542}" srcOrd="0" destOrd="0" presId="urn:microsoft.com/office/officeart/2018/2/layout/IconVerticalSolidList"/>
    <dgm:cxn modelId="{136AAAF4-65C9-4B2A-AA22-6F2ADB383F18}" type="presParOf" srcId="{82126A8D-CA5A-45BF-AB5B-2AC16C69384D}" destId="{4CB98E33-92C2-4970-AE0F-2F81332EFBDF}" srcOrd="1" destOrd="0" presId="urn:microsoft.com/office/officeart/2018/2/layout/IconVerticalSolidList"/>
    <dgm:cxn modelId="{AE79A2E1-4DB5-4280-BEAB-4333345CAC88}" type="presParOf" srcId="{82126A8D-CA5A-45BF-AB5B-2AC16C69384D}" destId="{087B8215-D461-4614-BE17-C10A52C8C902}" srcOrd="2" destOrd="0" presId="urn:microsoft.com/office/officeart/2018/2/layout/IconVerticalSolidList"/>
    <dgm:cxn modelId="{CC6BF509-E388-4DAF-8300-B5BA390BA14C}" type="presParOf" srcId="{82126A8D-CA5A-45BF-AB5B-2AC16C69384D}" destId="{BC60D7FF-35A8-4793-B457-029A0BA0A3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9EBFBC1-C2FF-40C1-8F0F-D7BA1D756A2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92A5CD3-CA70-45D1-8300-71A19EF1CC84}">
      <dgm:prSet/>
      <dgm:spPr/>
      <dgm:t>
        <a:bodyPr/>
        <a:lstStyle/>
        <a:p>
          <a:r>
            <a:rPr lang="en-GB"/>
            <a:t>Task is good</a:t>
          </a:r>
          <a:endParaRPr lang="en-US"/>
        </a:p>
      </dgm:t>
    </dgm:pt>
    <dgm:pt modelId="{0D76F9F0-6BE9-407F-82FB-CA858AE04D99}" type="parTrans" cxnId="{161C4209-C9AC-40E6-A4D1-E3AC7FB0DE2C}">
      <dgm:prSet/>
      <dgm:spPr/>
      <dgm:t>
        <a:bodyPr/>
        <a:lstStyle/>
        <a:p>
          <a:endParaRPr lang="en-US"/>
        </a:p>
      </dgm:t>
    </dgm:pt>
    <dgm:pt modelId="{51C4E7BA-0DFB-4D44-87E6-D96CDC47F08E}" type="sibTrans" cxnId="{161C4209-C9AC-40E6-A4D1-E3AC7FB0DE2C}">
      <dgm:prSet/>
      <dgm:spPr/>
      <dgm:t>
        <a:bodyPr/>
        <a:lstStyle/>
        <a:p>
          <a:endParaRPr lang="en-US"/>
        </a:p>
      </dgm:t>
    </dgm:pt>
    <dgm:pt modelId="{F2C734D0-868B-4697-9760-D5782BA562DD}">
      <dgm:prSet/>
      <dgm:spPr/>
      <dgm:t>
        <a:bodyPr/>
        <a:lstStyle/>
        <a:p>
          <a:r>
            <a:rPr lang="en-GB"/>
            <a:t>Ego is bad</a:t>
          </a:r>
          <a:endParaRPr lang="en-US"/>
        </a:p>
      </dgm:t>
    </dgm:pt>
    <dgm:pt modelId="{9EF6A191-C6C9-443D-BE14-FB537395B816}" type="parTrans" cxnId="{76E06E14-8B1F-429D-98CC-6AB9D1DA353A}">
      <dgm:prSet/>
      <dgm:spPr/>
      <dgm:t>
        <a:bodyPr/>
        <a:lstStyle/>
        <a:p>
          <a:endParaRPr lang="en-US"/>
        </a:p>
      </dgm:t>
    </dgm:pt>
    <dgm:pt modelId="{F0975C90-6EB0-4508-912A-B6F1B3CEFDA0}" type="sibTrans" cxnId="{76E06E14-8B1F-429D-98CC-6AB9D1DA353A}">
      <dgm:prSet/>
      <dgm:spPr/>
      <dgm:t>
        <a:bodyPr/>
        <a:lstStyle/>
        <a:p>
          <a:endParaRPr lang="en-US"/>
        </a:p>
      </dgm:t>
    </dgm:pt>
    <dgm:pt modelId="{B42E7E80-EFCF-4DEB-B3CC-504A4D3AA331}">
      <dgm:prSet/>
      <dgm:spPr/>
      <dgm:t>
        <a:bodyPr/>
        <a:lstStyle/>
        <a:p>
          <a:r>
            <a:rPr lang="en-GB" i="1"/>
            <a:t>Is it really as simple as that?</a:t>
          </a:r>
          <a:endParaRPr lang="en-US"/>
        </a:p>
      </dgm:t>
    </dgm:pt>
    <dgm:pt modelId="{6D956521-1D3A-479B-80BF-8648435AA00C}" type="parTrans" cxnId="{54002A64-A3CC-416E-9839-EC1676C26F7D}">
      <dgm:prSet/>
      <dgm:spPr/>
      <dgm:t>
        <a:bodyPr/>
        <a:lstStyle/>
        <a:p>
          <a:endParaRPr lang="en-US"/>
        </a:p>
      </dgm:t>
    </dgm:pt>
    <dgm:pt modelId="{2756E770-6ED0-4AB8-80FF-64AD1F93E41A}" type="sibTrans" cxnId="{54002A64-A3CC-416E-9839-EC1676C26F7D}">
      <dgm:prSet/>
      <dgm:spPr/>
      <dgm:t>
        <a:bodyPr/>
        <a:lstStyle/>
        <a:p>
          <a:endParaRPr lang="en-US"/>
        </a:p>
      </dgm:t>
    </dgm:pt>
    <dgm:pt modelId="{EC385976-F9FE-514F-AE12-476262703662}" type="pres">
      <dgm:prSet presAssocID="{19EBFBC1-C2FF-40C1-8F0F-D7BA1D756A26}" presName="linear" presStyleCnt="0">
        <dgm:presLayoutVars>
          <dgm:animLvl val="lvl"/>
          <dgm:resizeHandles val="exact"/>
        </dgm:presLayoutVars>
      </dgm:prSet>
      <dgm:spPr/>
    </dgm:pt>
    <dgm:pt modelId="{CDB8E1A8-DEF2-2F42-9B6B-EDFBD391F696}" type="pres">
      <dgm:prSet presAssocID="{492A5CD3-CA70-45D1-8300-71A19EF1CC8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0DAF0EF-2641-CD44-9BAD-E5582BA59EAE}" type="pres">
      <dgm:prSet presAssocID="{51C4E7BA-0DFB-4D44-87E6-D96CDC47F08E}" presName="spacer" presStyleCnt="0"/>
      <dgm:spPr/>
    </dgm:pt>
    <dgm:pt modelId="{D77F0703-6B41-1841-832F-E7F8908D4FF1}" type="pres">
      <dgm:prSet presAssocID="{F2C734D0-868B-4697-9760-D5782BA562D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A64F4C3-D3C4-B046-AE6D-0C3992AE3A0B}" type="pres">
      <dgm:prSet presAssocID="{F0975C90-6EB0-4508-912A-B6F1B3CEFDA0}" presName="spacer" presStyleCnt="0"/>
      <dgm:spPr/>
    </dgm:pt>
    <dgm:pt modelId="{97C799A5-C207-AF4B-A813-D2B869634C4D}" type="pres">
      <dgm:prSet presAssocID="{B42E7E80-EFCF-4DEB-B3CC-504A4D3AA33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61C4209-C9AC-40E6-A4D1-E3AC7FB0DE2C}" srcId="{19EBFBC1-C2FF-40C1-8F0F-D7BA1D756A26}" destId="{492A5CD3-CA70-45D1-8300-71A19EF1CC84}" srcOrd="0" destOrd="0" parTransId="{0D76F9F0-6BE9-407F-82FB-CA858AE04D99}" sibTransId="{51C4E7BA-0DFB-4D44-87E6-D96CDC47F08E}"/>
    <dgm:cxn modelId="{76E06E14-8B1F-429D-98CC-6AB9D1DA353A}" srcId="{19EBFBC1-C2FF-40C1-8F0F-D7BA1D756A26}" destId="{F2C734D0-868B-4697-9760-D5782BA562DD}" srcOrd="1" destOrd="0" parTransId="{9EF6A191-C6C9-443D-BE14-FB537395B816}" sibTransId="{F0975C90-6EB0-4508-912A-B6F1B3CEFDA0}"/>
    <dgm:cxn modelId="{54002A64-A3CC-416E-9839-EC1676C26F7D}" srcId="{19EBFBC1-C2FF-40C1-8F0F-D7BA1D756A26}" destId="{B42E7E80-EFCF-4DEB-B3CC-504A4D3AA331}" srcOrd="2" destOrd="0" parTransId="{6D956521-1D3A-479B-80BF-8648435AA00C}" sibTransId="{2756E770-6ED0-4AB8-80FF-64AD1F93E41A}"/>
    <dgm:cxn modelId="{275C326E-107C-744F-83DF-35C75E7CE343}" type="presOf" srcId="{492A5CD3-CA70-45D1-8300-71A19EF1CC84}" destId="{CDB8E1A8-DEF2-2F42-9B6B-EDFBD391F696}" srcOrd="0" destOrd="0" presId="urn:microsoft.com/office/officeart/2005/8/layout/vList2"/>
    <dgm:cxn modelId="{0FAE5C82-3F24-8147-9EC0-E64621665C18}" type="presOf" srcId="{B42E7E80-EFCF-4DEB-B3CC-504A4D3AA331}" destId="{97C799A5-C207-AF4B-A813-D2B869634C4D}" srcOrd="0" destOrd="0" presId="urn:microsoft.com/office/officeart/2005/8/layout/vList2"/>
    <dgm:cxn modelId="{4723BCC4-6E4A-8946-86EF-535D74F81202}" type="presOf" srcId="{F2C734D0-868B-4697-9760-D5782BA562DD}" destId="{D77F0703-6B41-1841-832F-E7F8908D4FF1}" srcOrd="0" destOrd="0" presId="urn:microsoft.com/office/officeart/2005/8/layout/vList2"/>
    <dgm:cxn modelId="{031C87DA-724E-FA42-AD82-3CE64CA6F4AB}" type="presOf" srcId="{19EBFBC1-C2FF-40C1-8F0F-D7BA1D756A26}" destId="{EC385976-F9FE-514F-AE12-476262703662}" srcOrd="0" destOrd="0" presId="urn:microsoft.com/office/officeart/2005/8/layout/vList2"/>
    <dgm:cxn modelId="{5ED29C5D-9493-6440-9AC7-29FBB2AEE3B2}" type="presParOf" srcId="{EC385976-F9FE-514F-AE12-476262703662}" destId="{CDB8E1A8-DEF2-2F42-9B6B-EDFBD391F696}" srcOrd="0" destOrd="0" presId="urn:microsoft.com/office/officeart/2005/8/layout/vList2"/>
    <dgm:cxn modelId="{BEC935FD-39FB-A241-B143-EA3421FDE69B}" type="presParOf" srcId="{EC385976-F9FE-514F-AE12-476262703662}" destId="{F0DAF0EF-2641-CD44-9BAD-E5582BA59EAE}" srcOrd="1" destOrd="0" presId="urn:microsoft.com/office/officeart/2005/8/layout/vList2"/>
    <dgm:cxn modelId="{5472B89C-8D24-0C45-B370-0CECD04A4F5D}" type="presParOf" srcId="{EC385976-F9FE-514F-AE12-476262703662}" destId="{D77F0703-6B41-1841-832F-E7F8908D4FF1}" srcOrd="2" destOrd="0" presId="urn:microsoft.com/office/officeart/2005/8/layout/vList2"/>
    <dgm:cxn modelId="{0FE289BA-873F-D540-A86A-0EE9431F8AEB}" type="presParOf" srcId="{EC385976-F9FE-514F-AE12-476262703662}" destId="{7A64F4C3-D3C4-B046-AE6D-0C3992AE3A0B}" srcOrd="3" destOrd="0" presId="urn:microsoft.com/office/officeart/2005/8/layout/vList2"/>
    <dgm:cxn modelId="{D35E4A42-2298-6743-8E26-CA86139AAF20}" type="presParOf" srcId="{EC385976-F9FE-514F-AE12-476262703662}" destId="{97C799A5-C207-AF4B-A813-D2B869634C4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28E7CC4-4556-426A-97EC-B384B8A4CA31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9B418D9-35F7-4571-BB51-1CA83093F5BF}">
      <dgm:prSet/>
      <dgm:spPr/>
      <dgm:t>
        <a:bodyPr/>
        <a:lstStyle/>
        <a:p>
          <a:r>
            <a:rPr lang="en-GB" b="1"/>
            <a:t>Additional readings in the area + Moodle resources: </a:t>
          </a:r>
          <a:endParaRPr lang="en-US"/>
        </a:p>
      </dgm:t>
    </dgm:pt>
    <dgm:pt modelId="{1CAC906F-5962-4926-85DE-0399B56F6782}" type="parTrans" cxnId="{560741E9-1240-443A-B18F-1F576B7C2875}">
      <dgm:prSet/>
      <dgm:spPr/>
      <dgm:t>
        <a:bodyPr/>
        <a:lstStyle/>
        <a:p>
          <a:endParaRPr lang="en-US"/>
        </a:p>
      </dgm:t>
    </dgm:pt>
    <dgm:pt modelId="{3F083271-B720-4550-960C-11F1641455CA}" type="sibTrans" cxnId="{560741E9-1240-443A-B18F-1F576B7C2875}">
      <dgm:prSet/>
      <dgm:spPr/>
      <dgm:t>
        <a:bodyPr/>
        <a:lstStyle/>
        <a:p>
          <a:endParaRPr lang="en-US"/>
        </a:p>
      </dgm:t>
    </dgm:pt>
    <dgm:pt modelId="{547A3B55-63F3-44C1-956B-F0FDFC624084}">
      <dgm:prSet/>
      <dgm:spPr/>
      <dgm:t>
        <a:bodyPr/>
        <a:lstStyle/>
        <a:p>
          <a:r>
            <a:rPr lang="en-GB"/>
            <a:t>Festeu, D. (2002) Motivational Factors that Influence Students' Participation in Outdoor Activities. </a:t>
          </a:r>
          <a:r>
            <a:rPr lang="en-GB" i="1"/>
            <a:t>Journal of Adventure Education and Outdoor Learning.</a:t>
          </a:r>
          <a:r>
            <a:rPr lang="en-GB"/>
            <a:t> Issue 2(1)</a:t>
          </a:r>
          <a:endParaRPr lang="en-US"/>
        </a:p>
      </dgm:t>
    </dgm:pt>
    <dgm:pt modelId="{6D3E4B55-7434-401F-9EE2-63F7C6478BBA}" type="parTrans" cxnId="{DA7BC96A-540C-489C-9781-176B80612FA2}">
      <dgm:prSet/>
      <dgm:spPr/>
      <dgm:t>
        <a:bodyPr/>
        <a:lstStyle/>
        <a:p>
          <a:endParaRPr lang="en-US"/>
        </a:p>
      </dgm:t>
    </dgm:pt>
    <dgm:pt modelId="{63691210-F573-4055-B3F3-D7D9787F032B}" type="sibTrans" cxnId="{DA7BC96A-540C-489C-9781-176B80612FA2}">
      <dgm:prSet/>
      <dgm:spPr/>
      <dgm:t>
        <a:bodyPr/>
        <a:lstStyle/>
        <a:p>
          <a:endParaRPr lang="en-US"/>
        </a:p>
      </dgm:t>
    </dgm:pt>
    <dgm:pt modelId="{D0A85CC7-0404-49C8-A517-D7535141AC99}">
      <dgm:prSet/>
      <dgm:spPr/>
      <dgm:t>
        <a:bodyPr/>
        <a:lstStyle/>
        <a:p>
          <a:r>
            <a:rPr lang="en-GB"/>
            <a:t>Sugerman, D. (2001) Motivations of Older Adults to Participate in Outdoor Adventure Experiences. </a:t>
          </a:r>
          <a:r>
            <a:rPr lang="en-GB" i="1"/>
            <a:t>Journal of Adventure Education and Outdoor Learning.</a:t>
          </a:r>
          <a:r>
            <a:rPr lang="en-GB"/>
            <a:t> Issue 1(2).</a:t>
          </a:r>
          <a:endParaRPr lang="en-US"/>
        </a:p>
      </dgm:t>
    </dgm:pt>
    <dgm:pt modelId="{8E8953D3-83E0-4314-AB35-E393FE2CD594}" type="parTrans" cxnId="{07739E32-CA1B-442A-A44F-63B3302EF5CE}">
      <dgm:prSet/>
      <dgm:spPr/>
      <dgm:t>
        <a:bodyPr/>
        <a:lstStyle/>
        <a:p>
          <a:endParaRPr lang="en-US"/>
        </a:p>
      </dgm:t>
    </dgm:pt>
    <dgm:pt modelId="{EF782977-66C9-470A-9B99-AE82786A2ECF}" type="sibTrans" cxnId="{07739E32-CA1B-442A-A44F-63B3302EF5CE}">
      <dgm:prSet/>
      <dgm:spPr/>
      <dgm:t>
        <a:bodyPr/>
        <a:lstStyle/>
        <a:p>
          <a:endParaRPr lang="en-US"/>
        </a:p>
      </dgm:t>
    </dgm:pt>
    <dgm:pt modelId="{E0B8FAAA-B700-47B0-8FBE-DF6FE6ECCC98}">
      <dgm:prSet/>
      <dgm:spPr/>
      <dgm:t>
        <a:bodyPr/>
        <a:lstStyle/>
        <a:p>
          <a:r>
            <a:rPr lang="en-GB"/>
            <a:t>Wang, C.K.J.,  Ang R.P., Teo-Koh, S.M. &amp; Kahlid, A (2004). Motivational Predictors of Young Adolescents' Participation in an Outdoor Adventure Course: A Self-determination Theory Approach. </a:t>
          </a:r>
          <a:r>
            <a:rPr lang="en-GB" i="1"/>
            <a:t>Journal of Adventure Education and Outdoor Learning.</a:t>
          </a:r>
          <a:r>
            <a:rPr lang="en-GB"/>
            <a:t> Issue 4(1)</a:t>
          </a:r>
          <a:endParaRPr lang="en-US"/>
        </a:p>
      </dgm:t>
    </dgm:pt>
    <dgm:pt modelId="{E52E66EC-8314-42FA-8E4B-2AF9A6FC6998}" type="parTrans" cxnId="{A1965FB8-38C6-4B5C-AD16-B08DE501C921}">
      <dgm:prSet/>
      <dgm:spPr/>
      <dgm:t>
        <a:bodyPr/>
        <a:lstStyle/>
        <a:p>
          <a:endParaRPr lang="en-US"/>
        </a:p>
      </dgm:t>
    </dgm:pt>
    <dgm:pt modelId="{20592DB7-A757-46A3-A61B-C11364A0F028}" type="sibTrans" cxnId="{A1965FB8-38C6-4B5C-AD16-B08DE501C921}">
      <dgm:prSet/>
      <dgm:spPr/>
      <dgm:t>
        <a:bodyPr/>
        <a:lstStyle/>
        <a:p>
          <a:endParaRPr lang="en-US"/>
        </a:p>
      </dgm:t>
    </dgm:pt>
    <dgm:pt modelId="{E1C780F2-747A-F643-BEB6-5151897D423A}" type="pres">
      <dgm:prSet presAssocID="{A28E7CC4-4556-426A-97EC-B384B8A4CA31}" presName="Name0" presStyleCnt="0">
        <dgm:presLayoutVars>
          <dgm:dir/>
          <dgm:animLvl val="lvl"/>
          <dgm:resizeHandles val="exact"/>
        </dgm:presLayoutVars>
      </dgm:prSet>
      <dgm:spPr/>
    </dgm:pt>
    <dgm:pt modelId="{463A1D71-49F0-2147-87C8-0E3385B10C0B}" type="pres">
      <dgm:prSet presAssocID="{F9B418D9-35F7-4571-BB51-1CA83093F5BF}" presName="boxAndChildren" presStyleCnt="0"/>
      <dgm:spPr/>
    </dgm:pt>
    <dgm:pt modelId="{B6BFD829-2453-FB49-A1FA-1DAE8C5BF6C3}" type="pres">
      <dgm:prSet presAssocID="{F9B418D9-35F7-4571-BB51-1CA83093F5BF}" presName="parentTextBox" presStyleLbl="node1" presStyleIdx="0" presStyleCnt="1"/>
      <dgm:spPr/>
    </dgm:pt>
    <dgm:pt modelId="{2D8A7295-C309-8C48-A60E-7C428E0AAD8B}" type="pres">
      <dgm:prSet presAssocID="{F9B418D9-35F7-4571-BB51-1CA83093F5BF}" presName="entireBox" presStyleLbl="node1" presStyleIdx="0" presStyleCnt="1"/>
      <dgm:spPr/>
    </dgm:pt>
    <dgm:pt modelId="{FF230397-4152-594C-801D-E22ADC618B6B}" type="pres">
      <dgm:prSet presAssocID="{F9B418D9-35F7-4571-BB51-1CA83093F5BF}" presName="descendantBox" presStyleCnt="0"/>
      <dgm:spPr/>
    </dgm:pt>
    <dgm:pt modelId="{C774383B-CEAB-8448-BE55-3CE693F821EB}" type="pres">
      <dgm:prSet presAssocID="{547A3B55-63F3-44C1-956B-F0FDFC624084}" presName="childTextBox" presStyleLbl="fgAccFollowNode1" presStyleIdx="0" presStyleCnt="3">
        <dgm:presLayoutVars>
          <dgm:bulletEnabled val="1"/>
        </dgm:presLayoutVars>
      </dgm:prSet>
      <dgm:spPr/>
    </dgm:pt>
    <dgm:pt modelId="{17E2442B-3181-DA42-9501-572BD9774E5D}" type="pres">
      <dgm:prSet presAssocID="{D0A85CC7-0404-49C8-A517-D7535141AC99}" presName="childTextBox" presStyleLbl="fgAccFollowNode1" presStyleIdx="1" presStyleCnt="3">
        <dgm:presLayoutVars>
          <dgm:bulletEnabled val="1"/>
        </dgm:presLayoutVars>
      </dgm:prSet>
      <dgm:spPr/>
    </dgm:pt>
    <dgm:pt modelId="{5008F3D7-9F3D-D048-A077-E9DBDB6733EE}" type="pres">
      <dgm:prSet presAssocID="{E0B8FAAA-B700-47B0-8FBE-DF6FE6ECCC98}" presName="childTextBox" presStyleLbl="fgAccFollowNode1" presStyleIdx="2" presStyleCnt="3">
        <dgm:presLayoutVars>
          <dgm:bulletEnabled val="1"/>
        </dgm:presLayoutVars>
      </dgm:prSet>
      <dgm:spPr/>
    </dgm:pt>
  </dgm:ptLst>
  <dgm:cxnLst>
    <dgm:cxn modelId="{07739E32-CA1B-442A-A44F-63B3302EF5CE}" srcId="{F9B418D9-35F7-4571-BB51-1CA83093F5BF}" destId="{D0A85CC7-0404-49C8-A517-D7535141AC99}" srcOrd="1" destOrd="0" parTransId="{8E8953D3-83E0-4314-AB35-E393FE2CD594}" sibTransId="{EF782977-66C9-470A-9B99-AE82786A2ECF}"/>
    <dgm:cxn modelId="{E0162555-3561-E643-AFA2-F6E738DEBF11}" type="presOf" srcId="{D0A85CC7-0404-49C8-A517-D7535141AC99}" destId="{17E2442B-3181-DA42-9501-572BD9774E5D}" srcOrd="0" destOrd="0" presId="urn:microsoft.com/office/officeart/2005/8/layout/process4"/>
    <dgm:cxn modelId="{DA7BC96A-540C-489C-9781-176B80612FA2}" srcId="{F9B418D9-35F7-4571-BB51-1CA83093F5BF}" destId="{547A3B55-63F3-44C1-956B-F0FDFC624084}" srcOrd="0" destOrd="0" parTransId="{6D3E4B55-7434-401F-9EE2-63F7C6478BBA}" sibTransId="{63691210-F573-4055-B3F3-D7D9787F032B}"/>
    <dgm:cxn modelId="{E613096D-546B-E24E-9CB3-30BA1E805AB9}" type="presOf" srcId="{F9B418D9-35F7-4571-BB51-1CA83093F5BF}" destId="{2D8A7295-C309-8C48-A60E-7C428E0AAD8B}" srcOrd="1" destOrd="0" presId="urn:microsoft.com/office/officeart/2005/8/layout/process4"/>
    <dgm:cxn modelId="{A392A88C-2F40-0A49-96F0-B8E2FD21F969}" type="presOf" srcId="{F9B418D9-35F7-4571-BB51-1CA83093F5BF}" destId="{B6BFD829-2453-FB49-A1FA-1DAE8C5BF6C3}" srcOrd="0" destOrd="0" presId="urn:microsoft.com/office/officeart/2005/8/layout/process4"/>
    <dgm:cxn modelId="{38FDF091-A750-8B4E-A825-41EFC78EBFB5}" type="presOf" srcId="{A28E7CC4-4556-426A-97EC-B384B8A4CA31}" destId="{E1C780F2-747A-F643-BEB6-5151897D423A}" srcOrd="0" destOrd="0" presId="urn:microsoft.com/office/officeart/2005/8/layout/process4"/>
    <dgm:cxn modelId="{384574B6-A93A-9E41-B4DD-0A932C4B52E5}" type="presOf" srcId="{547A3B55-63F3-44C1-956B-F0FDFC624084}" destId="{C774383B-CEAB-8448-BE55-3CE693F821EB}" srcOrd="0" destOrd="0" presId="urn:microsoft.com/office/officeart/2005/8/layout/process4"/>
    <dgm:cxn modelId="{A1965FB8-38C6-4B5C-AD16-B08DE501C921}" srcId="{F9B418D9-35F7-4571-BB51-1CA83093F5BF}" destId="{E0B8FAAA-B700-47B0-8FBE-DF6FE6ECCC98}" srcOrd="2" destOrd="0" parTransId="{E52E66EC-8314-42FA-8E4B-2AF9A6FC6998}" sibTransId="{20592DB7-A757-46A3-A61B-C11364A0F028}"/>
    <dgm:cxn modelId="{560741E9-1240-443A-B18F-1F576B7C2875}" srcId="{A28E7CC4-4556-426A-97EC-B384B8A4CA31}" destId="{F9B418D9-35F7-4571-BB51-1CA83093F5BF}" srcOrd="0" destOrd="0" parTransId="{1CAC906F-5962-4926-85DE-0399B56F6782}" sibTransId="{3F083271-B720-4550-960C-11F1641455CA}"/>
    <dgm:cxn modelId="{95A3C5EA-8ED2-8141-9232-B44633902DAA}" type="presOf" srcId="{E0B8FAAA-B700-47B0-8FBE-DF6FE6ECCC98}" destId="{5008F3D7-9F3D-D048-A077-E9DBDB6733EE}" srcOrd="0" destOrd="0" presId="urn:microsoft.com/office/officeart/2005/8/layout/process4"/>
    <dgm:cxn modelId="{1B2643BE-D742-3F42-9A29-0F18480748C7}" type="presParOf" srcId="{E1C780F2-747A-F643-BEB6-5151897D423A}" destId="{463A1D71-49F0-2147-87C8-0E3385B10C0B}" srcOrd="0" destOrd="0" presId="urn:microsoft.com/office/officeart/2005/8/layout/process4"/>
    <dgm:cxn modelId="{0D7CB9F5-75C6-7548-984F-3F4CA80A7913}" type="presParOf" srcId="{463A1D71-49F0-2147-87C8-0E3385B10C0B}" destId="{B6BFD829-2453-FB49-A1FA-1DAE8C5BF6C3}" srcOrd="0" destOrd="0" presId="urn:microsoft.com/office/officeart/2005/8/layout/process4"/>
    <dgm:cxn modelId="{8DB08BD2-D38F-724F-9A06-5687937D17D1}" type="presParOf" srcId="{463A1D71-49F0-2147-87C8-0E3385B10C0B}" destId="{2D8A7295-C309-8C48-A60E-7C428E0AAD8B}" srcOrd="1" destOrd="0" presId="urn:microsoft.com/office/officeart/2005/8/layout/process4"/>
    <dgm:cxn modelId="{A0E3E6D4-A4E9-DF42-AA7D-12BA6C305B43}" type="presParOf" srcId="{463A1D71-49F0-2147-87C8-0E3385B10C0B}" destId="{FF230397-4152-594C-801D-E22ADC618B6B}" srcOrd="2" destOrd="0" presId="urn:microsoft.com/office/officeart/2005/8/layout/process4"/>
    <dgm:cxn modelId="{70756722-2A1B-1F40-A6FB-4D1E15189C9E}" type="presParOf" srcId="{FF230397-4152-594C-801D-E22ADC618B6B}" destId="{C774383B-CEAB-8448-BE55-3CE693F821EB}" srcOrd="0" destOrd="0" presId="urn:microsoft.com/office/officeart/2005/8/layout/process4"/>
    <dgm:cxn modelId="{4D9E10EA-F15B-3044-8EE2-F8515C621882}" type="presParOf" srcId="{FF230397-4152-594C-801D-E22ADC618B6B}" destId="{17E2442B-3181-DA42-9501-572BD9774E5D}" srcOrd="1" destOrd="0" presId="urn:microsoft.com/office/officeart/2005/8/layout/process4"/>
    <dgm:cxn modelId="{2D3D9C90-1F75-E246-8F34-78CE798F4F67}" type="presParOf" srcId="{FF230397-4152-594C-801D-E22ADC618B6B}" destId="{5008F3D7-9F3D-D048-A077-E9DBDB6733EE}" srcOrd="2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5D4BAA-8066-5644-8A83-C0E516A92D52}">
      <dsp:nvSpPr>
        <dsp:cNvPr id="0" name=""/>
        <dsp:cNvSpPr/>
      </dsp:nvSpPr>
      <dsp:spPr>
        <a:xfrm>
          <a:off x="0" y="26724"/>
          <a:ext cx="5796200" cy="162227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Psychological benefits of taking part…</a:t>
          </a:r>
        </a:p>
      </dsp:txBody>
      <dsp:txXfrm>
        <a:off x="79193" y="105917"/>
        <a:ext cx="5637814" cy="1463892"/>
      </dsp:txXfrm>
    </dsp:sp>
    <dsp:sp modelId="{2BECB8F1-530C-DB44-8733-A5FB24F0F4B8}">
      <dsp:nvSpPr>
        <dsp:cNvPr id="0" name=""/>
        <dsp:cNvSpPr/>
      </dsp:nvSpPr>
      <dsp:spPr>
        <a:xfrm>
          <a:off x="0" y="1732522"/>
          <a:ext cx="5796200" cy="1622278"/>
        </a:xfrm>
        <a:prstGeom prst="roundRect">
          <a:avLst/>
        </a:prstGeom>
        <a:solidFill>
          <a:schemeClr val="accent5">
            <a:hueOff val="5589159"/>
            <a:satOff val="-4817"/>
            <a:lumOff val="6373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Why do we select these activities? Positive reasons?</a:t>
          </a:r>
        </a:p>
      </dsp:txBody>
      <dsp:txXfrm>
        <a:off x="79193" y="1811715"/>
        <a:ext cx="5637814" cy="1463892"/>
      </dsp:txXfrm>
    </dsp:sp>
    <dsp:sp modelId="{2F00884D-C237-5F4C-B0CA-FCAD93A8B26D}">
      <dsp:nvSpPr>
        <dsp:cNvPr id="0" name=""/>
        <dsp:cNvSpPr/>
      </dsp:nvSpPr>
      <dsp:spPr>
        <a:xfrm>
          <a:off x="0" y="3438321"/>
          <a:ext cx="5796200" cy="1622278"/>
        </a:xfrm>
        <a:prstGeom prst="roundRect">
          <a:avLst/>
        </a:prstGeom>
        <a:solidFill>
          <a:schemeClr val="accent5">
            <a:hueOff val="11178319"/>
            <a:satOff val="-9634"/>
            <a:lumOff val="12746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Motivation is a starting point for establishing what we can obtain from these activities…</a:t>
          </a:r>
        </a:p>
      </dsp:txBody>
      <dsp:txXfrm>
        <a:off x="79193" y="3517514"/>
        <a:ext cx="5637814" cy="14638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08E4AB-4B2B-BD4C-9E39-D1E9F6FBB058}">
      <dsp:nvSpPr>
        <dsp:cNvPr id="0" name=""/>
        <dsp:cNvSpPr/>
      </dsp:nvSpPr>
      <dsp:spPr>
        <a:xfrm>
          <a:off x="0" y="204381"/>
          <a:ext cx="5796200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Behavioural Approach</a:t>
          </a:r>
          <a:endParaRPr lang="en-US" sz="2400" kern="1200"/>
        </a:p>
      </dsp:txBody>
      <dsp:txXfrm>
        <a:off x="28100" y="232481"/>
        <a:ext cx="5740000" cy="519439"/>
      </dsp:txXfrm>
    </dsp:sp>
    <dsp:sp modelId="{7423E2E5-D7BF-2A46-9E3D-57B47C7145D0}">
      <dsp:nvSpPr>
        <dsp:cNvPr id="0" name=""/>
        <dsp:cNvSpPr/>
      </dsp:nvSpPr>
      <dsp:spPr>
        <a:xfrm>
          <a:off x="0" y="780021"/>
          <a:ext cx="5796200" cy="1142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029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Drive Theory (Hull, 1943). We are passive organisms (in the decision making process to engage) that react conditionally to internal and/or external stimuli (conditioned response… Skinner etc)</a:t>
          </a:r>
          <a:endParaRPr lang="en-US" sz="1900" kern="1200"/>
        </a:p>
      </dsp:txBody>
      <dsp:txXfrm>
        <a:off x="0" y="780021"/>
        <a:ext cx="5796200" cy="1142640"/>
      </dsp:txXfrm>
    </dsp:sp>
    <dsp:sp modelId="{DE49803B-AF5B-7841-887D-997101BBF469}">
      <dsp:nvSpPr>
        <dsp:cNvPr id="0" name=""/>
        <dsp:cNvSpPr/>
      </dsp:nvSpPr>
      <dsp:spPr>
        <a:xfrm>
          <a:off x="0" y="1922662"/>
          <a:ext cx="5796200" cy="575639"/>
        </a:xfrm>
        <a:prstGeom prst="roundRect">
          <a:avLst/>
        </a:prstGeom>
        <a:solidFill>
          <a:schemeClr val="accent2">
            <a:hueOff val="1954454"/>
            <a:satOff val="-31534"/>
            <a:lumOff val="-549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Interactionalist Approach</a:t>
          </a:r>
          <a:endParaRPr lang="en-US" sz="2400" kern="1200"/>
        </a:p>
      </dsp:txBody>
      <dsp:txXfrm>
        <a:off x="28100" y="1950762"/>
        <a:ext cx="5740000" cy="519439"/>
      </dsp:txXfrm>
    </dsp:sp>
    <dsp:sp modelId="{0CCBDE61-57AC-AE4F-8B22-A6FE5F1F3921}">
      <dsp:nvSpPr>
        <dsp:cNvPr id="0" name=""/>
        <dsp:cNvSpPr/>
      </dsp:nvSpPr>
      <dsp:spPr>
        <a:xfrm>
          <a:off x="0" y="2498302"/>
          <a:ext cx="5796200" cy="238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029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Interaction between the person and the environment. We can </a:t>
          </a:r>
          <a:r>
            <a:rPr lang="en-GB" sz="1900" u="sng" kern="1200"/>
            <a:t>decide</a:t>
          </a:r>
          <a:r>
            <a:rPr lang="en-GB" sz="1900" kern="1200"/>
            <a:t> to explore our environment (behaviour) without direct internal or external stimuli (perception becomes important)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Collectively this has led to the study of two types of motivation</a:t>
          </a:r>
          <a:endParaRPr lang="en-US" sz="1900" kern="1200"/>
        </a:p>
        <a:p>
          <a:pPr marL="342900" lvl="2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Intrinsic </a:t>
          </a:r>
          <a:endParaRPr lang="en-US" sz="1900" kern="1200"/>
        </a:p>
        <a:p>
          <a:pPr marL="342900" lvl="2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Extrinsic</a:t>
          </a:r>
          <a:endParaRPr lang="en-US" sz="1900" kern="1200"/>
        </a:p>
      </dsp:txBody>
      <dsp:txXfrm>
        <a:off x="0" y="2498302"/>
        <a:ext cx="5796200" cy="23846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99F39C-8B02-694F-BCD8-A374836E181F}">
      <dsp:nvSpPr>
        <dsp:cNvPr id="0" name=""/>
        <dsp:cNvSpPr/>
      </dsp:nvSpPr>
      <dsp:spPr>
        <a:xfrm>
          <a:off x="0" y="0"/>
          <a:ext cx="57962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32FFEA-EEBB-FB4D-8648-3B1C4C1C529A}">
      <dsp:nvSpPr>
        <dsp:cNvPr id="0" name=""/>
        <dsp:cNvSpPr/>
      </dsp:nvSpPr>
      <dsp:spPr>
        <a:xfrm>
          <a:off x="0" y="0"/>
          <a:ext cx="5796200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Intrinsic motivation – for pleasure, interest and enjoyment (success contingent on personal behaviour – inside; Deci 1971)</a:t>
          </a:r>
          <a:endParaRPr lang="en-US" sz="2100" kern="1200"/>
        </a:p>
      </dsp:txBody>
      <dsp:txXfrm>
        <a:off x="0" y="0"/>
        <a:ext cx="5796200" cy="1271831"/>
      </dsp:txXfrm>
    </dsp:sp>
    <dsp:sp modelId="{5618FCE6-3A96-4749-A348-BBE9BC713A40}">
      <dsp:nvSpPr>
        <dsp:cNvPr id="0" name=""/>
        <dsp:cNvSpPr/>
      </dsp:nvSpPr>
      <dsp:spPr>
        <a:xfrm>
          <a:off x="0" y="1271831"/>
          <a:ext cx="57962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1788E2-5E44-C04D-A0D8-89D1F233308C}">
      <dsp:nvSpPr>
        <dsp:cNvPr id="0" name=""/>
        <dsp:cNvSpPr/>
      </dsp:nvSpPr>
      <dsp:spPr>
        <a:xfrm>
          <a:off x="0" y="1271831"/>
          <a:ext cx="5796200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Extrinsic motivation – For rewards and prizes (success contingent of the behaviour of others – outside; Deci, 1971)</a:t>
          </a:r>
          <a:endParaRPr lang="en-US" sz="2100" kern="1200"/>
        </a:p>
      </dsp:txBody>
      <dsp:txXfrm>
        <a:off x="0" y="1271831"/>
        <a:ext cx="5796200" cy="1271831"/>
      </dsp:txXfrm>
    </dsp:sp>
    <dsp:sp modelId="{58E0C48D-98B3-584E-9A6E-85CC7898ECEA}">
      <dsp:nvSpPr>
        <dsp:cNvPr id="0" name=""/>
        <dsp:cNvSpPr/>
      </dsp:nvSpPr>
      <dsp:spPr>
        <a:xfrm>
          <a:off x="0" y="2543662"/>
          <a:ext cx="57962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BF36F9-6C1A-5647-90F4-744F9E096550}">
      <dsp:nvSpPr>
        <dsp:cNvPr id="0" name=""/>
        <dsp:cNvSpPr/>
      </dsp:nvSpPr>
      <dsp:spPr>
        <a:xfrm>
          <a:off x="0" y="2543662"/>
          <a:ext cx="5796200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 dirty="0"/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 dirty="0"/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 third motive (Deci, 1985)</a:t>
          </a:r>
          <a:endParaRPr lang="en-US" sz="2100" kern="1200" dirty="0"/>
        </a:p>
      </dsp:txBody>
      <dsp:txXfrm>
        <a:off x="0" y="2543662"/>
        <a:ext cx="5796200" cy="1271831"/>
      </dsp:txXfrm>
    </dsp:sp>
    <dsp:sp modelId="{699903B5-CC1C-154B-BD51-15484DF3C419}">
      <dsp:nvSpPr>
        <dsp:cNvPr id="0" name=""/>
        <dsp:cNvSpPr/>
      </dsp:nvSpPr>
      <dsp:spPr>
        <a:xfrm>
          <a:off x="0" y="3815493"/>
          <a:ext cx="57962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A28844-EE95-5B41-9A90-42740C67FB4E}">
      <dsp:nvSpPr>
        <dsp:cNvPr id="0" name=""/>
        <dsp:cNvSpPr/>
      </dsp:nvSpPr>
      <dsp:spPr>
        <a:xfrm>
          <a:off x="0" y="3815493"/>
          <a:ext cx="5796200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Amotivation – an apparent absence of the desire to act (a determination not to act – </a:t>
          </a:r>
          <a:r>
            <a:rPr lang="en-GB" sz="2100" i="1" kern="1200"/>
            <a:t>I will not answer that question !</a:t>
          </a:r>
          <a:r>
            <a:rPr lang="en-GB" sz="2100" kern="1200"/>
            <a:t>) Not included in original CET model</a:t>
          </a:r>
          <a:endParaRPr lang="en-US" sz="2100" kern="1200"/>
        </a:p>
      </dsp:txBody>
      <dsp:txXfrm>
        <a:off x="0" y="3815493"/>
        <a:ext cx="5796200" cy="12718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90B0F3-5B8B-4E66-ADB8-12966F943FE6}">
      <dsp:nvSpPr>
        <dsp:cNvPr id="0" name=""/>
        <dsp:cNvSpPr/>
      </dsp:nvSpPr>
      <dsp:spPr>
        <a:xfrm>
          <a:off x="0" y="615"/>
          <a:ext cx="5470207" cy="14401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FCA387-58FF-43B2-9B5A-A9DFBE3C0BEB}">
      <dsp:nvSpPr>
        <dsp:cNvPr id="0" name=""/>
        <dsp:cNvSpPr/>
      </dsp:nvSpPr>
      <dsp:spPr>
        <a:xfrm>
          <a:off x="435651" y="324653"/>
          <a:ext cx="792093" cy="7920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E3D7B-1B9B-408C-997E-12DF8CF35E45}">
      <dsp:nvSpPr>
        <dsp:cNvPr id="0" name=""/>
        <dsp:cNvSpPr/>
      </dsp:nvSpPr>
      <dsp:spPr>
        <a:xfrm>
          <a:off x="1663397" y="615"/>
          <a:ext cx="3806809" cy="144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18" tIns="152418" rIns="152418" bIns="15241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Deci &amp; Ryan (1985) from De Charms (1968)</a:t>
          </a:r>
          <a:endParaRPr lang="en-US" sz="1800" kern="1200"/>
        </a:p>
      </dsp:txBody>
      <dsp:txXfrm>
        <a:off x="1663397" y="615"/>
        <a:ext cx="3806809" cy="1440170"/>
      </dsp:txXfrm>
    </dsp:sp>
    <dsp:sp modelId="{79D6EC21-9224-4D51-8E8E-272C85F49950}">
      <dsp:nvSpPr>
        <dsp:cNvPr id="0" name=""/>
        <dsp:cNvSpPr/>
      </dsp:nvSpPr>
      <dsp:spPr>
        <a:xfrm>
          <a:off x="0" y="1800829"/>
          <a:ext cx="5470207" cy="14401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6FF1A2-6CB8-47D8-9195-E2BD0F4FD467}">
      <dsp:nvSpPr>
        <dsp:cNvPr id="0" name=""/>
        <dsp:cNvSpPr/>
      </dsp:nvSpPr>
      <dsp:spPr>
        <a:xfrm>
          <a:off x="435651" y="2124867"/>
          <a:ext cx="792093" cy="7920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1706B-4D28-4D36-9061-CC68A0CF827F}">
      <dsp:nvSpPr>
        <dsp:cNvPr id="0" name=""/>
        <dsp:cNvSpPr/>
      </dsp:nvSpPr>
      <dsp:spPr>
        <a:xfrm>
          <a:off x="1663397" y="1800829"/>
          <a:ext cx="3806809" cy="144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18" tIns="152418" rIns="152418" bIns="15241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Individuals have an innate need to feel personally competent and self deterministic</a:t>
          </a:r>
          <a:endParaRPr lang="en-US" sz="1800" kern="1200"/>
        </a:p>
      </dsp:txBody>
      <dsp:txXfrm>
        <a:off x="1663397" y="1800829"/>
        <a:ext cx="3806809" cy="1440170"/>
      </dsp:txXfrm>
    </dsp:sp>
    <dsp:sp modelId="{F18D05B9-518D-49E4-9A77-198F00B37542}">
      <dsp:nvSpPr>
        <dsp:cNvPr id="0" name=""/>
        <dsp:cNvSpPr/>
      </dsp:nvSpPr>
      <dsp:spPr>
        <a:xfrm>
          <a:off x="0" y="3601042"/>
          <a:ext cx="5470207" cy="144017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B98E33-92C2-4970-AE0F-2F81332EFBDF}">
      <dsp:nvSpPr>
        <dsp:cNvPr id="0" name=""/>
        <dsp:cNvSpPr/>
      </dsp:nvSpPr>
      <dsp:spPr>
        <a:xfrm>
          <a:off x="435651" y="3925081"/>
          <a:ext cx="792093" cy="7920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60D7FF-35A8-4793-B457-029A0BA0A3BD}">
      <dsp:nvSpPr>
        <dsp:cNvPr id="0" name=""/>
        <dsp:cNvSpPr/>
      </dsp:nvSpPr>
      <dsp:spPr>
        <a:xfrm>
          <a:off x="1663397" y="3601042"/>
          <a:ext cx="3806809" cy="144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18" tIns="152418" rIns="152418" bIns="15241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People want to control their lives, make their own choices and will engage in behaviour that enhances perception of their own ability</a:t>
          </a:r>
          <a:endParaRPr lang="en-US" sz="1800" kern="1200"/>
        </a:p>
      </dsp:txBody>
      <dsp:txXfrm>
        <a:off x="1663397" y="3601042"/>
        <a:ext cx="3806809" cy="14401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B8E1A8-DEF2-2F42-9B6B-EDFBD391F696}">
      <dsp:nvSpPr>
        <dsp:cNvPr id="0" name=""/>
        <dsp:cNvSpPr/>
      </dsp:nvSpPr>
      <dsp:spPr>
        <a:xfrm>
          <a:off x="0" y="44952"/>
          <a:ext cx="5796200" cy="158900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Task is good</a:t>
          </a:r>
          <a:endParaRPr lang="en-US" sz="4000" kern="1200"/>
        </a:p>
      </dsp:txBody>
      <dsp:txXfrm>
        <a:off x="77569" y="122521"/>
        <a:ext cx="5641062" cy="1433868"/>
      </dsp:txXfrm>
    </dsp:sp>
    <dsp:sp modelId="{D77F0703-6B41-1841-832F-E7F8908D4FF1}">
      <dsp:nvSpPr>
        <dsp:cNvPr id="0" name=""/>
        <dsp:cNvSpPr/>
      </dsp:nvSpPr>
      <dsp:spPr>
        <a:xfrm>
          <a:off x="0" y="1749158"/>
          <a:ext cx="5796200" cy="1589006"/>
        </a:xfrm>
        <a:prstGeom prst="roundRect">
          <a:avLst/>
        </a:prstGeom>
        <a:solidFill>
          <a:schemeClr val="accent5">
            <a:hueOff val="5589159"/>
            <a:satOff val="-4817"/>
            <a:lumOff val="6373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Ego is bad</a:t>
          </a:r>
          <a:endParaRPr lang="en-US" sz="4000" kern="1200"/>
        </a:p>
      </dsp:txBody>
      <dsp:txXfrm>
        <a:off x="77569" y="1826727"/>
        <a:ext cx="5641062" cy="1433868"/>
      </dsp:txXfrm>
    </dsp:sp>
    <dsp:sp modelId="{97C799A5-C207-AF4B-A813-D2B869634C4D}">
      <dsp:nvSpPr>
        <dsp:cNvPr id="0" name=""/>
        <dsp:cNvSpPr/>
      </dsp:nvSpPr>
      <dsp:spPr>
        <a:xfrm>
          <a:off x="0" y="3453365"/>
          <a:ext cx="5796200" cy="1589006"/>
        </a:xfrm>
        <a:prstGeom prst="roundRect">
          <a:avLst/>
        </a:prstGeom>
        <a:solidFill>
          <a:schemeClr val="accent5">
            <a:hueOff val="11178319"/>
            <a:satOff val="-9634"/>
            <a:lumOff val="12746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i="1" kern="1200"/>
            <a:t>Is it really as simple as that?</a:t>
          </a:r>
          <a:endParaRPr lang="en-US" sz="4000" kern="1200"/>
        </a:p>
      </dsp:txBody>
      <dsp:txXfrm>
        <a:off x="77569" y="3530934"/>
        <a:ext cx="5641062" cy="143386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A7295-C309-8C48-A60E-7C428E0AAD8B}">
      <dsp:nvSpPr>
        <dsp:cNvPr id="0" name=""/>
        <dsp:cNvSpPr/>
      </dsp:nvSpPr>
      <dsp:spPr>
        <a:xfrm>
          <a:off x="0" y="0"/>
          <a:ext cx="5796200" cy="50873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4264" tIns="334264" rIns="334264" bIns="334264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b="1" kern="1200"/>
            <a:t>Additional readings in the area + Moodle resources: </a:t>
          </a:r>
          <a:endParaRPr lang="en-US" sz="4700" kern="1200"/>
        </a:p>
      </dsp:txBody>
      <dsp:txXfrm>
        <a:off x="0" y="0"/>
        <a:ext cx="5796200" cy="2747154"/>
      </dsp:txXfrm>
    </dsp:sp>
    <dsp:sp modelId="{C774383B-CEAB-8448-BE55-3CE693F821EB}">
      <dsp:nvSpPr>
        <dsp:cNvPr id="0" name=""/>
        <dsp:cNvSpPr/>
      </dsp:nvSpPr>
      <dsp:spPr>
        <a:xfrm>
          <a:off x="2830" y="2645408"/>
          <a:ext cx="1930179" cy="234016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Festeu, D. (2002) Motivational Factors that Influence Students' Participation in Outdoor Activities. </a:t>
          </a:r>
          <a:r>
            <a:rPr lang="en-GB" sz="1200" i="1" kern="1200"/>
            <a:t>Journal of Adventure Education and Outdoor Learning.</a:t>
          </a:r>
          <a:r>
            <a:rPr lang="en-GB" sz="1200" kern="1200"/>
            <a:t> Issue 2(1)</a:t>
          </a:r>
          <a:endParaRPr lang="en-US" sz="1200" kern="1200"/>
        </a:p>
      </dsp:txBody>
      <dsp:txXfrm>
        <a:off x="2830" y="2645408"/>
        <a:ext cx="1930179" cy="2340169"/>
      </dsp:txXfrm>
    </dsp:sp>
    <dsp:sp modelId="{17E2442B-3181-DA42-9501-572BD9774E5D}">
      <dsp:nvSpPr>
        <dsp:cNvPr id="0" name=""/>
        <dsp:cNvSpPr/>
      </dsp:nvSpPr>
      <dsp:spPr>
        <a:xfrm>
          <a:off x="1933010" y="2645408"/>
          <a:ext cx="1930179" cy="2340169"/>
        </a:xfrm>
        <a:prstGeom prst="rect">
          <a:avLst/>
        </a:prstGeom>
        <a:solidFill>
          <a:schemeClr val="accent2">
            <a:tint val="40000"/>
            <a:alpha val="90000"/>
            <a:hueOff val="1604430"/>
            <a:satOff val="-28521"/>
            <a:lumOff val="-2064"/>
            <a:alphaOff val="0"/>
          </a:schemeClr>
        </a:solidFill>
        <a:ln w="10795" cap="flat" cmpd="sng" algn="ctr">
          <a:solidFill>
            <a:schemeClr val="accent2">
              <a:tint val="40000"/>
              <a:alpha val="90000"/>
              <a:hueOff val="1604430"/>
              <a:satOff val="-28521"/>
              <a:lumOff val="-20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Sugerman, D. (2001) Motivations of Older Adults to Participate in Outdoor Adventure Experiences. </a:t>
          </a:r>
          <a:r>
            <a:rPr lang="en-GB" sz="1200" i="1" kern="1200"/>
            <a:t>Journal of Adventure Education and Outdoor Learning.</a:t>
          </a:r>
          <a:r>
            <a:rPr lang="en-GB" sz="1200" kern="1200"/>
            <a:t> Issue 1(2).</a:t>
          </a:r>
          <a:endParaRPr lang="en-US" sz="1200" kern="1200"/>
        </a:p>
      </dsp:txBody>
      <dsp:txXfrm>
        <a:off x="1933010" y="2645408"/>
        <a:ext cx="1930179" cy="2340169"/>
      </dsp:txXfrm>
    </dsp:sp>
    <dsp:sp modelId="{5008F3D7-9F3D-D048-A077-E9DBDB6733EE}">
      <dsp:nvSpPr>
        <dsp:cNvPr id="0" name=""/>
        <dsp:cNvSpPr/>
      </dsp:nvSpPr>
      <dsp:spPr>
        <a:xfrm>
          <a:off x="3863189" y="2645408"/>
          <a:ext cx="1930179" cy="2340169"/>
        </a:xfrm>
        <a:prstGeom prst="rect">
          <a:avLst/>
        </a:prstGeom>
        <a:solidFill>
          <a:schemeClr val="accent2">
            <a:tint val="40000"/>
            <a:alpha val="90000"/>
            <a:hueOff val="3208860"/>
            <a:satOff val="-57041"/>
            <a:lumOff val="-4127"/>
            <a:alphaOff val="0"/>
          </a:schemeClr>
        </a:solidFill>
        <a:ln w="10795" cap="flat" cmpd="sng" algn="ctr">
          <a:solidFill>
            <a:schemeClr val="accent2">
              <a:tint val="40000"/>
              <a:alpha val="90000"/>
              <a:hueOff val="3208860"/>
              <a:satOff val="-57041"/>
              <a:lumOff val="-412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Wang, C.K.J.,  Ang R.P., Teo-Koh, S.M. &amp; Kahlid, A (2004). Motivational Predictors of Young Adolescents' Participation in an Outdoor Adventure Course: A Self-determination Theory Approach. </a:t>
          </a:r>
          <a:r>
            <a:rPr lang="en-GB" sz="1200" i="1" kern="1200"/>
            <a:t>Journal of Adventure Education and Outdoor Learning.</a:t>
          </a:r>
          <a:r>
            <a:rPr lang="en-GB" sz="1200" kern="1200"/>
            <a:t> Issue 4(1)</a:t>
          </a:r>
          <a:endParaRPr lang="en-US" sz="1200" kern="1200"/>
        </a:p>
      </dsp:txBody>
      <dsp:txXfrm>
        <a:off x="3863189" y="2645408"/>
        <a:ext cx="1930179" cy="23401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F56774-3768-4CB9-A529-2EEF1CC0B156}" type="datetimeFigureOut">
              <a:rPr lang="en-US" smtClean="0"/>
              <a:t>1/24/26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E5962F-8731-46AB-89EC-5209D8D596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856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405D8CC-1C0E-4C37-8BC6-5E25A9902942}" type="slidenum">
              <a:rPr lang="en-GB" altLang="en-US" smtClean="0">
                <a:latin typeface="Arial" charset="0"/>
              </a:rPr>
              <a:pPr/>
              <a:t>1</a:t>
            </a:fld>
            <a:endParaRPr lang="en-GB" altLang="en-US" dirty="0">
              <a:latin typeface="Arial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8016464-66F0-4DC6-A320-27C8093CF508}" type="slidenum">
              <a:rPr lang="en-GB" altLang="en-US" smtClean="0">
                <a:latin typeface="Arial" charset="0"/>
              </a:rPr>
              <a:pPr/>
              <a:t>10</a:t>
            </a:fld>
            <a:endParaRPr lang="en-GB" altLang="en-US" dirty="0">
              <a:latin typeface="Arial" charset="0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9C5D6470-7E82-4407-A07C-541EC021380E}" type="slidenum">
              <a:rPr lang="en-GB" altLang="en-US" smtClean="0">
                <a:latin typeface="Arial" charset="0"/>
              </a:rPr>
              <a:pPr/>
              <a:t>11</a:t>
            </a:fld>
            <a:endParaRPr lang="en-GB" altLang="en-US">
              <a:latin typeface="Arial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Most research focuses on the effects of outdoor activities on young people (Brand, 2001)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43A339A-730A-4C50-82F2-5CD73CF6FF77}" type="slidenum">
              <a:rPr lang="en-GB" altLang="en-US" smtClean="0">
                <a:latin typeface="Arial" charset="0"/>
              </a:rPr>
              <a:pPr/>
              <a:t>12</a:t>
            </a:fld>
            <a:endParaRPr lang="en-GB" altLang="en-US">
              <a:latin typeface="Arial" charset="0"/>
            </a:endParaRPr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Why do some people want to climb a mountain</a:t>
            </a:r>
          </a:p>
          <a:p>
            <a:pPr eaLnBrk="1" hangingPunct="1"/>
            <a:r>
              <a:rPr lang="en-GB" altLang="en-US" dirty="0"/>
              <a:t>What motivates adventurers to reach the North Pole</a:t>
            </a:r>
          </a:p>
          <a:p>
            <a:pPr eaLnBrk="1" hangingPunct="1"/>
            <a:r>
              <a:rPr lang="en-GB" altLang="en-US" dirty="0"/>
              <a:t>Ellen </a:t>
            </a:r>
            <a:r>
              <a:rPr lang="en-GB" altLang="en-US" dirty="0" err="1"/>
              <a:t>mcarthur</a:t>
            </a:r>
            <a:r>
              <a:rPr lang="en-GB" altLang="en-US" dirty="0"/>
              <a:t> sailed around world singlehandedly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C453EF6-F5E2-457A-BDF3-40F5DD7EF9C1}" type="slidenum">
              <a:rPr lang="en-GB" altLang="en-US" smtClean="0">
                <a:latin typeface="Arial" charset="0"/>
              </a:rPr>
              <a:pPr/>
              <a:t>13</a:t>
            </a:fld>
            <a:endParaRPr lang="en-GB" altLang="en-US">
              <a:latin typeface="Arial" charset="0"/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1B01C27-4297-411D-98B0-152ED095EF15}" type="slidenum">
              <a:rPr lang="en-GB" altLang="en-US" smtClean="0">
                <a:latin typeface="Arial" charset="0"/>
              </a:rPr>
              <a:pPr/>
              <a:t>14</a:t>
            </a:fld>
            <a:endParaRPr lang="en-GB" altLang="en-US">
              <a:latin typeface="Arial" charset="0"/>
            </a:endParaRPr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C3092ED0-5BA5-482B-92FA-936AC3C2B23D}" type="slidenum">
              <a:rPr lang="en-GB" altLang="en-US" smtClean="0">
                <a:latin typeface="Arial" charset="0"/>
              </a:rPr>
              <a:pPr/>
              <a:t>15</a:t>
            </a:fld>
            <a:endParaRPr lang="en-GB" altLang="en-US">
              <a:latin typeface="Arial" charset="0"/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early theoretical developments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Behaviouristic approach</a:t>
            </a:r>
          </a:p>
          <a:p>
            <a:pPr eaLnBrk="1" hangingPunct="1"/>
            <a:r>
              <a:rPr lang="en-GB" altLang="en-US"/>
              <a:t>stimulus response... we are passive in the decision making process (perception is not required!)  considering motivation as the willingness to engage in behaviour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Skinners work Pavlov etc salivating dogs – behaviour through a primary drive – response conditioned to stimuli passive in that process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Interactional </a:t>
            </a:r>
          </a:p>
          <a:p>
            <a:pPr eaLnBrk="1" hangingPunct="1"/>
            <a:r>
              <a:rPr lang="en-GB" altLang="en-US"/>
              <a:t>intention to engage in behaviour is determined through an interaction between the person and the environment. Perception becomes a vital part of the process which underpins the likelihood to engage/persist with behaviour etc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Collectively this has led to the study two types of motivation</a:t>
            </a:r>
          </a:p>
          <a:p>
            <a:pPr eaLnBrk="1" hangingPunct="1"/>
            <a:r>
              <a:rPr lang="en-GB" altLang="en-US"/>
              <a:t>IM/EM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2ABD72B-46F5-4FEE-854D-E4FFA1336035}" type="slidenum">
              <a:rPr lang="en-GB" altLang="en-US" smtClean="0">
                <a:latin typeface="Arial" charset="0"/>
              </a:rPr>
              <a:pPr/>
              <a:t>16</a:t>
            </a:fld>
            <a:endParaRPr lang="en-GB" altLang="en-US">
              <a:latin typeface="Arial" charset="0"/>
            </a:endParaRPr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B8F2BC5B-97ED-4E20-BD2C-0F1FE08DD17B}" type="slidenum">
              <a:rPr lang="en-GB" altLang="en-US" smtClean="0">
                <a:latin typeface="Arial" charset="0"/>
              </a:rPr>
              <a:pPr/>
              <a:t>17</a:t>
            </a:fld>
            <a:endParaRPr lang="en-GB" altLang="en-US">
              <a:latin typeface="Arial" charset="0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IM behaviours for interest and enjoyment e.g.., i go running because I like it and the fun sensations that i experience whilst doing the activity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EM – behaviours engaged in for attainment of external outcomes – Pertains to the elite level of the spectrum – prestige... honours etc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AM – absence of the desire to act... loss of motivation to train etc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Research has tended to suggest that engagement/persistence in behaviour occurs through mainating and increasing IM rather than EM (issues in elite performance sport See Hardy 1998 etc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9FD6B5DE-672E-4BA1-80C8-69DB054F77A2}" type="slidenum">
              <a:rPr lang="en-GB" altLang="en-US" smtClean="0">
                <a:latin typeface="Arial" charset="0"/>
              </a:rPr>
              <a:pPr/>
              <a:t>18</a:t>
            </a:fld>
            <a:endParaRPr lang="en-GB" altLang="en-US">
              <a:latin typeface="Arial" charset="0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052EADD-B495-4048-B0BE-51A72CF1D924}" type="slidenum">
              <a:rPr lang="en-GB" altLang="en-US" smtClean="0">
                <a:latin typeface="Arial" charset="0"/>
              </a:rPr>
              <a:pPr/>
              <a:t>19</a:t>
            </a:fld>
            <a:endParaRPr lang="en-GB" altLang="en-US">
              <a:latin typeface="Arial" charset="0"/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FBDA9D5-EC61-4593-AA8F-F408EAF39C78}" type="slidenum">
              <a:rPr lang="en-GB" altLang="en-US" smtClean="0">
                <a:latin typeface="Arial" charset="0"/>
              </a:rPr>
              <a:pPr/>
              <a:t>20</a:t>
            </a:fld>
            <a:endParaRPr lang="en-GB" altLang="en-US">
              <a:latin typeface="Arial" charset="0"/>
            </a:endParaRPr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7FBA484-4C6B-48F8-9B7C-B95E6C58F226}" type="slidenum">
              <a:rPr lang="en-GB" altLang="en-US" smtClean="0">
                <a:latin typeface="Arial" charset="0"/>
              </a:rPr>
              <a:pPr/>
              <a:t>21</a:t>
            </a:fld>
            <a:endParaRPr lang="en-GB" altLang="en-US">
              <a:latin typeface="Arial" charset="0"/>
            </a:endParaRPr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Based on arguments of locus of causality/locus of control 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79D5399-CF24-4681-8D24-5855829B9FF2}" type="slidenum">
              <a:rPr lang="en-GB" altLang="en-US" smtClean="0">
                <a:latin typeface="Arial" charset="0"/>
              </a:rPr>
              <a:pPr/>
              <a:t>22</a:t>
            </a:fld>
            <a:endParaRPr lang="en-GB" altLang="en-US">
              <a:latin typeface="Arial" charset="0"/>
            </a:endParaRPr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3C8BA75-98E3-411D-AF3D-10CDA76B02F3}" type="slidenum">
              <a:rPr lang="en-GB" altLang="en-US" smtClean="0">
                <a:latin typeface="Arial" charset="0"/>
              </a:rPr>
              <a:pPr/>
              <a:t>23</a:t>
            </a:fld>
            <a:endParaRPr lang="en-GB" altLang="en-US">
              <a:latin typeface="Arial" charset="0"/>
            </a:endParaRPr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1A2A5375-DED6-492E-87F4-AEC206D353F4}" type="slidenum">
              <a:rPr lang="en-GB" altLang="en-US" smtClean="0">
                <a:latin typeface="Arial" charset="0"/>
              </a:rPr>
              <a:pPr/>
              <a:t>24</a:t>
            </a:fld>
            <a:endParaRPr lang="en-GB" altLang="en-US">
              <a:latin typeface="Arial" charset="0"/>
            </a:endParaRPr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7D5A7BB-786A-4009-86B1-F5B1444A8A79}" type="slidenum">
              <a:rPr lang="en-GB" altLang="en-US" smtClean="0">
                <a:latin typeface="Arial" charset="0"/>
              </a:rPr>
              <a:pPr/>
              <a:t>25</a:t>
            </a:fld>
            <a:endParaRPr lang="en-GB" altLang="en-US">
              <a:latin typeface="Arial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To examine the type of motivation the participants have SDT will be used as a basis as SDT has been linked with intention to be PA and links have been made with exercise adherence. </a:t>
            </a:r>
          </a:p>
          <a:p>
            <a:r>
              <a:rPr lang="en-GB" altLang="en-US"/>
              <a:t>Competence / autonomy and relatedness.</a:t>
            </a:r>
          </a:p>
          <a:p>
            <a:endParaRPr lang="en-GB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C919D0F6-30D0-46F9-B86F-F6DF5107B66C}" type="slidenum">
              <a:rPr lang="en-GB" altLang="en-US" smtClean="0">
                <a:latin typeface="Times" charset="0"/>
                <a:ea typeface="ＭＳ Ｐゴシック" pitchFamily="34" charset="-128"/>
              </a:rPr>
              <a:pPr/>
              <a:t>26</a:t>
            </a:fld>
            <a:endParaRPr lang="en-GB" altLang="en-US">
              <a:latin typeface="Times" charset="0"/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772F088-2D43-420A-9480-EE9EB45FBD9C}" type="slidenum">
              <a:rPr lang="en-GB" altLang="en-US" smtClean="0">
                <a:latin typeface="Arial" charset="0"/>
              </a:rPr>
              <a:pPr/>
              <a:t>29</a:t>
            </a:fld>
            <a:endParaRPr lang="en-GB" altLang="en-US">
              <a:latin typeface="Arial" charset="0"/>
            </a:endParaRPr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4E6E4CF6-7FC7-4932-96DD-D8BB2C4BE4B7}" type="slidenum">
              <a:rPr lang="en-GB" altLang="en-US" smtClean="0">
                <a:latin typeface="Arial" charset="0"/>
              </a:rPr>
              <a:pPr/>
              <a:t>30</a:t>
            </a:fld>
            <a:endParaRPr lang="en-GB" altLang="en-US">
              <a:latin typeface="Arial" charset="0"/>
            </a:endParaRPr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E063023-E93F-4A20-ABED-4119EF025547}" type="slidenum">
              <a:rPr lang="en-GB" altLang="en-US" smtClean="0">
                <a:latin typeface="Arial" charset="0"/>
              </a:rPr>
              <a:pPr/>
              <a:t>31</a:t>
            </a:fld>
            <a:endParaRPr lang="en-GB" altLang="en-US">
              <a:latin typeface="Arial" charset="0"/>
            </a:endParaRPr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D1F2982-8F12-4BA8-88D4-284C306D5838}" type="slidenum">
              <a:rPr lang="en-GB" altLang="en-US" smtClean="0">
                <a:latin typeface="Arial" charset="0"/>
              </a:rPr>
              <a:pPr/>
              <a:t>32</a:t>
            </a:fld>
            <a:endParaRPr lang="en-GB" altLang="en-US">
              <a:latin typeface="Arial" charset="0"/>
            </a:endParaRPr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8BE775E-1642-42A7-9578-014E2E753403}" type="slidenum">
              <a:rPr lang="en-GB" altLang="en-US" smtClean="0">
                <a:latin typeface="Arial" charset="0"/>
              </a:rPr>
              <a:pPr/>
              <a:t>33</a:t>
            </a:fld>
            <a:endParaRPr lang="en-GB" altLang="en-US">
              <a:latin typeface="Arial" charset="0"/>
            </a:endParaRPr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D799DF90-2663-4D7F-9285-0CFA98E3A869}" type="slidenum">
              <a:rPr lang="en-GB" altLang="en-US" smtClean="0">
                <a:latin typeface="Arial" charset="0"/>
              </a:rPr>
              <a:pPr/>
              <a:t>34</a:t>
            </a:fld>
            <a:endParaRPr lang="en-GB" altLang="en-US">
              <a:latin typeface="Arial" charset="0"/>
            </a:endParaRP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A7522D6-3033-4EAA-B500-0FAC9BA41C65}" type="slidenum">
              <a:rPr lang="en-GB" altLang="en-US" smtClean="0">
                <a:latin typeface="Arial" charset="0"/>
              </a:rPr>
              <a:pPr/>
              <a:t>35</a:t>
            </a:fld>
            <a:endParaRPr lang="en-GB" altLang="en-US">
              <a:latin typeface="Arial" charset="0"/>
            </a:endParaRPr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BBC785A-D130-4867-90A2-2F43FF4D2C1C}" type="slidenum">
              <a:rPr lang="en-GB" altLang="en-US" smtClean="0">
                <a:latin typeface="Arial" charset="0"/>
              </a:rPr>
              <a:pPr/>
              <a:t>37</a:t>
            </a:fld>
            <a:endParaRPr lang="en-GB" altLang="en-US">
              <a:latin typeface="Arial" charset="0"/>
            </a:endParaRPr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62000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952697" y="762000"/>
            <a:ext cx="2193989" cy="5334001"/>
          </a:xfrm>
          <a:prstGeom prst="rect">
            <a:avLst/>
          </a:prstGeom>
          <a:solidFill>
            <a:srgbClr val="C3C3C3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386" y="1298448"/>
            <a:ext cx="5486400" cy="3255264"/>
          </a:xfrm>
        </p:spPr>
        <p:txBody>
          <a:bodyPr anchor="b">
            <a:normAutofit/>
          </a:bodyPr>
          <a:lstStyle>
            <a:lvl1pPr algn="l">
              <a:defRPr sz="54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11" y="4670246"/>
            <a:ext cx="54864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425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239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0934" y="1298448"/>
            <a:ext cx="5486400" cy="3255264"/>
          </a:xfrm>
        </p:spPr>
        <p:txBody>
          <a:bodyPr anchor="b">
            <a:normAutofit/>
          </a:bodyPr>
          <a:lstStyle>
            <a:lvl1pPr>
              <a:defRPr sz="54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14650" y="4672584"/>
            <a:ext cx="54864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0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522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00934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63590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1/24/26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910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0934" y="1023586"/>
            <a:ext cx="260604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00934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63847" y="1023587"/>
            <a:ext cx="260604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63847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1/24/26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322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1/24/26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660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002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0934" y="868680"/>
            <a:ext cx="54864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37560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1/24/26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385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77983" y="767419"/>
            <a:ext cx="6086423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40602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1/24/26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2624326" y="6356351"/>
            <a:ext cx="44336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212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920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85750" y="990600"/>
            <a:ext cx="211455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00934" y="868680"/>
            <a:ext cx="54864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475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9689" y="1123838"/>
            <a:ext cx="221061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1951" y="864108"/>
            <a:ext cx="54864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96849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7286232-55DB-43A7-B859-EC2FD243F81B}" type="datetimeFigureOut">
              <a:rPr lang="en-US" smtClean="0"/>
              <a:t>1/24/26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01951" y="6356351"/>
            <a:ext cx="4433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75602" y="6356351"/>
            <a:ext cx="11481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accent1"/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9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19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7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5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issuu.com/redbulletin.com/stacks/f76df443fe644d26a85dd11b1fa3703b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963" name="Rectangle 82962">
            <a:extLst>
              <a:ext uri="{FF2B5EF4-FFF2-40B4-BE49-F238E27FC236}">
                <a16:creationId xmlns:a16="http://schemas.microsoft.com/office/drawing/2014/main" id="{25D5C296-F4B1-4AE5-8EEB-9FEB7ED17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2950" name="Picture 82949">
            <a:extLst>
              <a:ext uri="{FF2B5EF4-FFF2-40B4-BE49-F238E27FC236}">
                <a16:creationId xmlns:a16="http://schemas.microsoft.com/office/drawing/2014/main" id="{0EFDA0A0-38D4-1FED-DEC2-8103F93676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t="1455" r="11538" b="7636"/>
          <a:stretch/>
        </p:blipFill>
        <p:spPr>
          <a:xfrm>
            <a:off x="20" y="-1"/>
            <a:ext cx="9141694" cy="6858000"/>
          </a:xfrm>
          <a:prstGeom prst="rect">
            <a:avLst/>
          </a:prstGeom>
        </p:spPr>
      </p:pic>
      <p:sp>
        <p:nvSpPr>
          <p:cNvPr id="82965" name="Rectangle 82964">
            <a:extLst>
              <a:ext uri="{FF2B5EF4-FFF2-40B4-BE49-F238E27FC236}">
                <a16:creationId xmlns:a16="http://schemas.microsoft.com/office/drawing/2014/main" id="{9C1ACE66-194D-48C4-A14A-6933B3528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3481671" cy="5334001"/>
          </a:xfrm>
          <a:prstGeom prst="rect">
            <a:avLst/>
          </a:prstGeom>
          <a:solidFill>
            <a:schemeClr val="accent1">
              <a:lumMod val="50000"/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482600" y="1298448"/>
            <a:ext cx="2763802" cy="325526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sz="3100"/>
            </a:br>
            <a:br>
              <a:rPr lang="en-GB" sz="3100"/>
            </a:br>
            <a:r>
              <a:rPr lang="en-GB" sz="3100"/>
              <a:t>Psychology of Personal Adventure</a:t>
            </a:r>
            <a:br>
              <a:rPr lang="en-GB" sz="3100"/>
            </a:br>
            <a:br>
              <a:rPr lang="en-GB" sz="3100"/>
            </a:br>
            <a:endParaRPr lang="en-GB" sz="3100"/>
          </a:p>
        </p:txBody>
      </p:sp>
      <p:sp>
        <p:nvSpPr>
          <p:cNvPr id="9219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482600" y="4670246"/>
            <a:ext cx="2763802" cy="914400"/>
          </a:xfrm>
        </p:spPr>
        <p:txBody>
          <a:bodyPr>
            <a:normAutofit/>
          </a:bodyPr>
          <a:lstStyle/>
          <a:p>
            <a:r>
              <a:rPr lang="en-GB" altLang="en-US" dirty="0"/>
              <a:t>26</a:t>
            </a:r>
            <a:r>
              <a:rPr lang="en-GB" altLang="en-US" baseline="30000" dirty="0"/>
              <a:t>th</a:t>
            </a:r>
            <a:r>
              <a:rPr lang="en-GB" altLang="en-US" dirty="0"/>
              <a:t> of January, 2026 </a:t>
            </a:r>
          </a:p>
          <a:p>
            <a:r>
              <a:rPr lang="en-GB" altLang="en-US" dirty="0"/>
              <a:t>Alison </a:t>
            </a:r>
            <a:r>
              <a:rPr lang="en-GB" altLang="en-US" dirty="0" err="1"/>
              <a:t>Connaughton</a:t>
            </a:r>
            <a:endParaRPr lang="en-GB" altLang="en-US" dirty="0"/>
          </a:p>
          <a:p>
            <a:pPr marR="0" eaLnBrk="1" hangingPunct="1"/>
            <a:endParaRPr lang="en-GB" altLang="en-US" dirty="0"/>
          </a:p>
        </p:txBody>
      </p:sp>
      <p:sp>
        <p:nvSpPr>
          <p:cNvPr id="82967" name="Rectangle 82966">
            <a:extLst>
              <a:ext uri="{FF2B5EF4-FFF2-40B4-BE49-F238E27FC236}">
                <a16:creationId xmlns:a16="http://schemas.microsoft.com/office/drawing/2014/main" id="{025B886A-7ED1-4B77-819B-76ACBEFB0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364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2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8" grpId="0"/>
      <p:bldP spid="9219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4165" name="Rectangle 134164">
            <a:extLst>
              <a:ext uri="{FF2B5EF4-FFF2-40B4-BE49-F238E27FC236}">
                <a16:creationId xmlns:a16="http://schemas.microsoft.com/office/drawing/2014/main" id="{886D4068-D045-48B0-9A00-198F2FE4B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4161" name="Picture 134160" descr="White bulbs with a yellow one standing out">
            <a:extLst>
              <a:ext uri="{FF2B5EF4-FFF2-40B4-BE49-F238E27FC236}">
                <a16:creationId xmlns:a16="http://schemas.microsoft.com/office/drawing/2014/main" id="{82AAC5C0-A0C3-4350-8674-94E7FD3CF5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r="11021" b="-2"/>
          <a:stretch/>
        </p:blipFill>
        <p:spPr>
          <a:xfrm>
            <a:off x="20" y="1"/>
            <a:ext cx="9141694" cy="6858000"/>
          </a:xfrm>
          <a:prstGeom prst="rect">
            <a:avLst/>
          </a:prstGeom>
        </p:spPr>
      </p:pic>
      <p:sp>
        <p:nvSpPr>
          <p:cNvPr id="134167" name="Rectangle 134166">
            <a:extLst>
              <a:ext uri="{FF2B5EF4-FFF2-40B4-BE49-F238E27FC236}">
                <a16:creationId xmlns:a16="http://schemas.microsoft.com/office/drawing/2014/main" id="{12664C4B-AAE2-4AA0-8918-134E8086F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WIIFM? </a:t>
            </a:r>
            <a:br>
              <a:rPr lang="en-GB"/>
            </a:br>
            <a:r>
              <a:rPr lang="en-GB"/>
              <a:t>What can I get out of this module?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2772362" y="1447800"/>
            <a:ext cx="5486400" cy="512064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Psychological skills – for you and others</a:t>
            </a:r>
          </a:p>
          <a:p>
            <a:pPr eaLnBrk="1" hangingPunct="1"/>
            <a:r>
              <a:rPr lang="en-US" altLang="en-US" dirty="0"/>
              <a:t>Understanding of the ‘why’!</a:t>
            </a:r>
          </a:p>
          <a:p>
            <a:pPr eaLnBrk="1" hangingPunct="1"/>
            <a:r>
              <a:rPr lang="en-US" altLang="en-US" dirty="0"/>
              <a:t>Understanding of individual differences and limits</a:t>
            </a:r>
          </a:p>
          <a:p>
            <a:pPr eaLnBrk="1" hangingPunct="1"/>
            <a:r>
              <a:rPr lang="en-GB" altLang="en-US" dirty="0"/>
              <a:t>Theory to practice</a:t>
            </a:r>
            <a:endParaRPr lang="en-US" altLang="en-US" dirty="0"/>
          </a:p>
          <a:p>
            <a:pPr eaLnBrk="1" hangingPunct="1"/>
            <a:r>
              <a:rPr lang="en-US" altLang="en-US" dirty="0"/>
              <a:t>Research skills </a:t>
            </a:r>
          </a:p>
          <a:p>
            <a:pPr eaLnBrk="1" hangingPunct="1"/>
            <a:r>
              <a:rPr lang="en-US" altLang="en-US" dirty="0"/>
              <a:t>Awareness of a ‘new’ discipline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</p:txBody>
      </p:sp>
      <p:sp>
        <p:nvSpPr>
          <p:cNvPr id="134169" name="Rectangle 134168">
            <a:extLst>
              <a:ext uri="{FF2B5EF4-FFF2-40B4-BE49-F238E27FC236}">
                <a16:creationId xmlns:a16="http://schemas.microsoft.com/office/drawing/2014/main" id="{616F9FD8-4CFE-4C77-8F29-5D801C57E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543356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54" name="Rectangle 10253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6" name="Rectangle 10255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8179482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00565" y="1087374"/>
            <a:ext cx="6737617" cy="1000978"/>
          </a:xfrm>
        </p:spPr>
        <p:txBody>
          <a:bodyPr>
            <a:normAutofit/>
          </a:bodyPr>
          <a:lstStyle/>
          <a:p>
            <a:pPr>
              <a:defRPr/>
            </a:pPr>
            <a:br>
              <a:rPr lang="en-GB" dirty="0"/>
            </a:br>
            <a:r>
              <a:rPr lang="en-GB" dirty="0"/>
              <a:t>WIIFM? What can I get out of this module?</a:t>
            </a:r>
            <a:endParaRPr lang="en-US" dirty="0"/>
          </a:p>
        </p:txBody>
      </p:sp>
      <p:sp>
        <p:nvSpPr>
          <p:cNvPr id="10257" name="Rectangle 10256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60899" y="758952"/>
            <a:ext cx="889035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253" name="Rectangle 10252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" y="2526526"/>
            <a:ext cx="877276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255" name="Rectangle 10254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9264" y="2526526"/>
            <a:ext cx="8190670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0242" name="Content Placeholder 1"/>
          <p:cNvSpPr>
            <a:spLocks noGrp="1"/>
          </p:cNvSpPr>
          <p:nvPr>
            <p:ph idx="1"/>
          </p:nvPr>
        </p:nvSpPr>
        <p:spPr>
          <a:xfrm>
            <a:off x="1200564" y="2645420"/>
            <a:ext cx="6737617" cy="3554457"/>
          </a:xfrm>
        </p:spPr>
        <p:txBody>
          <a:bodyPr>
            <a:normAutofit/>
          </a:bodyPr>
          <a:lstStyle/>
          <a:p>
            <a:r>
              <a:rPr lang="en-US" sz="1000" dirty="0">
                <a:solidFill>
                  <a:schemeClr val="tx1"/>
                </a:solidFill>
              </a:rPr>
              <a:t>Combination of lectures / practical sessions</a:t>
            </a:r>
            <a:endParaRPr lang="en-GB" sz="1000" dirty="0">
              <a:solidFill>
                <a:schemeClr val="tx1"/>
              </a:solidFill>
            </a:endParaRPr>
          </a:p>
          <a:p>
            <a:r>
              <a:rPr lang="en-US" sz="1000" dirty="0">
                <a:solidFill>
                  <a:schemeClr val="tx1"/>
                </a:solidFill>
              </a:rPr>
              <a:t>Discussions – some power point info. Limits to this!</a:t>
            </a:r>
            <a:endParaRPr lang="en-GB" sz="1000" dirty="0">
              <a:solidFill>
                <a:schemeClr val="tx1"/>
              </a:solidFill>
            </a:endParaRPr>
          </a:p>
          <a:p>
            <a:r>
              <a:rPr lang="en-US" sz="1000" dirty="0">
                <a:solidFill>
                  <a:schemeClr val="tx1"/>
                </a:solidFill>
              </a:rPr>
              <a:t>Articles / use of Moodle</a:t>
            </a:r>
            <a:endParaRPr lang="en-GB" sz="1000" dirty="0">
              <a:solidFill>
                <a:schemeClr val="tx1"/>
              </a:solidFill>
            </a:endParaRPr>
          </a:p>
          <a:p>
            <a:endParaRPr lang="en-GB" sz="1000" dirty="0">
              <a:solidFill>
                <a:schemeClr val="tx1"/>
              </a:solidFill>
            </a:endParaRPr>
          </a:p>
          <a:p>
            <a:r>
              <a:rPr lang="en-US" sz="1000" dirty="0">
                <a:solidFill>
                  <a:schemeClr val="tx1"/>
                </a:solidFill>
              </a:rPr>
              <a:t>Introductions: </a:t>
            </a:r>
          </a:p>
          <a:p>
            <a:pPr lvl="1"/>
            <a:r>
              <a:rPr lang="en-US" sz="1000" dirty="0">
                <a:solidFill>
                  <a:schemeClr val="tx1"/>
                </a:solidFill>
              </a:rPr>
              <a:t>background – activities / leading / teaching etc.</a:t>
            </a:r>
            <a:endParaRPr lang="en-GB" sz="1000" dirty="0">
              <a:solidFill>
                <a:schemeClr val="tx1"/>
              </a:solidFill>
            </a:endParaRPr>
          </a:p>
          <a:p>
            <a:pPr lvl="0"/>
            <a:r>
              <a:rPr lang="en-US" sz="1000" dirty="0">
                <a:solidFill>
                  <a:schemeClr val="tx1"/>
                </a:solidFill>
              </a:rPr>
              <a:t>What practical activities are you doing this semester (climbing / kayaking / others?)</a:t>
            </a:r>
            <a:endParaRPr lang="en-GB" sz="1000" dirty="0">
              <a:solidFill>
                <a:schemeClr val="tx1"/>
              </a:solidFill>
            </a:endParaRPr>
          </a:p>
          <a:p>
            <a:pPr lvl="0"/>
            <a:r>
              <a:rPr lang="en-US" sz="1000" dirty="0">
                <a:solidFill>
                  <a:schemeClr val="tx1"/>
                </a:solidFill>
              </a:rPr>
              <a:t>Future career goals</a:t>
            </a:r>
            <a:endParaRPr lang="en-GB" sz="1000" dirty="0">
              <a:solidFill>
                <a:schemeClr val="tx1"/>
              </a:solidFill>
            </a:endParaRPr>
          </a:p>
          <a:p>
            <a:pPr lvl="0"/>
            <a:r>
              <a:rPr lang="en-US" sz="1000" dirty="0">
                <a:solidFill>
                  <a:schemeClr val="tx1"/>
                </a:solidFill>
              </a:rPr>
              <a:t>Any activities / elements of psychology of particular interested?</a:t>
            </a:r>
          </a:p>
          <a:p>
            <a:pPr lvl="1"/>
            <a:r>
              <a:rPr lang="en-US" sz="1000" dirty="0">
                <a:solidFill>
                  <a:schemeClr val="tx1"/>
                </a:solidFill>
              </a:rPr>
              <a:t>Flexibility within the module.</a:t>
            </a:r>
            <a:endParaRPr lang="en-GB" sz="10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1000" dirty="0">
              <a:solidFill>
                <a:schemeClr val="tx1"/>
              </a:solidFill>
            </a:endParaRPr>
          </a:p>
          <a:p>
            <a:r>
              <a:rPr lang="en-US" sz="1000" dirty="0">
                <a:solidFill>
                  <a:schemeClr val="tx1"/>
                </a:solidFill>
              </a:rPr>
              <a:t>OE lecturers taking the practical days x 2 (Previously Indoor Climbing / Caving) Dates TBC</a:t>
            </a:r>
            <a:endParaRPr lang="en-GB" sz="1000" dirty="0">
              <a:solidFill>
                <a:schemeClr val="tx1"/>
              </a:solidFill>
            </a:endParaRPr>
          </a:p>
          <a:p>
            <a:endParaRPr lang="en-GB" altLang="en-US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482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About this module…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dirty="0"/>
              <a:t>Weekly schedule will be provided</a:t>
            </a:r>
          </a:p>
          <a:p>
            <a:pPr eaLnBrk="1" hangingPunct="1">
              <a:defRPr/>
            </a:pPr>
            <a:r>
              <a:rPr lang="en-GB" dirty="0"/>
              <a:t>Course content – your input…</a:t>
            </a:r>
          </a:p>
          <a:p>
            <a:pPr lvl="1">
              <a:defRPr/>
            </a:pPr>
            <a:r>
              <a:rPr lang="en-GB" dirty="0"/>
              <a:t>Interests </a:t>
            </a:r>
          </a:p>
          <a:p>
            <a:pPr lvl="1">
              <a:defRPr/>
            </a:pPr>
            <a:r>
              <a:rPr lang="en-GB" dirty="0"/>
              <a:t>Career aspirations</a:t>
            </a:r>
          </a:p>
          <a:p>
            <a:pPr lvl="1">
              <a:defRPr/>
            </a:pPr>
            <a:endParaRPr lang="en-US" dirty="0"/>
          </a:p>
          <a:p>
            <a:pPr eaLnBrk="1" hangingPunct="1">
              <a:defRPr/>
            </a:pPr>
            <a:r>
              <a:rPr lang="en-US" dirty="0"/>
              <a:t>Practical &amp; theory sessions</a:t>
            </a:r>
          </a:p>
          <a:p>
            <a:pPr lvl="1" eaLnBrk="1" hangingPunct="1">
              <a:defRPr/>
            </a:pPr>
            <a:r>
              <a:rPr lang="en-GB" dirty="0"/>
              <a:t>Any requests for practical sessions? </a:t>
            </a:r>
          </a:p>
          <a:p>
            <a:pPr lvl="1" eaLnBrk="1" hangingPunct="1">
              <a:defRPr/>
            </a:pPr>
            <a:endParaRPr lang="en-GB" dirty="0"/>
          </a:p>
          <a:p>
            <a:pPr marL="457200" lvl="1" indent="0" eaLnBrk="1" hangingPunct="1">
              <a:buNone/>
              <a:defRPr/>
            </a:pPr>
            <a:endParaRPr lang="en-GB" dirty="0"/>
          </a:p>
          <a:p>
            <a:pPr marL="457200" lvl="1" indent="0">
              <a:buNone/>
              <a:defRPr/>
            </a:pPr>
            <a:r>
              <a:rPr lang="en-US" dirty="0"/>
              <a:t>Ongoing coursework – part 2 starting today!</a:t>
            </a:r>
          </a:p>
          <a:p>
            <a:pPr marL="109537" indent="0" eaLnBrk="1" hangingPunct="1">
              <a:buFont typeface="Wingdings 3" pitchFamily="18" charset="2"/>
              <a:buNone/>
              <a:defRPr/>
            </a:pPr>
            <a:r>
              <a:rPr lang="en-GB" dirty="0"/>
              <a:t>	</a:t>
            </a:r>
            <a:r>
              <a:rPr lang="en-GB" sz="2400" dirty="0"/>
              <a:t>CW1 (50% of module mark)</a:t>
            </a:r>
            <a:endParaRPr lang="en-US" sz="2400" dirty="0"/>
          </a:p>
          <a:p>
            <a:pPr marL="392113" lvl="1" indent="0" eaLnBrk="1" hangingPunct="1">
              <a:buFont typeface="Verdana" pitchFamily="34" charset="0"/>
              <a:buNone/>
              <a:defRPr/>
            </a:pPr>
            <a:r>
              <a:rPr lang="en-GB" sz="2400" dirty="0">
                <a:solidFill>
                  <a:schemeClr val="tx1"/>
                </a:solidFill>
              </a:rPr>
              <a:t>	CW2  (50% of module mark)</a:t>
            </a:r>
            <a:endParaRPr lang="en-US" sz="2400" dirty="0">
              <a:solidFill>
                <a:schemeClr val="tx1"/>
              </a:solidFill>
            </a:endParaRPr>
          </a:p>
          <a:p>
            <a:pPr eaLnBrk="1" hangingPunct="1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559823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83" name="Rectangle 105482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5485" name="Rectangle 105484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05487" name="Rectangle 105486">
            <a:extLst>
              <a:ext uri="{FF2B5EF4-FFF2-40B4-BE49-F238E27FC236}">
                <a16:creationId xmlns:a16="http://schemas.microsoft.com/office/drawing/2014/main" id="{B5DC95B7-2A72-483B-BA19-2BE751205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489" name="Rectangle 105488">
            <a:extLst>
              <a:ext uri="{FF2B5EF4-FFF2-40B4-BE49-F238E27FC236}">
                <a16:creationId xmlns:a16="http://schemas.microsoft.com/office/drawing/2014/main" id="{1C822AFE-7E96-4A51-9E55-FCAEACD213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7590" y="757325"/>
            <a:ext cx="3256410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Text Box 3"/>
          <p:cNvSpPr txBox="1">
            <a:spLocks noChangeArrowheads="1"/>
          </p:cNvSpPr>
          <p:nvPr/>
        </p:nvSpPr>
        <p:spPr bwMode="gray">
          <a:xfrm>
            <a:off x="6121042" y="1079770"/>
            <a:ext cx="2741143" cy="15272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600" b="1" spc="-6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Closest relative!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600" b="1" spc="-6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Sport and Exercise Psychology</a:t>
            </a:r>
          </a:p>
        </p:txBody>
      </p:sp>
      <p:sp>
        <p:nvSpPr>
          <p:cNvPr id="105491" name="Rectangle 105490">
            <a:extLst>
              <a:ext uri="{FF2B5EF4-FFF2-40B4-BE49-F238E27FC236}">
                <a16:creationId xmlns:a16="http://schemas.microsoft.com/office/drawing/2014/main" id="{9169EA61-C175-4B7E-807B-58199DEA7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3316" name="Rectangle 2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8386" y="3086781"/>
            <a:ext cx="4875730" cy="670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5478" name="Text Box 6"/>
          <p:cNvSpPr txBox="1">
            <a:spLocks noChangeArrowheads="1"/>
          </p:cNvSpPr>
          <p:nvPr/>
        </p:nvSpPr>
        <p:spPr bwMode="gray">
          <a:xfrm>
            <a:off x="6121042" y="2607014"/>
            <a:ext cx="2741143" cy="315790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indent="-182880" defTabSz="914400">
              <a:lnSpc>
                <a:spcPct val="90000"/>
              </a:lnSpc>
              <a:spcBef>
                <a:spcPct val="50000"/>
              </a:spcBef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altLang="en-US" sz="1400" b="1">
                <a:solidFill>
                  <a:srgbClr val="FFFFFF"/>
                </a:solidFill>
                <a:latin typeface="+mn-lt"/>
              </a:rPr>
              <a:t>The scientific study of people and their behaviors in sport and exercise activities and the practical application of that knowledge.</a:t>
            </a:r>
          </a:p>
          <a:p>
            <a:pPr indent="-182880" defTabSz="914400">
              <a:lnSpc>
                <a:spcPct val="90000"/>
              </a:lnSpc>
              <a:spcBef>
                <a:spcPct val="50000"/>
              </a:spcBef>
              <a:buClr>
                <a:schemeClr val="accent1"/>
              </a:buClr>
              <a:buFont typeface="Wingdings 2" pitchFamily="18" charset="2"/>
              <a:buChar char=""/>
            </a:pPr>
            <a:endParaRPr lang="en-US" altLang="en-US" sz="1400" b="1" i="1">
              <a:solidFill>
                <a:srgbClr val="FFFFFF"/>
              </a:solidFill>
              <a:latin typeface="+mn-lt"/>
            </a:endParaRPr>
          </a:p>
          <a:p>
            <a:pPr indent="-182880" defTabSz="914400">
              <a:lnSpc>
                <a:spcPct val="90000"/>
              </a:lnSpc>
              <a:spcBef>
                <a:spcPct val="50000"/>
              </a:spcBef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altLang="en-US" sz="1400" b="1" i="1">
                <a:solidFill>
                  <a:srgbClr val="FFFFFF"/>
                </a:solidFill>
                <a:latin typeface="+mn-lt"/>
              </a:rPr>
              <a:t>Journals – range</a:t>
            </a:r>
          </a:p>
          <a:p>
            <a:pPr indent="-182880" defTabSz="914400">
              <a:lnSpc>
                <a:spcPct val="90000"/>
              </a:lnSpc>
              <a:spcBef>
                <a:spcPct val="50000"/>
              </a:spcBef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altLang="en-US" sz="1400" b="1" i="1">
                <a:solidFill>
                  <a:srgbClr val="FFFFFF"/>
                </a:solidFill>
                <a:latin typeface="+mn-lt"/>
              </a:rPr>
              <a:t>Look beyond the OE resources.</a:t>
            </a:r>
          </a:p>
        </p:txBody>
      </p:sp>
    </p:spTree>
    <p:extLst>
      <p:ext uri="{BB962C8B-B14F-4D97-AF65-F5344CB8AC3E}">
        <p14:creationId xmlns:p14="http://schemas.microsoft.com/office/powerpoint/2010/main" val="41449397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8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06" name="Rectangle 106505">
            <a:extLst>
              <a:ext uri="{FF2B5EF4-FFF2-40B4-BE49-F238E27FC236}">
                <a16:creationId xmlns:a16="http://schemas.microsoft.com/office/drawing/2014/main" id="{845DB188-4006-4207-A473-B4B569C5B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6508" name="Rectangle 106507">
            <a:extLst>
              <a:ext uri="{FF2B5EF4-FFF2-40B4-BE49-F238E27FC236}">
                <a16:creationId xmlns:a16="http://schemas.microsoft.com/office/drawing/2014/main" id="{BAB4522D-D095-4687-BFB3-976E665A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06510" name="Rectangle 106509">
            <a:extLst>
              <a:ext uri="{FF2B5EF4-FFF2-40B4-BE49-F238E27FC236}">
                <a16:creationId xmlns:a16="http://schemas.microsoft.com/office/drawing/2014/main" id="{A566E947-FB18-4E34-92A1-7AE660349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512" name="Rectangle 106511">
            <a:extLst>
              <a:ext uri="{FF2B5EF4-FFF2-40B4-BE49-F238E27FC236}">
                <a16:creationId xmlns:a16="http://schemas.microsoft.com/office/drawing/2014/main" id="{7E1FB687-F018-4798-90C8-38F1111E1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03665" y="1701120"/>
            <a:ext cx="1741251" cy="857250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338" name="Text Box 3"/>
          <p:cNvSpPr txBox="1">
            <a:spLocks noChangeArrowheads="1"/>
          </p:cNvSpPr>
          <p:nvPr/>
        </p:nvSpPr>
        <p:spPr bwMode="gray">
          <a:xfrm>
            <a:off x="481250" y="5257630"/>
            <a:ext cx="8181500" cy="102140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3300" b="1" spc="-6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Two Objectives of Sport</a:t>
            </a:r>
            <a:br>
              <a:rPr lang="en-US" altLang="en-US" sz="3300" b="1" spc="-6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altLang="en-US" sz="3300" b="1" spc="-6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and Exercise Psychology</a:t>
            </a:r>
          </a:p>
        </p:txBody>
      </p:sp>
      <p:sp>
        <p:nvSpPr>
          <p:cNvPr id="106514" name="Rectangle 106513">
            <a:extLst>
              <a:ext uri="{FF2B5EF4-FFF2-40B4-BE49-F238E27FC236}">
                <a16:creationId xmlns:a16="http://schemas.microsoft.com/office/drawing/2014/main" id="{99BAA161-AE24-467D-9AE2-A99E23CD7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82267" y="-4094231"/>
            <a:ext cx="384048" cy="8572509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gray">
          <a:xfrm>
            <a:off x="527045" y="1207456"/>
            <a:ext cx="8089909" cy="114378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61963" indent="-461963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marL="494300" indent="-494300" defTabSz="489204">
              <a:spcBef>
                <a:spcPct val="50000"/>
              </a:spcBef>
              <a:buClr>
                <a:schemeClr val="tx1"/>
              </a:buClr>
              <a:tabLst>
                <a:tab pos="363506" algn="r"/>
                <a:tab pos="494300" algn="l"/>
              </a:tabLst>
            </a:pPr>
            <a:r>
              <a:rPr lang="en-US" altLang="en-US" sz="2996" b="1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rPr>
              <a:t>	</a:t>
            </a:r>
            <a:r>
              <a:rPr lang="en-US" altLang="en-US" sz="3424" b="1" kern="1200">
                <a:solidFill>
                  <a:srgbClr val="005D75"/>
                </a:solidFill>
                <a:latin typeface="Arial Narrow" pitchFamily="34" charset="0"/>
                <a:ea typeface="+mn-ea"/>
                <a:cs typeface="+mn-cs"/>
              </a:rPr>
              <a:t>1.	Understand the effects of psychological factors on physical and motor performance</a:t>
            </a:r>
            <a:endParaRPr lang="en-US" altLang="en-US" sz="3200" b="1">
              <a:solidFill>
                <a:schemeClr val="accent1"/>
              </a:solidFill>
              <a:latin typeface="Arial Narrow" pitchFamily="34" charset="0"/>
            </a:endParaRPr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gray">
          <a:xfrm>
            <a:off x="527045" y="2822715"/>
            <a:ext cx="8089909" cy="1472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marL="494300" indent="-494300" defTabSz="489204">
              <a:spcBef>
                <a:spcPct val="50000"/>
              </a:spcBef>
              <a:buClr>
                <a:schemeClr val="tx1"/>
              </a:buClr>
              <a:tabLst>
                <a:tab pos="363506" algn="r"/>
                <a:tab pos="494300" algn="l"/>
              </a:tabLst>
              <a:defRPr/>
            </a:pPr>
            <a:r>
              <a:rPr lang="en-US" sz="2996" b="1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rPr>
              <a:t>	</a:t>
            </a:r>
            <a:r>
              <a:rPr lang="en-US" sz="2996" b="1" kern="1200">
                <a:solidFill>
                  <a:srgbClr val="555555"/>
                </a:solidFill>
                <a:latin typeface="Arial Narrow" pitchFamily="34" charset="0"/>
                <a:ea typeface="+mn-ea"/>
                <a:cs typeface="+mn-cs"/>
              </a:rPr>
              <a:t>2.	Understand the effects of participating in physical activity on psychological development, health, and well-being</a:t>
            </a:r>
            <a:endParaRPr lang="en-US" sz="2800" b="1">
              <a:solidFill>
                <a:schemeClr val="bg2">
                  <a:lumMod val="50000"/>
                </a:schemeClr>
              </a:solidFill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702588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 autoUpdateAnimBg="0"/>
      <p:bldP spid="106501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1319" name="Rectangle 141318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321" name="Freeform: Shape 141320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3156366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70695" y="1683144"/>
            <a:ext cx="2081191" cy="349171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Related to the outdoors…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>
          <a:xfrm>
            <a:off x="3271204" y="1683143"/>
            <a:ext cx="4970533" cy="349171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600"/>
              <a:t>Performance – recreational - elite / competition</a:t>
            </a:r>
          </a:p>
          <a:p>
            <a:pPr eaLnBrk="1" hangingPunct="1"/>
            <a:r>
              <a:rPr lang="en-GB" altLang="en-US" sz="1600"/>
              <a:t>Understanding how challenging environments affect individuals psychologically</a:t>
            </a:r>
          </a:p>
          <a:p>
            <a:pPr eaLnBrk="1" hangingPunct="1"/>
            <a:r>
              <a:rPr lang="en-GB" altLang="en-US" sz="1600"/>
              <a:t>Health &amp; Wellbeing</a:t>
            </a:r>
          </a:p>
          <a:p>
            <a:pPr eaLnBrk="1" hangingPunct="1"/>
            <a:r>
              <a:rPr lang="en-GB" altLang="en-US" sz="1600"/>
              <a:t>Individual differences</a:t>
            </a:r>
          </a:p>
          <a:p>
            <a:pPr eaLnBrk="1" hangingPunct="1"/>
            <a:r>
              <a:rPr lang="en-GB" altLang="en-US" sz="1600"/>
              <a:t>Groups and teams </a:t>
            </a:r>
          </a:p>
          <a:p>
            <a:pPr eaLnBrk="1" hangingPunct="1"/>
            <a:r>
              <a:rPr lang="en-GB" altLang="en-US" sz="1600"/>
              <a:t>Development of psychological skills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60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1600"/>
              <a:t>Related topic - skill acquisition: Organisation of learning environments for effective skill development.</a:t>
            </a:r>
          </a:p>
          <a:p>
            <a:pPr eaLnBrk="1" hangingPunct="1"/>
            <a:endParaRPr lang="en-GB" altLang="en-US" sz="1600"/>
          </a:p>
          <a:p>
            <a:pPr eaLnBrk="1" hangingPunct="1"/>
            <a:endParaRPr lang="en-GB" altLang="en-US" sz="1600"/>
          </a:p>
          <a:p>
            <a:pPr eaLnBrk="1" hangingPunct="1"/>
            <a:endParaRPr lang="en-GB" altLang="en-US" sz="1600"/>
          </a:p>
          <a:p>
            <a:pPr eaLnBrk="1" hangingPunct="1"/>
            <a:endParaRPr lang="en-GB" altLang="en-US" sz="1600"/>
          </a:p>
          <a:p>
            <a:pPr eaLnBrk="1" hangingPunct="1"/>
            <a:endParaRPr lang="en-GB" altLang="en-US" sz="1600"/>
          </a:p>
        </p:txBody>
      </p:sp>
      <p:sp>
        <p:nvSpPr>
          <p:cNvPr id="141323" name="Freeform: Shape 141322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8392887" y="1056875"/>
            <a:ext cx="75111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029158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65" name="Rectangle 108564">
            <a:extLst>
              <a:ext uri="{FF2B5EF4-FFF2-40B4-BE49-F238E27FC236}">
                <a16:creationId xmlns:a16="http://schemas.microsoft.com/office/drawing/2014/main" id="{643222AA-4EF1-427F-B292-FAF0CC05B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8567" name="Rectangle 108566">
            <a:extLst>
              <a:ext uri="{FF2B5EF4-FFF2-40B4-BE49-F238E27FC236}">
                <a16:creationId xmlns:a16="http://schemas.microsoft.com/office/drawing/2014/main" id="{FAB7EB8E-8A2B-48FD-BAC8-43729329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386" name="Text Box 11"/>
          <p:cNvSpPr txBox="1">
            <a:spLocks noChangeArrowheads="1"/>
          </p:cNvSpPr>
          <p:nvPr/>
        </p:nvSpPr>
        <p:spPr bwMode="gray">
          <a:xfrm>
            <a:off x="2699911" y="1400176"/>
            <a:ext cx="1454245" cy="44287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defTabSz="306324">
              <a:lnSpc>
                <a:spcPct val="85000"/>
              </a:lnSpc>
              <a:spcAft>
                <a:spcPts val="600"/>
              </a:spcAft>
            </a:pPr>
            <a:r>
              <a:rPr lang="en-US" altLang="en-US" sz="2680" b="1" kern="1200">
                <a:solidFill>
                  <a:srgbClr val="2D6400"/>
                </a:solidFill>
                <a:latin typeface="Arial Narrow" pitchFamily="34" charset="0"/>
                <a:ea typeface="+mn-ea"/>
                <a:cs typeface="+mn-cs"/>
              </a:rPr>
              <a:t>Research</a:t>
            </a:r>
            <a:endParaRPr lang="en-US" altLang="en-US" sz="4000" b="1">
              <a:solidFill>
                <a:schemeClr val="hlink"/>
              </a:solidFill>
              <a:latin typeface="Arial Narrow" pitchFamily="34" charset="0"/>
            </a:endParaRPr>
          </a:p>
        </p:txBody>
      </p:sp>
      <p:sp>
        <p:nvSpPr>
          <p:cNvPr id="108556" name="Text Box 12"/>
          <p:cNvSpPr txBox="1">
            <a:spLocks noChangeArrowheads="1"/>
          </p:cNvSpPr>
          <p:nvPr/>
        </p:nvSpPr>
        <p:spPr bwMode="gray">
          <a:xfrm>
            <a:off x="942775" y="2423080"/>
            <a:ext cx="4949180" cy="669671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marL="264843" indent="-264843" defTabSz="306324"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1876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rPr>
              <a:t>How does anxiety affect a leader in charge of an expedition?</a:t>
            </a:r>
            <a:endParaRPr lang="en-US" altLang="en-US" sz="2800">
              <a:latin typeface="Arial Narrow" pitchFamily="34" charset="0"/>
            </a:endParaRPr>
          </a:p>
        </p:txBody>
      </p:sp>
      <p:sp>
        <p:nvSpPr>
          <p:cNvPr id="108557" name="Text Box 13"/>
          <p:cNvSpPr txBox="1">
            <a:spLocks noChangeArrowheads="1"/>
          </p:cNvSpPr>
          <p:nvPr/>
        </p:nvSpPr>
        <p:spPr bwMode="gray">
          <a:xfrm>
            <a:off x="942775" y="3088056"/>
            <a:ext cx="4949180" cy="669671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marL="264843" indent="-264843" defTabSz="306324"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1876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rPr>
              <a:t>Does taking part in outdoor adventurous activities have any impact on health and wellbeing?</a:t>
            </a:r>
            <a:endParaRPr lang="en-US" altLang="en-US" sz="2800">
              <a:latin typeface="Arial Narrow" pitchFamily="34" charset="0"/>
            </a:endParaRPr>
          </a:p>
        </p:txBody>
      </p:sp>
      <p:sp>
        <p:nvSpPr>
          <p:cNvPr id="108558" name="Text Box 14"/>
          <p:cNvSpPr txBox="1">
            <a:spLocks noChangeArrowheads="1"/>
          </p:cNvSpPr>
          <p:nvPr/>
        </p:nvSpPr>
        <p:spPr bwMode="gray">
          <a:xfrm>
            <a:off x="942774" y="1760497"/>
            <a:ext cx="4949181" cy="38100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defTabSz="306324">
              <a:spcBef>
                <a:spcPct val="50000"/>
              </a:spcBef>
              <a:buClr>
                <a:schemeClr val="tx2"/>
              </a:buClr>
            </a:pPr>
            <a:r>
              <a:rPr lang="en-US" altLang="en-US" sz="1876" b="1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rPr>
              <a:t>Typical questions which could be studied:</a:t>
            </a:r>
            <a:endParaRPr lang="en-US" altLang="en-US" sz="2800" b="1" i="1">
              <a:solidFill>
                <a:srgbClr val="00625A"/>
              </a:solidFill>
              <a:latin typeface="Arial" charset="0"/>
            </a:endParaRPr>
          </a:p>
        </p:txBody>
      </p:sp>
      <p:sp>
        <p:nvSpPr>
          <p:cNvPr id="108560" name="Text Box 16"/>
          <p:cNvSpPr txBox="1">
            <a:spLocks noChangeArrowheads="1"/>
          </p:cNvSpPr>
          <p:nvPr/>
        </p:nvSpPr>
        <p:spPr bwMode="gray">
          <a:xfrm>
            <a:off x="964260" y="3349105"/>
            <a:ext cx="4949180" cy="210342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marL="264843" indent="-264843" defTabSz="306324">
              <a:spcBef>
                <a:spcPct val="50000"/>
              </a:spcBef>
              <a:buClr>
                <a:schemeClr val="tx2"/>
              </a:buClr>
            </a:pPr>
            <a:endParaRPr lang="en-US" altLang="en-US" sz="1876" b="1" kern="1200">
              <a:solidFill>
                <a:schemeClr val="tx1"/>
              </a:solidFill>
              <a:latin typeface="Arial Narrow" pitchFamily="34" charset="0"/>
              <a:ea typeface="+mn-ea"/>
              <a:cs typeface="+mn-cs"/>
            </a:endParaRPr>
          </a:p>
          <a:p>
            <a:pPr marL="264843" indent="-264843" defTabSz="306324"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1876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rPr>
              <a:t>Does imagery training facilitate the recovery process of an injured Kayaker who wishes to return to elite competition?</a:t>
            </a:r>
          </a:p>
          <a:p>
            <a:pPr marL="264843" indent="-264843" defTabSz="306324"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1876" kern="1200">
                <a:solidFill>
                  <a:schemeClr val="tx1"/>
                </a:solidFill>
                <a:latin typeface="Arial Narrow" pitchFamily="34" charset="0"/>
                <a:ea typeface="+mn-ea"/>
                <a:cs typeface="+mn-cs"/>
              </a:rPr>
              <a:t>Why is it that some people need to challenge themselves in the outdoors, yet others don’t?</a:t>
            </a:r>
            <a:endParaRPr lang="en-US" altLang="en-US" sz="280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29519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56" grpId="0" autoUpdateAnimBg="0"/>
      <p:bldP spid="108557" grpId="0" autoUpdateAnimBg="0"/>
      <p:bldP spid="108558" grpId="0" autoUpdateAnimBg="0"/>
      <p:bldP spid="108560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300"/>
              <a:t>MOTIVATION…</a:t>
            </a:r>
          </a:p>
        </p:txBody>
      </p:sp>
      <p:graphicFrame>
        <p:nvGraphicFramePr>
          <p:cNvPr id="132100" name="Rectangle 3">
            <a:extLst>
              <a:ext uri="{FF2B5EF4-FFF2-40B4-BE49-F238E27FC236}">
                <a16:creationId xmlns:a16="http://schemas.microsoft.com/office/drawing/2014/main" id="{E382A51C-1C18-6BD6-2A48-9F89AA06C5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7855647"/>
              </p:ext>
            </p:extLst>
          </p:nvPr>
        </p:nvGraphicFramePr>
        <p:xfrm>
          <a:off x="2819922" y="885459"/>
          <a:ext cx="5796200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6635908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7" name="Rectangle 104456">
            <a:extLst>
              <a:ext uri="{FF2B5EF4-FFF2-40B4-BE49-F238E27FC236}">
                <a16:creationId xmlns:a16="http://schemas.microsoft.com/office/drawing/2014/main" id="{B86EEAC6-011F-4499-ACFF-2FDC742D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4459" name="Rectangle 104458">
            <a:extLst>
              <a:ext uri="{FF2B5EF4-FFF2-40B4-BE49-F238E27FC236}">
                <a16:creationId xmlns:a16="http://schemas.microsoft.com/office/drawing/2014/main" id="{6970F14D-B6E6-40EA-96B4-4E18D0CF9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04461" name="Rectangle 104460">
            <a:extLst>
              <a:ext uri="{FF2B5EF4-FFF2-40B4-BE49-F238E27FC236}">
                <a16:creationId xmlns:a16="http://schemas.microsoft.com/office/drawing/2014/main" id="{DADC4F84-175A-4AB1-916C-1E5796E1E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4453" name="Picture 104452" descr="Wood human figure">
            <a:extLst>
              <a:ext uri="{FF2B5EF4-FFF2-40B4-BE49-F238E27FC236}">
                <a16:creationId xmlns:a16="http://schemas.microsoft.com/office/drawing/2014/main" id="{5A50E87C-F69E-9484-E0BD-D7BFAFCDA7E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44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5762" y="864108"/>
            <a:ext cx="4775955" cy="51206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6300" spc="-60">
                <a:ln w="15875">
                  <a:solidFill>
                    <a:srgbClr val="FFFFFF"/>
                  </a:solidFill>
                </a:ln>
                <a:noFill/>
              </a:rPr>
              <a:t>Motivation:</a:t>
            </a:r>
            <a:br>
              <a:rPr lang="en-US" sz="6300" spc="-60">
                <a:ln w="15875">
                  <a:solidFill>
                    <a:srgbClr val="FFFFFF"/>
                  </a:solidFill>
                </a:ln>
                <a:noFill/>
              </a:rPr>
            </a:br>
            <a:r>
              <a:rPr lang="en-US" sz="6300" spc="-60">
                <a:ln w="15875">
                  <a:solidFill>
                    <a:srgbClr val="FFFFFF"/>
                  </a:solidFill>
                </a:ln>
                <a:noFill/>
              </a:rPr>
              <a:t>Your experiences!</a:t>
            </a:r>
          </a:p>
        </p:txBody>
      </p:sp>
      <p:sp>
        <p:nvSpPr>
          <p:cNvPr id="1044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647655" y="864108"/>
            <a:ext cx="2960563" cy="5120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indent="-182880">
              <a:buFont typeface="Wingdings 2" pitchFamily="18" charset="2"/>
              <a:buChar char=""/>
            </a:pPr>
            <a:r>
              <a:rPr lang="en-US" altLang="en-US" sz="1900">
                <a:solidFill>
                  <a:schemeClr val="tx1"/>
                </a:solidFill>
              </a:rPr>
              <a:t>What outdoor adventurous activities do you take part in? </a:t>
            </a:r>
          </a:p>
          <a:p>
            <a:pPr marR="0" indent="-182880">
              <a:buFont typeface="Wingdings 2" pitchFamily="18" charset="2"/>
              <a:buChar char=""/>
            </a:pPr>
            <a:endParaRPr lang="en-US" altLang="en-US" sz="1900">
              <a:solidFill>
                <a:schemeClr val="tx1"/>
              </a:solidFill>
            </a:endParaRPr>
          </a:p>
          <a:p>
            <a:pPr marR="0" indent="-182880">
              <a:buFont typeface="Wingdings 2" pitchFamily="18" charset="2"/>
              <a:buChar char=""/>
            </a:pPr>
            <a:r>
              <a:rPr lang="en-US" altLang="en-US" sz="1900">
                <a:solidFill>
                  <a:schemeClr val="tx1"/>
                </a:solidFill>
              </a:rPr>
              <a:t>What </a:t>
            </a:r>
            <a:r>
              <a:rPr lang="en-US" altLang="en-US" sz="1900" u="sng">
                <a:solidFill>
                  <a:schemeClr val="tx1"/>
                </a:solidFill>
              </a:rPr>
              <a:t>have</a:t>
            </a:r>
            <a:r>
              <a:rPr lang="en-US" altLang="en-US" sz="1900">
                <a:solidFill>
                  <a:schemeClr val="tx1"/>
                </a:solidFill>
              </a:rPr>
              <a:t> you taken part in? List all…</a:t>
            </a:r>
          </a:p>
          <a:p>
            <a:pPr marR="0" indent="-182880">
              <a:buFont typeface="Wingdings 2" pitchFamily="18" charset="2"/>
              <a:buChar char=""/>
            </a:pPr>
            <a:endParaRPr lang="en-US" altLang="en-US" sz="1900">
              <a:solidFill>
                <a:schemeClr val="tx1"/>
              </a:solidFill>
            </a:endParaRPr>
          </a:p>
          <a:p>
            <a:pPr marR="0" indent="-182880">
              <a:buFont typeface="Wingdings 2" pitchFamily="18" charset="2"/>
              <a:buChar char=""/>
            </a:pPr>
            <a:r>
              <a:rPr lang="en-US" altLang="en-US" sz="1900">
                <a:solidFill>
                  <a:schemeClr val="tx1"/>
                </a:solidFill>
              </a:rPr>
              <a:t>What currently motivates </a:t>
            </a:r>
            <a:r>
              <a:rPr lang="en-US" altLang="en-US" sz="1900" b="1">
                <a:solidFill>
                  <a:schemeClr val="tx1"/>
                </a:solidFill>
              </a:rPr>
              <a:t>you</a:t>
            </a:r>
            <a:r>
              <a:rPr lang="en-US" altLang="en-US" sz="1900">
                <a:solidFill>
                  <a:schemeClr val="tx1"/>
                </a:solidFill>
              </a:rPr>
              <a:t> to participate in your different outdoor activities?</a:t>
            </a:r>
          </a:p>
          <a:p>
            <a:pPr marR="0" indent="-182880">
              <a:buFont typeface="Wingdings 2" pitchFamily="18" charset="2"/>
              <a:buChar char=""/>
            </a:pPr>
            <a:endParaRPr lang="en-US" altLang="en-US" sz="1900">
              <a:solidFill>
                <a:schemeClr val="tx1"/>
              </a:solidFill>
            </a:endParaRPr>
          </a:p>
          <a:p>
            <a:pPr marR="0" indent="-182880">
              <a:buFont typeface="Wingdings 2" pitchFamily="18" charset="2"/>
              <a:buChar char=""/>
            </a:pPr>
            <a:r>
              <a:rPr lang="en-US" altLang="en-US" sz="1900">
                <a:solidFill>
                  <a:schemeClr val="tx1"/>
                </a:solidFill>
              </a:rPr>
              <a:t>What motives might others have for taking part…list all that you can think of. </a:t>
            </a:r>
          </a:p>
          <a:p>
            <a:pPr marR="0" indent="-182880">
              <a:buFont typeface="Wingdings 2" pitchFamily="18" charset="2"/>
              <a:buChar char=""/>
            </a:pPr>
            <a:endParaRPr lang="en-US" altLang="en-US" sz="19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0566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552" name="Rectangle 108551">
            <a:extLst>
              <a:ext uri="{FF2B5EF4-FFF2-40B4-BE49-F238E27FC236}">
                <a16:creationId xmlns:a16="http://schemas.microsoft.com/office/drawing/2014/main" id="{886D4068-D045-48B0-9A00-198F2FE4B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8548" name="Picture 108547" descr="Glasses on top of a book">
            <a:extLst>
              <a:ext uri="{FF2B5EF4-FFF2-40B4-BE49-F238E27FC236}">
                <a16:creationId xmlns:a16="http://schemas.microsoft.com/office/drawing/2014/main" id="{E5E905A9-0ACA-3914-F441-EDE7F21280F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r="11688" b="-1"/>
          <a:stretch/>
        </p:blipFill>
        <p:spPr>
          <a:xfrm>
            <a:off x="20" y="1"/>
            <a:ext cx="9141694" cy="6858000"/>
          </a:xfrm>
          <a:prstGeom prst="rect">
            <a:avLst/>
          </a:prstGeom>
        </p:spPr>
      </p:pic>
      <p:sp>
        <p:nvSpPr>
          <p:cNvPr id="108554" name="Rectangle 108553">
            <a:extLst>
              <a:ext uri="{FF2B5EF4-FFF2-40B4-BE49-F238E27FC236}">
                <a16:creationId xmlns:a16="http://schemas.microsoft.com/office/drawing/2014/main" id="{12664C4B-AAE2-4AA0-8918-134E8086F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Motivation research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>
          <a:xfrm>
            <a:off x="2901951" y="864108"/>
            <a:ext cx="5486400" cy="5120640"/>
          </a:xfrm>
        </p:spPr>
        <p:txBody>
          <a:bodyPr>
            <a:normAutofit/>
          </a:bodyPr>
          <a:lstStyle/>
          <a:p>
            <a:pPr eaLnBrk="1" hangingPunct="1"/>
            <a:endParaRPr lang="en-GB" altLang="en-US" sz="1600"/>
          </a:p>
          <a:p>
            <a:pPr eaLnBrk="1" hangingPunct="1"/>
            <a:r>
              <a:rPr lang="en-GB" altLang="en-US" sz="1600"/>
              <a:t>“Motivation for participation in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600"/>
              <a:t>outdoor activities has not received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600"/>
              <a:t>extensive attention”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600"/>
              <a:t>							(</a:t>
            </a:r>
            <a:r>
              <a:rPr lang="en-GB" altLang="en-US" sz="1600" err="1"/>
              <a:t>Festeu</a:t>
            </a:r>
            <a:r>
              <a:rPr lang="en-GB" altLang="en-US" sz="1600"/>
              <a:t>, 2002)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600"/>
          </a:p>
          <a:p>
            <a:pPr eaLnBrk="1" hangingPunct="1">
              <a:buFont typeface="Wingdings" pitchFamily="2" charset="2"/>
              <a:buNone/>
            </a:pPr>
            <a:endParaRPr lang="en-GB" altLang="en-US" sz="160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1600"/>
              <a:t>This is STILL pretty much the case in comparison to sport and exercise! 100’s of articles</a:t>
            </a:r>
            <a:r>
              <a:rPr lang="en-US" altLang="en-US" sz="1600"/>
              <a:t>…</a:t>
            </a:r>
            <a:endParaRPr lang="en-GB" altLang="en-US" sz="1600"/>
          </a:p>
          <a:p>
            <a:pPr eaLnBrk="1" hangingPunct="1">
              <a:buFont typeface="Wingdings" pitchFamily="2" charset="2"/>
              <a:buNone/>
            </a:pPr>
            <a:endParaRPr lang="en-GB" altLang="en-US" sz="160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1600"/>
              <a:t>Newer research </a:t>
            </a:r>
            <a:r>
              <a:rPr lang="en-US" altLang="en-US" sz="1600"/>
              <a:t>–</a:t>
            </a:r>
            <a:r>
              <a:rPr lang="en-GB" altLang="en-US" sz="1600"/>
              <a:t> Woodman et al. (2011); O’Connell (2010); Kerr and Mackenzie (2012); </a:t>
            </a:r>
            <a:r>
              <a:rPr lang="en-GB" altLang="en-US" sz="1600" err="1"/>
              <a:t>Brymer</a:t>
            </a:r>
            <a:r>
              <a:rPr lang="en-GB" altLang="en-US" sz="1600"/>
              <a:t> and </a:t>
            </a:r>
            <a:r>
              <a:rPr lang="en-GB" altLang="en-US" sz="1600" err="1"/>
              <a:t>Schwetzer</a:t>
            </a:r>
            <a:r>
              <a:rPr lang="en-GB" altLang="en-US" sz="1600"/>
              <a:t> (2013); 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1600"/>
              <a:t>Resources </a:t>
            </a:r>
            <a:r>
              <a:rPr lang="en-GB" altLang="en-US" sz="1600"/>
              <a:t>for use today - Moodle articles (folder) + on Teams. </a:t>
            </a:r>
          </a:p>
        </p:txBody>
      </p:sp>
      <p:sp>
        <p:nvSpPr>
          <p:cNvPr id="108556" name="Rectangle 108555">
            <a:extLst>
              <a:ext uri="{FF2B5EF4-FFF2-40B4-BE49-F238E27FC236}">
                <a16:creationId xmlns:a16="http://schemas.microsoft.com/office/drawing/2014/main" id="{616F9FD8-4CFE-4C77-8F29-5D801C57E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342517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505" name="Rectangle 106504">
            <a:extLst>
              <a:ext uri="{FF2B5EF4-FFF2-40B4-BE49-F238E27FC236}">
                <a16:creationId xmlns:a16="http://schemas.microsoft.com/office/drawing/2014/main" id="{DADC4F84-175A-4AB1-916C-1E5796E1E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6501" name="Picture 106500" descr="Wood human figure">
            <a:extLst>
              <a:ext uri="{FF2B5EF4-FFF2-40B4-BE49-F238E27FC236}">
                <a16:creationId xmlns:a16="http://schemas.microsoft.com/office/drawing/2014/main" id="{23534850-1E80-B498-EF39-F58B17D2549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385762" y="864108"/>
            <a:ext cx="4775955" cy="5120639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6300">
                <a:ln w="15875">
                  <a:solidFill>
                    <a:srgbClr val="FFFFFF"/>
                  </a:solidFill>
                </a:ln>
                <a:noFill/>
              </a:rPr>
              <a:t>Motivation in context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idx="1"/>
          </p:nvPr>
        </p:nvSpPr>
        <p:spPr>
          <a:xfrm>
            <a:off x="5647655" y="864108"/>
            <a:ext cx="2960563" cy="5120640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>
                <a:solidFill>
                  <a:schemeClr val="tx1"/>
                </a:solidFill>
              </a:rPr>
              <a:t>Why are some people more motivated to achieve / improve their skills than others?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>
              <a:solidFill>
                <a:schemeClr val="tx1"/>
              </a:solidFill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>
                <a:solidFill>
                  <a:schemeClr val="tx1"/>
                </a:solidFill>
              </a:rPr>
              <a:t>How do you motivate people to achieve their potential?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>
              <a:solidFill>
                <a:schemeClr val="tx1"/>
              </a:solidFill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>
                <a:solidFill>
                  <a:schemeClr val="tx1"/>
                </a:solidFill>
              </a:rPr>
              <a:t>Practical examples</a:t>
            </a:r>
            <a:r>
              <a:rPr lang="en-US" i="1">
                <a:solidFill>
                  <a:schemeClr val="tx1"/>
                </a:solidFill>
              </a:rPr>
              <a:t>…</a:t>
            </a:r>
            <a:endParaRPr lang="en-GB" i="1">
              <a:solidFill>
                <a:schemeClr val="tx1"/>
              </a:solidFill>
            </a:endParaRPr>
          </a:p>
          <a:p>
            <a:pPr marL="109728" indent="0" eaLnBrk="1" fontAlgn="auto" hangingPunct="1">
              <a:spcAft>
                <a:spcPts val="0"/>
              </a:spcAft>
              <a:buNone/>
              <a:defRPr/>
            </a:pPr>
            <a:endParaRPr lang="en-GB" i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6703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3" name="Rectangle 24582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 lIns="92075" tIns="46038" rIns="92075" bIns="46038" anchorCtr="0"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Definitions</a:t>
            </a:r>
          </a:p>
        </p:txBody>
      </p:sp>
      <p:sp>
        <p:nvSpPr>
          <p:cNvPr id="24585" name="Rectangle 24584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24587" name="Straight Connector 24586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>
          <a:xfrm>
            <a:off x="3966921" y="864108"/>
            <a:ext cx="4433008" cy="5120640"/>
          </a:xfrm>
        </p:spPr>
        <p:txBody>
          <a:bodyPr lIns="92075" tIns="46038" rIns="92075" bIns="46038">
            <a:normAutofit/>
          </a:bodyPr>
          <a:lstStyle/>
          <a:p>
            <a:pPr eaLnBrk="1" hangingPunct="1"/>
            <a:r>
              <a:rPr lang="en-GB" altLang="en-US"/>
              <a:t>“….is why people do what they do…”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							(Gill 1985)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“The direction and intensity of one’s effort”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							(Sage 1977)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“a set of processes concerned with the force that energises  behaviour and directs it towards attaining some goal”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						(Brown 1983)</a:t>
            </a:r>
          </a:p>
        </p:txBody>
      </p:sp>
      <p:sp>
        <p:nvSpPr>
          <p:cNvPr id="24589" name="Rectangle 24588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673295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31" name="Rectangle 26630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A better definition ?</a:t>
            </a:r>
          </a:p>
        </p:txBody>
      </p:sp>
      <p:sp>
        <p:nvSpPr>
          <p:cNvPr id="26633" name="Rectangle 26632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26635" name="Straight Connector 26634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>
          <a:xfrm>
            <a:off x="3966921" y="864108"/>
            <a:ext cx="4433008" cy="5120640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i="1"/>
              <a:t>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i="1"/>
              <a:t>	“the hypothetical construct used to describe the internal and  and/or external forces  that produce the initiation, direction , intensity and persistence of behaviour”</a:t>
            </a:r>
            <a:r>
              <a:rPr lang="en-GB" altLang="en-US"/>
              <a:t> 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Vallerand &amp; Thill (1993)</a:t>
            </a:r>
          </a:p>
        </p:txBody>
      </p:sp>
      <p:sp>
        <p:nvSpPr>
          <p:cNvPr id="26637" name="Rectangle 26636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51003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Theoretical Approaches</a:t>
            </a:r>
          </a:p>
        </p:txBody>
      </p:sp>
      <p:graphicFrame>
        <p:nvGraphicFramePr>
          <p:cNvPr id="30725" name="Rectangle 3">
            <a:extLst>
              <a:ext uri="{FF2B5EF4-FFF2-40B4-BE49-F238E27FC236}">
                <a16:creationId xmlns:a16="http://schemas.microsoft.com/office/drawing/2014/main" id="{CB9761DB-77DB-2B59-4EE7-91AE5349BE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0635103"/>
              </p:ext>
            </p:extLst>
          </p:nvPr>
        </p:nvGraphicFramePr>
        <p:xfrm>
          <a:off x="2819922" y="885459"/>
          <a:ext cx="5796200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56105507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 lIns="92075" tIns="46038" rIns="92075" bIns="46038" anchorCtr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Interactional model</a:t>
            </a:r>
          </a:p>
        </p:txBody>
      </p:sp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4542978" y="2906123"/>
            <a:ext cx="1372171" cy="10003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Participant </a:t>
            </a:r>
            <a:r>
              <a:rPr lang="en-GB" altLang="en-US" sz="1632" kern="1200">
                <a:solidFill>
                  <a:srgbClr val="AC0051"/>
                </a:solidFill>
                <a:latin typeface="Arial" charset="0"/>
                <a:ea typeface="+mn-ea"/>
                <a:cs typeface="+mn-cs"/>
              </a:rPr>
              <a:t>X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Situation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Interaction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6498869" y="1598628"/>
            <a:ext cx="2157643" cy="1530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Situational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Factors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360" kern="1200">
                <a:solidFill>
                  <a:srgbClr val="A92100"/>
                </a:solidFill>
                <a:latin typeface="Arial" charset="0"/>
                <a:ea typeface="+mn-ea"/>
                <a:cs typeface="+mn-cs"/>
              </a:rPr>
              <a:t>Leader Style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360" kern="1200">
                <a:solidFill>
                  <a:srgbClr val="A92100"/>
                </a:solidFill>
                <a:latin typeface="Arial" charset="0"/>
                <a:ea typeface="+mn-ea"/>
                <a:cs typeface="+mn-cs"/>
              </a:rPr>
              <a:t>Situation Attractiveness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360" kern="1200">
                <a:solidFill>
                  <a:srgbClr val="A92100"/>
                </a:solidFill>
                <a:latin typeface="Arial" charset="0"/>
                <a:ea typeface="+mn-ea"/>
                <a:cs typeface="+mn-cs"/>
              </a:rPr>
              <a:t>Controllability of Situation</a:t>
            </a:r>
            <a:endParaRPr lang="en-GB" altLang="en-US" sz="2000">
              <a:solidFill>
                <a:schemeClr val="folHlink"/>
              </a:solidFill>
              <a:latin typeface="Arial" charset="0"/>
            </a:endParaRP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2785519" y="1639690"/>
            <a:ext cx="1049967" cy="1817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Personal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Factors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360" kern="1200">
                <a:solidFill>
                  <a:srgbClr val="A92100"/>
                </a:solidFill>
                <a:latin typeface="Arial" charset="0"/>
                <a:ea typeface="+mn-ea"/>
                <a:cs typeface="+mn-cs"/>
              </a:rPr>
              <a:t>Personality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360" kern="1200">
                <a:solidFill>
                  <a:srgbClr val="A92100"/>
                </a:solidFill>
                <a:latin typeface="Arial" charset="0"/>
                <a:ea typeface="+mn-ea"/>
                <a:cs typeface="+mn-cs"/>
              </a:rPr>
              <a:t>Needs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360" kern="1200">
                <a:solidFill>
                  <a:srgbClr val="A92100"/>
                </a:solidFill>
                <a:latin typeface="Arial" charset="0"/>
                <a:ea typeface="+mn-ea"/>
                <a:cs typeface="+mn-cs"/>
              </a:rPr>
              <a:t>Interests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360" kern="1200">
                <a:solidFill>
                  <a:srgbClr val="A92100"/>
                </a:solidFill>
                <a:latin typeface="Arial" charset="0"/>
                <a:ea typeface="+mn-ea"/>
                <a:cs typeface="+mn-cs"/>
              </a:rPr>
              <a:t>Goals</a:t>
            </a:r>
            <a:endParaRPr lang="en-GB" altLang="en-US" sz="2000">
              <a:solidFill>
                <a:schemeClr val="folHlink"/>
              </a:solidFill>
              <a:latin typeface="Arial" charset="0"/>
            </a:endParaRPr>
          </a:p>
        </p:txBody>
      </p:sp>
      <p:sp>
        <p:nvSpPr>
          <p:cNvPr id="24582" name="Rectangle 6"/>
          <p:cNvSpPr>
            <a:spLocks noChangeArrowheads="1"/>
          </p:cNvSpPr>
          <p:nvPr/>
        </p:nvSpPr>
        <p:spPr bwMode="auto">
          <a:xfrm>
            <a:off x="4687154" y="4451344"/>
            <a:ext cx="1163779" cy="10003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Participant 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Motivation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(IM/EM)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24583" name="Line 7"/>
          <p:cNvSpPr>
            <a:spLocks noChangeShapeType="1"/>
          </p:cNvSpPr>
          <p:nvPr/>
        </p:nvSpPr>
        <p:spPr bwMode="auto">
          <a:xfrm>
            <a:off x="3805406" y="2158365"/>
            <a:ext cx="1400424" cy="726146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4584" name="Line 8"/>
          <p:cNvSpPr>
            <a:spLocks noChangeShapeType="1"/>
          </p:cNvSpPr>
          <p:nvPr/>
        </p:nvSpPr>
        <p:spPr bwMode="auto">
          <a:xfrm flipH="1">
            <a:off x="5205830" y="2054630"/>
            <a:ext cx="1556027" cy="829881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4585" name="Line 9"/>
          <p:cNvSpPr>
            <a:spLocks noChangeShapeType="1"/>
          </p:cNvSpPr>
          <p:nvPr/>
        </p:nvSpPr>
        <p:spPr bwMode="auto">
          <a:xfrm>
            <a:off x="5205830" y="3766260"/>
            <a:ext cx="0" cy="67427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653755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Intrinsic and Extrinsic</a:t>
            </a:r>
          </a:p>
        </p:txBody>
      </p:sp>
      <p:graphicFrame>
        <p:nvGraphicFramePr>
          <p:cNvPr id="34821" name="Rectangle 3">
            <a:extLst>
              <a:ext uri="{FF2B5EF4-FFF2-40B4-BE49-F238E27FC236}">
                <a16:creationId xmlns:a16="http://schemas.microsoft.com/office/drawing/2014/main" id="{DB4EDA84-5112-5D6D-8A92-3008449667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5705302"/>
              </p:ext>
            </p:extLst>
          </p:nvPr>
        </p:nvGraphicFramePr>
        <p:xfrm>
          <a:off x="2819922" y="885459"/>
          <a:ext cx="5796200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66397968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871" name="Rectangle 36870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The motivation dichotomy</a:t>
            </a:r>
          </a:p>
        </p:txBody>
      </p:sp>
      <p:sp>
        <p:nvSpPr>
          <p:cNvPr id="36873" name="Rectangle 36872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36875" name="Straight Connector 36874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626" name="Rectangle 3"/>
          <p:cNvSpPr>
            <a:spLocks noGrp="1" noChangeArrowheads="1"/>
          </p:cNvSpPr>
          <p:nvPr>
            <p:ph idx="1"/>
          </p:nvPr>
        </p:nvSpPr>
        <p:spPr>
          <a:xfrm>
            <a:off x="3966921" y="864108"/>
            <a:ext cx="4433008" cy="512064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Traditionally motivation is seen as a dichotomy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Either intrinsic motivation or extrinsic motivation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People can, and often do have both states around them but one state dominates (later view = actually a combination).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The origins of this rest with </a:t>
            </a:r>
            <a:br>
              <a:rPr lang="en-GB" altLang="en-US"/>
            </a:br>
            <a:r>
              <a:rPr lang="en-GB" altLang="en-US"/>
              <a:t>- Cognitive Evaluation Theory (CET)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/>
          </a:p>
        </p:txBody>
      </p:sp>
      <p:sp>
        <p:nvSpPr>
          <p:cNvPr id="36877" name="Rectangle 36876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644592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920" name="Rectangle 38919">
            <a:extLst>
              <a:ext uri="{FF2B5EF4-FFF2-40B4-BE49-F238E27FC236}">
                <a16:creationId xmlns:a16="http://schemas.microsoft.com/office/drawing/2014/main" id="{9AAD8036-96D8-496C-8006-37ACA5AD8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922" name="Rectangle 38921">
            <a:extLst>
              <a:ext uri="{FF2B5EF4-FFF2-40B4-BE49-F238E27FC236}">
                <a16:creationId xmlns:a16="http://schemas.microsoft.com/office/drawing/2014/main" id="{24A4CBA9-3463-4C65-BF46-6B6C50E7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2142" y="757325"/>
            <a:ext cx="2661858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671831" y="1123837"/>
            <a:ext cx="2210611" cy="4601183"/>
          </a:xfrm>
        </p:spPr>
        <p:txBody>
          <a:bodyPr lIns="92075" tIns="46038" rIns="92075" bIns="46038" anchorCtr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Cognitive Evaluation Theory </a:t>
            </a:r>
          </a:p>
        </p:txBody>
      </p:sp>
      <p:sp>
        <p:nvSpPr>
          <p:cNvPr id="38924" name="Rectangle 38923">
            <a:extLst>
              <a:ext uri="{FF2B5EF4-FFF2-40B4-BE49-F238E27FC236}">
                <a16:creationId xmlns:a16="http://schemas.microsoft.com/office/drawing/2014/main" id="{2DCEED6C-D39C-40AA-B89E-52C3FA5A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38916" name="Rectangle 3">
            <a:extLst>
              <a:ext uri="{FF2B5EF4-FFF2-40B4-BE49-F238E27FC236}">
                <a16:creationId xmlns:a16="http://schemas.microsoft.com/office/drawing/2014/main" id="{7FEE2C0F-D19E-D58D-E5DD-E8EDE4F1C2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2395025"/>
              </p:ext>
            </p:extLst>
          </p:nvPr>
        </p:nvGraphicFramePr>
        <p:xfrm>
          <a:off x="649985" y="933854"/>
          <a:ext cx="5470207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1225897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967" name="Rectangle 40966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69" name="Freeform: Shape 40968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3156366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70695" y="1683144"/>
            <a:ext cx="2081191" cy="349171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300"/>
              <a:t>Self-Determination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>
          <a:xfrm>
            <a:off x="3271204" y="1683143"/>
            <a:ext cx="4970533" cy="3491713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i="1"/>
              <a:t>	“To be self-determined is to endorse one's actions at the highest level of reflection.  When self-determined, people experience a sense of freedom to do what is interesting, personally important, and vitalizing.”</a:t>
            </a:r>
            <a:r>
              <a:rPr lang="en-US" altLang="en-US"/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  <a:p>
            <a:pPr lvl="1" eaLnBrk="1" hangingPunct="1">
              <a:buFontTx/>
              <a:buNone/>
            </a:pPr>
            <a:r>
              <a:rPr lang="en-US" altLang="en-US"/>
              <a:t>  Deci &amp; Ryan (2001)</a:t>
            </a:r>
            <a:endParaRPr lang="en-GB" altLang="en-US"/>
          </a:p>
        </p:txBody>
      </p:sp>
      <p:sp>
        <p:nvSpPr>
          <p:cNvPr id="40971" name="Freeform: Shape 40970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8392887" y="1056875"/>
            <a:ext cx="75111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111798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24" name="Rectangle 43023">
            <a:extLst>
              <a:ext uri="{FF2B5EF4-FFF2-40B4-BE49-F238E27FC236}">
                <a16:creationId xmlns:a16="http://schemas.microsoft.com/office/drawing/2014/main" id="{5492F9E5-5B28-4104-9CDF-100EE9D85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3026" name="Rectangle 43025">
            <a:extLst>
              <a:ext uri="{FF2B5EF4-FFF2-40B4-BE49-F238E27FC236}">
                <a16:creationId xmlns:a16="http://schemas.microsoft.com/office/drawing/2014/main" id="{F4A3EBA2-184A-4C53-80BF-FB3A6AC35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6006406" cy="53309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3028" name="Rectangle 43027">
            <a:extLst>
              <a:ext uri="{FF2B5EF4-FFF2-40B4-BE49-F238E27FC236}">
                <a16:creationId xmlns:a16="http://schemas.microsoft.com/office/drawing/2014/main" id="{7438EFCD-B361-4EDD-A82E-EF6FE99C1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2546" y="757325"/>
            <a:ext cx="2661858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19" name="Rectangle 11"/>
          <p:cNvSpPr>
            <a:spLocks noGrp="1" noChangeArrowheads="1"/>
          </p:cNvSpPr>
          <p:nvPr>
            <p:ph type="title"/>
          </p:nvPr>
        </p:nvSpPr>
        <p:spPr>
          <a:xfrm>
            <a:off x="6292236" y="1123837"/>
            <a:ext cx="2210611" cy="4601183"/>
          </a:xfrm>
        </p:spPr>
        <p:txBody>
          <a:bodyPr lIns="92075" tIns="46038" rIns="92075" bIns="46038" anchorCtr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600"/>
              <a:t>Self-Determination: </a:t>
            </a:r>
            <a:endParaRPr lang="en-US" sz="2600"/>
          </a:p>
        </p:txBody>
      </p:sp>
      <p:sp>
        <p:nvSpPr>
          <p:cNvPr id="43030" name="Rectangle 43029">
            <a:extLst>
              <a:ext uri="{FF2B5EF4-FFF2-40B4-BE49-F238E27FC236}">
                <a16:creationId xmlns:a16="http://schemas.microsoft.com/office/drawing/2014/main" id="{5D5DB082-BCCB-4994-AEE1-EF25FDAC8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0545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>
          <a:xfrm>
            <a:off x="1832865" y="1722568"/>
            <a:ext cx="3338586" cy="3116013"/>
          </a:xfrm>
          <a:prstGeom prst="rect">
            <a:avLst/>
          </a:prstGeom>
        </p:spPr>
        <p:txBody>
          <a:bodyPr lIns="90488" tIns="44450" rIns="90488" bIns="44450"/>
          <a:lstStyle/>
          <a:p>
            <a:pPr defTabSz="274320">
              <a:spcAft>
                <a:spcPts val="600"/>
              </a:spcAft>
            </a:pPr>
            <a:r>
              <a:rPr lang="en-GB" altLang="en-US" sz="108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Based on ‘Locus of causality’</a:t>
            </a:r>
            <a:endParaRPr lang="en-GB" altLang="en-US"/>
          </a:p>
        </p:txBody>
      </p:sp>
      <p:sp>
        <p:nvSpPr>
          <p:cNvPr id="29700" name="Rectangle 3"/>
          <p:cNvSpPr>
            <a:spLocks noChangeArrowheads="1"/>
          </p:cNvSpPr>
          <p:nvPr/>
        </p:nvSpPr>
        <p:spPr bwMode="auto">
          <a:xfrm>
            <a:off x="488156" y="3020598"/>
            <a:ext cx="2588950" cy="780549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  <p:sp>
        <p:nvSpPr>
          <p:cNvPr id="29701" name="Rectangle 4"/>
          <p:cNvSpPr>
            <a:spLocks noChangeArrowheads="1"/>
          </p:cNvSpPr>
          <p:nvPr/>
        </p:nvSpPr>
        <p:spPr bwMode="auto">
          <a:xfrm>
            <a:off x="488156" y="4040721"/>
            <a:ext cx="2588950" cy="87328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  <p:sp>
        <p:nvSpPr>
          <p:cNvPr id="29702" name="Line 5"/>
          <p:cNvSpPr>
            <a:spLocks noChangeShapeType="1"/>
          </p:cNvSpPr>
          <p:nvPr/>
        </p:nvSpPr>
        <p:spPr bwMode="auto">
          <a:xfrm>
            <a:off x="3084834" y="3387688"/>
            <a:ext cx="455964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9703" name="Line 6"/>
          <p:cNvSpPr>
            <a:spLocks noChangeShapeType="1"/>
          </p:cNvSpPr>
          <p:nvPr/>
        </p:nvSpPr>
        <p:spPr bwMode="auto">
          <a:xfrm>
            <a:off x="3084834" y="4500550"/>
            <a:ext cx="40959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9704" name="Rectangle 7"/>
          <p:cNvSpPr>
            <a:spLocks noChangeArrowheads="1"/>
          </p:cNvSpPr>
          <p:nvPr/>
        </p:nvSpPr>
        <p:spPr bwMode="auto">
          <a:xfrm>
            <a:off x="661075" y="3239886"/>
            <a:ext cx="2098332" cy="311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pPr defTabSz="274320">
              <a:spcAft>
                <a:spcPts val="600"/>
              </a:spcAft>
            </a:pPr>
            <a:r>
              <a:rPr lang="en-GB" altLang="en-US" sz="144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rPr>
              <a:t>Internal locus of causality</a:t>
            </a:r>
            <a:endParaRPr lang="en-GB" altLang="en-US" sz="2400">
              <a:latin typeface="Times New Roman" pitchFamily="18" charset="0"/>
            </a:endParaRPr>
          </a:p>
        </p:txBody>
      </p:sp>
      <p:sp>
        <p:nvSpPr>
          <p:cNvPr id="29705" name="Rectangle 8"/>
          <p:cNvSpPr>
            <a:spLocks noChangeArrowheads="1"/>
          </p:cNvSpPr>
          <p:nvPr/>
        </p:nvSpPr>
        <p:spPr bwMode="auto">
          <a:xfrm>
            <a:off x="614706" y="4306379"/>
            <a:ext cx="2149628" cy="311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pPr defTabSz="274320">
              <a:spcAft>
                <a:spcPts val="600"/>
              </a:spcAft>
            </a:pPr>
            <a:r>
              <a:rPr lang="en-GB" altLang="en-US" sz="144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rPr>
              <a:t>External locus of causality</a:t>
            </a:r>
            <a:endParaRPr lang="en-GB" altLang="en-US" sz="2400">
              <a:latin typeface="Times New Roman" pitchFamily="18" charset="0"/>
            </a:endParaRPr>
          </a:p>
        </p:txBody>
      </p:sp>
      <p:sp>
        <p:nvSpPr>
          <p:cNvPr id="29706" name="Rectangle 9"/>
          <p:cNvSpPr>
            <a:spLocks noChangeArrowheads="1"/>
          </p:cNvSpPr>
          <p:nvPr/>
        </p:nvSpPr>
        <p:spPr bwMode="auto">
          <a:xfrm>
            <a:off x="3628707" y="3100778"/>
            <a:ext cx="1893411" cy="754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 defTabSz="274320">
              <a:spcAft>
                <a:spcPts val="600"/>
              </a:spcAft>
            </a:pPr>
            <a:r>
              <a:rPr lang="en-GB" altLang="en-US" sz="144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rPr>
              <a:t>Perception that actions are initiated by the self (I decide)</a:t>
            </a:r>
            <a:endParaRPr lang="en-GB" altLang="en-US" sz="2400">
              <a:latin typeface="Times New Roman" pitchFamily="18" charset="0"/>
            </a:endParaRPr>
          </a:p>
        </p:txBody>
      </p:sp>
      <p:sp>
        <p:nvSpPr>
          <p:cNvPr id="29707" name="Rectangle 10"/>
          <p:cNvSpPr>
            <a:spLocks noChangeArrowheads="1"/>
          </p:cNvSpPr>
          <p:nvPr/>
        </p:nvSpPr>
        <p:spPr bwMode="auto">
          <a:xfrm>
            <a:off x="3506021" y="3984692"/>
            <a:ext cx="1905003" cy="12747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 defTabSz="274320">
              <a:spcAft>
                <a:spcPts val="600"/>
              </a:spcAft>
            </a:pPr>
            <a:r>
              <a:rPr lang="en-GB" altLang="en-US" sz="144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rPr>
              <a:t>Perception that actions are initiated or forced </a:t>
            </a:r>
          </a:p>
          <a:p>
            <a:pPr defTabSz="274320">
              <a:spcAft>
                <a:spcPts val="600"/>
              </a:spcAft>
            </a:pPr>
            <a:r>
              <a:rPr lang="en-GB" altLang="en-US" sz="144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rPr>
              <a:t>upon them by others (Activity leader decides)</a:t>
            </a:r>
            <a:endParaRPr lang="en-GB" altLang="en-US" sz="24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81452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064" name="Rectangle 45063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Rewards 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5066" name="Rectangle 45065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45068" name="Straight Connector 45067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3966921" y="864108"/>
            <a:ext cx="4433008" cy="5120640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/>
              <a:t>Rewards – controlling or informational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/>
              <a:t>Controlling – rewards that are seen to control add little to perceived competence = decreased intrinsic motivation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/>
              <a:t>Informational – positive feedback with informational components add to perceptions of competence = increased intrinsic motivation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/>
              <a:t>Rewards can be some of both but the aim is for positive feedback and information</a:t>
            </a:r>
            <a:endParaRPr lang="en-US"/>
          </a:p>
        </p:txBody>
      </p:sp>
      <p:sp>
        <p:nvSpPr>
          <p:cNvPr id="45070" name="Rectangle 45069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790698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04" name="Picture 102403">
            <a:extLst>
              <a:ext uri="{FF2B5EF4-FFF2-40B4-BE49-F238E27FC236}">
                <a16:creationId xmlns:a16="http://schemas.microsoft.com/office/drawing/2014/main" id="{4C231BAE-8CD1-A9D9-B732-8A599BB7CCA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92" r="7208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2408" name="Rectangle 102407">
            <a:extLst>
              <a:ext uri="{FF2B5EF4-FFF2-40B4-BE49-F238E27FC236}">
                <a16:creationId xmlns:a16="http://schemas.microsoft.com/office/drawing/2014/main" id="{5A133C1E-CB83-47F3-8F35-94C2A7C58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>
          <a:xfrm>
            <a:off x="189689" y="1123837"/>
            <a:ext cx="2210611" cy="1283461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sz="2100"/>
          </a:p>
        </p:txBody>
      </p:sp>
      <p:sp>
        <p:nvSpPr>
          <p:cNvPr id="31746" name="Rectangle 3"/>
          <p:cNvSpPr>
            <a:spLocks noGrp="1" noChangeArrowheads="1"/>
          </p:cNvSpPr>
          <p:nvPr>
            <p:ph idx="1"/>
          </p:nvPr>
        </p:nvSpPr>
        <p:spPr>
          <a:xfrm>
            <a:off x="189690" y="2407298"/>
            <a:ext cx="2210611" cy="3498980"/>
          </a:xfrm>
        </p:spPr>
        <p:txBody>
          <a:bodyPr anchor="t"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1200" dirty="0">
                <a:solidFill>
                  <a:srgbClr val="FFFFFF"/>
                </a:solidFill>
              </a:rPr>
              <a:t>Controlling</a:t>
            </a:r>
          </a:p>
          <a:p>
            <a:pPr eaLnBrk="1" hangingPunct="1"/>
            <a:r>
              <a:rPr lang="en-GB" altLang="en-US" sz="1200" dirty="0">
                <a:solidFill>
                  <a:srgbClr val="FFFFFF"/>
                </a:solidFill>
              </a:rPr>
              <a:t>Need sailing award in order to obtain a job</a:t>
            </a:r>
          </a:p>
          <a:p>
            <a:pPr eaLnBrk="1" hangingPunct="1"/>
            <a:r>
              <a:rPr lang="en-GB" altLang="en-US" sz="1200" dirty="0">
                <a:solidFill>
                  <a:srgbClr val="FFFFFF"/>
                </a:solidFill>
              </a:rPr>
              <a:t>Need to attend 10 training sessions to be eligible for an expedition.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200" dirty="0">
                <a:solidFill>
                  <a:srgbClr val="FFFFFF"/>
                </a:solidFill>
              </a:rPr>
              <a:t>Informational</a:t>
            </a:r>
          </a:p>
          <a:p>
            <a:pPr eaLnBrk="1" hangingPunct="1"/>
            <a:r>
              <a:rPr lang="en-GB" altLang="en-US" sz="1200" dirty="0">
                <a:solidFill>
                  <a:srgbClr val="FFFFFF"/>
                </a:solidFill>
              </a:rPr>
              <a:t>Most improved skier award</a:t>
            </a:r>
          </a:p>
          <a:p>
            <a:pPr eaLnBrk="1" hangingPunct="1"/>
            <a:r>
              <a:rPr lang="en-GB" altLang="en-US" sz="1200" dirty="0">
                <a:solidFill>
                  <a:srgbClr val="FFFFFF"/>
                </a:solidFill>
              </a:rPr>
              <a:t>Fastest time (XC mountain biking)</a:t>
            </a:r>
          </a:p>
          <a:p>
            <a:pPr eaLnBrk="1" hangingPunct="1"/>
            <a:endParaRPr lang="en-GB" altLang="en-US" sz="1200" dirty="0">
              <a:solidFill>
                <a:srgbClr val="FFFFFF"/>
              </a:solidFill>
            </a:endParaRPr>
          </a:p>
          <a:p>
            <a:pPr eaLnBrk="1" hangingPunct="1"/>
            <a:r>
              <a:rPr lang="en-GB" altLang="en-US" sz="1200" dirty="0">
                <a:solidFill>
                  <a:srgbClr val="FFFFFF"/>
                </a:solidFill>
              </a:rPr>
              <a:t>Your experiences of rewards…</a:t>
            </a:r>
          </a:p>
          <a:p>
            <a:pPr eaLnBrk="1" hangingPunct="1"/>
            <a:endParaRPr lang="en-GB" altLang="en-US" sz="1200" dirty="0">
              <a:solidFill>
                <a:srgbClr val="FFFFFF"/>
              </a:solidFill>
            </a:endParaRPr>
          </a:p>
          <a:p>
            <a:pPr eaLnBrk="1" hangingPunct="1"/>
            <a:endParaRPr lang="en-GB" altLang="en-US" sz="1200" dirty="0">
              <a:solidFill>
                <a:srgbClr val="FFFFFF"/>
              </a:solidFill>
            </a:endParaRPr>
          </a:p>
          <a:p>
            <a:pPr eaLnBrk="1" hangingPunct="1"/>
            <a:endParaRPr lang="en-GB" altLang="en-US" sz="1200" dirty="0">
              <a:solidFill>
                <a:srgbClr val="FFFFFF"/>
              </a:solidFill>
            </a:endParaRPr>
          </a:p>
          <a:p>
            <a:pPr eaLnBrk="1" hangingPunct="1"/>
            <a:endParaRPr lang="en-US" altLang="en-US" sz="1200" dirty="0">
              <a:solidFill>
                <a:srgbClr val="FFFFFF"/>
              </a:solidFill>
            </a:endParaRPr>
          </a:p>
        </p:txBody>
      </p:sp>
      <p:sp>
        <p:nvSpPr>
          <p:cNvPr id="102410" name="Rectangle 102409">
            <a:extLst>
              <a:ext uri="{FF2B5EF4-FFF2-40B4-BE49-F238E27FC236}">
                <a16:creationId xmlns:a16="http://schemas.microsoft.com/office/drawing/2014/main" id="{289E943A-225D-44B1-B345-D7FDBA43C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098745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 lIns="92075" tIns="46038" rIns="92075" bIns="46038" anchorCtr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Cognitive Evaluation Theory I</a:t>
            </a: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2819922" y="2165032"/>
            <a:ext cx="1046761" cy="672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Locus of</a:t>
            </a:r>
          </a:p>
          <a:p>
            <a:pPr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Causality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2889967" y="4161307"/>
            <a:ext cx="907300" cy="344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Reward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553529" y="1832320"/>
            <a:ext cx="953787" cy="344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External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4588551" y="2623607"/>
            <a:ext cx="884858" cy="344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Internal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4343395" y="3414893"/>
            <a:ext cx="1375377" cy="672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Increased</a:t>
            </a:r>
          </a:p>
          <a:p>
            <a:pPr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Competence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4343395" y="4458997"/>
            <a:ext cx="1375377" cy="672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Decreased</a:t>
            </a:r>
          </a:p>
          <a:p>
            <a:pPr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Competence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6722613" y="1832320"/>
            <a:ext cx="1918795" cy="672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Intrinsic Motivation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Decreases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32778" name="Rectangle 10"/>
          <p:cNvSpPr>
            <a:spLocks noChangeArrowheads="1"/>
          </p:cNvSpPr>
          <p:nvPr/>
        </p:nvSpPr>
        <p:spPr bwMode="auto">
          <a:xfrm>
            <a:off x="6722613" y="3134714"/>
            <a:ext cx="1918795" cy="672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Intrinsic Motivation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Increases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32779" name="Rectangle 11"/>
          <p:cNvSpPr>
            <a:spLocks noChangeArrowheads="1"/>
          </p:cNvSpPr>
          <p:nvPr/>
        </p:nvSpPr>
        <p:spPr bwMode="auto">
          <a:xfrm>
            <a:off x="6722613" y="4437108"/>
            <a:ext cx="1918795" cy="672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Intrinsic Motivation</a:t>
            </a:r>
          </a:p>
          <a:p>
            <a:pPr algn="ctr" defTabSz="310896">
              <a:spcAft>
                <a:spcPts val="600"/>
              </a:spcAft>
            </a:pPr>
            <a:r>
              <a:rPr lang="en-GB" altLang="en-US" sz="1632" kern="120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Decreases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32780" name="Line 12"/>
          <p:cNvSpPr>
            <a:spLocks noChangeShapeType="1"/>
          </p:cNvSpPr>
          <p:nvPr/>
        </p:nvSpPr>
        <p:spPr bwMode="auto">
          <a:xfrm flipV="1">
            <a:off x="3818059" y="2007432"/>
            <a:ext cx="682936" cy="36773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1" name="Line 13"/>
          <p:cNvSpPr>
            <a:spLocks noChangeShapeType="1"/>
          </p:cNvSpPr>
          <p:nvPr/>
        </p:nvSpPr>
        <p:spPr bwMode="auto">
          <a:xfrm>
            <a:off x="3818059" y="2375167"/>
            <a:ext cx="735469" cy="42026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2" name="Line 14"/>
          <p:cNvSpPr>
            <a:spLocks noChangeShapeType="1"/>
          </p:cNvSpPr>
          <p:nvPr/>
        </p:nvSpPr>
        <p:spPr bwMode="auto">
          <a:xfrm flipV="1">
            <a:off x="3765526" y="3688505"/>
            <a:ext cx="577869" cy="63040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3" name="Line 15"/>
          <p:cNvSpPr>
            <a:spLocks noChangeShapeType="1"/>
          </p:cNvSpPr>
          <p:nvPr/>
        </p:nvSpPr>
        <p:spPr bwMode="auto">
          <a:xfrm>
            <a:off x="3765526" y="4318907"/>
            <a:ext cx="525335" cy="42026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4" name="Line 16"/>
          <p:cNvSpPr>
            <a:spLocks noChangeShapeType="1"/>
          </p:cNvSpPr>
          <p:nvPr/>
        </p:nvSpPr>
        <p:spPr bwMode="auto">
          <a:xfrm>
            <a:off x="5499132" y="2007432"/>
            <a:ext cx="1103204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5" name="Line 17"/>
          <p:cNvSpPr>
            <a:spLocks noChangeShapeType="1"/>
          </p:cNvSpPr>
          <p:nvPr/>
        </p:nvSpPr>
        <p:spPr bwMode="auto">
          <a:xfrm>
            <a:off x="5656733" y="4739175"/>
            <a:ext cx="945604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6" name="Line 18"/>
          <p:cNvSpPr>
            <a:spLocks noChangeShapeType="1"/>
          </p:cNvSpPr>
          <p:nvPr/>
        </p:nvSpPr>
        <p:spPr bwMode="auto">
          <a:xfrm>
            <a:off x="6234602" y="3268237"/>
            <a:ext cx="472802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7" name="Line 19"/>
          <p:cNvSpPr>
            <a:spLocks noChangeShapeType="1"/>
          </p:cNvSpPr>
          <p:nvPr/>
        </p:nvSpPr>
        <p:spPr bwMode="auto">
          <a:xfrm>
            <a:off x="5394065" y="2795435"/>
            <a:ext cx="840537" cy="47280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8" name="Line 20"/>
          <p:cNvSpPr>
            <a:spLocks noChangeShapeType="1"/>
          </p:cNvSpPr>
          <p:nvPr/>
        </p:nvSpPr>
        <p:spPr bwMode="auto">
          <a:xfrm flipV="1">
            <a:off x="5499132" y="3268237"/>
            <a:ext cx="735469" cy="36773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9" name="Oval 21"/>
          <p:cNvSpPr>
            <a:spLocks noChangeArrowheads="1"/>
          </p:cNvSpPr>
          <p:nvPr/>
        </p:nvSpPr>
        <p:spPr bwMode="auto">
          <a:xfrm>
            <a:off x="6078096" y="3164264"/>
            <a:ext cx="207945" cy="20794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7316459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160" name="Rectangle 49159">
            <a:extLst>
              <a:ext uri="{FF2B5EF4-FFF2-40B4-BE49-F238E27FC236}">
                <a16:creationId xmlns:a16="http://schemas.microsoft.com/office/drawing/2014/main" id="{DADC4F84-175A-4AB1-916C-1E5796E1E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156" name="Picture 49155" descr="A group of multi coloured wooden stick figures">
            <a:extLst>
              <a:ext uri="{FF2B5EF4-FFF2-40B4-BE49-F238E27FC236}">
                <a16:creationId xmlns:a16="http://schemas.microsoft.com/office/drawing/2014/main" id="{9CF6BAF9-BA26-6892-44D2-C20E54E603A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r="7666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189688" y="1123837"/>
            <a:ext cx="2288335" cy="460118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1"/>
                </a:solidFill>
              </a:rPr>
              <a:t>Cognitive Evaluation Theory II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3794" name="Rectangle 3"/>
          <p:cNvSpPr>
            <a:spLocks noGrp="1" noChangeArrowheads="1"/>
          </p:cNvSpPr>
          <p:nvPr>
            <p:ph idx="1"/>
          </p:nvPr>
        </p:nvSpPr>
        <p:spPr>
          <a:xfrm>
            <a:off x="2901951" y="864108"/>
            <a:ext cx="5486400" cy="512064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Intrinsic motivation (IM) - the capacity to initiate and pursue behaviour that enhances feelings of competence and self determination</a:t>
            </a:r>
          </a:p>
          <a:p>
            <a:pPr eaLnBrk="1" hangingPunct="1"/>
            <a:endParaRPr lang="en-GB" altLang="en-US">
              <a:solidFill>
                <a:schemeClr val="tx1"/>
              </a:solidFill>
            </a:endParaRP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Events will increase IM if they enhance the performers perceptions of personal competence </a:t>
            </a:r>
            <a:r>
              <a:rPr lang="en-GB" altLang="en-US" b="1" u="sng">
                <a:solidFill>
                  <a:schemeClr val="tx1"/>
                </a:solidFill>
              </a:rPr>
              <a:t>and</a:t>
            </a:r>
            <a:r>
              <a:rPr lang="en-GB" altLang="en-US">
                <a:solidFill>
                  <a:schemeClr val="tx1"/>
                </a:solidFill>
              </a:rPr>
              <a:t> feelings of self determination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Events will decrease IM if they </a:t>
            </a:r>
            <a:r>
              <a:rPr lang="en-GB" altLang="en-US" b="1" u="sng">
                <a:solidFill>
                  <a:schemeClr val="tx1"/>
                </a:solidFill>
              </a:rPr>
              <a:t>either</a:t>
            </a:r>
            <a:r>
              <a:rPr lang="en-GB" altLang="en-US">
                <a:solidFill>
                  <a:schemeClr val="tx1"/>
                </a:solidFill>
              </a:rPr>
              <a:t> decrease perceptions of self competence </a:t>
            </a:r>
            <a:r>
              <a:rPr lang="en-GB" altLang="en-US" b="1" u="sng">
                <a:solidFill>
                  <a:schemeClr val="tx1"/>
                </a:solidFill>
              </a:rPr>
              <a:t>or</a:t>
            </a:r>
            <a:r>
              <a:rPr lang="en-GB" altLang="en-US">
                <a:solidFill>
                  <a:schemeClr val="tx1"/>
                </a:solidFill>
              </a:rPr>
              <a:t> decrease feelings of self determination</a:t>
            </a:r>
          </a:p>
        </p:txBody>
      </p:sp>
    </p:spTree>
    <p:extLst>
      <p:ext uri="{BB962C8B-B14F-4D97-AF65-F5344CB8AC3E}">
        <p14:creationId xmlns:p14="http://schemas.microsoft.com/office/powerpoint/2010/main" val="11640596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825" name="Rectangle 34824">
            <a:extLst>
              <a:ext uri="{FF2B5EF4-FFF2-40B4-BE49-F238E27FC236}">
                <a16:creationId xmlns:a16="http://schemas.microsoft.com/office/drawing/2014/main" id="{DCCCDCCF-DDE7-4FF9-BA8E-DFD3AC93A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818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341" b="-1"/>
          <a:stretch/>
        </p:blipFill>
        <p:spPr bwMode="auto">
          <a:xfrm>
            <a:off x="20" y="1"/>
            <a:ext cx="914169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7" name="Rectangle 34826">
            <a:extLst>
              <a:ext uri="{FF2B5EF4-FFF2-40B4-BE49-F238E27FC236}">
                <a16:creationId xmlns:a16="http://schemas.microsoft.com/office/drawing/2014/main" id="{C2352FE0-ACFA-479E-A574-CED1C035D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52" name="Title 1"/>
          <p:cNvSpPr>
            <a:spLocks noGrp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600"/>
              <a:t>Self Determination Theory (SDT): Meta theory consisting of 5 mini theories</a:t>
            </a:r>
          </a:p>
        </p:txBody>
      </p:sp>
      <p:sp>
        <p:nvSpPr>
          <p:cNvPr id="34829" name="Rectangle 34828">
            <a:extLst>
              <a:ext uri="{FF2B5EF4-FFF2-40B4-BE49-F238E27FC236}">
                <a16:creationId xmlns:a16="http://schemas.microsoft.com/office/drawing/2014/main" id="{401F5979-1992-492E-ABBD-62EBC1016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2847" y="754144"/>
            <a:ext cx="5898897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4820" name="Content Placeholder 2"/>
          <p:cNvSpPr>
            <a:spLocks noGrp="1"/>
          </p:cNvSpPr>
          <p:nvPr>
            <p:ph idx="1"/>
          </p:nvPr>
        </p:nvSpPr>
        <p:spPr>
          <a:xfrm>
            <a:off x="2901951" y="864108"/>
            <a:ext cx="5486400" cy="512064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altLang="en-US"/>
              <a:t>SDT (Deci &amp; Ryan, 2002) has been linked with the intention to be physically active (Hagger et al., 2003; Ntoumanis, 2001). </a:t>
            </a:r>
            <a:r>
              <a:rPr lang="en-GB" altLang="en-US"/>
              <a:t>	</a:t>
            </a:r>
          </a:p>
          <a:p>
            <a:pPr>
              <a:buFontTx/>
              <a:buNone/>
            </a:pPr>
            <a:r>
              <a:rPr lang="en-GB" altLang="en-US"/>
              <a:t>Each theory addresses one facet of motivation or personality functioning. </a:t>
            </a:r>
          </a:p>
          <a:p>
            <a:r>
              <a:rPr lang="en-GB" altLang="en-US" b="1" i="1"/>
              <a:t>Cognitive Evaluation Theory (CET)</a:t>
            </a:r>
            <a:endParaRPr lang="en-GB" altLang="en-US"/>
          </a:p>
          <a:p>
            <a:r>
              <a:rPr lang="en-GB" altLang="en-US" b="1" i="1"/>
              <a:t>Causality Orientations Theory (COT)</a:t>
            </a:r>
            <a:endParaRPr lang="en-GB" altLang="en-US"/>
          </a:p>
          <a:p>
            <a:r>
              <a:rPr lang="en-GB" altLang="en-US" b="1" i="1"/>
              <a:t>Basic Psychological Needs Theory (BPNT)</a:t>
            </a:r>
            <a:endParaRPr lang="en-GB" altLang="en-US"/>
          </a:p>
          <a:p>
            <a:r>
              <a:rPr lang="en-GB" altLang="en-US" b="1" i="1"/>
              <a:t>Goal Contents Theory (GCT) </a:t>
            </a:r>
            <a:endParaRPr lang="en-GB" altLang="en-US"/>
          </a:p>
          <a:p>
            <a:r>
              <a:rPr lang="en-GB" altLang="en-US" b="1"/>
              <a:t>Organismic Integration Theory (OIT) </a:t>
            </a:r>
          </a:p>
          <a:p>
            <a:endParaRPr lang="en-US" altLang="en-US"/>
          </a:p>
        </p:txBody>
      </p:sp>
      <p:sp>
        <p:nvSpPr>
          <p:cNvPr id="34831" name="Rectangle 34830">
            <a:extLst>
              <a:ext uri="{FF2B5EF4-FFF2-40B4-BE49-F238E27FC236}">
                <a16:creationId xmlns:a16="http://schemas.microsoft.com/office/drawing/2014/main" id="{377CB93F-A0E2-4BBE-B2FC-E93932C7E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906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89588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itle 1"/>
          <p:cNvSpPr>
            <a:spLocks noGrp="1"/>
          </p:cNvSpPr>
          <p:nvPr>
            <p:ph type="title"/>
          </p:nvPr>
        </p:nvSpPr>
        <p:spPr>
          <a:xfrm>
            <a:off x="684213" y="2603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2400"/>
              <a:t>Organismic Integration Theory (OIT) – Amotivation &amp; Intrinsic Motivation</a:t>
            </a:r>
          </a:p>
        </p:txBody>
      </p:sp>
      <p:sp>
        <p:nvSpPr>
          <p:cNvPr id="35844" name="Content Placeholder 6"/>
          <p:cNvSpPr>
            <a:spLocks noGrp="1"/>
          </p:cNvSpPr>
          <p:nvPr>
            <p:ph idx="1"/>
          </p:nvPr>
        </p:nvSpPr>
        <p:spPr>
          <a:xfrm>
            <a:off x="762000" y="1826202"/>
            <a:ext cx="7772400" cy="5184775"/>
          </a:xfrm>
        </p:spPr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en-GB" altLang="en-US" dirty="0" err="1"/>
              <a:t>Amotivation</a:t>
            </a:r>
            <a:r>
              <a:rPr lang="en-GB" altLang="en-US" dirty="0"/>
              <a:t> </a:t>
            </a:r>
          </a:p>
          <a:p>
            <a:pPr algn="ctr"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dirty="0"/>
              <a:t>  </a:t>
            </a:r>
          </a:p>
          <a:p>
            <a:pPr algn="ctr">
              <a:buFontTx/>
              <a:buNone/>
            </a:pPr>
            <a:r>
              <a:rPr lang="en-GB" altLang="en-US" dirty="0"/>
              <a:t>Extrinsic Motivation (4 types)</a:t>
            </a:r>
          </a:p>
          <a:p>
            <a:pPr algn="ctr"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dirty="0"/>
              <a:t>Intrinsic Motivation</a:t>
            </a:r>
          </a:p>
          <a:p>
            <a:pPr algn="ctr"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r>
              <a:rPr lang="en-US" altLang="en-US" sz="2400" dirty="0"/>
              <a:t>Intrinsic motivation or integrated regulation (</a:t>
            </a:r>
            <a:r>
              <a:rPr lang="en-US" altLang="en-US" sz="2400" dirty="0" err="1"/>
              <a:t>Deci</a:t>
            </a:r>
            <a:r>
              <a:rPr lang="en-US" altLang="en-US" sz="2400" dirty="0"/>
              <a:t> &amp; Ryan, 2002) is positively associated with exercise adherence </a:t>
            </a:r>
          </a:p>
          <a:p>
            <a:pPr algn="ctr"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dirty="0"/>
              <a:t> </a:t>
            </a:r>
          </a:p>
        </p:txBody>
      </p:sp>
      <p:cxnSp>
        <p:nvCxnSpPr>
          <p:cNvPr id="35845" name="Straight Arrow Connector 9"/>
          <p:cNvCxnSpPr>
            <a:cxnSpLocks noChangeShapeType="1"/>
          </p:cNvCxnSpPr>
          <p:nvPr/>
        </p:nvCxnSpPr>
        <p:spPr bwMode="auto">
          <a:xfrm rot="5400000">
            <a:off x="4104481" y="2612230"/>
            <a:ext cx="6477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46" name="Straight Arrow Connector 12"/>
          <p:cNvCxnSpPr>
            <a:cxnSpLocks noChangeShapeType="1"/>
          </p:cNvCxnSpPr>
          <p:nvPr/>
        </p:nvCxnSpPr>
        <p:spPr bwMode="auto">
          <a:xfrm rot="5400000">
            <a:off x="3888581" y="4120356"/>
            <a:ext cx="10795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29682014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873" name="Rectangle 36872">
            <a:extLst>
              <a:ext uri="{FF2B5EF4-FFF2-40B4-BE49-F238E27FC236}">
                <a16:creationId xmlns:a16="http://schemas.microsoft.com/office/drawing/2014/main" id="{DCCCDCCF-DDE7-4FF9-BA8E-DFD3AC93A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866" name="Picture 9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341" b="-1"/>
          <a:stretch/>
        </p:blipFill>
        <p:spPr bwMode="auto">
          <a:xfrm>
            <a:off x="20" y="1"/>
            <a:ext cx="914169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75" name="Rectangle 36874">
            <a:extLst>
              <a:ext uri="{FF2B5EF4-FFF2-40B4-BE49-F238E27FC236}">
                <a16:creationId xmlns:a16="http://schemas.microsoft.com/office/drawing/2014/main" id="{C2352FE0-ACFA-479E-A574-CED1C035D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00" name="Title 1"/>
          <p:cNvSpPr>
            <a:spLocks noGrp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300"/>
              <a:t>Organismic Integration Theory – Multidimensional Extrinsic Motivation</a:t>
            </a:r>
          </a:p>
        </p:txBody>
      </p:sp>
      <p:sp>
        <p:nvSpPr>
          <p:cNvPr id="36877" name="Rectangle 36876">
            <a:extLst>
              <a:ext uri="{FF2B5EF4-FFF2-40B4-BE49-F238E27FC236}">
                <a16:creationId xmlns:a16="http://schemas.microsoft.com/office/drawing/2014/main" id="{401F5979-1992-492E-ABBD-62EBC1016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2847" y="754144"/>
            <a:ext cx="5898897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6868" name="Content Placeholder 6"/>
          <p:cNvSpPr>
            <a:spLocks noGrp="1"/>
          </p:cNvSpPr>
          <p:nvPr>
            <p:ph idx="1"/>
          </p:nvPr>
        </p:nvSpPr>
        <p:spPr>
          <a:xfrm>
            <a:off x="2901951" y="864108"/>
            <a:ext cx="5486400" cy="512064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altLang="en-US"/>
              <a:t>Four different types</a:t>
            </a:r>
          </a:p>
          <a:p>
            <a:pPr lvl="1"/>
            <a:r>
              <a:rPr lang="en-GB" altLang="en-US" b="1"/>
              <a:t>External regulation</a:t>
            </a:r>
            <a:r>
              <a:rPr lang="en-GB" altLang="en-US"/>
              <a:t> (traditional EM)</a:t>
            </a:r>
          </a:p>
          <a:p>
            <a:pPr lvl="2"/>
            <a:r>
              <a:rPr lang="en-GB" altLang="en-US"/>
              <a:t>Behaviour is regulated through external means </a:t>
            </a:r>
          </a:p>
          <a:p>
            <a:pPr lvl="2">
              <a:buFontTx/>
              <a:buNone/>
            </a:pPr>
            <a:r>
              <a:rPr lang="en-GB" altLang="en-US"/>
              <a:t>	(e.g., rewards or threats)</a:t>
            </a:r>
          </a:p>
          <a:p>
            <a:pPr lvl="1"/>
            <a:r>
              <a:rPr lang="en-GB" altLang="en-US" b="1" err="1"/>
              <a:t>Introjected</a:t>
            </a:r>
            <a:r>
              <a:rPr lang="en-GB" altLang="en-US" b="1"/>
              <a:t> regulation</a:t>
            </a:r>
          </a:p>
          <a:p>
            <a:pPr lvl="2"/>
            <a:r>
              <a:rPr lang="en-GB" altLang="en-US"/>
              <a:t>Behaviour engaged in to alleviate self-imposed pressure </a:t>
            </a:r>
          </a:p>
          <a:p>
            <a:pPr lvl="2">
              <a:buFontTx/>
              <a:buNone/>
            </a:pPr>
            <a:r>
              <a:rPr lang="en-GB" altLang="en-US"/>
              <a:t>	(e.g., guilt, anxiety, embarrassment or to gain pride)</a:t>
            </a:r>
          </a:p>
          <a:p>
            <a:pPr lvl="1"/>
            <a:r>
              <a:rPr lang="en-GB" altLang="en-US" b="1"/>
              <a:t>Identified regulation</a:t>
            </a:r>
          </a:p>
          <a:p>
            <a:pPr lvl="2"/>
            <a:r>
              <a:rPr lang="en-GB" altLang="en-US"/>
              <a:t>Behaviour valued &amp; judged important (some free choice)</a:t>
            </a:r>
          </a:p>
          <a:p>
            <a:pPr lvl="2">
              <a:buFontTx/>
              <a:buNone/>
            </a:pPr>
            <a:r>
              <a:rPr lang="en-GB" altLang="en-US"/>
              <a:t>	(e.g., mountain biking to stay fit)</a:t>
            </a:r>
          </a:p>
          <a:p>
            <a:pPr lvl="1"/>
            <a:r>
              <a:rPr lang="en-GB" altLang="en-US" b="1"/>
              <a:t>Integrated regulation</a:t>
            </a:r>
          </a:p>
          <a:p>
            <a:pPr lvl="2"/>
            <a:r>
              <a:rPr lang="en-GB" altLang="en-US"/>
              <a:t>Engage out of choice, but choices of behaviour made as a function of coherence with other aspects of self </a:t>
            </a:r>
          </a:p>
          <a:p>
            <a:pPr lvl="2">
              <a:buFontTx/>
              <a:buNone/>
            </a:pPr>
            <a:r>
              <a:rPr lang="en-GB" altLang="en-US"/>
              <a:t>	(i.e., this symbolises who I am </a:t>
            </a:r>
            <a:r>
              <a:rPr lang="en-US" altLang="en-US"/>
              <a:t>–</a:t>
            </a:r>
            <a:r>
              <a:rPr lang="en-GB" altLang="en-US"/>
              <a:t> </a:t>
            </a:r>
            <a:r>
              <a:rPr lang="en-GB" altLang="en-US" err="1"/>
              <a:t>kyaker</a:t>
            </a:r>
            <a:r>
              <a:rPr lang="en-GB" altLang="en-US"/>
              <a:t> / surfer)</a:t>
            </a:r>
          </a:p>
          <a:p>
            <a:endParaRPr lang="en-GB" altLang="en-US" dirty="0"/>
          </a:p>
        </p:txBody>
      </p:sp>
      <p:sp>
        <p:nvSpPr>
          <p:cNvPr id="36879" name="Rectangle 36878">
            <a:extLst>
              <a:ext uri="{FF2B5EF4-FFF2-40B4-BE49-F238E27FC236}">
                <a16:creationId xmlns:a16="http://schemas.microsoft.com/office/drawing/2014/main" id="{377CB93F-A0E2-4BBE-B2FC-E93932C7E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1630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6271" name="Rectangle 96270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272" name="Freeform: Shape 96264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3156366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370695" y="1683144"/>
            <a:ext cx="2081191" cy="349171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962" name="Rectangle 3"/>
          <p:cNvSpPr>
            <a:spLocks noGrp="1" noChangeArrowheads="1"/>
          </p:cNvSpPr>
          <p:nvPr>
            <p:ph idx="1"/>
          </p:nvPr>
        </p:nvSpPr>
        <p:spPr>
          <a:xfrm>
            <a:off x="3271204" y="1683143"/>
            <a:ext cx="4970533" cy="3491713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/>
              <a:t>Two Types of goal perspective – Task orientation &amp; Ego orientation</a:t>
            </a:r>
          </a:p>
          <a:p>
            <a:pPr eaLnBrk="1" hangingPunct="1"/>
            <a:endParaRPr lang="en-GB" altLang="en-US"/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What are the subjective comparisons that people make in order to evaluate their own competence and define success in a given situation?</a:t>
            </a:r>
          </a:p>
          <a:p>
            <a:pPr eaLnBrk="1" hangingPunct="1"/>
            <a:endParaRPr lang="en-US" altLang="en-US"/>
          </a:p>
        </p:txBody>
      </p:sp>
      <p:sp>
        <p:nvSpPr>
          <p:cNvPr id="96273" name="Freeform: Shape 96266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8392887" y="1056875"/>
            <a:ext cx="75111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049812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255" name="Rectangle 53254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 lIns="92075" tIns="46038" rIns="92075" bIns="46038" anchorCtr="0"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Task &amp; Ego Orientation</a:t>
            </a:r>
          </a:p>
        </p:txBody>
      </p:sp>
      <p:sp>
        <p:nvSpPr>
          <p:cNvPr id="53257" name="Rectangle 53256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53259" name="Straight Connector 53258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986" name="Rectangle 3"/>
          <p:cNvSpPr>
            <a:spLocks noGrp="1" noChangeArrowheads="1"/>
          </p:cNvSpPr>
          <p:nvPr>
            <p:ph idx="1"/>
          </p:nvPr>
        </p:nvSpPr>
        <p:spPr>
          <a:xfrm>
            <a:off x="3966921" y="864108"/>
            <a:ext cx="4433008" cy="5120640"/>
          </a:xfrm>
        </p:spPr>
        <p:txBody>
          <a:bodyPr lIns="92075" tIns="46038" rIns="92075" bIns="46038">
            <a:normAutofit/>
          </a:bodyPr>
          <a:lstStyle/>
          <a:p>
            <a:pPr eaLnBrk="1" hangingPunct="1"/>
            <a:r>
              <a:rPr lang="en-GB" altLang="en-US" sz="1700"/>
              <a:t>Goal orientation:</a:t>
            </a:r>
          </a:p>
          <a:p>
            <a:pPr eaLnBrk="1" hangingPunct="1"/>
            <a:r>
              <a:rPr lang="en-GB" altLang="en-US" sz="1700"/>
              <a:t>Task (mastery) – individuals make self referent comparisons in order to assess competence, deals with improving ones own performance </a:t>
            </a:r>
          </a:p>
          <a:p>
            <a:pPr lvl="1" eaLnBrk="1" hangingPunct="1"/>
            <a:r>
              <a:rPr lang="en-GB" altLang="en-US"/>
              <a:t>Achievements are associated with mastery, progress and self-referent improvements of skills and performance</a:t>
            </a:r>
          </a:p>
          <a:p>
            <a:pPr eaLnBrk="1" hangingPunct="1"/>
            <a:endParaRPr lang="en-GB" altLang="en-US" sz="1700"/>
          </a:p>
          <a:p>
            <a:pPr eaLnBrk="1" hangingPunct="1"/>
            <a:r>
              <a:rPr lang="en-GB" altLang="en-US" sz="1700"/>
              <a:t>Ego (competitive) – individuals make comparisons between their own ability and that of others, focuses on beating / being better than others</a:t>
            </a:r>
          </a:p>
          <a:p>
            <a:pPr lvl="1" eaLnBrk="1" hangingPunct="1"/>
            <a:r>
              <a:rPr lang="en-GB" altLang="en-US"/>
              <a:t>Achievements are associated with emphasising and demonstrating superior ability over others using norm references comparisons</a:t>
            </a:r>
          </a:p>
          <a:p>
            <a:pPr eaLnBrk="1" hangingPunct="1"/>
            <a:endParaRPr lang="en-GB" altLang="en-US" sz="1700"/>
          </a:p>
        </p:txBody>
      </p:sp>
      <p:sp>
        <p:nvSpPr>
          <p:cNvPr id="53261" name="Rectangle 53260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663469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303" name="Rectangle 55302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 lIns="92075" tIns="46038" rIns="92075" bIns="46038" anchorCtr="0"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Measurement of Orientations</a:t>
            </a:r>
          </a:p>
        </p:txBody>
      </p:sp>
      <p:sp>
        <p:nvSpPr>
          <p:cNvPr id="55305" name="Rectangle 55304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55307" name="Straight Connector 55306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010" name="Rectangle 3"/>
          <p:cNvSpPr>
            <a:spLocks noGrp="1" noChangeArrowheads="1"/>
          </p:cNvSpPr>
          <p:nvPr>
            <p:ph idx="1"/>
          </p:nvPr>
        </p:nvSpPr>
        <p:spPr>
          <a:xfrm>
            <a:off x="3966921" y="864108"/>
            <a:ext cx="4433008" cy="5120640"/>
          </a:xfrm>
        </p:spPr>
        <p:txBody>
          <a:bodyPr lIns="92075" tIns="46038" rIns="92075" bIns="46038">
            <a:normAutofit/>
          </a:bodyPr>
          <a:lstStyle/>
          <a:p>
            <a:pPr eaLnBrk="1" hangingPunct="1"/>
            <a:r>
              <a:rPr lang="en-GB" altLang="en-US"/>
              <a:t>Task and Ego Orientation Questionnaire (TEOSQ; </a:t>
            </a:r>
            <a:r>
              <a:rPr lang="en-GB" altLang="en-US" err="1"/>
              <a:t>Duda</a:t>
            </a:r>
            <a:r>
              <a:rPr lang="en-GB" altLang="en-US"/>
              <a:t> &amp; Nicholls, 1992)</a:t>
            </a:r>
          </a:p>
          <a:p>
            <a:pPr lvl="1" eaLnBrk="1" hangingPunct="1"/>
            <a:r>
              <a:rPr lang="en-GB" altLang="en-US" u="sng"/>
              <a:t>Dispositional</a:t>
            </a:r>
            <a:r>
              <a:rPr lang="en-GB" altLang="en-US"/>
              <a:t> "I feel successful when...."</a:t>
            </a:r>
          </a:p>
          <a:p>
            <a:pPr lvl="1" eaLnBrk="1" hangingPunct="1"/>
            <a:r>
              <a:rPr lang="en-GB" altLang="en-US"/>
              <a:t>Based on questions from educational settings</a:t>
            </a:r>
          </a:p>
          <a:p>
            <a:pPr lvl="2" eaLnBrk="1" hangingPunct="1"/>
            <a:r>
              <a:rPr lang="en-GB" altLang="en-US"/>
              <a:t>Task questions.... statements revolving around feelings of success through learning (new) skills, trying hard, fun, and practice</a:t>
            </a:r>
          </a:p>
          <a:p>
            <a:pPr lvl="2" eaLnBrk="1" hangingPunct="1"/>
            <a:r>
              <a:rPr lang="en-GB" altLang="en-US"/>
              <a:t>Ego questions.... statements about doing better than friends, scoring the most points, and others not doing as well as oneself</a:t>
            </a:r>
          </a:p>
          <a:p>
            <a:pPr eaLnBrk="1" hangingPunct="1"/>
            <a:endParaRPr lang="en-GB" altLang="en-US"/>
          </a:p>
          <a:p>
            <a:pPr lvl="1" eaLnBrk="1" hangingPunct="1">
              <a:buFontTx/>
              <a:buNone/>
            </a:pPr>
            <a:endParaRPr lang="en-GB" altLang="en-US"/>
          </a:p>
          <a:p>
            <a:pPr eaLnBrk="1" hangingPunct="1"/>
            <a:endParaRPr lang="en-GB" altLang="en-US"/>
          </a:p>
        </p:txBody>
      </p:sp>
      <p:sp>
        <p:nvSpPr>
          <p:cNvPr id="55309" name="Rectangle 55308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676596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358" name="Rectangle 5735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 lIns="92075" tIns="46038" rIns="92075" bIns="46038" anchorCtr="0"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2800">
                <a:solidFill>
                  <a:schemeClr val="tx1">
                    <a:lumMod val="85000"/>
                    <a:lumOff val="15000"/>
                  </a:schemeClr>
                </a:solidFill>
              </a:rPr>
              <a:t>Task &amp; Ego Consequences </a:t>
            </a:r>
          </a:p>
        </p:txBody>
      </p:sp>
      <p:sp>
        <p:nvSpPr>
          <p:cNvPr id="57359" name="Rectangle 57358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57360" name="Straight Connector 57359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034" name="Rectangle 3"/>
          <p:cNvSpPr>
            <a:spLocks noGrp="1" noChangeArrowheads="1"/>
          </p:cNvSpPr>
          <p:nvPr>
            <p:ph idx="1"/>
          </p:nvPr>
        </p:nvSpPr>
        <p:spPr>
          <a:xfrm>
            <a:off x="3966921" y="864108"/>
            <a:ext cx="4433008" cy="5120640"/>
          </a:xfrm>
        </p:spPr>
        <p:txBody>
          <a:bodyPr lIns="92075" tIns="46038" rIns="92075" bIns="46038">
            <a:normAutofit/>
          </a:bodyPr>
          <a:lstStyle/>
          <a:p>
            <a:pPr eaLnBrk="1" hangingPunct="1"/>
            <a:r>
              <a:rPr lang="en-GB" altLang="en-US"/>
              <a:t>Goal orientation interacts with perceived ability</a:t>
            </a:r>
          </a:p>
          <a:p>
            <a:pPr eaLnBrk="1" hangingPunct="1"/>
            <a:r>
              <a:rPr lang="en-GB" altLang="en-US"/>
              <a:t>Task orientation  - encourages persistence avoids disappointment, more likely to lead to higher perceived competence over time</a:t>
            </a:r>
          </a:p>
          <a:p>
            <a:pPr eaLnBrk="1" hangingPunct="1"/>
            <a:r>
              <a:rPr lang="en-GB" altLang="en-US"/>
              <a:t>Ego orientation – great when you outperform others but not so good  if you cannot, coupled with low perceived competence leads to anxiety, perceived inability to cope &amp; withdrawal of effort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	(</a:t>
            </a:r>
            <a:r>
              <a:rPr lang="en-GB" altLang="en-US" err="1"/>
              <a:t>Duda</a:t>
            </a:r>
            <a:r>
              <a:rPr lang="en-GB" altLang="en-US"/>
              <a:t> et al 1990, </a:t>
            </a:r>
            <a:r>
              <a:rPr lang="en-GB" altLang="en-US" err="1"/>
              <a:t>Duda</a:t>
            </a:r>
            <a:r>
              <a:rPr lang="en-GB" altLang="en-US"/>
              <a:t> 1989, Nicholls 1989)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/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What implications could this have in outdoor situations?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/>
          </a:p>
        </p:txBody>
      </p:sp>
      <p:sp>
        <p:nvSpPr>
          <p:cNvPr id="57357" name="Rectangle 57356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845571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 lIns="92075" tIns="46038" rIns="92075" bIns="46038" anchorCtr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600"/>
              <a:t>Suggestions....</a:t>
            </a:r>
          </a:p>
        </p:txBody>
      </p:sp>
      <p:graphicFrame>
        <p:nvGraphicFramePr>
          <p:cNvPr id="65541" name="Rectangle 3">
            <a:extLst>
              <a:ext uri="{FF2B5EF4-FFF2-40B4-BE49-F238E27FC236}">
                <a16:creationId xmlns:a16="http://schemas.microsoft.com/office/drawing/2014/main" id="{DCD8B86B-3E05-4F4B-A6DA-33E97C84E8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625710"/>
              </p:ext>
            </p:extLst>
          </p:nvPr>
        </p:nvGraphicFramePr>
        <p:xfrm>
          <a:off x="2819922" y="885459"/>
          <a:ext cx="5796200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12871352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>T</a:t>
            </a:r>
            <a:r>
              <a:rPr lang="en-GB" dirty="0"/>
              <a:t>ask for discussion:</a:t>
            </a:r>
            <a:endParaRPr lang="en-US" dirty="0"/>
          </a:p>
        </p:txBody>
      </p:sp>
      <p:sp>
        <p:nvSpPr>
          <p:cNvPr id="46082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b="1" dirty="0"/>
              <a:t>For one of the articles of your choice</a:t>
            </a:r>
            <a:r>
              <a:rPr lang="en-US" altLang="en-US" sz="2400" b="1" dirty="0"/>
              <a:t>…</a:t>
            </a: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/>
              <a:t>Establish the key findings of the study.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/>
              <a:t>What were the motives for participation that were identified?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/>
              <a:t>How do the findings relate to your own experiences in outdoor activities?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/>
              <a:t>Be prepared to discuss this with the rest of the group.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/>
              <a:t>What have the problems been with motivation research in this area? Article 2. p.649/650.</a:t>
            </a:r>
            <a:endParaRPr lang="en-U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401088080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 lIns="92075" tIns="46038" rIns="92075" bIns="46038" anchorCtr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Directed Reading: Articles provided</a:t>
            </a:r>
          </a:p>
        </p:txBody>
      </p:sp>
      <p:graphicFrame>
        <p:nvGraphicFramePr>
          <p:cNvPr id="67589" name="Rectangle 3">
            <a:extLst>
              <a:ext uri="{FF2B5EF4-FFF2-40B4-BE49-F238E27FC236}">
                <a16:creationId xmlns:a16="http://schemas.microsoft.com/office/drawing/2014/main" id="{7CE1AF10-E7B9-BA02-5CB2-AB6A3EDD76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9714079"/>
              </p:ext>
            </p:extLst>
          </p:nvPr>
        </p:nvGraphicFramePr>
        <p:xfrm>
          <a:off x="2819922" y="885459"/>
          <a:ext cx="5796200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3640152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6D4068-D045-48B0-9A00-198F2FE4B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34D548-1057-D39A-D5FD-85A17101B7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r="11021" b="-2"/>
          <a:stretch/>
        </p:blipFill>
        <p:spPr>
          <a:xfrm>
            <a:off x="20" y="1"/>
            <a:ext cx="9141694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2664C4B-AAE2-4AA0-8918-134E8086F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>
            <a:normAutofit/>
          </a:bodyPr>
          <a:lstStyle/>
          <a:p>
            <a:r>
              <a:rPr lang="en-GB" dirty="0"/>
              <a:t>Lots of Different Sports / Adventurous Activities / Athlete accounts  </a:t>
            </a:r>
            <a:br>
              <a:rPr lang="en-GB" dirty="0"/>
            </a:br>
            <a:r>
              <a:rPr lang="en-GB" dirty="0"/>
              <a:t>                                                 The Red Bulletin…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1951" y="864108"/>
            <a:ext cx="5486400" cy="51206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u="sng" dirty="0">
              <a:hlinkClick r:id="rId3"/>
            </a:endParaRPr>
          </a:p>
          <a:p>
            <a:r>
              <a:rPr lang="en-GB" dirty="0">
                <a:hlinkClick r:id="rId3"/>
              </a:rPr>
              <a:t>https://issuu.com/redbulletin.com/stacks/f76df443fe644d26a85dd11b1fa3703b</a:t>
            </a:r>
            <a:endParaRPr lang="en-GB" dirty="0"/>
          </a:p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6F9FD8-4CFE-4C77-8F29-5D801C57E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90091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4939" name="Rectangle 124938">
            <a:extLst>
              <a:ext uri="{FF2B5EF4-FFF2-40B4-BE49-F238E27FC236}">
                <a16:creationId xmlns:a16="http://schemas.microsoft.com/office/drawing/2014/main" id="{886D4068-D045-48B0-9A00-198F2FE4B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4932" name="Picture 124931" descr="Pen placed on top of a signature line">
            <a:extLst>
              <a:ext uri="{FF2B5EF4-FFF2-40B4-BE49-F238E27FC236}">
                <a16:creationId xmlns:a16="http://schemas.microsoft.com/office/drawing/2014/main" id="{443844D3-7712-B6F4-A3B7-B317E08A721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l="11023" r="-2" b="-2"/>
          <a:stretch/>
        </p:blipFill>
        <p:spPr>
          <a:xfrm>
            <a:off x="20" y="1"/>
            <a:ext cx="9141694" cy="6858000"/>
          </a:xfrm>
          <a:prstGeom prst="rect">
            <a:avLst/>
          </a:prstGeom>
        </p:spPr>
      </p:pic>
      <p:sp>
        <p:nvSpPr>
          <p:cNvPr id="124938" name="Rectangle 124937">
            <a:extLst>
              <a:ext uri="{FF2B5EF4-FFF2-40B4-BE49-F238E27FC236}">
                <a16:creationId xmlns:a16="http://schemas.microsoft.com/office/drawing/2014/main" id="{12664C4B-AAE2-4AA0-8918-134E8086F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/>
              <a:t>Coursework…</a:t>
            </a:r>
            <a:endParaRPr lang="en-US" sz="2800"/>
          </a:p>
        </p:txBody>
      </p:sp>
      <p:sp>
        <p:nvSpPr>
          <p:cNvPr id="47106" name="Rectangle 3"/>
          <p:cNvSpPr>
            <a:spLocks noGrp="1" noChangeArrowheads="1"/>
          </p:cNvSpPr>
          <p:nvPr>
            <p:ph idx="1"/>
          </p:nvPr>
        </p:nvSpPr>
        <p:spPr>
          <a:xfrm>
            <a:off x="2901951" y="864108"/>
            <a:ext cx="5486400" cy="512064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Assignment brief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Interview guide…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Template </a:t>
            </a:r>
            <a:endParaRPr lang="en-US" altLang="en-US" dirty="0"/>
          </a:p>
        </p:txBody>
      </p:sp>
      <p:sp>
        <p:nvSpPr>
          <p:cNvPr id="124940" name="Rectangle 124939">
            <a:extLst>
              <a:ext uri="{FF2B5EF4-FFF2-40B4-BE49-F238E27FC236}">
                <a16:creationId xmlns:a16="http://schemas.microsoft.com/office/drawing/2014/main" id="{616F9FD8-4CFE-4C77-8F29-5D801C57E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267518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{CC6C1DC7-A858-894D-B59B-FAAE1BD18CA4}tf10001124_mac</Template>
  <TotalTime>3682</TotalTime>
  <Words>2384</Words>
  <Application>Microsoft Macintosh PowerPoint</Application>
  <PresentationFormat>On-screen Show (4:3)</PresentationFormat>
  <Paragraphs>343</Paragraphs>
  <Slides>37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8" baseType="lpstr">
      <vt:lpstr>Arial</vt:lpstr>
      <vt:lpstr>Arial Narrow</vt:lpstr>
      <vt:lpstr>Calibri</vt:lpstr>
      <vt:lpstr>Corbel</vt:lpstr>
      <vt:lpstr>Times</vt:lpstr>
      <vt:lpstr>Times New Roman</vt:lpstr>
      <vt:lpstr>Verdana</vt:lpstr>
      <vt:lpstr>Wingdings</vt:lpstr>
      <vt:lpstr>Wingdings 2</vt:lpstr>
      <vt:lpstr>Wingdings 3</vt:lpstr>
      <vt:lpstr>Frame</vt:lpstr>
      <vt:lpstr>  Psychology of Personal Adventure  </vt:lpstr>
      <vt:lpstr>WIIFM?  What can I get out of this module?</vt:lpstr>
      <vt:lpstr> WIIFM? What can I get out of this module?</vt:lpstr>
      <vt:lpstr>About this module…</vt:lpstr>
      <vt:lpstr>PowerPoint Presentation</vt:lpstr>
      <vt:lpstr>PowerPoint Presentation</vt:lpstr>
      <vt:lpstr>Related to the outdoors…</vt:lpstr>
      <vt:lpstr>PowerPoint Presentation</vt:lpstr>
      <vt:lpstr>MOTIVATION…</vt:lpstr>
      <vt:lpstr>Motivation: Your experiences!</vt:lpstr>
      <vt:lpstr>Motivation research</vt:lpstr>
      <vt:lpstr>Motivation in context</vt:lpstr>
      <vt:lpstr>Definitions</vt:lpstr>
      <vt:lpstr>A better definition ?</vt:lpstr>
      <vt:lpstr>Theoretical Approaches</vt:lpstr>
      <vt:lpstr>Interactional model</vt:lpstr>
      <vt:lpstr>Intrinsic and Extrinsic</vt:lpstr>
      <vt:lpstr>The motivation dichotomy</vt:lpstr>
      <vt:lpstr>Cognitive Evaluation Theory </vt:lpstr>
      <vt:lpstr>Self-Determination</vt:lpstr>
      <vt:lpstr>Self-Determination: </vt:lpstr>
      <vt:lpstr>Rewards </vt:lpstr>
      <vt:lpstr>PowerPoint Presentation</vt:lpstr>
      <vt:lpstr>Cognitive Evaluation Theory I</vt:lpstr>
      <vt:lpstr>Cognitive Evaluation Theory II</vt:lpstr>
      <vt:lpstr>Self Determination Theory (SDT): Meta theory consisting of 5 mini theories</vt:lpstr>
      <vt:lpstr>Organismic Integration Theory (OIT) – Amotivation &amp; Intrinsic Motivation</vt:lpstr>
      <vt:lpstr>Organismic Integration Theory – Multidimensional Extrinsic Motivation</vt:lpstr>
      <vt:lpstr>PowerPoint Presentation</vt:lpstr>
      <vt:lpstr>Task &amp; Ego Orientation</vt:lpstr>
      <vt:lpstr>Measurement of Orientations</vt:lpstr>
      <vt:lpstr>Task &amp; Ego Consequences </vt:lpstr>
      <vt:lpstr>Suggestions....</vt:lpstr>
      <vt:lpstr>Task for discussion:</vt:lpstr>
      <vt:lpstr>Directed Reading: Articles provided</vt:lpstr>
      <vt:lpstr>Lots of Different Sports / Adventurous Activities / Athlete accounts                                                    The Red Bulletin…</vt:lpstr>
      <vt:lpstr>Coursework…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of Adventure</dc:title>
  <dc:creator>Administrator</dc:creator>
  <cp:lastModifiedBy>Alison Connaughton</cp:lastModifiedBy>
  <cp:revision>32</cp:revision>
  <dcterms:created xsi:type="dcterms:W3CDTF">2016-01-21T14:55:00Z</dcterms:created>
  <dcterms:modified xsi:type="dcterms:W3CDTF">2026-01-24T15:22:41Z</dcterms:modified>
</cp:coreProperties>
</file>