
<file path=[Content_Types].xml><?xml version="1.0" encoding="utf-8"?>
<Types xmlns="http://schemas.openxmlformats.org/package/2006/content-types">
  <Override PartName="/ppt/slides/slide29.xml" ContentType="application/vnd.openxmlformats-officedocument.presentationml.slid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diagrams/layout3.xml" ContentType="application/vnd.openxmlformats-officedocument.drawingml.diagramLayout+xml"/>
  <Override PartName="/ppt/diagrams/layout1.xml" ContentType="application/vnd.openxmlformats-officedocument.drawingml.diagramLayout+xml"/>
  <Override PartName="/ppt/notesSlides/notesSlide7.xml" ContentType="application/vnd.openxmlformats-officedocument.presentationml.notesSlide+xml"/>
  <Override PartName="/ppt/diagrams/data2.xml" ContentType="application/vnd.openxmlformats-officedocument.drawingml.diagramData+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diagrams/colors2.xml" ContentType="application/vnd.openxmlformats-officedocument.drawingml.diagramColors+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quickStyle3.xml" ContentType="application/vnd.openxmlformats-officedocument.drawingml.diagramStyl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slideLayouts/slideLayout10.xml" ContentType="application/vnd.openxmlformats-officedocument.presentationml.slideLayout+xml"/>
  <Default Extension="gif" ContentType="image/gif"/>
  <Override PartName="/ppt/notesSlides/notesSlide8.xml" ContentType="application/vnd.openxmlformats-officedocument.presentationml.notesSlide+xml"/>
  <Override PartName="/ppt/diagrams/layout2.xml" ContentType="application/vnd.openxmlformats-officedocument.drawingml.diagramLayout+xml"/>
  <Override PartName="/ppt/notesSlides/notesSlide11.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slides/slide8.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ppt/diagrams/data1.xml" ContentType="application/vnd.openxmlformats-officedocument.drawingml.diagramData+xml"/>
  <Override PartName="/ppt/diagrams/colors3.xml" ContentType="application/vnd.openxmlformats-officedocument.drawingml.diagramColors+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8"/>
  </p:notesMasterIdLst>
  <p:handoutMasterIdLst>
    <p:handoutMasterId r:id="rId49"/>
  </p:handoutMasterIdLst>
  <p:sldIdLst>
    <p:sldId id="256" r:id="rId2"/>
    <p:sldId id="331" r:id="rId3"/>
    <p:sldId id="304" r:id="rId4"/>
    <p:sldId id="303" r:id="rId5"/>
    <p:sldId id="305" r:id="rId6"/>
    <p:sldId id="302" r:id="rId7"/>
    <p:sldId id="258" r:id="rId8"/>
    <p:sldId id="321" r:id="rId9"/>
    <p:sldId id="322" r:id="rId10"/>
    <p:sldId id="297" r:id="rId11"/>
    <p:sldId id="282" r:id="rId12"/>
    <p:sldId id="283" r:id="rId13"/>
    <p:sldId id="288" r:id="rId14"/>
    <p:sldId id="307" r:id="rId15"/>
    <p:sldId id="272" r:id="rId16"/>
    <p:sldId id="318" r:id="rId17"/>
    <p:sldId id="299" r:id="rId18"/>
    <p:sldId id="260" r:id="rId19"/>
    <p:sldId id="310" r:id="rId20"/>
    <p:sldId id="330" r:id="rId21"/>
    <p:sldId id="313" r:id="rId22"/>
    <p:sldId id="314" r:id="rId23"/>
    <p:sldId id="315" r:id="rId24"/>
    <p:sldId id="316" r:id="rId25"/>
    <p:sldId id="317" r:id="rId26"/>
    <p:sldId id="327" r:id="rId27"/>
    <p:sldId id="326" r:id="rId28"/>
    <p:sldId id="328" r:id="rId29"/>
    <p:sldId id="300" r:id="rId30"/>
    <p:sldId id="319" r:id="rId31"/>
    <p:sldId id="261" r:id="rId32"/>
    <p:sldId id="262" r:id="rId33"/>
    <p:sldId id="264" r:id="rId34"/>
    <p:sldId id="267" r:id="rId35"/>
    <p:sldId id="329" r:id="rId36"/>
    <p:sldId id="320" r:id="rId37"/>
    <p:sldId id="284" r:id="rId38"/>
    <p:sldId id="263" r:id="rId39"/>
    <p:sldId id="266" r:id="rId40"/>
    <p:sldId id="309" r:id="rId41"/>
    <p:sldId id="265" r:id="rId42"/>
    <p:sldId id="323" r:id="rId43"/>
    <p:sldId id="324" r:id="rId44"/>
    <p:sldId id="325" r:id="rId45"/>
    <p:sldId id="308" r:id="rId46"/>
    <p:sldId id="281"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74427" autoAdjust="0"/>
  </p:normalViewPr>
  <p:slideViewPr>
    <p:cSldViewPr>
      <p:cViewPr varScale="1">
        <p:scale>
          <a:sx n="54" d="100"/>
          <a:sy n="54" d="100"/>
        </p:scale>
        <p:origin x="-408" y="-9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651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3DB89E-0CFF-4DC0-9EF8-346426FC7F0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CCB3D108-AABB-4A31-931D-FED0FA291DA4}">
      <dgm:prSet phldrT="[Text]" custT="1"/>
      <dgm:spPr>
        <a:solidFill>
          <a:schemeClr val="accent6">
            <a:lumMod val="40000"/>
            <a:lumOff val="60000"/>
          </a:schemeClr>
        </a:solidFill>
      </dgm:spPr>
      <dgm:t>
        <a:bodyPr/>
        <a:lstStyle/>
        <a:p>
          <a:r>
            <a:rPr lang="en-GB" sz="3000" dirty="0" smtClean="0">
              <a:solidFill>
                <a:schemeClr val="tx1"/>
              </a:solidFill>
            </a:rPr>
            <a:t>Self Awareness</a:t>
          </a:r>
        </a:p>
        <a:p>
          <a:r>
            <a:rPr lang="en-GB" sz="1400" dirty="0" smtClean="0">
              <a:solidFill>
                <a:schemeClr val="tx1"/>
              </a:solidFill>
            </a:rPr>
            <a:t>Personal Competence</a:t>
          </a:r>
          <a:endParaRPr lang="en-GB" sz="1400" dirty="0">
            <a:solidFill>
              <a:schemeClr val="tx1"/>
            </a:solidFill>
          </a:endParaRPr>
        </a:p>
      </dgm:t>
    </dgm:pt>
    <dgm:pt modelId="{3183EE81-7C67-4437-9B3C-8285061B95C2}" type="parTrans" cxnId="{54CDAE7C-A59B-4CB8-B61A-5B638EE3BDEC}">
      <dgm:prSet/>
      <dgm:spPr/>
      <dgm:t>
        <a:bodyPr/>
        <a:lstStyle/>
        <a:p>
          <a:endParaRPr lang="en-GB"/>
        </a:p>
      </dgm:t>
    </dgm:pt>
    <dgm:pt modelId="{18149744-0932-4322-B655-463FA02C3F5F}" type="sibTrans" cxnId="{54CDAE7C-A59B-4CB8-B61A-5B638EE3BDEC}">
      <dgm:prSet/>
      <dgm:spPr/>
      <dgm:t>
        <a:bodyPr/>
        <a:lstStyle/>
        <a:p>
          <a:endParaRPr lang="en-GB"/>
        </a:p>
      </dgm:t>
    </dgm:pt>
    <dgm:pt modelId="{4729A0D5-B987-4AC4-9D0A-33EDA0DADC76}">
      <dgm:prSet phldrT="[Text]" custT="1"/>
      <dgm:spPr>
        <a:solidFill>
          <a:schemeClr val="accent6">
            <a:lumMod val="40000"/>
            <a:lumOff val="60000"/>
          </a:schemeClr>
        </a:solidFill>
      </dgm:spPr>
      <dgm:t>
        <a:bodyPr/>
        <a:lstStyle/>
        <a:p>
          <a:r>
            <a:rPr lang="en-GB" sz="3000" dirty="0" smtClean="0">
              <a:solidFill>
                <a:schemeClr val="tx1"/>
              </a:solidFill>
            </a:rPr>
            <a:t>Self Management</a:t>
          </a:r>
        </a:p>
        <a:p>
          <a:r>
            <a:rPr lang="en-GB" sz="1400" dirty="0" smtClean="0">
              <a:solidFill>
                <a:schemeClr val="tx1"/>
              </a:solidFill>
            </a:rPr>
            <a:t>Personal Competence</a:t>
          </a:r>
          <a:endParaRPr lang="en-GB" sz="1400" dirty="0">
            <a:solidFill>
              <a:schemeClr val="tx1"/>
            </a:solidFill>
          </a:endParaRPr>
        </a:p>
      </dgm:t>
    </dgm:pt>
    <dgm:pt modelId="{834EDBD1-68DE-442A-B2F7-AEED30E47355}" type="parTrans" cxnId="{49E11CCD-186A-4CF5-B11D-2F52B513E283}">
      <dgm:prSet/>
      <dgm:spPr/>
      <dgm:t>
        <a:bodyPr/>
        <a:lstStyle/>
        <a:p>
          <a:endParaRPr lang="en-GB"/>
        </a:p>
      </dgm:t>
    </dgm:pt>
    <dgm:pt modelId="{70DC635E-880D-4551-892C-D4A1B38C7D38}" type="sibTrans" cxnId="{49E11CCD-186A-4CF5-B11D-2F52B513E283}">
      <dgm:prSet/>
      <dgm:spPr/>
      <dgm:t>
        <a:bodyPr/>
        <a:lstStyle/>
        <a:p>
          <a:endParaRPr lang="en-GB"/>
        </a:p>
      </dgm:t>
    </dgm:pt>
    <dgm:pt modelId="{8AD94843-D592-4CB6-82F9-FC566D61C542}">
      <dgm:prSet phldrT="[Text]" custT="1"/>
      <dgm:spPr/>
      <dgm:t>
        <a:bodyPr/>
        <a:lstStyle/>
        <a:p>
          <a:r>
            <a:rPr lang="en-GB" sz="3000" dirty="0" smtClean="0">
              <a:solidFill>
                <a:schemeClr val="tx1"/>
              </a:solidFill>
            </a:rPr>
            <a:t>Social Awareness</a:t>
          </a:r>
        </a:p>
        <a:p>
          <a:r>
            <a:rPr lang="en-GB" sz="1400" dirty="0" smtClean="0">
              <a:solidFill>
                <a:schemeClr val="tx1"/>
              </a:solidFill>
            </a:rPr>
            <a:t>Social competence</a:t>
          </a:r>
          <a:endParaRPr lang="en-GB" sz="1400" dirty="0">
            <a:solidFill>
              <a:schemeClr val="tx1"/>
            </a:solidFill>
          </a:endParaRPr>
        </a:p>
      </dgm:t>
    </dgm:pt>
    <dgm:pt modelId="{6C0886B3-ADED-47A4-BB21-6A350A36DBEF}" type="parTrans" cxnId="{3EBB685E-53F5-44D3-83A0-D73FFB92AA86}">
      <dgm:prSet/>
      <dgm:spPr/>
      <dgm:t>
        <a:bodyPr/>
        <a:lstStyle/>
        <a:p>
          <a:endParaRPr lang="en-GB"/>
        </a:p>
      </dgm:t>
    </dgm:pt>
    <dgm:pt modelId="{0F3CBF6B-7B89-4765-8A5A-A8D03A874721}" type="sibTrans" cxnId="{3EBB685E-53F5-44D3-83A0-D73FFB92AA86}">
      <dgm:prSet/>
      <dgm:spPr/>
      <dgm:t>
        <a:bodyPr/>
        <a:lstStyle/>
        <a:p>
          <a:endParaRPr lang="en-GB"/>
        </a:p>
      </dgm:t>
    </dgm:pt>
    <dgm:pt modelId="{C84E6668-44E3-42CB-A32F-B60A28940720}">
      <dgm:prSet phldrT="[Text]" custT="1"/>
      <dgm:spPr/>
      <dgm:t>
        <a:bodyPr/>
        <a:lstStyle/>
        <a:p>
          <a:r>
            <a:rPr lang="en-GB" sz="2800" dirty="0" smtClean="0">
              <a:solidFill>
                <a:schemeClr val="tx1"/>
              </a:solidFill>
            </a:rPr>
            <a:t>Relationship Management</a:t>
          </a:r>
        </a:p>
        <a:p>
          <a:r>
            <a:rPr lang="en-GB" sz="1400" dirty="0" smtClean="0">
              <a:solidFill>
                <a:schemeClr val="tx1"/>
              </a:solidFill>
            </a:rPr>
            <a:t>Social competence</a:t>
          </a:r>
          <a:endParaRPr lang="en-GB" sz="1400" dirty="0">
            <a:solidFill>
              <a:schemeClr val="tx1"/>
            </a:solidFill>
          </a:endParaRPr>
        </a:p>
      </dgm:t>
    </dgm:pt>
    <dgm:pt modelId="{D6F4A2F4-4216-4C23-9667-A2BA40C3C0B3}" type="parTrans" cxnId="{30270413-FD52-4A66-AC5F-B0965C88AE61}">
      <dgm:prSet/>
      <dgm:spPr/>
      <dgm:t>
        <a:bodyPr/>
        <a:lstStyle/>
        <a:p>
          <a:endParaRPr lang="en-GB"/>
        </a:p>
      </dgm:t>
    </dgm:pt>
    <dgm:pt modelId="{CD25E43B-58F6-4658-B6FE-5EA6390D0E27}" type="sibTrans" cxnId="{30270413-FD52-4A66-AC5F-B0965C88AE61}">
      <dgm:prSet/>
      <dgm:spPr/>
      <dgm:t>
        <a:bodyPr/>
        <a:lstStyle/>
        <a:p>
          <a:endParaRPr lang="en-GB"/>
        </a:p>
      </dgm:t>
    </dgm:pt>
    <dgm:pt modelId="{4E3F5079-7860-4B03-9225-4F489DE01264}" type="pres">
      <dgm:prSet presAssocID="{C93DB89E-0CFF-4DC0-9EF8-346426FC7F06}" presName="diagram" presStyleCnt="0">
        <dgm:presLayoutVars>
          <dgm:dir/>
          <dgm:resizeHandles val="exact"/>
        </dgm:presLayoutVars>
      </dgm:prSet>
      <dgm:spPr/>
      <dgm:t>
        <a:bodyPr/>
        <a:lstStyle/>
        <a:p>
          <a:endParaRPr lang="en-GB"/>
        </a:p>
      </dgm:t>
    </dgm:pt>
    <dgm:pt modelId="{01712AF1-E303-49B1-8764-C7517F4138AB}" type="pres">
      <dgm:prSet presAssocID="{CCB3D108-AABB-4A31-931D-FED0FA291DA4}" presName="node" presStyleLbl="node1" presStyleIdx="0" presStyleCnt="4">
        <dgm:presLayoutVars>
          <dgm:bulletEnabled val="1"/>
        </dgm:presLayoutVars>
      </dgm:prSet>
      <dgm:spPr/>
      <dgm:t>
        <a:bodyPr/>
        <a:lstStyle/>
        <a:p>
          <a:endParaRPr lang="en-GB"/>
        </a:p>
      </dgm:t>
    </dgm:pt>
    <dgm:pt modelId="{411CB786-01FD-4482-A039-22D8AD4E3A2F}" type="pres">
      <dgm:prSet presAssocID="{18149744-0932-4322-B655-463FA02C3F5F}" presName="sibTrans" presStyleCnt="0"/>
      <dgm:spPr/>
    </dgm:pt>
    <dgm:pt modelId="{D71F2058-C0C2-4E9B-AB71-E655542C6DD9}" type="pres">
      <dgm:prSet presAssocID="{4729A0D5-B987-4AC4-9D0A-33EDA0DADC76}" presName="node" presStyleLbl="node1" presStyleIdx="1" presStyleCnt="4">
        <dgm:presLayoutVars>
          <dgm:bulletEnabled val="1"/>
        </dgm:presLayoutVars>
      </dgm:prSet>
      <dgm:spPr/>
      <dgm:t>
        <a:bodyPr/>
        <a:lstStyle/>
        <a:p>
          <a:endParaRPr lang="en-GB"/>
        </a:p>
      </dgm:t>
    </dgm:pt>
    <dgm:pt modelId="{9C87A8C2-CF43-403D-9E20-86C8AD61F1B4}" type="pres">
      <dgm:prSet presAssocID="{70DC635E-880D-4551-892C-D4A1B38C7D38}" presName="sibTrans" presStyleCnt="0"/>
      <dgm:spPr/>
    </dgm:pt>
    <dgm:pt modelId="{BD8194D6-7294-4BF7-B409-763DE02EF398}" type="pres">
      <dgm:prSet presAssocID="{8AD94843-D592-4CB6-82F9-FC566D61C542}" presName="node" presStyleLbl="node1" presStyleIdx="2" presStyleCnt="4">
        <dgm:presLayoutVars>
          <dgm:bulletEnabled val="1"/>
        </dgm:presLayoutVars>
      </dgm:prSet>
      <dgm:spPr/>
      <dgm:t>
        <a:bodyPr/>
        <a:lstStyle/>
        <a:p>
          <a:endParaRPr lang="en-GB"/>
        </a:p>
      </dgm:t>
    </dgm:pt>
    <dgm:pt modelId="{DF8650D1-0442-421F-9481-7E72ADCA8670}" type="pres">
      <dgm:prSet presAssocID="{0F3CBF6B-7B89-4765-8A5A-A8D03A874721}" presName="sibTrans" presStyleCnt="0"/>
      <dgm:spPr/>
    </dgm:pt>
    <dgm:pt modelId="{6BB1B9C4-3089-4871-B710-E83A1E41F64D}" type="pres">
      <dgm:prSet presAssocID="{C84E6668-44E3-42CB-A32F-B60A28940720}" presName="node" presStyleLbl="node1" presStyleIdx="3" presStyleCnt="4">
        <dgm:presLayoutVars>
          <dgm:bulletEnabled val="1"/>
        </dgm:presLayoutVars>
      </dgm:prSet>
      <dgm:spPr/>
      <dgm:t>
        <a:bodyPr/>
        <a:lstStyle/>
        <a:p>
          <a:endParaRPr lang="en-GB"/>
        </a:p>
      </dgm:t>
    </dgm:pt>
  </dgm:ptLst>
  <dgm:cxnLst>
    <dgm:cxn modelId="{A98D77E6-E4F5-4F4B-8B2A-E5C00FCAA0F1}" type="presOf" srcId="{8AD94843-D592-4CB6-82F9-FC566D61C542}" destId="{BD8194D6-7294-4BF7-B409-763DE02EF398}" srcOrd="0" destOrd="0" presId="urn:microsoft.com/office/officeart/2005/8/layout/default"/>
    <dgm:cxn modelId="{F72353DF-6AA7-41D8-A6CD-5CB7E28EA8AC}" type="presOf" srcId="{4729A0D5-B987-4AC4-9D0A-33EDA0DADC76}" destId="{D71F2058-C0C2-4E9B-AB71-E655542C6DD9}" srcOrd="0" destOrd="0" presId="urn:microsoft.com/office/officeart/2005/8/layout/default"/>
    <dgm:cxn modelId="{F6A2EC79-C48B-4F76-B624-31C09A3EF87E}" type="presOf" srcId="{CCB3D108-AABB-4A31-931D-FED0FA291DA4}" destId="{01712AF1-E303-49B1-8764-C7517F4138AB}" srcOrd="0" destOrd="0" presId="urn:microsoft.com/office/officeart/2005/8/layout/default"/>
    <dgm:cxn modelId="{49E11CCD-186A-4CF5-B11D-2F52B513E283}" srcId="{C93DB89E-0CFF-4DC0-9EF8-346426FC7F06}" destId="{4729A0D5-B987-4AC4-9D0A-33EDA0DADC76}" srcOrd="1" destOrd="0" parTransId="{834EDBD1-68DE-442A-B2F7-AEED30E47355}" sibTransId="{70DC635E-880D-4551-892C-D4A1B38C7D38}"/>
    <dgm:cxn modelId="{74AF8F2F-B84B-4E44-AEEC-552EC75960DD}" type="presOf" srcId="{C93DB89E-0CFF-4DC0-9EF8-346426FC7F06}" destId="{4E3F5079-7860-4B03-9225-4F489DE01264}" srcOrd="0" destOrd="0" presId="urn:microsoft.com/office/officeart/2005/8/layout/default"/>
    <dgm:cxn modelId="{B92366AA-DFBF-4DCF-A51B-E699A2A17092}" type="presOf" srcId="{C84E6668-44E3-42CB-A32F-B60A28940720}" destId="{6BB1B9C4-3089-4871-B710-E83A1E41F64D}" srcOrd="0" destOrd="0" presId="urn:microsoft.com/office/officeart/2005/8/layout/default"/>
    <dgm:cxn modelId="{3EBB685E-53F5-44D3-83A0-D73FFB92AA86}" srcId="{C93DB89E-0CFF-4DC0-9EF8-346426FC7F06}" destId="{8AD94843-D592-4CB6-82F9-FC566D61C542}" srcOrd="2" destOrd="0" parTransId="{6C0886B3-ADED-47A4-BB21-6A350A36DBEF}" sibTransId="{0F3CBF6B-7B89-4765-8A5A-A8D03A874721}"/>
    <dgm:cxn modelId="{54CDAE7C-A59B-4CB8-B61A-5B638EE3BDEC}" srcId="{C93DB89E-0CFF-4DC0-9EF8-346426FC7F06}" destId="{CCB3D108-AABB-4A31-931D-FED0FA291DA4}" srcOrd="0" destOrd="0" parTransId="{3183EE81-7C67-4437-9B3C-8285061B95C2}" sibTransId="{18149744-0932-4322-B655-463FA02C3F5F}"/>
    <dgm:cxn modelId="{30270413-FD52-4A66-AC5F-B0965C88AE61}" srcId="{C93DB89E-0CFF-4DC0-9EF8-346426FC7F06}" destId="{C84E6668-44E3-42CB-A32F-B60A28940720}" srcOrd="3" destOrd="0" parTransId="{D6F4A2F4-4216-4C23-9667-A2BA40C3C0B3}" sibTransId="{CD25E43B-58F6-4658-B6FE-5EA6390D0E27}"/>
    <dgm:cxn modelId="{97AFCD85-8C47-47BA-9765-097F2A0958FB}" type="presParOf" srcId="{4E3F5079-7860-4B03-9225-4F489DE01264}" destId="{01712AF1-E303-49B1-8764-C7517F4138AB}" srcOrd="0" destOrd="0" presId="urn:microsoft.com/office/officeart/2005/8/layout/default"/>
    <dgm:cxn modelId="{3808161B-9777-4E22-BE92-DE3C63A541A2}" type="presParOf" srcId="{4E3F5079-7860-4B03-9225-4F489DE01264}" destId="{411CB786-01FD-4482-A039-22D8AD4E3A2F}" srcOrd="1" destOrd="0" presId="urn:microsoft.com/office/officeart/2005/8/layout/default"/>
    <dgm:cxn modelId="{8EDA6D62-C15F-49E8-8378-61C6399293F3}" type="presParOf" srcId="{4E3F5079-7860-4B03-9225-4F489DE01264}" destId="{D71F2058-C0C2-4E9B-AB71-E655542C6DD9}" srcOrd="2" destOrd="0" presId="urn:microsoft.com/office/officeart/2005/8/layout/default"/>
    <dgm:cxn modelId="{0FFBCB3E-A5A2-4403-92A3-92F988E523A5}" type="presParOf" srcId="{4E3F5079-7860-4B03-9225-4F489DE01264}" destId="{9C87A8C2-CF43-403D-9E20-86C8AD61F1B4}" srcOrd="3" destOrd="0" presId="urn:microsoft.com/office/officeart/2005/8/layout/default"/>
    <dgm:cxn modelId="{F8EEE55F-8F56-41D5-B9D5-76D76057A2B1}" type="presParOf" srcId="{4E3F5079-7860-4B03-9225-4F489DE01264}" destId="{BD8194D6-7294-4BF7-B409-763DE02EF398}" srcOrd="4" destOrd="0" presId="urn:microsoft.com/office/officeart/2005/8/layout/default"/>
    <dgm:cxn modelId="{29A53739-9849-4C36-890C-09E5DF9FA927}" type="presParOf" srcId="{4E3F5079-7860-4B03-9225-4F489DE01264}" destId="{DF8650D1-0442-421F-9481-7E72ADCA8670}" srcOrd="5" destOrd="0" presId="urn:microsoft.com/office/officeart/2005/8/layout/default"/>
    <dgm:cxn modelId="{FA4431C8-63C4-4050-A106-6AF0568ADFBA}" type="presParOf" srcId="{4E3F5079-7860-4B03-9225-4F489DE01264}" destId="{6BB1B9C4-3089-4871-B710-E83A1E41F64D}" srcOrd="6" destOrd="0" presId="urn:microsoft.com/office/officeart/2005/8/layout/default"/>
  </dgm:cxnLst>
  <dgm:bg/>
  <dgm:whole/>
</dgm:dataModel>
</file>

<file path=ppt/diagrams/data2.xml><?xml version="1.0" encoding="utf-8"?>
<dgm:dataModel xmlns:dgm="http://schemas.openxmlformats.org/drawingml/2006/diagram" xmlns:a="http://schemas.openxmlformats.org/drawingml/2006/main">
  <dgm:ptLst>
    <dgm:pt modelId="{F0FA2ABE-90B3-4DC4-87B7-A9BB4B45C145}"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GB"/>
        </a:p>
      </dgm:t>
    </dgm:pt>
    <dgm:pt modelId="{9BD0CB84-C32A-4272-AFEE-D383688EFCE2}">
      <dgm:prSet phldrT="[Text]"/>
      <dgm:spPr/>
      <dgm:t>
        <a:bodyPr/>
        <a:lstStyle/>
        <a:p>
          <a:r>
            <a:rPr lang="en-GB" dirty="0" smtClean="0"/>
            <a:t>Self Directed Learning</a:t>
          </a:r>
          <a:endParaRPr lang="en-GB" dirty="0"/>
        </a:p>
      </dgm:t>
    </dgm:pt>
    <dgm:pt modelId="{D8A84270-0A33-45C1-A515-42B60A0BA5F3}" type="parTrans" cxnId="{9FE84E62-8FFE-458E-B2EB-BF194144229C}">
      <dgm:prSet/>
      <dgm:spPr/>
      <dgm:t>
        <a:bodyPr/>
        <a:lstStyle/>
        <a:p>
          <a:endParaRPr lang="en-GB"/>
        </a:p>
      </dgm:t>
    </dgm:pt>
    <dgm:pt modelId="{05F65445-A35F-4075-AB17-BC392BF39131}" type="sibTrans" cxnId="{9FE84E62-8FFE-458E-B2EB-BF194144229C}">
      <dgm:prSet/>
      <dgm:spPr/>
      <dgm:t>
        <a:bodyPr/>
        <a:lstStyle/>
        <a:p>
          <a:endParaRPr lang="en-GB"/>
        </a:p>
      </dgm:t>
    </dgm:pt>
    <dgm:pt modelId="{FADEAADF-9E15-4BD7-BA53-8EDC75C32C97}">
      <dgm:prSet phldrT="[Text]"/>
      <dgm:spPr/>
      <dgm:t>
        <a:bodyPr/>
        <a:lstStyle/>
        <a:p>
          <a:r>
            <a:rPr lang="en-GB" dirty="0" smtClean="0"/>
            <a:t>Responsibility</a:t>
          </a:r>
          <a:endParaRPr lang="en-GB" dirty="0"/>
        </a:p>
      </dgm:t>
    </dgm:pt>
    <dgm:pt modelId="{E5725224-F7F4-4356-AB7F-7C474C2A2949}" type="parTrans" cxnId="{B00AFD53-1F71-473B-827F-EA6415D419B6}">
      <dgm:prSet/>
      <dgm:spPr/>
      <dgm:t>
        <a:bodyPr/>
        <a:lstStyle/>
        <a:p>
          <a:endParaRPr lang="en-GB"/>
        </a:p>
      </dgm:t>
    </dgm:pt>
    <dgm:pt modelId="{AB0EB67A-72CD-4DCC-BBD8-A51243A2D905}" type="sibTrans" cxnId="{B00AFD53-1F71-473B-827F-EA6415D419B6}">
      <dgm:prSet/>
      <dgm:spPr/>
      <dgm:t>
        <a:bodyPr/>
        <a:lstStyle/>
        <a:p>
          <a:endParaRPr lang="en-GB"/>
        </a:p>
      </dgm:t>
    </dgm:pt>
    <dgm:pt modelId="{6565E315-7BD1-46A0-812C-23A5E4A68438}">
      <dgm:prSet phldrT="[Text]"/>
      <dgm:spPr/>
      <dgm:t>
        <a:bodyPr/>
        <a:lstStyle/>
        <a:p>
          <a:r>
            <a:rPr lang="en-GB" dirty="0" smtClean="0"/>
            <a:t>Action</a:t>
          </a:r>
          <a:endParaRPr lang="en-GB" dirty="0"/>
        </a:p>
      </dgm:t>
    </dgm:pt>
    <dgm:pt modelId="{6035C3D4-AF65-4F90-B86F-49337DBA60A2}" type="parTrans" cxnId="{B726434B-0108-4BAE-B929-5AB18B8B7515}">
      <dgm:prSet/>
      <dgm:spPr/>
      <dgm:t>
        <a:bodyPr/>
        <a:lstStyle/>
        <a:p>
          <a:endParaRPr lang="en-GB"/>
        </a:p>
      </dgm:t>
    </dgm:pt>
    <dgm:pt modelId="{CB3B6FA5-6FD9-4D5E-9E3B-7C4832D1F6FF}" type="sibTrans" cxnId="{B726434B-0108-4BAE-B929-5AB18B8B7515}">
      <dgm:prSet/>
      <dgm:spPr/>
      <dgm:t>
        <a:bodyPr/>
        <a:lstStyle/>
        <a:p>
          <a:endParaRPr lang="en-GB"/>
        </a:p>
      </dgm:t>
    </dgm:pt>
    <dgm:pt modelId="{23086C17-B92B-4C86-A2BA-3801BBC07267}">
      <dgm:prSet phldrT="[Text]"/>
      <dgm:spPr/>
      <dgm:t>
        <a:bodyPr/>
        <a:lstStyle/>
        <a:p>
          <a:r>
            <a:rPr lang="en-GB" dirty="0" smtClean="0"/>
            <a:t>Trust</a:t>
          </a:r>
          <a:endParaRPr lang="en-GB" dirty="0"/>
        </a:p>
      </dgm:t>
    </dgm:pt>
    <dgm:pt modelId="{421FAA6E-2AD4-4D8C-9C56-6C4CE6633E01}" type="parTrans" cxnId="{1B2A7181-F906-4DB7-96ED-AD2A15018A25}">
      <dgm:prSet/>
      <dgm:spPr/>
      <dgm:t>
        <a:bodyPr/>
        <a:lstStyle/>
        <a:p>
          <a:endParaRPr lang="en-GB"/>
        </a:p>
      </dgm:t>
    </dgm:pt>
    <dgm:pt modelId="{EB0F9ECB-249D-415A-9977-C3F8462BD273}" type="sibTrans" cxnId="{1B2A7181-F906-4DB7-96ED-AD2A15018A25}">
      <dgm:prSet/>
      <dgm:spPr/>
      <dgm:t>
        <a:bodyPr/>
        <a:lstStyle/>
        <a:p>
          <a:endParaRPr lang="en-GB"/>
        </a:p>
      </dgm:t>
    </dgm:pt>
    <dgm:pt modelId="{4AB807C1-F792-403C-814F-C8D395C8F866}">
      <dgm:prSet phldrT="[Text]"/>
      <dgm:spPr/>
      <dgm:t>
        <a:bodyPr/>
        <a:lstStyle/>
        <a:p>
          <a:r>
            <a:rPr lang="en-GB" dirty="0" smtClean="0"/>
            <a:t>Awareness</a:t>
          </a:r>
          <a:endParaRPr lang="en-GB" dirty="0"/>
        </a:p>
      </dgm:t>
    </dgm:pt>
    <dgm:pt modelId="{C86CBE92-5181-4B60-98E9-277E5C4AE14D}" type="parTrans" cxnId="{B1839AB7-9D0B-467E-AF1E-08ACD5B347EF}">
      <dgm:prSet/>
      <dgm:spPr/>
      <dgm:t>
        <a:bodyPr/>
        <a:lstStyle/>
        <a:p>
          <a:endParaRPr lang="en-GB"/>
        </a:p>
      </dgm:t>
    </dgm:pt>
    <dgm:pt modelId="{73A8B752-06CA-4BBA-ACC0-4B5A5F580ADE}" type="sibTrans" cxnId="{B1839AB7-9D0B-467E-AF1E-08ACD5B347EF}">
      <dgm:prSet/>
      <dgm:spPr/>
      <dgm:t>
        <a:bodyPr/>
        <a:lstStyle/>
        <a:p>
          <a:endParaRPr lang="en-GB"/>
        </a:p>
      </dgm:t>
    </dgm:pt>
    <dgm:pt modelId="{BBEEC198-9E35-4133-B3F1-5A78A53FCC9D}">
      <dgm:prSet/>
      <dgm:spPr/>
      <dgm:t>
        <a:bodyPr/>
        <a:lstStyle/>
        <a:p>
          <a:r>
            <a:rPr lang="en-GB" dirty="0" smtClean="0"/>
            <a:t>Self belief</a:t>
          </a:r>
          <a:endParaRPr lang="en-GB" dirty="0"/>
        </a:p>
      </dgm:t>
    </dgm:pt>
    <dgm:pt modelId="{22028979-B642-4E95-8673-2C44BF20E592}" type="parTrans" cxnId="{9836DF97-61EC-4765-8D78-B85C337AE27D}">
      <dgm:prSet/>
      <dgm:spPr/>
      <dgm:t>
        <a:bodyPr/>
        <a:lstStyle/>
        <a:p>
          <a:endParaRPr lang="en-GB"/>
        </a:p>
      </dgm:t>
    </dgm:pt>
    <dgm:pt modelId="{09AF6298-25B8-4387-BA93-90DCC5146DB9}" type="sibTrans" cxnId="{9836DF97-61EC-4765-8D78-B85C337AE27D}">
      <dgm:prSet/>
      <dgm:spPr/>
      <dgm:t>
        <a:bodyPr/>
        <a:lstStyle/>
        <a:p>
          <a:endParaRPr lang="en-GB"/>
        </a:p>
      </dgm:t>
    </dgm:pt>
    <dgm:pt modelId="{4A171DF4-2B71-418C-A876-99EF80AF79DD}">
      <dgm:prSet/>
      <dgm:spPr/>
      <dgm:t>
        <a:bodyPr/>
        <a:lstStyle/>
        <a:p>
          <a:r>
            <a:rPr lang="en-GB" dirty="0" smtClean="0"/>
            <a:t>Blame free</a:t>
          </a:r>
          <a:endParaRPr lang="en-GB" dirty="0"/>
        </a:p>
      </dgm:t>
    </dgm:pt>
    <dgm:pt modelId="{2B4D46BE-073B-4F3F-81D7-B2A9133A2346}" type="parTrans" cxnId="{64F5FE37-D723-4813-A8DE-6A153CC9CD13}">
      <dgm:prSet/>
      <dgm:spPr/>
      <dgm:t>
        <a:bodyPr/>
        <a:lstStyle/>
        <a:p>
          <a:endParaRPr lang="en-GB"/>
        </a:p>
      </dgm:t>
    </dgm:pt>
    <dgm:pt modelId="{206CC6F2-FE5E-405A-94F1-1CF65F56497F}" type="sibTrans" cxnId="{64F5FE37-D723-4813-A8DE-6A153CC9CD13}">
      <dgm:prSet/>
      <dgm:spPr/>
      <dgm:t>
        <a:bodyPr/>
        <a:lstStyle/>
        <a:p>
          <a:endParaRPr lang="en-GB"/>
        </a:p>
      </dgm:t>
    </dgm:pt>
    <dgm:pt modelId="{7C1B28EC-73A3-457E-B162-FB52D6E99A3C}">
      <dgm:prSet/>
      <dgm:spPr/>
      <dgm:t>
        <a:bodyPr/>
        <a:lstStyle/>
        <a:p>
          <a:r>
            <a:rPr lang="en-GB" dirty="0" smtClean="0"/>
            <a:t>Solution focus</a:t>
          </a:r>
          <a:endParaRPr lang="en-GB" dirty="0"/>
        </a:p>
      </dgm:t>
    </dgm:pt>
    <dgm:pt modelId="{AE9831F1-3309-4EDB-85CB-89643BB519EE}" type="parTrans" cxnId="{445C47C5-C180-4227-9527-1BCC9C9B8752}">
      <dgm:prSet/>
      <dgm:spPr/>
      <dgm:t>
        <a:bodyPr/>
        <a:lstStyle/>
        <a:p>
          <a:endParaRPr lang="en-GB"/>
        </a:p>
      </dgm:t>
    </dgm:pt>
    <dgm:pt modelId="{FD8E3C7D-FA73-475B-A274-359F9E995547}" type="sibTrans" cxnId="{445C47C5-C180-4227-9527-1BCC9C9B8752}">
      <dgm:prSet/>
      <dgm:spPr/>
      <dgm:t>
        <a:bodyPr/>
        <a:lstStyle/>
        <a:p>
          <a:endParaRPr lang="en-GB"/>
        </a:p>
      </dgm:t>
    </dgm:pt>
    <dgm:pt modelId="{87D076BF-02CA-4E8A-B309-922417213775}">
      <dgm:prSet/>
      <dgm:spPr/>
      <dgm:t>
        <a:bodyPr/>
        <a:lstStyle/>
        <a:p>
          <a:r>
            <a:rPr lang="en-GB" dirty="0" smtClean="0"/>
            <a:t>Challenge</a:t>
          </a:r>
          <a:endParaRPr lang="en-GB" dirty="0"/>
        </a:p>
      </dgm:t>
    </dgm:pt>
    <dgm:pt modelId="{C3019939-8387-4DD4-A641-C88B5BB503B0}" type="parTrans" cxnId="{CD0A96BE-F6BA-4DE8-9F6C-10D45D48D7D6}">
      <dgm:prSet/>
      <dgm:spPr/>
      <dgm:t>
        <a:bodyPr/>
        <a:lstStyle/>
        <a:p>
          <a:endParaRPr lang="en-GB"/>
        </a:p>
      </dgm:t>
    </dgm:pt>
    <dgm:pt modelId="{DCCD803B-8E71-4A51-B521-FBC6B87EAAF4}" type="sibTrans" cxnId="{CD0A96BE-F6BA-4DE8-9F6C-10D45D48D7D6}">
      <dgm:prSet/>
      <dgm:spPr/>
      <dgm:t>
        <a:bodyPr/>
        <a:lstStyle/>
        <a:p>
          <a:endParaRPr lang="en-GB"/>
        </a:p>
      </dgm:t>
    </dgm:pt>
    <dgm:pt modelId="{233728D5-FD5E-474F-89BB-1035A4083C56}" type="pres">
      <dgm:prSet presAssocID="{F0FA2ABE-90B3-4DC4-87B7-A9BB4B45C145}" presName="composite" presStyleCnt="0">
        <dgm:presLayoutVars>
          <dgm:chMax val="1"/>
          <dgm:dir/>
          <dgm:resizeHandles val="exact"/>
        </dgm:presLayoutVars>
      </dgm:prSet>
      <dgm:spPr/>
      <dgm:t>
        <a:bodyPr/>
        <a:lstStyle/>
        <a:p>
          <a:endParaRPr lang="en-GB"/>
        </a:p>
      </dgm:t>
    </dgm:pt>
    <dgm:pt modelId="{C5B58129-60BE-40FB-B179-125183264BDB}" type="pres">
      <dgm:prSet presAssocID="{F0FA2ABE-90B3-4DC4-87B7-A9BB4B45C145}" presName="radial" presStyleCnt="0">
        <dgm:presLayoutVars>
          <dgm:animLvl val="ctr"/>
        </dgm:presLayoutVars>
      </dgm:prSet>
      <dgm:spPr/>
    </dgm:pt>
    <dgm:pt modelId="{92BE3494-B1C3-4C5C-B7E8-2D9EB4FB421D}" type="pres">
      <dgm:prSet presAssocID="{9BD0CB84-C32A-4272-AFEE-D383688EFCE2}" presName="centerShape" presStyleLbl="vennNode1" presStyleIdx="0" presStyleCnt="9"/>
      <dgm:spPr/>
      <dgm:t>
        <a:bodyPr/>
        <a:lstStyle/>
        <a:p>
          <a:endParaRPr lang="en-GB"/>
        </a:p>
      </dgm:t>
    </dgm:pt>
    <dgm:pt modelId="{E391B4B3-8C82-4DF7-89D5-119A2CA08730}" type="pres">
      <dgm:prSet presAssocID="{FADEAADF-9E15-4BD7-BA53-8EDC75C32C97}" presName="node" presStyleLbl="vennNode1" presStyleIdx="1" presStyleCnt="9">
        <dgm:presLayoutVars>
          <dgm:bulletEnabled val="1"/>
        </dgm:presLayoutVars>
      </dgm:prSet>
      <dgm:spPr/>
      <dgm:t>
        <a:bodyPr/>
        <a:lstStyle/>
        <a:p>
          <a:endParaRPr lang="en-GB"/>
        </a:p>
      </dgm:t>
    </dgm:pt>
    <dgm:pt modelId="{73F9318B-1332-482B-B5D9-55E076531D36}" type="pres">
      <dgm:prSet presAssocID="{BBEEC198-9E35-4133-B3F1-5A78A53FCC9D}" presName="node" presStyleLbl="vennNode1" presStyleIdx="2" presStyleCnt="9">
        <dgm:presLayoutVars>
          <dgm:bulletEnabled val="1"/>
        </dgm:presLayoutVars>
      </dgm:prSet>
      <dgm:spPr/>
      <dgm:t>
        <a:bodyPr/>
        <a:lstStyle/>
        <a:p>
          <a:endParaRPr lang="en-GB"/>
        </a:p>
      </dgm:t>
    </dgm:pt>
    <dgm:pt modelId="{AC2093F1-7132-4E0E-8282-0A4B8F16E8CB}" type="pres">
      <dgm:prSet presAssocID="{4A171DF4-2B71-418C-A876-99EF80AF79DD}" presName="node" presStyleLbl="vennNode1" presStyleIdx="3" presStyleCnt="9">
        <dgm:presLayoutVars>
          <dgm:bulletEnabled val="1"/>
        </dgm:presLayoutVars>
      </dgm:prSet>
      <dgm:spPr/>
      <dgm:t>
        <a:bodyPr/>
        <a:lstStyle/>
        <a:p>
          <a:endParaRPr lang="en-GB"/>
        </a:p>
      </dgm:t>
    </dgm:pt>
    <dgm:pt modelId="{CAC7B68B-0357-4D03-8C0E-D6D5A7AC11ED}" type="pres">
      <dgm:prSet presAssocID="{7C1B28EC-73A3-457E-B162-FB52D6E99A3C}" presName="node" presStyleLbl="vennNode1" presStyleIdx="4" presStyleCnt="9">
        <dgm:presLayoutVars>
          <dgm:bulletEnabled val="1"/>
        </dgm:presLayoutVars>
      </dgm:prSet>
      <dgm:spPr/>
      <dgm:t>
        <a:bodyPr/>
        <a:lstStyle/>
        <a:p>
          <a:endParaRPr lang="en-GB"/>
        </a:p>
      </dgm:t>
    </dgm:pt>
    <dgm:pt modelId="{F46E826A-5A44-4DEB-AD45-9BED9144B2AC}" type="pres">
      <dgm:prSet presAssocID="{87D076BF-02CA-4E8A-B309-922417213775}" presName="node" presStyleLbl="vennNode1" presStyleIdx="5" presStyleCnt="9">
        <dgm:presLayoutVars>
          <dgm:bulletEnabled val="1"/>
        </dgm:presLayoutVars>
      </dgm:prSet>
      <dgm:spPr/>
      <dgm:t>
        <a:bodyPr/>
        <a:lstStyle/>
        <a:p>
          <a:endParaRPr lang="en-GB"/>
        </a:p>
      </dgm:t>
    </dgm:pt>
    <dgm:pt modelId="{F7109C32-5A90-4476-AD08-4EE3FD47F42E}" type="pres">
      <dgm:prSet presAssocID="{6565E315-7BD1-46A0-812C-23A5E4A68438}" presName="node" presStyleLbl="vennNode1" presStyleIdx="6" presStyleCnt="9">
        <dgm:presLayoutVars>
          <dgm:bulletEnabled val="1"/>
        </dgm:presLayoutVars>
      </dgm:prSet>
      <dgm:spPr/>
      <dgm:t>
        <a:bodyPr/>
        <a:lstStyle/>
        <a:p>
          <a:endParaRPr lang="en-GB"/>
        </a:p>
      </dgm:t>
    </dgm:pt>
    <dgm:pt modelId="{5C3A5E64-9C0E-4AEA-BBD1-3E9E133A4229}" type="pres">
      <dgm:prSet presAssocID="{23086C17-B92B-4C86-A2BA-3801BBC07267}" presName="node" presStyleLbl="vennNode1" presStyleIdx="7" presStyleCnt="9">
        <dgm:presLayoutVars>
          <dgm:bulletEnabled val="1"/>
        </dgm:presLayoutVars>
      </dgm:prSet>
      <dgm:spPr/>
      <dgm:t>
        <a:bodyPr/>
        <a:lstStyle/>
        <a:p>
          <a:endParaRPr lang="en-GB"/>
        </a:p>
      </dgm:t>
    </dgm:pt>
    <dgm:pt modelId="{DDD78D74-9320-4E34-9506-598858B0A814}" type="pres">
      <dgm:prSet presAssocID="{4AB807C1-F792-403C-814F-C8D395C8F866}" presName="node" presStyleLbl="vennNode1" presStyleIdx="8" presStyleCnt="9">
        <dgm:presLayoutVars>
          <dgm:bulletEnabled val="1"/>
        </dgm:presLayoutVars>
      </dgm:prSet>
      <dgm:spPr/>
      <dgm:t>
        <a:bodyPr/>
        <a:lstStyle/>
        <a:p>
          <a:endParaRPr lang="en-GB"/>
        </a:p>
      </dgm:t>
    </dgm:pt>
  </dgm:ptLst>
  <dgm:cxnLst>
    <dgm:cxn modelId="{445C47C5-C180-4227-9527-1BCC9C9B8752}" srcId="{9BD0CB84-C32A-4272-AFEE-D383688EFCE2}" destId="{7C1B28EC-73A3-457E-B162-FB52D6E99A3C}" srcOrd="3" destOrd="0" parTransId="{AE9831F1-3309-4EDB-85CB-89643BB519EE}" sibTransId="{FD8E3C7D-FA73-475B-A274-359F9E995547}"/>
    <dgm:cxn modelId="{2DD9B905-646B-477F-A3C4-A56EF0E23E39}" type="presOf" srcId="{9BD0CB84-C32A-4272-AFEE-D383688EFCE2}" destId="{92BE3494-B1C3-4C5C-B7E8-2D9EB4FB421D}" srcOrd="0" destOrd="0" presId="urn:microsoft.com/office/officeart/2005/8/layout/radial3"/>
    <dgm:cxn modelId="{0B262741-B343-4086-A140-40B9DB9082CA}" type="presOf" srcId="{4AB807C1-F792-403C-814F-C8D395C8F866}" destId="{DDD78D74-9320-4E34-9506-598858B0A814}" srcOrd="0" destOrd="0" presId="urn:microsoft.com/office/officeart/2005/8/layout/radial3"/>
    <dgm:cxn modelId="{9836DF97-61EC-4765-8D78-B85C337AE27D}" srcId="{9BD0CB84-C32A-4272-AFEE-D383688EFCE2}" destId="{BBEEC198-9E35-4133-B3F1-5A78A53FCC9D}" srcOrd="1" destOrd="0" parTransId="{22028979-B642-4E95-8673-2C44BF20E592}" sibTransId="{09AF6298-25B8-4387-BA93-90DCC5146DB9}"/>
    <dgm:cxn modelId="{F6C192C4-CC71-42E1-AAE4-953C05D02A30}" type="presOf" srcId="{FADEAADF-9E15-4BD7-BA53-8EDC75C32C97}" destId="{E391B4B3-8C82-4DF7-89D5-119A2CA08730}" srcOrd="0" destOrd="0" presId="urn:microsoft.com/office/officeart/2005/8/layout/radial3"/>
    <dgm:cxn modelId="{B726434B-0108-4BAE-B929-5AB18B8B7515}" srcId="{9BD0CB84-C32A-4272-AFEE-D383688EFCE2}" destId="{6565E315-7BD1-46A0-812C-23A5E4A68438}" srcOrd="5" destOrd="0" parTransId="{6035C3D4-AF65-4F90-B86F-49337DBA60A2}" sibTransId="{CB3B6FA5-6FD9-4D5E-9E3B-7C4832D1F6FF}"/>
    <dgm:cxn modelId="{9FE84E62-8FFE-458E-B2EB-BF194144229C}" srcId="{F0FA2ABE-90B3-4DC4-87B7-A9BB4B45C145}" destId="{9BD0CB84-C32A-4272-AFEE-D383688EFCE2}" srcOrd="0" destOrd="0" parTransId="{D8A84270-0A33-45C1-A515-42B60A0BA5F3}" sibTransId="{05F65445-A35F-4075-AB17-BC392BF39131}"/>
    <dgm:cxn modelId="{3D9D0FCD-38EC-41F6-A222-4729E80C6A98}" type="presOf" srcId="{23086C17-B92B-4C86-A2BA-3801BBC07267}" destId="{5C3A5E64-9C0E-4AEA-BBD1-3E9E133A4229}" srcOrd="0" destOrd="0" presId="urn:microsoft.com/office/officeart/2005/8/layout/radial3"/>
    <dgm:cxn modelId="{EB96B148-4F67-459C-AC15-F42A55F88749}" type="presOf" srcId="{4A171DF4-2B71-418C-A876-99EF80AF79DD}" destId="{AC2093F1-7132-4E0E-8282-0A4B8F16E8CB}" srcOrd="0" destOrd="0" presId="urn:microsoft.com/office/officeart/2005/8/layout/radial3"/>
    <dgm:cxn modelId="{B1839AB7-9D0B-467E-AF1E-08ACD5B347EF}" srcId="{9BD0CB84-C32A-4272-AFEE-D383688EFCE2}" destId="{4AB807C1-F792-403C-814F-C8D395C8F866}" srcOrd="7" destOrd="0" parTransId="{C86CBE92-5181-4B60-98E9-277E5C4AE14D}" sibTransId="{73A8B752-06CA-4BBA-ACC0-4B5A5F580ADE}"/>
    <dgm:cxn modelId="{CD0A96BE-F6BA-4DE8-9F6C-10D45D48D7D6}" srcId="{9BD0CB84-C32A-4272-AFEE-D383688EFCE2}" destId="{87D076BF-02CA-4E8A-B309-922417213775}" srcOrd="4" destOrd="0" parTransId="{C3019939-8387-4DD4-A641-C88B5BB503B0}" sibTransId="{DCCD803B-8E71-4A51-B521-FBC6B87EAAF4}"/>
    <dgm:cxn modelId="{68F9CF87-1900-488E-9A3B-5C5364105D3D}" type="presOf" srcId="{F0FA2ABE-90B3-4DC4-87B7-A9BB4B45C145}" destId="{233728D5-FD5E-474F-89BB-1035A4083C56}" srcOrd="0" destOrd="0" presId="urn:microsoft.com/office/officeart/2005/8/layout/radial3"/>
    <dgm:cxn modelId="{1B2A7181-F906-4DB7-96ED-AD2A15018A25}" srcId="{9BD0CB84-C32A-4272-AFEE-D383688EFCE2}" destId="{23086C17-B92B-4C86-A2BA-3801BBC07267}" srcOrd="6" destOrd="0" parTransId="{421FAA6E-2AD4-4D8C-9C56-6C4CE6633E01}" sibTransId="{EB0F9ECB-249D-415A-9977-C3F8462BD273}"/>
    <dgm:cxn modelId="{D810B39C-0607-47C8-BA3E-8580B78A34AF}" type="presOf" srcId="{87D076BF-02CA-4E8A-B309-922417213775}" destId="{F46E826A-5A44-4DEB-AD45-9BED9144B2AC}" srcOrd="0" destOrd="0" presId="urn:microsoft.com/office/officeart/2005/8/layout/radial3"/>
    <dgm:cxn modelId="{B00AFD53-1F71-473B-827F-EA6415D419B6}" srcId="{9BD0CB84-C32A-4272-AFEE-D383688EFCE2}" destId="{FADEAADF-9E15-4BD7-BA53-8EDC75C32C97}" srcOrd="0" destOrd="0" parTransId="{E5725224-F7F4-4356-AB7F-7C474C2A2949}" sibTransId="{AB0EB67A-72CD-4DCC-BBD8-A51243A2D905}"/>
    <dgm:cxn modelId="{DE744283-D8D6-4F61-91B0-2CFB807A7410}" type="presOf" srcId="{6565E315-7BD1-46A0-812C-23A5E4A68438}" destId="{F7109C32-5A90-4476-AD08-4EE3FD47F42E}" srcOrd="0" destOrd="0" presId="urn:microsoft.com/office/officeart/2005/8/layout/radial3"/>
    <dgm:cxn modelId="{64F5FE37-D723-4813-A8DE-6A153CC9CD13}" srcId="{9BD0CB84-C32A-4272-AFEE-D383688EFCE2}" destId="{4A171DF4-2B71-418C-A876-99EF80AF79DD}" srcOrd="2" destOrd="0" parTransId="{2B4D46BE-073B-4F3F-81D7-B2A9133A2346}" sibTransId="{206CC6F2-FE5E-405A-94F1-1CF65F56497F}"/>
    <dgm:cxn modelId="{ACDB2169-323F-4CF8-9F42-F1288E1B6DEC}" type="presOf" srcId="{7C1B28EC-73A3-457E-B162-FB52D6E99A3C}" destId="{CAC7B68B-0357-4D03-8C0E-D6D5A7AC11ED}" srcOrd="0" destOrd="0" presId="urn:microsoft.com/office/officeart/2005/8/layout/radial3"/>
    <dgm:cxn modelId="{E8082005-8A23-4100-973F-E17ACE67E254}" type="presOf" srcId="{BBEEC198-9E35-4133-B3F1-5A78A53FCC9D}" destId="{73F9318B-1332-482B-B5D9-55E076531D36}" srcOrd="0" destOrd="0" presId="urn:microsoft.com/office/officeart/2005/8/layout/radial3"/>
    <dgm:cxn modelId="{A3044279-DA81-4AA8-AB5B-8988BBFB94F0}" type="presParOf" srcId="{233728D5-FD5E-474F-89BB-1035A4083C56}" destId="{C5B58129-60BE-40FB-B179-125183264BDB}" srcOrd="0" destOrd="0" presId="urn:microsoft.com/office/officeart/2005/8/layout/radial3"/>
    <dgm:cxn modelId="{E3408734-38BC-483E-BD17-B424583F6AC3}" type="presParOf" srcId="{C5B58129-60BE-40FB-B179-125183264BDB}" destId="{92BE3494-B1C3-4C5C-B7E8-2D9EB4FB421D}" srcOrd="0" destOrd="0" presId="urn:microsoft.com/office/officeart/2005/8/layout/radial3"/>
    <dgm:cxn modelId="{AA26BFC4-33D9-4F6D-B07C-20D42AF921E7}" type="presParOf" srcId="{C5B58129-60BE-40FB-B179-125183264BDB}" destId="{E391B4B3-8C82-4DF7-89D5-119A2CA08730}" srcOrd="1" destOrd="0" presId="urn:microsoft.com/office/officeart/2005/8/layout/radial3"/>
    <dgm:cxn modelId="{F1AA9B4C-5E4B-4A14-8BA9-FB3826DDE1E5}" type="presParOf" srcId="{C5B58129-60BE-40FB-B179-125183264BDB}" destId="{73F9318B-1332-482B-B5D9-55E076531D36}" srcOrd="2" destOrd="0" presId="urn:microsoft.com/office/officeart/2005/8/layout/radial3"/>
    <dgm:cxn modelId="{D82114DA-D253-4A47-940B-2C202F194BC7}" type="presParOf" srcId="{C5B58129-60BE-40FB-B179-125183264BDB}" destId="{AC2093F1-7132-4E0E-8282-0A4B8F16E8CB}" srcOrd="3" destOrd="0" presId="urn:microsoft.com/office/officeart/2005/8/layout/radial3"/>
    <dgm:cxn modelId="{C0569DAA-1987-4DB6-A460-4944431FCB27}" type="presParOf" srcId="{C5B58129-60BE-40FB-B179-125183264BDB}" destId="{CAC7B68B-0357-4D03-8C0E-D6D5A7AC11ED}" srcOrd="4" destOrd="0" presId="urn:microsoft.com/office/officeart/2005/8/layout/radial3"/>
    <dgm:cxn modelId="{BDAEBBDD-EFE2-44DE-A53E-16A624DCB9CE}" type="presParOf" srcId="{C5B58129-60BE-40FB-B179-125183264BDB}" destId="{F46E826A-5A44-4DEB-AD45-9BED9144B2AC}" srcOrd="5" destOrd="0" presId="urn:microsoft.com/office/officeart/2005/8/layout/radial3"/>
    <dgm:cxn modelId="{79D46479-CBE9-410D-98CC-B4C1E863FD49}" type="presParOf" srcId="{C5B58129-60BE-40FB-B179-125183264BDB}" destId="{F7109C32-5A90-4476-AD08-4EE3FD47F42E}" srcOrd="6" destOrd="0" presId="urn:microsoft.com/office/officeart/2005/8/layout/radial3"/>
    <dgm:cxn modelId="{923B5E27-9823-4914-AA33-1E34E5DAB2BD}" type="presParOf" srcId="{C5B58129-60BE-40FB-B179-125183264BDB}" destId="{5C3A5E64-9C0E-4AEA-BBD1-3E9E133A4229}" srcOrd="7" destOrd="0" presId="urn:microsoft.com/office/officeart/2005/8/layout/radial3"/>
    <dgm:cxn modelId="{C5ADB256-D264-4AF7-914F-AAB3B547EAF2}" type="presParOf" srcId="{C5B58129-60BE-40FB-B179-125183264BDB}" destId="{DDD78D74-9320-4E34-9506-598858B0A814}" srcOrd="8" destOrd="0" presId="urn:microsoft.com/office/officeart/2005/8/layout/radial3"/>
  </dgm:cxnLst>
  <dgm:bg/>
  <dgm:whole/>
</dgm:dataModel>
</file>

<file path=ppt/diagrams/data3.xml><?xml version="1.0" encoding="utf-8"?>
<dgm:dataModel xmlns:dgm="http://schemas.openxmlformats.org/drawingml/2006/diagram" xmlns:a="http://schemas.openxmlformats.org/drawingml/2006/main">
  <dgm:ptLst>
    <dgm:pt modelId="{E5EB6DCF-67CE-4512-AD54-9D9DE7F3143E}" type="doc">
      <dgm:prSet loTypeId="urn:microsoft.com/office/officeart/2005/8/layout/pyramid1" loCatId="pyramid" qsTypeId="urn:microsoft.com/office/officeart/2005/8/quickstyle/simple1" qsCatId="simple" csTypeId="urn:microsoft.com/office/officeart/2005/8/colors/accent1_2" csCatId="accent1" phldr="1"/>
      <dgm:spPr/>
    </dgm:pt>
    <dgm:pt modelId="{116CAFA4-FE97-4B47-90CC-B99C78DA4F41}">
      <dgm:prSet phldrT="[Text]"/>
      <dgm:spPr/>
      <dgm:t>
        <a:bodyPr/>
        <a:lstStyle/>
        <a:p>
          <a:r>
            <a:rPr lang="en-GB" dirty="0" smtClean="0"/>
            <a:t>Active listening</a:t>
          </a:r>
          <a:endParaRPr lang="en-GB" dirty="0"/>
        </a:p>
      </dgm:t>
    </dgm:pt>
    <dgm:pt modelId="{015F0839-2C66-46DD-99A1-35BC86443AFA}" type="parTrans" cxnId="{A71C025A-A589-4D67-8F9D-EA666F38CCC2}">
      <dgm:prSet/>
      <dgm:spPr/>
      <dgm:t>
        <a:bodyPr/>
        <a:lstStyle/>
        <a:p>
          <a:endParaRPr lang="en-GB"/>
        </a:p>
      </dgm:t>
    </dgm:pt>
    <dgm:pt modelId="{A93E8E5F-950A-43A7-9432-E99ACFDAE11F}" type="sibTrans" cxnId="{A71C025A-A589-4D67-8F9D-EA666F38CCC2}">
      <dgm:prSet/>
      <dgm:spPr/>
      <dgm:t>
        <a:bodyPr/>
        <a:lstStyle/>
        <a:p>
          <a:endParaRPr lang="en-GB"/>
        </a:p>
      </dgm:t>
    </dgm:pt>
    <dgm:pt modelId="{CCB0635C-DD76-4414-BCBD-7E3F09FF0096}">
      <dgm:prSet phldrT="[Text]"/>
      <dgm:spPr/>
      <dgm:t>
        <a:bodyPr/>
        <a:lstStyle/>
        <a:p>
          <a:r>
            <a:rPr lang="en-GB" dirty="0" smtClean="0"/>
            <a:t>Listening and asking for more</a:t>
          </a:r>
          <a:endParaRPr lang="en-GB" dirty="0"/>
        </a:p>
      </dgm:t>
    </dgm:pt>
    <dgm:pt modelId="{BD4FF43E-1708-449C-8F7E-2BC927C1A846}" type="parTrans" cxnId="{9F099ACA-F1F1-4C7F-81E8-334AF4AACE84}">
      <dgm:prSet/>
      <dgm:spPr/>
      <dgm:t>
        <a:bodyPr/>
        <a:lstStyle/>
        <a:p>
          <a:endParaRPr lang="en-GB"/>
        </a:p>
      </dgm:t>
    </dgm:pt>
    <dgm:pt modelId="{AD56B7DE-528E-4559-9537-10C2AF05347A}" type="sibTrans" cxnId="{9F099ACA-F1F1-4C7F-81E8-334AF4AACE84}">
      <dgm:prSet/>
      <dgm:spPr/>
      <dgm:t>
        <a:bodyPr/>
        <a:lstStyle/>
        <a:p>
          <a:endParaRPr lang="en-GB"/>
        </a:p>
      </dgm:t>
    </dgm:pt>
    <dgm:pt modelId="{A058EEB3-4C3F-43EA-B9E2-2486486498F0}">
      <dgm:prSet phldrT="[Text]"/>
      <dgm:spPr/>
      <dgm:t>
        <a:bodyPr/>
        <a:lstStyle/>
        <a:p>
          <a:r>
            <a:rPr lang="en-GB" dirty="0" smtClean="0"/>
            <a:t>Waiting for our turn to speak</a:t>
          </a:r>
          <a:endParaRPr lang="en-GB" dirty="0"/>
        </a:p>
      </dgm:t>
    </dgm:pt>
    <dgm:pt modelId="{C6900E97-387B-4406-8BC0-A976681BFD67}" type="parTrans" cxnId="{2E41FFC0-ADF8-474C-916D-2AB4015020AF}">
      <dgm:prSet/>
      <dgm:spPr/>
      <dgm:t>
        <a:bodyPr/>
        <a:lstStyle/>
        <a:p>
          <a:endParaRPr lang="en-GB"/>
        </a:p>
      </dgm:t>
    </dgm:pt>
    <dgm:pt modelId="{1A047DFC-06B2-49BB-B1BA-600E6C7CC014}" type="sibTrans" cxnId="{2E41FFC0-ADF8-474C-916D-2AB4015020AF}">
      <dgm:prSet/>
      <dgm:spPr/>
      <dgm:t>
        <a:bodyPr/>
        <a:lstStyle/>
        <a:p>
          <a:endParaRPr lang="en-GB"/>
        </a:p>
      </dgm:t>
    </dgm:pt>
    <dgm:pt modelId="{24925670-EB10-48FD-A3B9-C0628797268C}">
      <dgm:prSet/>
      <dgm:spPr/>
      <dgm:t>
        <a:bodyPr/>
        <a:lstStyle/>
        <a:p>
          <a:r>
            <a:rPr lang="en-GB" dirty="0" smtClean="0"/>
            <a:t>Giving our own experience</a:t>
          </a:r>
          <a:endParaRPr lang="en-GB" dirty="0"/>
        </a:p>
      </dgm:t>
    </dgm:pt>
    <dgm:pt modelId="{7CF1D182-F02B-4CA2-8329-EC1831796669}" type="parTrans" cxnId="{01240C59-298B-476E-96B5-B6B6AF03AC36}">
      <dgm:prSet/>
      <dgm:spPr/>
      <dgm:t>
        <a:bodyPr/>
        <a:lstStyle/>
        <a:p>
          <a:endParaRPr lang="en-GB"/>
        </a:p>
      </dgm:t>
    </dgm:pt>
    <dgm:pt modelId="{4AE32775-716A-4CF9-9532-D8232A40F373}" type="sibTrans" cxnId="{01240C59-298B-476E-96B5-B6B6AF03AC36}">
      <dgm:prSet/>
      <dgm:spPr/>
      <dgm:t>
        <a:bodyPr/>
        <a:lstStyle/>
        <a:p>
          <a:endParaRPr lang="en-GB"/>
        </a:p>
      </dgm:t>
    </dgm:pt>
    <dgm:pt modelId="{C8554960-74AB-43A2-9CB5-FABF1A4FD0D2}">
      <dgm:prSet/>
      <dgm:spPr/>
      <dgm:t>
        <a:bodyPr/>
        <a:lstStyle/>
        <a:p>
          <a:r>
            <a:rPr lang="en-GB" dirty="0" smtClean="0"/>
            <a:t>Giving advice</a:t>
          </a:r>
          <a:endParaRPr lang="en-GB" dirty="0"/>
        </a:p>
      </dgm:t>
    </dgm:pt>
    <dgm:pt modelId="{D24271E5-CEA0-4026-809F-3E0F91257696}" type="parTrans" cxnId="{948C9646-0FB1-4C6F-940B-ABE9E62F055C}">
      <dgm:prSet/>
      <dgm:spPr/>
      <dgm:t>
        <a:bodyPr/>
        <a:lstStyle/>
        <a:p>
          <a:endParaRPr lang="en-GB"/>
        </a:p>
      </dgm:t>
    </dgm:pt>
    <dgm:pt modelId="{96B46F62-C4C3-4D4C-9A9F-30CF4F9604DE}" type="sibTrans" cxnId="{948C9646-0FB1-4C6F-940B-ABE9E62F055C}">
      <dgm:prSet/>
      <dgm:spPr/>
      <dgm:t>
        <a:bodyPr/>
        <a:lstStyle/>
        <a:p>
          <a:endParaRPr lang="en-GB"/>
        </a:p>
      </dgm:t>
    </dgm:pt>
    <dgm:pt modelId="{6C587E6E-5E44-4C1F-9ABA-5E05B61A7033}" type="pres">
      <dgm:prSet presAssocID="{E5EB6DCF-67CE-4512-AD54-9D9DE7F3143E}" presName="Name0" presStyleCnt="0">
        <dgm:presLayoutVars>
          <dgm:dir/>
          <dgm:animLvl val="lvl"/>
          <dgm:resizeHandles val="exact"/>
        </dgm:presLayoutVars>
      </dgm:prSet>
      <dgm:spPr/>
    </dgm:pt>
    <dgm:pt modelId="{FB9F8F47-ADFA-4354-921D-99272091692C}" type="pres">
      <dgm:prSet presAssocID="{116CAFA4-FE97-4B47-90CC-B99C78DA4F41}" presName="Name8" presStyleCnt="0"/>
      <dgm:spPr/>
    </dgm:pt>
    <dgm:pt modelId="{E31E1F54-6A59-468A-9DD4-9F2683AB451A}" type="pres">
      <dgm:prSet presAssocID="{116CAFA4-FE97-4B47-90CC-B99C78DA4F41}" presName="level" presStyleLbl="node1" presStyleIdx="0" presStyleCnt="5">
        <dgm:presLayoutVars>
          <dgm:chMax val="1"/>
          <dgm:bulletEnabled val="1"/>
        </dgm:presLayoutVars>
      </dgm:prSet>
      <dgm:spPr/>
      <dgm:t>
        <a:bodyPr/>
        <a:lstStyle/>
        <a:p>
          <a:endParaRPr lang="en-GB"/>
        </a:p>
      </dgm:t>
    </dgm:pt>
    <dgm:pt modelId="{DC452FFF-9997-44F9-8337-BF2B7C62F915}" type="pres">
      <dgm:prSet presAssocID="{116CAFA4-FE97-4B47-90CC-B99C78DA4F41}" presName="levelTx" presStyleLbl="revTx" presStyleIdx="0" presStyleCnt="0">
        <dgm:presLayoutVars>
          <dgm:chMax val="1"/>
          <dgm:bulletEnabled val="1"/>
        </dgm:presLayoutVars>
      </dgm:prSet>
      <dgm:spPr/>
      <dgm:t>
        <a:bodyPr/>
        <a:lstStyle/>
        <a:p>
          <a:endParaRPr lang="en-GB"/>
        </a:p>
      </dgm:t>
    </dgm:pt>
    <dgm:pt modelId="{56C35421-0397-43C3-AEEA-69C8572B22D5}" type="pres">
      <dgm:prSet presAssocID="{CCB0635C-DD76-4414-BCBD-7E3F09FF0096}" presName="Name8" presStyleCnt="0"/>
      <dgm:spPr/>
    </dgm:pt>
    <dgm:pt modelId="{1AFEE28D-4E54-4538-87C7-FE7F207A0CFC}" type="pres">
      <dgm:prSet presAssocID="{CCB0635C-DD76-4414-BCBD-7E3F09FF0096}" presName="level" presStyleLbl="node1" presStyleIdx="1" presStyleCnt="5">
        <dgm:presLayoutVars>
          <dgm:chMax val="1"/>
          <dgm:bulletEnabled val="1"/>
        </dgm:presLayoutVars>
      </dgm:prSet>
      <dgm:spPr/>
      <dgm:t>
        <a:bodyPr/>
        <a:lstStyle/>
        <a:p>
          <a:endParaRPr lang="en-GB"/>
        </a:p>
      </dgm:t>
    </dgm:pt>
    <dgm:pt modelId="{28CF106A-E6D3-4BA5-B471-382DFD855C81}" type="pres">
      <dgm:prSet presAssocID="{CCB0635C-DD76-4414-BCBD-7E3F09FF0096}" presName="levelTx" presStyleLbl="revTx" presStyleIdx="0" presStyleCnt="0">
        <dgm:presLayoutVars>
          <dgm:chMax val="1"/>
          <dgm:bulletEnabled val="1"/>
        </dgm:presLayoutVars>
      </dgm:prSet>
      <dgm:spPr/>
      <dgm:t>
        <a:bodyPr/>
        <a:lstStyle/>
        <a:p>
          <a:endParaRPr lang="en-GB"/>
        </a:p>
      </dgm:t>
    </dgm:pt>
    <dgm:pt modelId="{C47938DB-D43F-426F-9501-0B141EA42838}" type="pres">
      <dgm:prSet presAssocID="{C8554960-74AB-43A2-9CB5-FABF1A4FD0D2}" presName="Name8" presStyleCnt="0"/>
      <dgm:spPr/>
    </dgm:pt>
    <dgm:pt modelId="{42E28AB7-11A3-4FDA-A9C4-BD2D7E9B5EC3}" type="pres">
      <dgm:prSet presAssocID="{C8554960-74AB-43A2-9CB5-FABF1A4FD0D2}" presName="level" presStyleLbl="node1" presStyleIdx="2" presStyleCnt="5">
        <dgm:presLayoutVars>
          <dgm:chMax val="1"/>
          <dgm:bulletEnabled val="1"/>
        </dgm:presLayoutVars>
      </dgm:prSet>
      <dgm:spPr/>
      <dgm:t>
        <a:bodyPr/>
        <a:lstStyle/>
        <a:p>
          <a:endParaRPr lang="en-GB"/>
        </a:p>
      </dgm:t>
    </dgm:pt>
    <dgm:pt modelId="{B17BC546-5DAD-4263-ACE9-0764D2B43EC8}" type="pres">
      <dgm:prSet presAssocID="{C8554960-74AB-43A2-9CB5-FABF1A4FD0D2}" presName="levelTx" presStyleLbl="revTx" presStyleIdx="0" presStyleCnt="0">
        <dgm:presLayoutVars>
          <dgm:chMax val="1"/>
          <dgm:bulletEnabled val="1"/>
        </dgm:presLayoutVars>
      </dgm:prSet>
      <dgm:spPr/>
      <dgm:t>
        <a:bodyPr/>
        <a:lstStyle/>
        <a:p>
          <a:endParaRPr lang="en-GB"/>
        </a:p>
      </dgm:t>
    </dgm:pt>
    <dgm:pt modelId="{31E6B155-BB3F-40E2-9055-001AC4A61776}" type="pres">
      <dgm:prSet presAssocID="{24925670-EB10-48FD-A3B9-C0628797268C}" presName="Name8" presStyleCnt="0"/>
      <dgm:spPr/>
    </dgm:pt>
    <dgm:pt modelId="{4E375FE9-DB44-4738-9E3A-508E09DB5FC7}" type="pres">
      <dgm:prSet presAssocID="{24925670-EB10-48FD-A3B9-C0628797268C}" presName="level" presStyleLbl="node1" presStyleIdx="3" presStyleCnt="5">
        <dgm:presLayoutVars>
          <dgm:chMax val="1"/>
          <dgm:bulletEnabled val="1"/>
        </dgm:presLayoutVars>
      </dgm:prSet>
      <dgm:spPr/>
      <dgm:t>
        <a:bodyPr/>
        <a:lstStyle/>
        <a:p>
          <a:endParaRPr lang="en-GB"/>
        </a:p>
      </dgm:t>
    </dgm:pt>
    <dgm:pt modelId="{AF3188DF-E59A-4989-8134-AC68D7C868E9}" type="pres">
      <dgm:prSet presAssocID="{24925670-EB10-48FD-A3B9-C0628797268C}" presName="levelTx" presStyleLbl="revTx" presStyleIdx="0" presStyleCnt="0">
        <dgm:presLayoutVars>
          <dgm:chMax val="1"/>
          <dgm:bulletEnabled val="1"/>
        </dgm:presLayoutVars>
      </dgm:prSet>
      <dgm:spPr/>
      <dgm:t>
        <a:bodyPr/>
        <a:lstStyle/>
        <a:p>
          <a:endParaRPr lang="en-GB"/>
        </a:p>
      </dgm:t>
    </dgm:pt>
    <dgm:pt modelId="{3C1F5787-42FE-4FB1-BD5E-6DD3AEF59617}" type="pres">
      <dgm:prSet presAssocID="{A058EEB3-4C3F-43EA-B9E2-2486486498F0}" presName="Name8" presStyleCnt="0"/>
      <dgm:spPr/>
    </dgm:pt>
    <dgm:pt modelId="{2F7F9831-7956-4DFC-A36B-99DD49B8FD8E}" type="pres">
      <dgm:prSet presAssocID="{A058EEB3-4C3F-43EA-B9E2-2486486498F0}" presName="level" presStyleLbl="node1" presStyleIdx="4" presStyleCnt="5">
        <dgm:presLayoutVars>
          <dgm:chMax val="1"/>
          <dgm:bulletEnabled val="1"/>
        </dgm:presLayoutVars>
      </dgm:prSet>
      <dgm:spPr/>
      <dgm:t>
        <a:bodyPr/>
        <a:lstStyle/>
        <a:p>
          <a:endParaRPr lang="en-GB"/>
        </a:p>
      </dgm:t>
    </dgm:pt>
    <dgm:pt modelId="{B1F8839F-F948-4131-A6EA-2FC092EFEBD1}" type="pres">
      <dgm:prSet presAssocID="{A058EEB3-4C3F-43EA-B9E2-2486486498F0}" presName="levelTx" presStyleLbl="revTx" presStyleIdx="0" presStyleCnt="0">
        <dgm:presLayoutVars>
          <dgm:chMax val="1"/>
          <dgm:bulletEnabled val="1"/>
        </dgm:presLayoutVars>
      </dgm:prSet>
      <dgm:spPr/>
      <dgm:t>
        <a:bodyPr/>
        <a:lstStyle/>
        <a:p>
          <a:endParaRPr lang="en-GB"/>
        </a:p>
      </dgm:t>
    </dgm:pt>
  </dgm:ptLst>
  <dgm:cxnLst>
    <dgm:cxn modelId="{0A6F91A4-F868-4C0C-8660-C636C093660C}" type="presOf" srcId="{C8554960-74AB-43A2-9CB5-FABF1A4FD0D2}" destId="{B17BC546-5DAD-4263-ACE9-0764D2B43EC8}" srcOrd="1" destOrd="0" presId="urn:microsoft.com/office/officeart/2005/8/layout/pyramid1"/>
    <dgm:cxn modelId="{A71C025A-A589-4D67-8F9D-EA666F38CCC2}" srcId="{E5EB6DCF-67CE-4512-AD54-9D9DE7F3143E}" destId="{116CAFA4-FE97-4B47-90CC-B99C78DA4F41}" srcOrd="0" destOrd="0" parTransId="{015F0839-2C66-46DD-99A1-35BC86443AFA}" sibTransId="{A93E8E5F-950A-43A7-9432-E99ACFDAE11F}"/>
    <dgm:cxn modelId="{C8D4CC0F-4EB0-49EC-98A8-03E687D435A2}" type="presOf" srcId="{A058EEB3-4C3F-43EA-B9E2-2486486498F0}" destId="{2F7F9831-7956-4DFC-A36B-99DD49B8FD8E}" srcOrd="0" destOrd="0" presId="urn:microsoft.com/office/officeart/2005/8/layout/pyramid1"/>
    <dgm:cxn modelId="{2F20583A-2B77-4840-9C74-616500B080F2}" type="presOf" srcId="{CCB0635C-DD76-4414-BCBD-7E3F09FF0096}" destId="{1AFEE28D-4E54-4538-87C7-FE7F207A0CFC}" srcOrd="0" destOrd="0" presId="urn:microsoft.com/office/officeart/2005/8/layout/pyramid1"/>
    <dgm:cxn modelId="{01240C59-298B-476E-96B5-B6B6AF03AC36}" srcId="{E5EB6DCF-67CE-4512-AD54-9D9DE7F3143E}" destId="{24925670-EB10-48FD-A3B9-C0628797268C}" srcOrd="3" destOrd="0" parTransId="{7CF1D182-F02B-4CA2-8329-EC1831796669}" sibTransId="{4AE32775-716A-4CF9-9532-D8232A40F373}"/>
    <dgm:cxn modelId="{2E41FFC0-ADF8-474C-916D-2AB4015020AF}" srcId="{E5EB6DCF-67CE-4512-AD54-9D9DE7F3143E}" destId="{A058EEB3-4C3F-43EA-B9E2-2486486498F0}" srcOrd="4" destOrd="0" parTransId="{C6900E97-387B-4406-8BC0-A976681BFD67}" sibTransId="{1A047DFC-06B2-49BB-B1BA-600E6C7CC014}"/>
    <dgm:cxn modelId="{989F7521-6605-455C-8697-9AF2E86DAC63}" type="presOf" srcId="{116CAFA4-FE97-4B47-90CC-B99C78DA4F41}" destId="{DC452FFF-9997-44F9-8337-BF2B7C62F915}" srcOrd="1" destOrd="0" presId="urn:microsoft.com/office/officeart/2005/8/layout/pyramid1"/>
    <dgm:cxn modelId="{9F099ACA-F1F1-4C7F-81E8-334AF4AACE84}" srcId="{E5EB6DCF-67CE-4512-AD54-9D9DE7F3143E}" destId="{CCB0635C-DD76-4414-BCBD-7E3F09FF0096}" srcOrd="1" destOrd="0" parTransId="{BD4FF43E-1708-449C-8F7E-2BC927C1A846}" sibTransId="{AD56B7DE-528E-4559-9537-10C2AF05347A}"/>
    <dgm:cxn modelId="{948C9646-0FB1-4C6F-940B-ABE9E62F055C}" srcId="{E5EB6DCF-67CE-4512-AD54-9D9DE7F3143E}" destId="{C8554960-74AB-43A2-9CB5-FABF1A4FD0D2}" srcOrd="2" destOrd="0" parTransId="{D24271E5-CEA0-4026-809F-3E0F91257696}" sibTransId="{96B46F62-C4C3-4D4C-9A9F-30CF4F9604DE}"/>
    <dgm:cxn modelId="{B3640C9E-BA5E-40BD-A556-0476DCD13722}" type="presOf" srcId="{A058EEB3-4C3F-43EA-B9E2-2486486498F0}" destId="{B1F8839F-F948-4131-A6EA-2FC092EFEBD1}" srcOrd="1" destOrd="0" presId="urn:microsoft.com/office/officeart/2005/8/layout/pyramid1"/>
    <dgm:cxn modelId="{22755B99-EC66-4213-81BD-E8CB259E7248}" type="presOf" srcId="{C8554960-74AB-43A2-9CB5-FABF1A4FD0D2}" destId="{42E28AB7-11A3-4FDA-A9C4-BD2D7E9B5EC3}" srcOrd="0" destOrd="0" presId="urn:microsoft.com/office/officeart/2005/8/layout/pyramid1"/>
    <dgm:cxn modelId="{058D068A-178E-4D92-976A-E630A558BA0F}" type="presOf" srcId="{116CAFA4-FE97-4B47-90CC-B99C78DA4F41}" destId="{E31E1F54-6A59-468A-9DD4-9F2683AB451A}" srcOrd="0" destOrd="0" presId="urn:microsoft.com/office/officeart/2005/8/layout/pyramid1"/>
    <dgm:cxn modelId="{D8C87863-34A0-41B9-A663-25560A50538F}" type="presOf" srcId="{E5EB6DCF-67CE-4512-AD54-9D9DE7F3143E}" destId="{6C587E6E-5E44-4C1F-9ABA-5E05B61A7033}" srcOrd="0" destOrd="0" presId="urn:microsoft.com/office/officeart/2005/8/layout/pyramid1"/>
    <dgm:cxn modelId="{2DED2F48-417C-4197-8B10-CBBB2BEF2EA6}" type="presOf" srcId="{CCB0635C-DD76-4414-BCBD-7E3F09FF0096}" destId="{28CF106A-E6D3-4BA5-B471-382DFD855C81}" srcOrd="1" destOrd="0" presId="urn:microsoft.com/office/officeart/2005/8/layout/pyramid1"/>
    <dgm:cxn modelId="{45223D5C-AE64-4DCC-850C-D976F6584CB4}" type="presOf" srcId="{24925670-EB10-48FD-A3B9-C0628797268C}" destId="{AF3188DF-E59A-4989-8134-AC68D7C868E9}" srcOrd="1" destOrd="0" presId="urn:microsoft.com/office/officeart/2005/8/layout/pyramid1"/>
    <dgm:cxn modelId="{B3CF4E09-CA6D-437A-AF39-69949E8FD11F}" type="presOf" srcId="{24925670-EB10-48FD-A3B9-C0628797268C}" destId="{4E375FE9-DB44-4738-9E3A-508E09DB5FC7}" srcOrd="0" destOrd="0" presId="urn:microsoft.com/office/officeart/2005/8/layout/pyramid1"/>
    <dgm:cxn modelId="{B72AF867-81F3-4EB8-8935-603E0F8699BB}" type="presParOf" srcId="{6C587E6E-5E44-4C1F-9ABA-5E05B61A7033}" destId="{FB9F8F47-ADFA-4354-921D-99272091692C}" srcOrd="0" destOrd="0" presId="urn:microsoft.com/office/officeart/2005/8/layout/pyramid1"/>
    <dgm:cxn modelId="{C03C7916-7F77-4383-9188-3F11718994AA}" type="presParOf" srcId="{FB9F8F47-ADFA-4354-921D-99272091692C}" destId="{E31E1F54-6A59-468A-9DD4-9F2683AB451A}" srcOrd="0" destOrd="0" presId="urn:microsoft.com/office/officeart/2005/8/layout/pyramid1"/>
    <dgm:cxn modelId="{1C857F5D-64BA-4BD4-886C-525E2BCBBD92}" type="presParOf" srcId="{FB9F8F47-ADFA-4354-921D-99272091692C}" destId="{DC452FFF-9997-44F9-8337-BF2B7C62F915}" srcOrd="1" destOrd="0" presId="urn:microsoft.com/office/officeart/2005/8/layout/pyramid1"/>
    <dgm:cxn modelId="{7215EFFF-8ECD-4822-9436-4F1C2D8B0BC0}" type="presParOf" srcId="{6C587E6E-5E44-4C1F-9ABA-5E05B61A7033}" destId="{56C35421-0397-43C3-AEEA-69C8572B22D5}" srcOrd="1" destOrd="0" presId="urn:microsoft.com/office/officeart/2005/8/layout/pyramid1"/>
    <dgm:cxn modelId="{59A7E80A-E27D-4461-A97E-F657E6500F8D}" type="presParOf" srcId="{56C35421-0397-43C3-AEEA-69C8572B22D5}" destId="{1AFEE28D-4E54-4538-87C7-FE7F207A0CFC}" srcOrd="0" destOrd="0" presId="urn:microsoft.com/office/officeart/2005/8/layout/pyramid1"/>
    <dgm:cxn modelId="{03A4B27D-1CDF-4201-8E11-131FAAD5AEF3}" type="presParOf" srcId="{56C35421-0397-43C3-AEEA-69C8572B22D5}" destId="{28CF106A-E6D3-4BA5-B471-382DFD855C81}" srcOrd="1" destOrd="0" presId="urn:microsoft.com/office/officeart/2005/8/layout/pyramid1"/>
    <dgm:cxn modelId="{7B5238CF-4A5C-48AB-8771-1959055ED80F}" type="presParOf" srcId="{6C587E6E-5E44-4C1F-9ABA-5E05B61A7033}" destId="{C47938DB-D43F-426F-9501-0B141EA42838}" srcOrd="2" destOrd="0" presId="urn:microsoft.com/office/officeart/2005/8/layout/pyramid1"/>
    <dgm:cxn modelId="{BB6698A6-AB0F-4738-B805-DAB99CD6D36C}" type="presParOf" srcId="{C47938DB-D43F-426F-9501-0B141EA42838}" destId="{42E28AB7-11A3-4FDA-A9C4-BD2D7E9B5EC3}" srcOrd="0" destOrd="0" presId="urn:microsoft.com/office/officeart/2005/8/layout/pyramid1"/>
    <dgm:cxn modelId="{D4F7D8F6-D36E-4EC9-80AA-8493032C2BFF}" type="presParOf" srcId="{C47938DB-D43F-426F-9501-0B141EA42838}" destId="{B17BC546-5DAD-4263-ACE9-0764D2B43EC8}" srcOrd="1" destOrd="0" presId="urn:microsoft.com/office/officeart/2005/8/layout/pyramid1"/>
    <dgm:cxn modelId="{09DFA898-4988-48D2-B8BA-BD54EE6FDCAA}" type="presParOf" srcId="{6C587E6E-5E44-4C1F-9ABA-5E05B61A7033}" destId="{31E6B155-BB3F-40E2-9055-001AC4A61776}" srcOrd="3" destOrd="0" presId="urn:microsoft.com/office/officeart/2005/8/layout/pyramid1"/>
    <dgm:cxn modelId="{4E3D938A-90A5-4675-BBD6-CF329E801870}" type="presParOf" srcId="{31E6B155-BB3F-40E2-9055-001AC4A61776}" destId="{4E375FE9-DB44-4738-9E3A-508E09DB5FC7}" srcOrd="0" destOrd="0" presId="urn:microsoft.com/office/officeart/2005/8/layout/pyramid1"/>
    <dgm:cxn modelId="{CB3BB007-C410-445B-B111-6402DF46C68C}" type="presParOf" srcId="{31E6B155-BB3F-40E2-9055-001AC4A61776}" destId="{AF3188DF-E59A-4989-8134-AC68D7C868E9}" srcOrd="1" destOrd="0" presId="urn:microsoft.com/office/officeart/2005/8/layout/pyramid1"/>
    <dgm:cxn modelId="{B62E7672-1E88-4D31-AE8C-99B91C7E3D0A}" type="presParOf" srcId="{6C587E6E-5E44-4C1F-9ABA-5E05B61A7033}" destId="{3C1F5787-42FE-4FB1-BD5E-6DD3AEF59617}" srcOrd="4" destOrd="0" presId="urn:microsoft.com/office/officeart/2005/8/layout/pyramid1"/>
    <dgm:cxn modelId="{3E0A2A57-935D-47AE-9E2B-6E0387D7B9B5}" type="presParOf" srcId="{3C1F5787-42FE-4FB1-BD5E-6DD3AEF59617}" destId="{2F7F9831-7956-4DFC-A36B-99DD49B8FD8E}" srcOrd="0" destOrd="0" presId="urn:microsoft.com/office/officeart/2005/8/layout/pyramid1"/>
    <dgm:cxn modelId="{C6A0939F-CDC7-4FD7-8364-CFCB4DB755EE}" type="presParOf" srcId="{3C1F5787-42FE-4FB1-BD5E-6DD3AEF59617}" destId="{B1F8839F-F948-4131-A6EA-2FC092EFEBD1}" srcOrd="1" destOrd="0" presId="urn:microsoft.com/office/officeart/2005/8/layout/pyramid1"/>
  </dgm:cxnLst>
  <dgm:bg/>
  <dgm:whole/>
</dgm:dataModel>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B0C1ED5-FF1D-430D-9367-24DBB7A46F85}" type="datetimeFigureOut">
              <a:rPr lang="en-US" smtClean="0"/>
              <a:t>4/16/2013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EB229DDF-49E0-4633-8BA3-94F4E0CFC035}" type="slidenum">
              <a:rPr lang="en-GB" smtClean="0"/>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747B65-9102-4AB9-9691-38E526FB02C4}" type="datetimeFigureOut">
              <a:rPr lang="en-US" smtClean="0"/>
              <a:pPr/>
              <a:t>4/16/2013</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6B467A5-6955-418B-A729-A3394165B069}"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mindtools.com/pages/article/EmpathyatWork.htm"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6B467A5-6955-418B-A729-A3394165B069}" type="slidenum">
              <a:rPr lang="en-GB" smtClean="0"/>
              <a:pPr/>
              <a:t>13</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t>Apply This to Your Life</a:t>
            </a:r>
          </a:p>
          <a:p>
            <a:r>
              <a:rPr lang="en-GB" dirty="0" smtClean="0"/>
              <a:t>Remember that your attitude, good or bad, affects everyone around you.</a:t>
            </a:r>
          </a:p>
          <a:p>
            <a:r>
              <a:rPr lang="en-GB" dirty="0" smtClean="0"/>
              <a:t>The next time you're in a negative mood, stop what you're doing. Take a few minutes to assess why you're feeling so negative. Negativity often begins with an insignificant event (like spilling coffee or getting stuck in traffic) and simply gets worse from there. Consciously decide to break out of the cycle by focusing on something positive.</a:t>
            </a:r>
          </a:p>
          <a:p>
            <a:r>
              <a:rPr lang="en-GB" dirty="0" smtClean="0"/>
              <a:t>If a colleague is stuck in a negative cycle, then remember that you have a choice in how you respond. Just because that person is negative to you doesn't mean that you have to be negative back. </a:t>
            </a:r>
          </a:p>
          <a:p>
            <a:r>
              <a:rPr lang="en-GB" dirty="0" smtClean="0"/>
              <a:t>If a team member is persistently grumpy and rude, explore the reasons for that negativity with them. Consider talking about the Betari box, and highlight the consequences of their behavior for team productivity and for their own quality of life.</a:t>
            </a:r>
          </a:p>
          <a:p>
            <a:r>
              <a:rPr lang="en-GB" dirty="0" smtClean="0"/>
              <a:t>It's possible to get into downward spirals where someone is grumpy with you, you get defensive and grumpy back, and so on. Where you see this happen, see if you can agree to "press the reset button", and be pleasant to one-another.</a:t>
            </a:r>
          </a:p>
          <a:p>
            <a:r>
              <a:rPr lang="en-GB" dirty="0" smtClean="0"/>
              <a:t>Practice </a:t>
            </a:r>
            <a:r>
              <a:rPr lang="en-GB" dirty="0" smtClean="0">
                <a:hlinkClick r:id="rId3" action="ppaction://hlinkfile"/>
              </a:rPr>
              <a:t>empathy at work</a:t>
            </a:r>
            <a:r>
              <a:rPr lang="en-GB" dirty="0" smtClean="0"/>
              <a:t>. Empathy can also get you out of a negative cycle once you're in it.</a:t>
            </a:r>
          </a:p>
          <a:p>
            <a:endParaRPr lang="en-GB" dirty="0"/>
          </a:p>
        </p:txBody>
      </p:sp>
      <p:sp>
        <p:nvSpPr>
          <p:cNvPr id="4" name="Slide Number Placeholder 3"/>
          <p:cNvSpPr>
            <a:spLocks noGrp="1"/>
          </p:cNvSpPr>
          <p:nvPr>
            <p:ph type="sldNum" sz="quarter" idx="10"/>
          </p:nvPr>
        </p:nvSpPr>
        <p:spPr/>
        <p:txBody>
          <a:bodyPr/>
          <a:lstStyle/>
          <a:p>
            <a:pPr>
              <a:defRPr/>
            </a:pPr>
            <a:fld id="{121427D3-F0F2-4D83-B170-8FD4366631F7}" type="slidenum">
              <a:rPr lang="en-US" smtClean="0"/>
              <a:pPr>
                <a:defRPr/>
              </a:pPr>
              <a:t>16</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How does the coach handle conflict of interest?</a:t>
            </a:r>
          </a:p>
          <a:p>
            <a:r>
              <a:rPr lang="en-GB" dirty="0" smtClean="0"/>
              <a:t>Mental</a:t>
            </a:r>
            <a:r>
              <a:rPr lang="en-GB" baseline="0" dirty="0" smtClean="0"/>
              <a:t> toughness?</a:t>
            </a:r>
          </a:p>
          <a:p>
            <a:endParaRPr lang="en-GB" dirty="0"/>
          </a:p>
        </p:txBody>
      </p:sp>
      <p:sp>
        <p:nvSpPr>
          <p:cNvPr id="4" name="Slide Number Placeholder 3"/>
          <p:cNvSpPr>
            <a:spLocks noGrp="1"/>
          </p:cNvSpPr>
          <p:nvPr>
            <p:ph type="sldNum" sz="quarter" idx="10"/>
          </p:nvPr>
        </p:nvSpPr>
        <p:spPr/>
        <p:txBody>
          <a:bodyPr/>
          <a:lstStyle/>
          <a:p>
            <a:fld id="{F6B467A5-6955-418B-A729-A3394165B069}" type="slidenum">
              <a:rPr lang="en-GB" smtClean="0"/>
              <a:pPr/>
              <a:t>18</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6B467A5-6955-418B-A729-A3394165B069}" type="slidenum">
              <a:rPr lang="en-GB" smtClean="0"/>
              <a:pPr/>
              <a:t>19</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121427D3-F0F2-4D83-B170-8FD4366631F7}" type="slidenum">
              <a:rPr lang="en-US" smtClean="0"/>
              <a:pPr>
                <a:defRPr/>
              </a:pPr>
              <a:t>21</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Pink</a:t>
            </a:r>
            <a:r>
              <a:rPr lang="en-GB" baseline="0" dirty="0" smtClean="0"/>
              <a:t> boxes are domains of personal competence – these capabilities determine how we manage ourselves</a:t>
            </a:r>
          </a:p>
          <a:p>
            <a:endParaRPr lang="en-GB" baseline="0" dirty="0" smtClean="0"/>
          </a:p>
          <a:p>
            <a:r>
              <a:rPr lang="en-GB" baseline="0" dirty="0" smtClean="0"/>
              <a:t>Blue Boxes are domains of social competence which determine how we manage our relationships</a:t>
            </a:r>
            <a:endParaRPr lang="en-GB" dirty="0"/>
          </a:p>
        </p:txBody>
      </p:sp>
      <p:sp>
        <p:nvSpPr>
          <p:cNvPr id="4" name="Slide Number Placeholder 3"/>
          <p:cNvSpPr>
            <a:spLocks noGrp="1"/>
          </p:cNvSpPr>
          <p:nvPr>
            <p:ph type="sldNum" sz="quarter" idx="10"/>
          </p:nvPr>
        </p:nvSpPr>
        <p:spPr/>
        <p:txBody>
          <a:bodyPr/>
          <a:lstStyle/>
          <a:p>
            <a:fld id="{7990FAED-D9DF-45BC-A446-F5FE1289C57A}" type="slidenum">
              <a:rPr lang="en-GB" smtClean="0"/>
              <a:pPr/>
              <a:t>26</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outlines how intrapersonal</a:t>
            </a:r>
            <a:r>
              <a:rPr lang="en-GB" baseline="0" dirty="0" smtClean="0"/>
              <a:t> and Interpersonal intelligence are connected to emotional intelligence.</a:t>
            </a:r>
            <a:endParaRPr lang="en-GB" dirty="0"/>
          </a:p>
        </p:txBody>
      </p:sp>
      <p:sp>
        <p:nvSpPr>
          <p:cNvPr id="4" name="Slide Number Placeholder 3"/>
          <p:cNvSpPr>
            <a:spLocks noGrp="1"/>
          </p:cNvSpPr>
          <p:nvPr>
            <p:ph type="sldNum" sz="quarter" idx="10"/>
          </p:nvPr>
        </p:nvSpPr>
        <p:spPr/>
        <p:txBody>
          <a:bodyPr/>
          <a:lstStyle/>
          <a:p>
            <a:fld id="{7990FAED-D9DF-45BC-A446-F5FE1289C57A}" type="slidenum">
              <a:rPr lang="en-GB" smtClean="0"/>
              <a:pPr/>
              <a:t>27</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6"/>
          <p:cNvSpPr>
            <a:spLocks noGrp="1" noChangeArrowheads="1"/>
          </p:cNvSpPr>
          <p:nvPr>
            <p:ph type="ftr" sz="quarter" idx="4"/>
          </p:nvPr>
        </p:nvSpPr>
        <p:spPr>
          <a:noFill/>
        </p:spPr>
        <p:txBody>
          <a:bodyPr/>
          <a:lstStyle/>
          <a:p>
            <a:r>
              <a:rPr lang="en-US" dirty="0" smtClean="0"/>
              <a:t>Organisations</a:t>
            </a:r>
          </a:p>
        </p:txBody>
      </p:sp>
      <p:sp>
        <p:nvSpPr>
          <p:cNvPr id="24579" name="Rectangle 7"/>
          <p:cNvSpPr>
            <a:spLocks noGrp="1" noChangeArrowheads="1"/>
          </p:cNvSpPr>
          <p:nvPr>
            <p:ph type="sldNum" sz="quarter" idx="5"/>
          </p:nvPr>
        </p:nvSpPr>
        <p:spPr>
          <a:noFill/>
        </p:spPr>
        <p:txBody>
          <a:bodyPr/>
          <a:lstStyle/>
          <a:p>
            <a:fld id="{13FCDF3B-6770-4506-86F3-1BCBB5B07F42}" type="slidenum">
              <a:rPr lang="en-US" smtClean="0"/>
              <a:pPr/>
              <a:t>29</a:t>
            </a:fld>
            <a:endParaRPr lang="en-US" dirty="0" smtClean="0"/>
          </a:p>
        </p:txBody>
      </p:sp>
      <p:sp>
        <p:nvSpPr>
          <p:cNvPr id="24580" name="Rectangle 2"/>
          <p:cNvSpPr>
            <a:spLocks noGrp="1" noRot="1" noChangeAspect="1" noChangeArrowheads="1" noTextEdit="1"/>
          </p:cNvSpPr>
          <p:nvPr>
            <p:ph type="sldImg"/>
          </p:nvPr>
        </p:nvSpPr>
        <p:spPr>
          <a:ln/>
        </p:spPr>
      </p:sp>
      <p:sp>
        <p:nvSpPr>
          <p:cNvPr id="24581" name="Rectangle 3"/>
          <p:cNvSpPr>
            <a:spLocks noGrp="1" noChangeArrowheads="1"/>
          </p:cNvSpPr>
          <p:nvPr>
            <p:ph type="body" idx="1"/>
          </p:nvPr>
        </p:nvSpPr>
        <p:spPr>
          <a:xfrm>
            <a:off x="914400" y="4343400"/>
            <a:ext cx="5029200" cy="4114800"/>
          </a:xfrm>
          <a:noFill/>
          <a:ln/>
        </p:spPr>
        <p:txBody>
          <a:bodyPr/>
          <a:lstStyle/>
          <a:p>
            <a:pPr eaLnBrk="1" hangingPunct="1"/>
            <a:endParaRPr lang="en-GB" dirty="0"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6B467A5-6955-418B-A729-A3394165B069}" type="slidenum">
              <a:rPr lang="en-GB" smtClean="0"/>
              <a:pPr/>
              <a:t>31</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6B467A5-6955-418B-A729-A3394165B069}" type="slidenum">
              <a:rPr lang="en-GB" smtClean="0"/>
              <a:pPr/>
              <a:t>33</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Based on concept that behaviour has consequences.</a:t>
            </a:r>
            <a:r>
              <a:rPr lang="en-GB" baseline="0" dirty="0" smtClean="0"/>
              <a:t>  We do things because we think they will lead to outcomes we want.</a:t>
            </a:r>
            <a:endParaRPr lang="en-GB" dirty="0"/>
          </a:p>
        </p:txBody>
      </p:sp>
      <p:sp>
        <p:nvSpPr>
          <p:cNvPr id="4" name="Slide Number Placeholder 3"/>
          <p:cNvSpPr>
            <a:spLocks noGrp="1"/>
          </p:cNvSpPr>
          <p:nvPr>
            <p:ph type="sldNum" sz="quarter" idx="10"/>
          </p:nvPr>
        </p:nvSpPr>
        <p:spPr/>
        <p:txBody>
          <a:bodyPr/>
          <a:lstStyle/>
          <a:p>
            <a:fld id="{A0746318-37DF-45B4-98BA-F3D7C3A78A2A}" type="slidenum">
              <a:rPr lang="en-GB" smtClean="0"/>
              <a:pPr/>
              <a:t>35</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How would</a:t>
            </a:r>
            <a:r>
              <a:rPr lang="en-GB" baseline="0" dirty="0" smtClean="0"/>
              <a:t> you know if the level of challenge was appropriate?</a:t>
            </a:r>
            <a:endParaRPr lang="en-GB" dirty="0"/>
          </a:p>
        </p:txBody>
      </p:sp>
      <p:sp>
        <p:nvSpPr>
          <p:cNvPr id="4" name="Slide Number Placeholder 3"/>
          <p:cNvSpPr>
            <a:spLocks noGrp="1"/>
          </p:cNvSpPr>
          <p:nvPr>
            <p:ph type="sldNum" sz="quarter" idx="10"/>
          </p:nvPr>
        </p:nvSpPr>
        <p:spPr/>
        <p:txBody>
          <a:bodyPr/>
          <a:lstStyle/>
          <a:p>
            <a:fld id="{F6B467A5-6955-418B-A729-A3394165B069}" type="slidenum">
              <a:rPr lang="en-GB" smtClean="0"/>
              <a:pPr/>
              <a:t>37</a:t>
            </a:fld>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6B467A5-6955-418B-A729-A3394165B069}" type="slidenum">
              <a:rPr lang="en-GB" smtClean="0"/>
              <a:pPr/>
              <a:t>38</a:t>
            </a:fld>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four quadrants are:</a:t>
            </a:r>
          </a:p>
          <a:p>
            <a:r>
              <a:rPr lang="en-GB" b="1" dirty="0" smtClean="0"/>
              <a:t>1. Open Area (Quadrant 1)</a:t>
            </a:r>
          </a:p>
          <a:p>
            <a:r>
              <a:rPr lang="en-GB" dirty="0" smtClean="0"/>
              <a:t>This quadrant represents the things that you know about yourself, and the things that others know about you. This includes your behavior, knowledge, skills, attitudes, and "public" history.</a:t>
            </a:r>
          </a:p>
          <a:p>
            <a:r>
              <a:rPr lang="en-GB" b="1" dirty="0" smtClean="0"/>
              <a:t>2. Blind Area (Quadrant 2)</a:t>
            </a:r>
          </a:p>
          <a:p>
            <a:r>
              <a:rPr lang="en-GB" dirty="0" smtClean="0"/>
              <a:t>This quadrant represents things about you that you aren't aware of, but that are known by others. </a:t>
            </a:r>
          </a:p>
          <a:p>
            <a:r>
              <a:rPr lang="en-GB" dirty="0" smtClean="0"/>
              <a:t>This can include simple information that you do not know, or it can involve deep issues (for example, feelings of inadequacy, incompetence, unworthiness, or rejection), which are often difficult for individuals to face directly, and yet can be seen by others.</a:t>
            </a:r>
          </a:p>
          <a:p>
            <a:r>
              <a:rPr lang="en-GB" b="1" dirty="0" smtClean="0"/>
              <a:t>3. Hidden Area (Quadrant 3)</a:t>
            </a:r>
          </a:p>
          <a:p>
            <a:r>
              <a:rPr lang="en-GB" dirty="0" smtClean="0"/>
              <a:t>This quadrant represents things that you know about yourself, but that others don't know.</a:t>
            </a:r>
          </a:p>
          <a:p>
            <a:r>
              <a:rPr lang="en-GB" b="1" dirty="0" smtClean="0"/>
              <a:t>4. Unknown Area (Quadrant 4)</a:t>
            </a:r>
          </a:p>
          <a:p>
            <a:r>
              <a:rPr lang="en-GB" dirty="0" smtClean="0"/>
              <a:t>This last quadrant represents things that are unknown by you, and are unknown by others. </a:t>
            </a:r>
          </a:p>
          <a:p>
            <a:endParaRPr lang="en-GB" dirty="0"/>
          </a:p>
        </p:txBody>
      </p:sp>
      <p:sp>
        <p:nvSpPr>
          <p:cNvPr id="4" name="Slide Number Placeholder 3"/>
          <p:cNvSpPr>
            <a:spLocks noGrp="1"/>
          </p:cNvSpPr>
          <p:nvPr>
            <p:ph type="sldNum" sz="quarter" idx="10"/>
          </p:nvPr>
        </p:nvSpPr>
        <p:spPr/>
        <p:txBody>
          <a:bodyPr/>
          <a:lstStyle/>
          <a:p>
            <a:pPr>
              <a:defRPr/>
            </a:pPr>
            <a:fld id="{121427D3-F0F2-4D83-B170-8FD4366631F7}" type="slidenum">
              <a:rPr lang="en-US" smtClean="0"/>
              <a:pPr>
                <a:defRPr/>
              </a:pPr>
              <a:t>42</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35FBA60-7873-478D-BCF5-29DD2032BCA1}" type="datetimeFigureOut">
              <a:rPr lang="en-US" smtClean="0"/>
              <a:pPr/>
              <a:t>4/16/2013</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1C613CC0-473F-4128-AEAB-42BEEA90E6F9}"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35FBA60-7873-478D-BCF5-29DD2032BCA1}" type="datetimeFigureOut">
              <a:rPr lang="en-US" smtClean="0"/>
              <a:pPr/>
              <a:t>4/16/2013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1C613CC0-473F-4128-AEAB-42BEEA90E6F9}" type="slidenum">
              <a:rPr lang="en-GB" smtClean="0"/>
              <a:pPr/>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435FBA60-7873-478D-BCF5-29DD2032BCA1}" type="datetimeFigureOut">
              <a:rPr lang="en-US" smtClean="0"/>
              <a:pPr/>
              <a:t>4/16/2013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1C613CC0-473F-4128-AEAB-42BEEA90E6F9}"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35FBA60-7873-478D-BCF5-29DD2032BCA1}" type="datetimeFigureOut">
              <a:rPr lang="en-US" smtClean="0"/>
              <a:pPr/>
              <a:t>4/16/2013</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1C613CC0-473F-4128-AEAB-42BEEA90E6F9}" type="slidenum">
              <a:rPr lang="en-GB" smtClean="0"/>
              <a:pPr/>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35FBA60-7873-478D-BCF5-29DD2032BCA1}" type="datetimeFigureOut">
              <a:rPr lang="en-US" smtClean="0"/>
              <a:pPr/>
              <a:t>4/16/2013</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1C613CC0-473F-4128-AEAB-42BEEA90E6F9}"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435FBA60-7873-478D-BCF5-29DD2032BCA1}" type="datetimeFigureOut">
              <a:rPr lang="en-US" smtClean="0"/>
              <a:pPr/>
              <a:t>4/16/2013</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1C613CC0-473F-4128-AEAB-42BEEA90E6F9}" type="slidenum">
              <a:rPr lang="en-GB" smtClean="0"/>
              <a:pPr/>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435FBA60-7873-478D-BCF5-29DD2032BCA1}" type="datetimeFigureOut">
              <a:rPr lang="en-US" smtClean="0"/>
              <a:pPr/>
              <a:t>4/16/2013</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1C613CC0-473F-4128-AEAB-42BEEA90E6F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435FBA60-7873-478D-BCF5-29DD2032BCA1}" type="datetimeFigureOut">
              <a:rPr lang="en-US" smtClean="0"/>
              <a:pPr/>
              <a:t>4/16/2013</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1C613CC0-473F-4128-AEAB-42BEEA90E6F9}"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dirty="0"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35FBA60-7873-478D-BCF5-29DD2032BCA1}" type="datetimeFigureOut">
              <a:rPr lang="en-US" smtClean="0"/>
              <a:pPr/>
              <a:t>4/16/2013</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1C613CC0-473F-4128-AEAB-42BEEA90E6F9}"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35FBA60-7873-478D-BCF5-29DD2032BCA1}" type="datetimeFigureOut">
              <a:rPr lang="en-US" smtClean="0"/>
              <a:pPr/>
              <a:t>4/16/2013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1C613CC0-473F-4128-AEAB-42BEEA90E6F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35FBA60-7873-478D-BCF5-29DD2032BCA1}" type="datetimeFigureOut">
              <a:rPr lang="en-US" smtClean="0"/>
              <a:pPr/>
              <a:t>4/16/2013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1C613CC0-473F-4128-AEAB-42BEEA90E6F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35FBA60-7873-478D-BCF5-29DD2032BCA1}" type="datetimeFigureOut">
              <a:rPr lang="en-US" smtClean="0"/>
              <a:pPr/>
              <a:t>4/16/2013</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1C613CC0-473F-4128-AEAB-42BEEA90E6F9}"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youtube.com/watch?v=lUP4WcfNyAA"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www.youtube.com/watch?v=7Qv0o1oh9f4"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images.google.com/imgres?imgurl=http://www.michaelnus.com/wp-content/uploads/2010/09/Rudyard_Kipling.png&amp;imgrefurl=http://www.michaelnus.com/creative-words/rudyard-kipling-and-i/&amp;usg=__uGfKk4k52ritLjpbrkOXh9j5kz4=&amp;h=570&amp;w=466&amp;sz=100&amp;hl=en&amp;start=3&amp;zoom=1&amp;tbnid=kQQT_gAMVR_W6M:&amp;tbnh=134&amp;tbnw=110&amp;ei=XGxeTdXNEcGEOu_i6L0N&amp;prev=/images?q=rudyard+kipling+who+what+when+where+why+how&amp;hl=en&amp;gbv=2&amp;tbs=isch:1&amp;itbs=1" TargetMode="External"/><Relationship Id="rId1" Type="http://schemas.openxmlformats.org/officeDocument/2006/relationships/slideLayout" Target="../slideLayouts/slideLayout6.xml"/><Relationship Id="rId5" Type="http://schemas.openxmlformats.org/officeDocument/2006/relationships/image" Target="../media/image12.jpeg"/><Relationship Id="rId4" Type="http://schemas.openxmlformats.org/officeDocument/2006/relationships/hyperlink" Target="http://duncanpierce.org/files/images/speech.png" TargetMode="External"/></Relationships>
</file>

<file path=ppt/slides/_rels/slide4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8" Type="http://schemas.openxmlformats.org/officeDocument/2006/relationships/hyperlink" Target="http://www.hq.nasa.gov/office/codec/cc/Pages/mentoring.htm" TargetMode="External"/><Relationship Id="rId3" Type="http://schemas.openxmlformats.org/officeDocument/2006/relationships/hyperlink" Target="http://www.cipd.co.uk/onlineinfodocuments/atozresources.htm" TargetMode="External"/><Relationship Id="rId7" Type="http://schemas.openxmlformats.org/officeDocument/2006/relationships/hyperlink" Target="http://www.hrmguide.co.uk/" TargetMode="External"/><Relationship Id="rId2" Type="http://schemas.openxmlformats.org/officeDocument/2006/relationships/hyperlink" Target="http://www.aoec.com/executivecoaching/casestudy1.asp" TargetMode="External"/><Relationship Id="rId1" Type="http://schemas.openxmlformats.org/officeDocument/2006/relationships/slideLayout" Target="../slideLayouts/slideLayout2.xml"/><Relationship Id="rId6" Type="http://schemas.openxmlformats.org/officeDocument/2006/relationships/hyperlink" Target="http://www.cipd.co.uk/surveys" TargetMode="External"/><Relationship Id="rId5" Type="http://schemas.openxmlformats.org/officeDocument/2006/relationships/hyperlink" Target="http://www.cipd.co.uk/Journals" TargetMode="External"/><Relationship Id="rId4" Type="http://schemas.openxmlformats.org/officeDocument/2006/relationships/hyperlink" Target="http://www.coachingnetwork.org.uk/" TargetMode="External"/><Relationship Id="rId9" Type="http://schemas.openxmlformats.org/officeDocument/2006/relationships/hyperlink" Target="http://www.mindtool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Skills Workshop</a:t>
            </a:r>
            <a:endParaRPr lang="en-GB" dirty="0"/>
          </a:p>
        </p:txBody>
      </p:sp>
      <p:sp>
        <p:nvSpPr>
          <p:cNvPr id="3" name="Subtitle 2"/>
          <p:cNvSpPr>
            <a:spLocks noGrp="1"/>
          </p:cNvSpPr>
          <p:nvPr>
            <p:ph type="subTitle" idx="1"/>
          </p:nvPr>
        </p:nvSpPr>
        <p:spPr/>
        <p:txBody>
          <a:bodyPr/>
          <a:lstStyle/>
          <a:p>
            <a:r>
              <a:rPr lang="en-GB" dirty="0" smtClean="0"/>
              <a:t>Coaching</a:t>
            </a:r>
          </a:p>
          <a:p>
            <a:r>
              <a:rPr lang="en-GB" dirty="0" smtClean="0"/>
              <a:t>April 2013</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Consider the use of coaching in organisations</a:t>
            </a:r>
          </a:p>
          <a:p>
            <a:r>
              <a:rPr lang="en-GB" dirty="0" smtClean="0"/>
              <a:t>Understand the role of the coach and the </a:t>
            </a:r>
            <a:r>
              <a:rPr lang="en-GB" dirty="0" smtClean="0"/>
              <a:t>coachee</a:t>
            </a:r>
            <a:endParaRPr lang="en-GB" dirty="0" smtClean="0"/>
          </a:p>
          <a:p>
            <a:r>
              <a:rPr lang="en-GB" dirty="0" smtClean="0"/>
              <a:t>Identify the attributes of an effective coach</a:t>
            </a:r>
          </a:p>
          <a:p>
            <a:r>
              <a:rPr lang="en-GB" dirty="0" smtClean="0"/>
              <a:t>Explore a framework for coaching</a:t>
            </a:r>
          </a:p>
          <a:p>
            <a:r>
              <a:rPr lang="en-GB" dirty="0" smtClean="0"/>
              <a:t>Identify and apply skills associated with coaching</a:t>
            </a:r>
          </a:p>
          <a:p>
            <a:r>
              <a:rPr lang="en-GB" dirty="0" smtClean="0"/>
              <a:t>Give and receive feedback</a:t>
            </a:r>
            <a:endParaRPr lang="en-GB" dirty="0"/>
          </a:p>
        </p:txBody>
      </p:sp>
      <p:sp>
        <p:nvSpPr>
          <p:cNvPr id="3" name="Title 2"/>
          <p:cNvSpPr>
            <a:spLocks noGrp="1"/>
          </p:cNvSpPr>
          <p:nvPr>
            <p:ph type="title"/>
          </p:nvPr>
        </p:nvSpPr>
        <p:spPr/>
        <p:txBody>
          <a:bodyPr/>
          <a:lstStyle/>
          <a:p>
            <a:r>
              <a:rPr lang="en-GB" dirty="0" smtClean="0"/>
              <a:t>Learning Outcomes</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tage1.jpg"/>
          <p:cNvPicPr>
            <a:picLocks noGrp="1" noChangeAspect="1"/>
          </p:cNvPicPr>
          <p:nvPr>
            <p:ph idx="1"/>
          </p:nvPr>
        </p:nvPicPr>
        <p:blipFill>
          <a:blip r:embed="rId2" cstate="print"/>
          <a:stretch>
            <a:fillRect/>
          </a:stretch>
        </p:blipFill>
        <p:spPr>
          <a:xfrm>
            <a:off x="1000100" y="928670"/>
            <a:ext cx="7143800" cy="5078430"/>
          </a:xfrm>
        </p:spPr>
      </p:pic>
      <p:sp>
        <p:nvSpPr>
          <p:cNvPr id="2" name="Title 1"/>
          <p:cNvSpPr>
            <a:spLocks noGrp="1"/>
          </p:cNvSpPr>
          <p:nvPr>
            <p:ph type="title"/>
          </p:nvPr>
        </p:nvSpPr>
        <p:spPr>
          <a:xfrm>
            <a:off x="467544" y="0"/>
            <a:ext cx="8229600" cy="1143000"/>
          </a:xfrm>
        </p:spPr>
        <p:txBody>
          <a:bodyPr/>
          <a:lstStyle/>
          <a:p>
            <a:r>
              <a:rPr lang="en-GB" dirty="0" smtClean="0"/>
              <a:t>The bigger picture</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Annual spend in 2012 on training £276 per employee (£167 public sector), previous year was £350</a:t>
            </a:r>
          </a:p>
          <a:p>
            <a:r>
              <a:rPr lang="en-GB" dirty="0" smtClean="0"/>
              <a:t>Number of hours spent training (per employee) was 24</a:t>
            </a:r>
          </a:p>
          <a:p>
            <a:r>
              <a:rPr lang="en-GB" dirty="0" smtClean="0"/>
              <a:t>Only 1 in 10 organisations planned an increase in spend on </a:t>
            </a:r>
            <a:r>
              <a:rPr lang="en-GB" dirty="0" smtClean="0"/>
              <a:t>L&amp;D</a:t>
            </a:r>
            <a:endParaRPr lang="en-GB" dirty="0" smtClean="0"/>
          </a:p>
          <a:p>
            <a:endParaRPr lang="en-GB" dirty="0"/>
          </a:p>
        </p:txBody>
      </p:sp>
      <p:sp>
        <p:nvSpPr>
          <p:cNvPr id="2" name="Title 1"/>
          <p:cNvSpPr>
            <a:spLocks noGrp="1"/>
          </p:cNvSpPr>
          <p:nvPr>
            <p:ph type="title"/>
          </p:nvPr>
        </p:nvSpPr>
        <p:spPr/>
        <p:txBody>
          <a:bodyPr>
            <a:normAutofit fontScale="90000"/>
          </a:bodyPr>
          <a:lstStyle/>
          <a:p>
            <a:r>
              <a:rPr lang="en-GB" dirty="0" smtClean="0"/>
              <a:t>How much do organisations spend per year on </a:t>
            </a:r>
            <a:r>
              <a:rPr lang="en-GB" dirty="0" smtClean="0"/>
              <a:t>L&amp;D</a:t>
            </a:r>
            <a:r>
              <a:rPr lang="en-GB" dirty="0" smtClean="0"/>
              <a: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b="1" u="sng" dirty="0" smtClean="0"/>
              <a:t>**On the job training</a:t>
            </a:r>
          </a:p>
          <a:p>
            <a:r>
              <a:rPr lang="en-GB" dirty="0" smtClean="0"/>
              <a:t>Off the job training</a:t>
            </a:r>
          </a:p>
          <a:p>
            <a:r>
              <a:rPr lang="en-GB" dirty="0" smtClean="0"/>
              <a:t>Job Rotation</a:t>
            </a:r>
          </a:p>
          <a:p>
            <a:r>
              <a:rPr lang="en-GB" dirty="0" smtClean="0"/>
              <a:t>Secondment</a:t>
            </a:r>
          </a:p>
          <a:p>
            <a:r>
              <a:rPr lang="en-GB" dirty="0" smtClean="0"/>
              <a:t>Shadowing</a:t>
            </a:r>
          </a:p>
          <a:p>
            <a:r>
              <a:rPr lang="en-GB" dirty="0" smtClean="0"/>
              <a:t>Development Centres</a:t>
            </a:r>
          </a:p>
          <a:p>
            <a:r>
              <a:rPr lang="en-GB" dirty="0" smtClean="0"/>
              <a:t>Cross Functional Projects</a:t>
            </a:r>
          </a:p>
          <a:p>
            <a:r>
              <a:rPr lang="en-GB" u="sng" dirty="0" smtClean="0"/>
              <a:t>**Coaching</a:t>
            </a:r>
            <a:r>
              <a:rPr lang="en-GB" dirty="0" smtClean="0"/>
              <a:t> / Mentoring</a:t>
            </a:r>
          </a:p>
          <a:p>
            <a:pPr>
              <a:buNone/>
            </a:pPr>
            <a:r>
              <a:rPr lang="en-GB" dirty="0" smtClean="0"/>
              <a:t>** Cited as the most popular methods in 2012</a:t>
            </a:r>
            <a:endParaRPr lang="en-GB" dirty="0"/>
          </a:p>
        </p:txBody>
      </p:sp>
      <p:sp>
        <p:nvSpPr>
          <p:cNvPr id="2" name="Title 1"/>
          <p:cNvSpPr>
            <a:spLocks noGrp="1"/>
          </p:cNvSpPr>
          <p:nvPr>
            <p:ph type="title"/>
          </p:nvPr>
        </p:nvSpPr>
        <p:spPr/>
        <p:txBody>
          <a:bodyPr/>
          <a:lstStyle/>
          <a:p>
            <a:r>
              <a:rPr lang="en-GB" b="1" u="sng" dirty="0" smtClean="0"/>
              <a:t>**In-house Provisions</a:t>
            </a:r>
            <a:endParaRPr lang="en-GB" b="1" u="sng"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the </a:t>
            </a:r>
            <a:r>
              <a:rPr lang="en-GB" dirty="0"/>
              <a:t>nature and degree of priority of the learning needs </a:t>
            </a:r>
          </a:p>
          <a:p>
            <a:r>
              <a:rPr lang="en-GB" dirty="0"/>
              <a:t>type of occupation, level of seniority and qualifications/educational background of learners </a:t>
            </a:r>
          </a:p>
          <a:p>
            <a:r>
              <a:rPr lang="en-GB" dirty="0"/>
              <a:t>organisational culture</a:t>
            </a:r>
          </a:p>
          <a:p>
            <a:r>
              <a:rPr lang="en-GB" dirty="0"/>
              <a:t>evaluation of the effectiveness of previous learning and training interventions </a:t>
            </a:r>
          </a:p>
          <a:p>
            <a:r>
              <a:rPr lang="en-GB" dirty="0"/>
              <a:t>costs and budgets available</a:t>
            </a:r>
          </a:p>
          <a:p>
            <a:r>
              <a:rPr lang="en-GB" dirty="0"/>
              <a:t>learner preference </a:t>
            </a:r>
          </a:p>
          <a:p>
            <a:endParaRPr lang="en-GB" dirty="0"/>
          </a:p>
        </p:txBody>
      </p:sp>
      <p:sp>
        <p:nvSpPr>
          <p:cNvPr id="2" name="Title 1"/>
          <p:cNvSpPr>
            <a:spLocks noGrp="1"/>
          </p:cNvSpPr>
          <p:nvPr>
            <p:ph type="title"/>
          </p:nvPr>
        </p:nvSpPr>
        <p:spPr>
          <a:xfrm>
            <a:off x="428596" y="428604"/>
            <a:ext cx="8229600" cy="1143000"/>
          </a:xfrm>
        </p:spPr>
        <p:txBody>
          <a:bodyPr>
            <a:normAutofit fontScale="90000"/>
          </a:bodyPr>
          <a:lstStyle/>
          <a:p>
            <a:r>
              <a:rPr lang="en-GB" dirty="0" smtClean="0"/>
              <a:t>Choice of methods depends on several factors including:</a:t>
            </a:r>
            <a:br>
              <a:rPr lang="en-GB" dirty="0" smtClean="0"/>
            </a:b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None/>
            </a:pPr>
            <a:r>
              <a:rPr lang="en-GB" dirty="0" smtClean="0"/>
              <a:t>“Unlocking a persons potential to maximise their own performance.  It is helping them to learn rather than teaching them” (Whitmore, 2009)</a:t>
            </a:r>
          </a:p>
          <a:p>
            <a:pPr>
              <a:buNone/>
            </a:pPr>
            <a:r>
              <a:rPr lang="en-GB" dirty="0" smtClean="0"/>
              <a:t>“A collaborative, solution-focused, results orientated and systematic process in which the coach facilitates the enhancement of work performance, life experience, self directed learning and personal growth of the </a:t>
            </a:r>
            <a:r>
              <a:rPr lang="en-GB" dirty="0" smtClean="0"/>
              <a:t>coachee</a:t>
            </a:r>
            <a:r>
              <a:rPr lang="en-GB" dirty="0" smtClean="0"/>
              <a:t> (Grant, 1999)</a:t>
            </a:r>
            <a:endParaRPr lang="en-GB" dirty="0"/>
          </a:p>
        </p:txBody>
      </p:sp>
      <p:sp>
        <p:nvSpPr>
          <p:cNvPr id="2" name="Title 1"/>
          <p:cNvSpPr>
            <a:spLocks noGrp="1"/>
          </p:cNvSpPr>
          <p:nvPr>
            <p:ph type="title"/>
          </p:nvPr>
        </p:nvSpPr>
        <p:spPr/>
        <p:txBody>
          <a:bodyPr/>
          <a:lstStyle/>
          <a:p>
            <a:r>
              <a:rPr lang="en-GB" dirty="0" smtClean="0"/>
              <a:t>What is Coaching?</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Benefits</a:t>
            </a:r>
            <a:endParaRPr lang="en-GB" dirty="0"/>
          </a:p>
        </p:txBody>
      </p:sp>
      <p:sp>
        <p:nvSpPr>
          <p:cNvPr id="4" name="Text Placeholder 3"/>
          <p:cNvSpPr>
            <a:spLocks noGrp="1"/>
          </p:cNvSpPr>
          <p:nvPr>
            <p:ph type="body" idx="1"/>
          </p:nvPr>
        </p:nvSpPr>
        <p:spPr>
          <a:ln>
            <a:solidFill>
              <a:schemeClr val="tx1"/>
            </a:solidFill>
          </a:ln>
        </p:spPr>
        <p:txBody>
          <a:bodyPr/>
          <a:lstStyle/>
          <a:p>
            <a:r>
              <a:rPr lang="en-GB" dirty="0" smtClean="0"/>
              <a:t>Individual</a:t>
            </a:r>
            <a:endParaRPr lang="en-GB" dirty="0"/>
          </a:p>
        </p:txBody>
      </p:sp>
      <p:sp>
        <p:nvSpPr>
          <p:cNvPr id="6" name="Text Placeholder 5"/>
          <p:cNvSpPr>
            <a:spLocks noGrp="1"/>
          </p:cNvSpPr>
          <p:nvPr>
            <p:ph type="body" sz="half" idx="3"/>
          </p:nvPr>
        </p:nvSpPr>
        <p:spPr>
          <a:ln>
            <a:solidFill>
              <a:schemeClr val="tx1"/>
            </a:solidFill>
          </a:ln>
        </p:spPr>
        <p:txBody>
          <a:bodyPr/>
          <a:lstStyle/>
          <a:p>
            <a:r>
              <a:rPr lang="en-GB" dirty="0" smtClean="0"/>
              <a:t>Team</a:t>
            </a:r>
            <a:endParaRPr lang="en-GB" dirty="0"/>
          </a:p>
        </p:txBody>
      </p:sp>
      <p:sp>
        <p:nvSpPr>
          <p:cNvPr id="5" name="Content Placeholder 4"/>
          <p:cNvSpPr>
            <a:spLocks noGrp="1"/>
          </p:cNvSpPr>
          <p:nvPr>
            <p:ph sz="quarter" idx="2"/>
          </p:nvPr>
        </p:nvSpPr>
        <p:spPr>
          <a:ln>
            <a:solidFill>
              <a:schemeClr val="tx1"/>
            </a:solidFill>
          </a:ln>
        </p:spPr>
        <p:txBody>
          <a:bodyPr>
            <a:normAutofit lnSpcReduction="10000"/>
          </a:bodyPr>
          <a:lstStyle/>
          <a:p>
            <a:r>
              <a:rPr lang="en-GB" dirty="0" smtClean="0"/>
              <a:t>Better self awareness</a:t>
            </a:r>
          </a:p>
          <a:p>
            <a:r>
              <a:rPr lang="en-GB" dirty="0" smtClean="0"/>
              <a:t>Increased individual performance</a:t>
            </a:r>
          </a:p>
          <a:p>
            <a:r>
              <a:rPr lang="en-GB" dirty="0" smtClean="0"/>
              <a:t>Higher motivation and commitment</a:t>
            </a:r>
          </a:p>
          <a:p>
            <a:r>
              <a:rPr lang="en-GB" dirty="0" smtClean="0"/>
              <a:t>Better leadership skills</a:t>
            </a:r>
          </a:p>
          <a:p>
            <a:r>
              <a:rPr lang="en-GB" dirty="0" smtClean="0"/>
              <a:t>Personal growth</a:t>
            </a:r>
          </a:p>
          <a:p>
            <a:r>
              <a:rPr lang="en-GB" dirty="0" smtClean="0"/>
              <a:t>Improved quality of life</a:t>
            </a:r>
          </a:p>
          <a:p>
            <a:r>
              <a:rPr lang="en-GB" dirty="0" smtClean="0"/>
              <a:t>Better working relationships</a:t>
            </a:r>
          </a:p>
          <a:p>
            <a:endParaRPr lang="en-GB" dirty="0"/>
          </a:p>
        </p:txBody>
      </p:sp>
      <p:sp>
        <p:nvSpPr>
          <p:cNvPr id="7" name="Content Placeholder 6"/>
          <p:cNvSpPr>
            <a:spLocks noGrp="1"/>
          </p:cNvSpPr>
          <p:nvPr>
            <p:ph sz="quarter" idx="4"/>
          </p:nvPr>
        </p:nvSpPr>
        <p:spPr>
          <a:ln>
            <a:solidFill>
              <a:schemeClr val="tx1"/>
            </a:solidFill>
          </a:ln>
        </p:spPr>
        <p:txBody>
          <a:bodyPr/>
          <a:lstStyle/>
          <a:p>
            <a:r>
              <a:rPr lang="en-GB" dirty="0" smtClean="0"/>
              <a:t>Improved efficiency</a:t>
            </a:r>
          </a:p>
          <a:p>
            <a:r>
              <a:rPr lang="en-GB" dirty="0" smtClean="0"/>
              <a:t>Improved morale</a:t>
            </a:r>
          </a:p>
          <a:p>
            <a:r>
              <a:rPr lang="en-GB" dirty="0" smtClean="0"/>
              <a:t>Better communication</a:t>
            </a:r>
          </a:p>
          <a:p>
            <a:r>
              <a:rPr lang="en-GB" dirty="0" smtClean="0"/>
              <a:t>Higher motivation</a:t>
            </a:r>
          </a:p>
          <a:p>
            <a:r>
              <a:rPr lang="en-GB" dirty="0" smtClean="0"/>
              <a:t>Development of group potential</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r>
              <a:rPr lang="en-GB" dirty="0" smtClean="0"/>
              <a:t>Improved organization performance</a:t>
            </a:r>
          </a:p>
          <a:p>
            <a:r>
              <a:rPr lang="en-GB" dirty="0" smtClean="0"/>
              <a:t>Higher profitability</a:t>
            </a:r>
          </a:p>
          <a:p>
            <a:r>
              <a:rPr lang="en-GB" dirty="0" smtClean="0"/>
              <a:t>Improved staff motivation and retention</a:t>
            </a:r>
          </a:p>
          <a:p>
            <a:r>
              <a:rPr lang="en-GB" dirty="0" smtClean="0"/>
              <a:t>Less absenteeism</a:t>
            </a:r>
          </a:p>
          <a:p>
            <a:r>
              <a:rPr lang="en-GB" dirty="0" smtClean="0"/>
              <a:t>Better flexibility</a:t>
            </a:r>
          </a:p>
          <a:p>
            <a:r>
              <a:rPr lang="en-GB" dirty="0" smtClean="0"/>
              <a:t>Sustainable form of learning and development</a:t>
            </a:r>
            <a:endParaRPr lang="en-GB" dirty="0"/>
          </a:p>
        </p:txBody>
      </p:sp>
      <p:sp>
        <p:nvSpPr>
          <p:cNvPr id="7" name="Title 6"/>
          <p:cNvSpPr>
            <a:spLocks noGrp="1"/>
          </p:cNvSpPr>
          <p:nvPr>
            <p:ph type="title"/>
          </p:nvPr>
        </p:nvSpPr>
        <p:spPr/>
        <p:txBody>
          <a:bodyPr/>
          <a:lstStyle/>
          <a:p>
            <a:r>
              <a:rPr lang="en-GB" dirty="0" smtClean="0"/>
              <a:t>Organisation Level</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7158" y="4595018"/>
            <a:ext cx="8229600" cy="4525963"/>
          </a:xfrm>
        </p:spPr>
        <p:txBody>
          <a:bodyPr/>
          <a:lstStyle/>
          <a:p>
            <a:r>
              <a:rPr lang="en-GB" sz="1200" dirty="0" smtClean="0">
                <a:hlinkClick r:id="rId2"/>
              </a:rPr>
              <a:t>http://www.youtube.com/watch?v=lUP4WcfNyAA</a:t>
            </a:r>
            <a:endParaRPr lang="en-GB" sz="1200" dirty="0" smtClean="0"/>
          </a:p>
          <a:p>
            <a:endParaRPr lang="en-GB" dirty="0"/>
          </a:p>
        </p:txBody>
      </p:sp>
      <p:sp>
        <p:nvSpPr>
          <p:cNvPr id="3" name="Title 2"/>
          <p:cNvSpPr>
            <a:spLocks noGrp="1"/>
          </p:cNvSpPr>
          <p:nvPr>
            <p:ph type="title"/>
          </p:nvPr>
        </p:nvSpPr>
        <p:spPr/>
        <p:txBody>
          <a:bodyPr>
            <a:normAutofit fontScale="90000"/>
          </a:bodyPr>
          <a:lstStyle/>
          <a:p>
            <a:r>
              <a:rPr lang="en-GB" dirty="0" smtClean="0"/>
              <a:t>The importance of learning in organisations</a:t>
            </a:r>
            <a:endParaRPr lang="en-GB" dirty="0"/>
          </a:p>
        </p:txBody>
      </p:sp>
      <p:pic>
        <p:nvPicPr>
          <p:cNvPr id="2050" name="Picture 2"/>
          <p:cNvPicPr>
            <a:picLocks noChangeAspect="1" noChangeArrowheads="1"/>
          </p:cNvPicPr>
          <p:nvPr/>
        </p:nvPicPr>
        <p:blipFill>
          <a:blip r:embed="rId3" cstate="print"/>
          <a:srcRect/>
          <a:stretch>
            <a:fillRect/>
          </a:stretch>
        </p:blipFill>
        <p:spPr bwMode="auto">
          <a:xfrm>
            <a:off x="2054784" y="2071678"/>
            <a:ext cx="4803232" cy="214313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p:txBody>
      </p:sp>
      <p:sp>
        <p:nvSpPr>
          <p:cNvPr id="2" name="Title 1"/>
          <p:cNvSpPr>
            <a:spLocks noGrp="1"/>
          </p:cNvSpPr>
          <p:nvPr>
            <p:ph type="title"/>
          </p:nvPr>
        </p:nvSpPr>
        <p:spPr/>
        <p:txBody>
          <a:bodyPr/>
          <a:lstStyle/>
          <a:p>
            <a:r>
              <a:rPr lang="en-GB" dirty="0" smtClean="0"/>
              <a:t>Coaching as a mind map</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p:cNvPicPr>
            <a:picLocks noChangeAspect="1" noChangeArrowheads="1"/>
          </p:cNvPicPr>
          <p:nvPr/>
        </p:nvPicPr>
        <p:blipFill>
          <a:blip r:embed="rId2"/>
          <a:srcRect/>
          <a:stretch>
            <a:fillRect/>
          </a:stretch>
        </p:blipFill>
        <p:spPr bwMode="auto">
          <a:xfrm>
            <a:off x="179388" y="692150"/>
            <a:ext cx="8713787" cy="6007100"/>
          </a:xfrm>
          <a:prstGeom prst="rect">
            <a:avLst/>
          </a:prstGeom>
          <a:noFill/>
          <a:ln w="9525">
            <a:noFill/>
            <a:miter lim="800000"/>
            <a:headEnd/>
            <a:tailEnd/>
          </a:ln>
          <a:effectLst/>
        </p:spPr>
      </p:pic>
      <p:sp>
        <p:nvSpPr>
          <p:cNvPr id="2053" name="AutoShape 5"/>
          <p:cNvSpPr>
            <a:spLocks noChangeArrowheads="1"/>
          </p:cNvSpPr>
          <p:nvPr/>
        </p:nvSpPr>
        <p:spPr bwMode="auto">
          <a:xfrm>
            <a:off x="3643306" y="2643182"/>
            <a:ext cx="2071702" cy="1944688"/>
          </a:xfrm>
          <a:prstGeom prst="cloudCallout">
            <a:avLst>
              <a:gd name="adj1" fmla="val -17852"/>
              <a:gd name="adj2" fmla="val 94653"/>
            </a:avLst>
          </a:prstGeom>
          <a:solidFill>
            <a:schemeClr val="accent1"/>
          </a:solidFill>
          <a:ln w="9525">
            <a:solidFill>
              <a:schemeClr val="tx1"/>
            </a:solidFill>
            <a:round/>
            <a:headEnd/>
            <a:tailEnd/>
          </a:ln>
          <a:effectLst/>
        </p:spPr>
        <p:txBody>
          <a:bodyPr/>
          <a:lstStyle/>
          <a:p>
            <a:pPr algn="ctr"/>
            <a:r>
              <a:rPr lang="en-GB" dirty="0" smtClean="0">
                <a:cs typeface="Arial" charset="0"/>
              </a:rPr>
              <a:t>What is Coaching</a:t>
            </a:r>
            <a:r>
              <a:rPr lang="en-GB" dirty="0">
                <a:cs typeface="Arial" charset="0"/>
              </a:rPr>
              <a:t>?</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http://www.cipd.co.uk/NR/rdonlyres/7283262A-4631-490C-849E-C59B879B2431/0/coaching2.gif"/>
          <p:cNvPicPr>
            <a:picLocks noChangeAspect="1" noChangeArrowheads="1"/>
          </p:cNvPicPr>
          <p:nvPr/>
        </p:nvPicPr>
        <p:blipFill>
          <a:blip r:embed="rId3" cstate="print"/>
          <a:srcRect/>
          <a:stretch>
            <a:fillRect/>
          </a:stretch>
        </p:blipFill>
        <p:spPr bwMode="auto">
          <a:xfrm>
            <a:off x="857224" y="1214422"/>
            <a:ext cx="7500990" cy="5357850"/>
          </a:xfrm>
          <a:prstGeom prst="rect">
            <a:avLst/>
          </a:prstGeom>
          <a:noFill/>
        </p:spPr>
      </p:pic>
      <p:sp>
        <p:nvSpPr>
          <p:cNvPr id="10" name="Title 9"/>
          <p:cNvSpPr>
            <a:spLocks noGrp="1"/>
          </p:cNvSpPr>
          <p:nvPr>
            <p:ph type="title"/>
          </p:nvPr>
        </p:nvSpPr>
        <p:spPr>
          <a:xfrm>
            <a:off x="428596" y="0"/>
            <a:ext cx="8229600" cy="1143000"/>
          </a:xfrm>
        </p:spPr>
        <p:txBody>
          <a:bodyPr/>
          <a:lstStyle/>
          <a:p>
            <a:r>
              <a:rPr lang="en-GB" dirty="0" smtClean="0"/>
              <a:t>Is coaching the answer?</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030"/>
                                        </p:tgtEl>
                                        <p:attrNameLst>
                                          <p:attrName>style.visibility</p:attrName>
                                        </p:attrNameLst>
                                      </p:cBhvr>
                                      <p:to>
                                        <p:strVal val="visible"/>
                                      </p:to>
                                    </p:set>
                                    <p:animEffect transition="in" filter="blinds(horizontal)">
                                      <p:cBhvr>
                                        <p:cTn id="7" dur="500"/>
                                        <p:tgtEl>
                                          <p:spTgt spid="10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Coach and </a:t>
            </a:r>
            <a:r>
              <a:rPr lang="en-GB" dirty="0" smtClean="0"/>
              <a:t>Coachee</a:t>
            </a:r>
            <a:endParaRPr lang="en-GB" dirty="0" smtClean="0"/>
          </a:p>
          <a:p>
            <a:r>
              <a:rPr lang="en-GB" dirty="0" smtClean="0"/>
              <a:t>Barriers</a:t>
            </a:r>
          </a:p>
          <a:p>
            <a:r>
              <a:rPr lang="en-GB" dirty="0" smtClean="0"/>
              <a:t>Influences</a:t>
            </a:r>
          </a:p>
          <a:p>
            <a:r>
              <a:rPr lang="en-GB" dirty="0" smtClean="0"/>
              <a:t>Diagnostic tools</a:t>
            </a:r>
          </a:p>
          <a:p>
            <a:pPr>
              <a:buNone/>
            </a:pPr>
            <a:endParaRPr lang="en-GB" dirty="0"/>
          </a:p>
        </p:txBody>
      </p:sp>
      <p:sp>
        <p:nvSpPr>
          <p:cNvPr id="2" name="Title 1"/>
          <p:cNvSpPr>
            <a:spLocks noGrp="1"/>
          </p:cNvSpPr>
          <p:nvPr>
            <p:ph type="title"/>
          </p:nvPr>
        </p:nvSpPr>
        <p:spPr/>
        <p:txBody>
          <a:bodyPr/>
          <a:lstStyle/>
          <a:p>
            <a:r>
              <a:rPr lang="en-GB" dirty="0" smtClean="0"/>
              <a:t>A perfect partnership?</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Values</a:t>
            </a:r>
          </a:p>
          <a:p>
            <a:r>
              <a:rPr lang="en-GB" dirty="0" smtClean="0"/>
              <a:t>Beliefs</a:t>
            </a:r>
          </a:p>
          <a:p>
            <a:r>
              <a:rPr lang="en-GB" dirty="0" smtClean="0"/>
              <a:t>Experiences</a:t>
            </a:r>
          </a:p>
          <a:p>
            <a:r>
              <a:rPr lang="en-GB" dirty="0" smtClean="0"/>
              <a:t>Education</a:t>
            </a:r>
          </a:p>
          <a:p>
            <a:r>
              <a:rPr lang="en-GB" dirty="0" smtClean="0"/>
              <a:t>Upbringing</a:t>
            </a:r>
          </a:p>
          <a:p>
            <a:r>
              <a:rPr lang="en-GB" dirty="0" smtClean="0"/>
              <a:t>Learning style </a:t>
            </a:r>
          </a:p>
          <a:p>
            <a:r>
              <a:rPr lang="en-GB" dirty="0" smtClean="0"/>
              <a:t>Personality traits</a:t>
            </a:r>
          </a:p>
          <a:p>
            <a:r>
              <a:rPr lang="en-GB" dirty="0" smtClean="0"/>
              <a:t>Other?</a:t>
            </a:r>
          </a:p>
          <a:p>
            <a:endParaRPr lang="en-GB" dirty="0"/>
          </a:p>
        </p:txBody>
      </p:sp>
      <p:sp>
        <p:nvSpPr>
          <p:cNvPr id="2" name="Title 1"/>
          <p:cNvSpPr>
            <a:spLocks noGrp="1"/>
          </p:cNvSpPr>
          <p:nvPr>
            <p:ph type="title"/>
          </p:nvPr>
        </p:nvSpPr>
        <p:spPr/>
        <p:txBody>
          <a:bodyPr>
            <a:normAutofit fontScale="90000"/>
          </a:bodyPr>
          <a:lstStyle/>
          <a:p>
            <a:r>
              <a:rPr lang="en-GB" dirty="0" smtClean="0"/>
              <a:t>What can influence an individuals capacity to coach or be coached?</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Grp="1" noChangeAspect="1" noChangeArrowheads="1"/>
          </p:cNvPicPr>
          <p:nvPr>
            <p:ph idx="1"/>
          </p:nvPr>
        </p:nvPicPr>
        <p:blipFill>
          <a:blip r:embed="rId3"/>
          <a:stretch>
            <a:fillRect/>
          </a:stretch>
        </p:blipFill>
        <p:spPr bwMode="auto">
          <a:xfrm>
            <a:off x="1571604" y="1149490"/>
            <a:ext cx="6429420" cy="4864928"/>
          </a:xfrm>
          <a:prstGeom prst="rect">
            <a:avLst/>
          </a:prstGeom>
          <a:noFill/>
          <a:ln w="9525">
            <a:noFill/>
            <a:miter lim="800000"/>
            <a:headEnd/>
            <a:tailEnd/>
          </a:ln>
          <a:effectLst/>
        </p:spPr>
      </p:pic>
      <p:sp>
        <p:nvSpPr>
          <p:cNvPr id="2" name="Title 1"/>
          <p:cNvSpPr>
            <a:spLocks noGrp="1"/>
          </p:cNvSpPr>
          <p:nvPr>
            <p:ph type="title"/>
          </p:nvPr>
        </p:nvSpPr>
        <p:spPr/>
        <p:txBody>
          <a:bodyPr/>
          <a:lstStyle/>
          <a:p>
            <a:r>
              <a:rPr lang="en-GB" dirty="0" smtClean="0"/>
              <a:t>Betari’s</a:t>
            </a:r>
            <a:r>
              <a:rPr lang="en-GB" dirty="0" smtClean="0"/>
              <a:t> Box</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Potential barriers to learning?</a:t>
            </a:r>
            <a:br>
              <a:rPr lang="en-GB" dirty="0" smtClean="0"/>
            </a:br>
            <a:endParaRPr lang="en-GB" dirty="0"/>
          </a:p>
        </p:txBody>
      </p:sp>
      <p:sp>
        <p:nvSpPr>
          <p:cNvPr id="5" name="Content Placeholder 4"/>
          <p:cNvSpPr>
            <a:spLocks noGrp="1"/>
          </p:cNvSpPr>
          <p:nvPr>
            <p:ph sz="quarter" idx="2"/>
          </p:nvPr>
        </p:nvSpPr>
        <p:spPr>
          <a:xfrm>
            <a:off x="457200" y="1444294"/>
            <a:ext cx="4040188" cy="4985102"/>
          </a:xfrm>
        </p:spPr>
        <p:txBody>
          <a:bodyPr>
            <a:normAutofit lnSpcReduction="10000"/>
          </a:bodyPr>
          <a:lstStyle/>
          <a:p>
            <a:r>
              <a:rPr lang="en-GB" dirty="0" smtClean="0"/>
              <a:t>Financial Difficulties</a:t>
            </a:r>
          </a:p>
          <a:p>
            <a:r>
              <a:rPr lang="en-GB" dirty="0" smtClean="0"/>
              <a:t>Cultural Differences</a:t>
            </a:r>
          </a:p>
          <a:p>
            <a:r>
              <a:rPr lang="en-GB" dirty="0" smtClean="0"/>
              <a:t>Language Barriers</a:t>
            </a:r>
          </a:p>
          <a:p>
            <a:r>
              <a:rPr lang="en-GB" dirty="0" smtClean="0"/>
              <a:t>Disabilities</a:t>
            </a:r>
          </a:p>
          <a:p>
            <a:r>
              <a:rPr lang="en-GB" dirty="0" smtClean="0"/>
              <a:t>Age</a:t>
            </a:r>
          </a:p>
          <a:p>
            <a:r>
              <a:rPr lang="en-GB" dirty="0" smtClean="0"/>
              <a:t>Gender</a:t>
            </a:r>
          </a:p>
          <a:p>
            <a:r>
              <a:rPr lang="en-GB" dirty="0" smtClean="0"/>
              <a:t>Health Issues</a:t>
            </a:r>
          </a:p>
          <a:p>
            <a:r>
              <a:rPr lang="en-GB" dirty="0" smtClean="0"/>
              <a:t>Behavioural Issues</a:t>
            </a:r>
          </a:p>
          <a:p>
            <a:r>
              <a:rPr lang="en-GB" dirty="0" smtClean="0"/>
              <a:t>Family commitments</a:t>
            </a:r>
          </a:p>
          <a:p>
            <a:r>
              <a:rPr lang="en-GB" dirty="0" smtClean="0"/>
              <a:t>Confidence</a:t>
            </a:r>
          </a:p>
          <a:p>
            <a:r>
              <a:rPr lang="en-GB" dirty="0" smtClean="0"/>
              <a:t>Lack of resources</a:t>
            </a:r>
          </a:p>
          <a:p>
            <a:r>
              <a:rPr lang="en-GB" dirty="0" smtClean="0"/>
              <a:t>Lack of support</a:t>
            </a:r>
            <a:endParaRPr lang="en-GB" dirty="0"/>
          </a:p>
        </p:txBody>
      </p:sp>
      <p:sp>
        <p:nvSpPr>
          <p:cNvPr id="7" name="Content Placeholder 6"/>
          <p:cNvSpPr>
            <a:spLocks noGrp="1"/>
          </p:cNvSpPr>
          <p:nvPr>
            <p:ph sz="quarter" idx="4"/>
          </p:nvPr>
        </p:nvSpPr>
        <p:spPr>
          <a:xfrm>
            <a:off x="4645025" y="1444294"/>
            <a:ext cx="4041775" cy="4985102"/>
          </a:xfrm>
        </p:spPr>
        <p:txBody>
          <a:bodyPr/>
          <a:lstStyle/>
          <a:p>
            <a:r>
              <a:rPr lang="en-GB" dirty="0" smtClean="0"/>
              <a:t>Mixed ability</a:t>
            </a:r>
          </a:p>
          <a:p>
            <a:r>
              <a:rPr lang="en-GB" dirty="0" smtClean="0"/>
              <a:t>Peer pressure</a:t>
            </a:r>
          </a:p>
          <a:p>
            <a:r>
              <a:rPr lang="en-GB" dirty="0" smtClean="0"/>
              <a:t>Anxiety to change</a:t>
            </a:r>
          </a:p>
          <a:p>
            <a:r>
              <a:rPr lang="en-GB" dirty="0" smtClean="0"/>
              <a:t>Work situation</a:t>
            </a:r>
          </a:p>
          <a:p>
            <a:r>
              <a:rPr lang="en-GB" dirty="0" smtClean="0"/>
              <a:t>The environment</a:t>
            </a:r>
          </a:p>
          <a:p>
            <a:r>
              <a:rPr lang="en-GB" dirty="0" smtClean="0"/>
              <a:t>The weather</a:t>
            </a:r>
          </a:p>
          <a:p>
            <a:r>
              <a:rPr lang="en-GB" dirty="0" smtClean="0"/>
              <a:t>Timing issues</a:t>
            </a:r>
          </a:p>
          <a:p>
            <a:r>
              <a:rPr lang="en-GB" dirty="0" smtClean="0"/>
              <a:t>Transport</a:t>
            </a:r>
          </a:p>
          <a:p>
            <a:r>
              <a:rPr lang="en-GB" dirty="0" smtClean="0"/>
              <a:t>Others?</a:t>
            </a:r>
          </a:p>
          <a:p>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Responsibility for self</a:t>
            </a:r>
          </a:p>
          <a:p>
            <a:r>
              <a:rPr lang="en-GB" dirty="0" smtClean="0"/>
              <a:t>Respect</a:t>
            </a:r>
          </a:p>
          <a:p>
            <a:r>
              <a:rPr lang="en-GB" dirty="0" smtClean="0"/>
              <a:t>Acceptance</a:t>
            </a:r>
          </a:p>
          <a:p>
            <a:r>
              <a:rPr lang="en-GB" dirty="0" smtClean="0"/>
              <a:t>Confidentiality</a:t>
            </a:r>
          </a:p>
          <a:p>
            <a:r>
              <a:rPr lang="en-GB" dirty="0" smtClean="0"/>
              <a:t>Integrity</a:t>
            </a:r>
          </a:p>
          <a:p>
            <a:r>
              <a:rPr lang="en-GB" dirty="0" smtClean="0"/>
              <a:t>Transparency</a:t>
            </a:r>
          </a:p>
          <a:p>
            <a:r>
              <a:rPr lang="en-GB" dirty="0" smtClean="0"/>
              <a:t>Flexibility</a:t>
            </a:r>
          </a:p>
          <a:p>
            <a:r>
              <a:rPr lang="en-GB" dirty="0" smtClean="0"/>
              <a:t>Neutrality</a:t>
            </a:r>
          </a:p>
          <a:p>
            <a:r>
              <a:rPr lang="en-GB" dirty="0" smtClean="0"/>
              <a:t>Equality</a:t>
            </a:r>
          </a:p>
          <a:p>
            <a:endParaRPr lang="en-GB" dirty="0" smtClean="0"/>
          </a:p>
          <a:p>
            <a:endParaRPr lang="en-GB" dirty="0"/>
          </a:p>
        </p:txBody>
      </p:sp>
      <p:sp>
        <p:nvSpPr>
          <p:cNvPr id="2" name="Title 1"/>
          <p:cNvSpPr>
            <a:spLocks noGrp="1"/>
          </p:cNvSpPr>
          <p:nvPr>
            <p:ph type="title"/>
          </p:nvPr>
        </p:nvSpPr>
        <p:spPr/>
        <p:txBody>
          <a:bodyPr>
            <a:normAutofit fontScale="90000"/>
          </a:bodyPr>
          <a:lstStyle/>
          <a:p>
            <a:r>
              <a:rPr lang="en-GB" dirty="0" smtClean="0"/>
              <a:t>Basic Principles  from which a coach should work</a:t>
            </a:r>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Myers Briggs</a:t>
            </a:r>
          </a:p>
          <a:p>
            <a:r>
              <a:rPr lang="en-GB" dirty="0" smtClean="0"/>
              <a:t>Emotional Intelligence</a:t>
            </a:r>
          </a:p>
          <a:p>
            <a:r>
              <a:rPr lang="en-GB" dirty="0" smtClean="0"/>
              <a:t>Learning Styles / </a:t>
            </a:r>
            <a:r>
              <a:rPr lang="en-GB" dirty="0" smtClean="0"/>
              <a:t>VAK</a:t>
            </a:r>
            <a:endParaRPr lang="en-GB" dirty="0" smtClean="0"/>
          </a:p>
          <a:p>
            <a:r>
              <a:rPr lang="en-GB" dirty="0" smtClean="0"/>
              <a:t>Belbin</a:t>
            </a:r>
            <a:r>
              <a:rPr lang="en-GB" dirty="0" smtClean="0"/>
              <a:t> team Roles</a:t>
            </a:r>
          </a:p>
          <a:p>
            <a:r>
              <a:rPr lang="en-GB" dirty="0" smtClean="0"/>
              <a:t>Study of Body Language</a:t>
            </a:r>
          </a:p>
          <a:p>
            <a:r>
              <a:rPr lang="en-GB" dirty="0" smtClean="0"/>
              <a:t>Others</a:t>
            </a:r>
            <a:endParaRPr lang="en-GB" dirty="0"/>
          </a:p>
        </p:txBody>
      </p:sp>
      <p:sp>
        <p:nvSpPr>
          <p:cNvPr id="2" name="Title 1"/>
          <p:cNvSpPr>
            <a:spLocks noGrp="1"/>
          </p:cNvSpPr>
          <p:nvPr>
            <p:ph type="title"/>
          </p:nvPr>
        </p:nvSpPr>
        <p:spPr/>
        <p:txBody>
          <a:bodyPr>
            <a:normAutofit fontScale="90000"/>
          </a:bodyPr>
          <a:lstStyle/>
          <a:p>
            <a:r>
              <a:rPr lang="en-GB" dirty="0" smtClean="0"/>
              <a:t>Diagnostic tools to understand yourself and your </a:t>
            </a:r>
            <a:r>
              <a:rPr lang="en-GB" dirty="0" smtClean="0"/>
              <a:t>coachee</a:t>
            </a:r>
            <a:r>
              <a:rPr lang="en-GB" dirty="0" smtClean="0"/>
              <a:t> better</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Big 5 Personality Traits </a:t>
            </a:r>
            <a:endParaRPr lang="en-GB" dirty="0"/>
          </a:p>
        </p:txBody>
      </p:sp>
      <p:sp>
        <p:nvSpPr>
          <p:cNvPr id="5" name="Content Placeholder 4"/>
          <p:cNvSpPr>
            <a:spLocks noGrp="1"/>
          </p:cNvSpPr>
          <p:nvPr>
            <p:ph idx="1"/>
          </p:nvPr>
        </p:nvSpPr>
        <p:spPr/>
        <p:txBody>
          <a:bodyPr>
            <a:normAutofit fontScale="62500" lnSpcReduction="20000"/>
          </a:bodyPr>
          <a:lstStyle/>
          <a:p>
            <a:r>
              <a:rPr lang="en-GB" b="1" dirty="0" smtClean="0"/>
              <a:t>Extraversion:</a:t>
            </a:r>
            <a:r>
              <a:rPr lang="en-GB" dirty="0" smtClean="0"/>
              <a:t> This </a:t>
            </a:r>
            <a:r>
              <a:rPr lang="en-GB" dirty="0" smtClean="0"/>
              <a:t>trait includes characteristics such as excitability, sociability, talkativeness, assertiveness and high amounts of emotional expressiveness.</a:t>
            </a:r>
          </a:p>
          <a:p>
            <a:r>
              <a:rPr lang="en-GB" dirty="0" smtClean="0"/>
              <a:t/>
            </a:r>
            <a:br>
              <a:rPr lang="en-GB" dirty="0" smtClean="0"/>
            </a:br>
            <a:r>
              <a:rPr lang="en-GB" b="1" dirty="0" smtClean="0"/>
              <a:t>Agreeableness:</a:t>
            </a:r>
            <a:r>
              <a:rPr lang="en-GB" dirty="0" smtClean="0"/>
              <a:t> This personality dimension includes attributes such as trust, </a:t>
            </a:r>
            <a:r>
              <a:rPr lang="en-GB" dirty="0" smtClean="0"/>
              <a:t>kindness</a:t>
            </a:r>
            <a:r>
              <a:rPr lang="en-GB" dirty="0" smtClean="0"/>
              <a:t>, affection, and other </a:t>
            </a:r>
            <a:r>
              <a:rPr lang="en-GB" dirty="0" smtClean="0"/>
              <a:t>prosocial</a:t>
            </a:r>
            <a:r>
              <a:rPr lang="en-GB" dirty="0" smtClean="0"/>
              <a:t> </a:t>
            </a:r>
            <a:r>
              <a:rPr lang="en-GB" dirty="0" smtClean="0"/>
              <a:t>behaviors</a:t>
            </a:r>
            <a:r>
              <a:rPr lang="en-GB" dirty="0" smtClean="0"/>
              <a:t>.</a:t>
            </a:r>
          </a:p>
          <a:p>
            <a:r>
              <a:rPr lang="en-GB" dirty="0" smtClean="0"/>
              <a:t/>
            </a:r>
            <a:br>
              <a:rPr lang="en-GB" dirty="0" smtClean="0"/>
            </a:br>
            <a:r>
              <a:rPr lang="en-GB" b="1" dirty="0" smtClean="0"/>
              <a:t>Conscientiousness:</a:t>
            </a:r>
            <a:r>
              <a:rPr lang="en-GB" dirty="0" smtClean="0"/>
              <a:t> Common features of this dimension include high levels of thoughtfulness, with good impulse control and goal-directed </a:t>
            </a:r>
            <a:r>
              <a:rPr lang="en-GB" dirty="0" smtClean="0"/>
              <a:t>behaviors</a:t>
            </a:r>
            <a:r>
              <a:rPr lang="en-GB" dirty="0" smtClean="0"/>
              <a:t>. Those high in conscientiousness tend to be organized and mindful of details.</a:t>
            </a:r>
          </a:p>
          <a:p>
            <a:r>
              <a:rPr lang="en-GB" dirty="0" smtClean="0"/>
              <a:t/>
            </a:r>
            <a:br>
              <a:rPr lang="en-GB" dirty="0" smtClean="0"/>
            </a:br>
            <a:r>
              <a:rPr lang="en-GB" b="1" dirty="0" smtClean="0"/>
              <a:t>Neuroticism:</a:t>
            </a:r>
            <a:r>
              <a:rPr lang="en-GB" dirty="0" smtClean="0"/>
              <a:t> Individuals high in this trait tend to experience emotional instability, anxiety, moodiness, irritability, and sadness.</a:t>
            </a:r>
          </a:p>
          <a:p>
            <a:r>
              <a:rPr lang="en-GB" dirty="0" smtClean="0"/>
              <a:t/>
            </a:r>
            <a:br>
              <a:rPr lang="en-GB" dirty="0" smtClean="0"/>
            </a:br>
            <a:r>
              <a:rPr lang="en-GB" b="1" dirty="0" smtClean="0"/>
              <a:t>Openness:</a:t>
            </a:r>
            <a:r>
              <a:rPr lang="en-GB" dirty="0" smtClean="0"/>
              <a:t> This trait features characteristics such as imagination and insight, and those high in this trait also tend to have a broad range of interests.</a:t>
            </a:r>
          </a:p>
          <a:p>
            <a:pPr>
              <a:buNone/>
            </a:pPr>
            <a:r>
              <a:rPr lang="en-GB" dirty="0" smtClean="0"/>
              <a:t>							McCrae </a:t>
            </a:r>
            <a:r>
              <a:rPr lang="en-GB" dirty="0" smtClean="0"/>
              <a:t>&amp; Costa (1987)</a:t>
            </a:r>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How people focus their attention or get their energy  (extraversion or Introversion)</a:t>
            </a:r>
          </a:p>
          <a:p>
            <a:r>
              <a:rPr lang="en-GB" dirty="0" smtClean="0"/>
              <a:t>How people perceive or take in information Sensing or intuition</a:t>
            </a:r>
          </a:p>
          <a:p>
            <a:r>
              <a:rPr lang="en-GB" dirty="0" smtClean="0"/>
              <a:t>How people prefer to make decisions (thinking or feeling)</a:t>
            </a:r>
          </a:p>
          <a:p>
            <a:r>
              <a:rPr lang="en-GB" dirty="0" smtClean="0"/>
              <a:t>How people orient themselves to the external world (Judgment or perception)</a:t>
            </a:r>
          </a:p>
          <a:p>
            <a:endParaRPr lang="en-GB" dirty="0"/>
          </a:p>
        </p:txBody>
      </p:sp>
      <p:sp>
        <p:nvSpPr>
          <p:cNvPr id="2" name="Title 1"/>
          <p:cNvSpPr>
            <a:spLocks noGrp="1"/>
          </p:cNvSpPr>
          <p:nvPr>
            <p:ph type="title"/>
          </p:nvPr>
        </p:nvSpPr>
        <p:spPr/>
        <p:txBody>
          <a:bodyPr>
            <a:normAutofit fontScale="90000"/>
          </a:bodyPr>
          <a:lstStyle/>
          <a:p>
            <a:r>
              <a:rPr lang="en-GB" dirty="0" smtClean="0"/>
              <a:t>MBTI</a:t>
            </a:r>
            <a:r>
              <a:rPr lang="en-GB" dirty="0" smtClean="0"/>
              <a:t> preferences are an indicator of:- </a:t>
            </a: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b="1" dirty="0" smtClean="0"/>
              <a:t>E – Extraversion</a:t>
            </a:r>
            <a:r>
              <a:rPr lang="en-GB" dirty="0" smtClean="0"/>
              <a:t> preferred to introversion: Feel motivated by their interaction with people. They tend to enjoy a wide circle of acquaintances, and they </a:t>
            </a:r>
            <a:r>
              <a:rPr lang="en-GB" i="1" dirty="0" smtClean="0"/>
              <a:t>gain</a:t>
            </a:r>
            <a:r>
              <a:rPr lang="en-GB" dirty="0" smtClean="0"/>
              <a:t> energy in social situations (whereas introverts expend energy).</a:t>
            </a:r>
          </a:p>
          <a:p>
            <a:pPr>
              <a:buNone/>
            </a:pPr>
            <a:endParaRPr lang="en-GB" dirty="0" smtClean="0"/>
          </a:p>
          <a:p>
            <a:endParaRPr lang="en-GB" b="1" dirty="0" smtClean="0"/>
          </a:p>
          <a:p>
            <a:endParaRPr lang="en-GB" dirty="0"/>
          </a:p>
        </p:txBody>
      </p:sp>
      <p:sp>
        <p:nvSpPr>
          <p:cNvPr id="2" name="Title 1"/>
          <p:cNvSpPr>
            <a:spLocks noGrp="1"/>
          </p:cNvSpPr>
          <p:nvPr>
            <p:ph type="title"/>
          </p:nvPr>
        </p:nvSpPr>
        <p:spPr/>
        <p:txBody>
          <a:bodyPr/>
          <a:lstStyle/>
          <a:p>
            <a:r>
              <a:rPr lang="en-GB" dirty="0" smtClean="0"/>
              <a:t>Examples</a:t>
            </a:r>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b="1" dirty="0" smtClean="0"/>
              <a:t>S – Sensing</a:t>
            </a:r>
            <a:r>
              <a:rPr lang="en-GB" dirty="0" smtClean="0"/>
              <a:t> preferred to intuition: tend to be more concrete than abstract. They focus their attention on the details rather than the big picture, and on immediate realities rather than future possibilities.</a:t>
            </a:r>
          </a:p>
          <a:p>
            <a:endParaRPr lang="en-GB" dirty="0"/>
          </a:p>
        </p:txBody>
      </p:sp>
      <p:sp>
        <p:nvSpPr>
          <p:cNvPr id="2" name="Title 1"/>
          <p:cNvSpPr>
            <a:spLocks noGrp="1"/>
          </p:cNvSpPr>
          <p:nvPr>
            <p:ph type="title"/>
          </p:nvPr>
        </p:nvSpPr>
        <p:spPr/>
        <p:txBody>
          <a:bodyPr/>
          <a:lstStyle/>
          <a:p>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b="1" dirty="0" smtClean="0"/>
              <a:t>T – Thinking</a:t>
            </a:r>
            <a:r>
              <a:rPr lang="en-GB" dirty="0" smtClean="0"/>
              <a:t> preferred to feeling: tend to value objective criteria above personal preference. When making decisions, they generally give more weight to logic than to social considerations.</a:t>
            </a:r>
          </a:p>
          <a:p>
            <a:endParaRPr lang="en-GB" dirty="0"/>
          </a:p>
        </p:txBody>
      </p:sp>
      <p:sp>
        <p:nvSpPr>
          <p:cNvPr id="2" name="Title 1"/>
          <p:cNvSpPr>
            <a:spLocks noGrp="1"/>
          </p:cNvSpPr>
          <p:nvPr>
            <p:ph type="title"/>
          </p:nvPr>
        </p:nvSpPr>
        <p:spPr/>
        <p:txBody>
          <a:bodyPr/>
          <a:lstStyle/>
          <a:p>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b="1" dirty="0" smtClean="0"/>
              <a:t>J – Judgment</a:t>
            </a:r>
            <a:r>
              <a:rPr lang="en-GB" dirty="0" smtClean="0"/>
              <a:t> preferred to perception: </a:t>
            </a:r>
            <a:r>
              <a:rPr lang="en-GB" dirty="0" smtClean="0"/>
              <a:t>ESTJs</a:t>
            </a:r>
            <a:r>
              <a:rPr lang="en-GB" dirty="0" smtClean="0"/>
              <a:t> tend to plan their activities and make decisions early. They derive a sense of control through predictability.</a:t>
            </a:r>
          </a:p>
        </p:txBody>
      </p:sp>
      <p:sp>
        <p:nvSpPr>
          <p:cNvPr id="2" name="Title 1"/>
          <p:cNvSpPr>
            <a:spLocks noGrp="1"/>
          </p:cNvSpPr>
          <p:nvPr>
            <p:ph type="title"/>
          </p:nvPr>
        </p:nvSpPr>
        <p:spPr/>
        <p:txBody>
          <a:bodyPr/>
          <a:lstStyle/>
          <a:p>
            <a:endParaRPr lang="en-GB"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p:txBody>
          <a:bodyPr>
            <a:normAutofit fontScale="90000"/>
          </a:bodyPr>
          <a:lstStyle/>
          <a:p>
            <a:r>
              <a:rPr lang="en-GB" dirty="0" smtClean="0"/>
              <a:t>4 Domains of Emotional Intelligence  (Goleman 2002)</a:t>
            </a:r>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i="1" u="sng" dirty="0" smtClean="0"/>
              <a:t>Intra</a:t>
            </a:r>
            <a:r>
              <a:rPr lang="en-GB" dirty="0" smtClean="0"/>
              <a:t>personal         </a:t>
            </a:r>
            <a:r>
              <a:rPr lang="en-GB" i="1" u="sng" dirty="0" smtClean="0"/>
              <a:t>Inter</a:t>
            </a:r>
            <a:r>
              <a:rPr lang="en-GB" dirty="0" smtClean="0"/>
              <a:t>personal</a:t>
            </a:r>
            <a:endParaRPr lang="en-GB" dirty="0"/>
          </a:p>
        </p:txBody>
      </p:sp>
      <p:sp>
        <p:nvSpPr>
          <p:cNvPr id="13" name="Rectangle 12"/>
          <p:cNvSpPr/>
          <p:nvPr/>
        </p:nvSpPr>
        <p:spPr>
          <a:xfrm>
            <a:off x="4929190" y="1928802"/>
            <a:ext cx="3214710" cy="914400"/>
          </a:xfrm>
          <a:prstGeom prst="rect">
            <a:avLst/>
          </a:prstGeom>
          <a:solidFill>
            <a:schemeClr val="bg2">
              <a:lumMod val="5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Relationship management</a:t>
            </a:r>
            <a:endParaRPr lang="en-GB" dirty="0"/>
          </a:p>
        </p:txBody>
      </p:sp>
      <p:sp>
        <p:nvSpPr>
          <p:cNvPr id="17" name="Rectangle 16"/>
          <p:cNvSpPr/>
          <p:nvPr/>
        </p:nvSpPr>
        <p:spPr>
          <a:xfrm>
            <a:off x="642910" y="1928802"/>
            <a:ext cx="3214710" cy="914400"/>
          </a:xfrm>
          <a:prstGeom prst="rect">
            <a:avLst/>
          </a:prstGeom>
          <a:solidFill>
            <a:schemeClr val="bg2">
              <a:lumMod val="5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Self management</a:t>
            </a:r>
            <a:endParaRPr lang="en-GB" dirty="0"/>
          </a:p>
        </p:txBody>
      </p:sp>
      <p:sp>
        <p:nvSpPr>
          <p:cNvPr id="18" name="Rectangle 17"/>
          <p:cNvSpPr/>
          <p:nvPr/>
        </p:nvSpPr>
        <p:spPr>
          <a:xfrm>
            <a:off x="642910" y="3357562"/>
            <a:ext cx="3214710" cy="914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Self awareness</a:t>
            </a:r>
            <a:endParaRPr lang="en-GB" dirty="0"/>
          </a:p>
        </p:txBody>
      </p:sp>
      <p:sp>
        <p:nvSpPr>
          <p:cNvPr id="19" name="Rectangle 18"/>
          <p:cNvSpPr/>
          <p:nvPr/>
        </p:nvSpPr>
        <p:spPr>
          <a:xfrm>
            <a:off x="642910" y="4857760"/>
            <a:ext cx="3214710" cy="914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Self Regard</a:t>
            </a:r>
            <a:endParaRPr lang="en-GB" dirty="0"/>
          </a:p>
        </p:txBody>
      </p:sp>
      <p:sp>
        <p:nvSpPr>
          <p:cNvPr id="20" name="Rectangle 19"/>
          <p:cNvSpPr/>
          <p:nvPr/>
        </p:nvSpPr>
        <p:spPr>
          <a:xfrm>
            <a:off x="4929190" y="3357562"/>
            <a:ext cx="3214710" cy="914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Awareness of others</a:t>
            </a:r>
            <a:endParaRPr lang="en-GB" dirty="0"/>
          </a:p>
        </p:txBody>
      </p:sp>
      <p:sp>
        <p:nvSpPr>
          <p:cNvPr id="21" name="Rectangle 20"/>
          <p:cNvSpPr/>
          <p:nvPr/>
        </p:nvSpPr>
        <p:spPr>
          <a:xfrm>
            <a:off x="4929190" y="4857760"/>
            <a:ext cx="3214710" cy="914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Regard for others</a:t>
            </a:r>
            <a:endParaRPr lang="en-GB" dirty="0"/>
          </a:p>
        </p:txBody>
      </p:sp>
      <p:sp>
        <p:nvSpPr>
          <p:cNvPr id="22" name="Up Arrow 21"/>
          <p:cNvSpPr/>
          <p:nvPr/>
        </p:nvSpPr>
        <p:spPr>
          <a:xfrm rot="5400000">
            <a:off x="4071934" y="5000636"/>
            <a:ext cx="642942" cy="50006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Up Arrow 22"/>
          <p:cNvSpPr/>
          <p:nvPr/>
        </p:nvSpPr>
        <p:spPr>
          <a:xfrm rot="5400000">
            <a:off x="4143372" y="2214554"/>
            <a:ext cx="642942" cy="50006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Up Arrow 23"/>
          <p:cNvSpPr/>
          <p:nvPr/>
        </p:nvSpPr>
        <p:spPr>
          <a:xfrm rot="5400000">
            <a:off x="4071934" y="3571876"/>
            <a:ext cx="642942" cy="50006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Up Arrow 24"/>
          <p:cNvSpPr/>
          <p:nvPr/>
        </p:nvSpPr>
        <p:spPr>
          <a:xfrm>
            <a:off x="1928794" y="2857496"/>
            <a:ext cx="642942" cy="50006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Up Arrow 25"/>
          <p:cNvSpPr/>
          <p:nvPr/>
        </p:nvSpPr>
        <p:spPr>
          <a:xfrm>
            <a:off x="1928794" y="4357694"/>
            <a:ext cx="642942" cy="50006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Up Arrow 26"/>
          <p:cNvSpPr/>
          <p:nvPr/>
        </p:nvSpPr>
        <p:spPr>
          <a:xfrm>
            <a:off x="6286512" y="2857496"/>
            <a:ext cx="500066" cy="42862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Up Arrow 27"/>
          <p:cNvSpPr/>
          <p:nvPr/>
        </p:nvSpPr>
        <p:spPr>
          <a:xfrm>
            <a:off x="6143636" y="4286256"/>
            <a:ext cx="642942" cy="50006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0034" y="4286256"/>
            <a:ext cx="8229600" cy="4525963"/>
          </a:xfrm>
        </p:spPr>
        <p:txBody>
          <a:bodyPr/>
          <a:lstStyle/>
          <a:p>
            <a:r>
              <a:rPr lang="en-GB" dirty="0" smtClean="0"/>
              <a:t>How can using emotional and social intelligence improve your </a:t>
            </a:r>
            <a:r>
              <a:rPr lang="en-GB" dirty="0" smtClean="0"/>
              <a:t>ability as a coach?</a:t>
            </a:r>
            <a:endParaRPr lang="en-GB" dirty="0" smtClean="0">
              <a:hlinkClick r:id="rId2"/>
            </a:endParaRPr>
          </a:p>
          <a:p>
            <a:r>
              <a:rPr lang="en-GB" sz="1600" dirty="0" smtClean="0">
                <a:hlinkClick r:id="rId2"/>
              </a:rPr>
              <a:t>http://www.youtube.com/watch?v=7Qv0o1oh9f4</a:t>
            </a:r>
            <a:endParaRPr lang="en-GB" sz="1600" dirty="0" smtClean="0"/>
          </a:p>
          <a:p>
            <a:endParaRPr lang="en-GB" dirty="0"/>
          </a:p>
        </p:txBody>
      </p:sp>
      <p:sp>
        <p:nvSpPr>
          <p:cNvPr id="3" name="Title 2"/>
          <p:cNvSpPr>
            <a:spLocks noGrp="1"/>
          </p:cNvSpPr>
          <p:nvPr>
            <p:ph type="title"/>
          </p:nvPr>
        </p:nvSpPr>
        <p:spPr/>
        <p:txBody>
          <a:bodyPr>
            <a:normAutofit fontScale="90000"/>
          </a:bodyPr>
          <a:lstStyle/>
          <a:p>
            <a:r>
              <a:rPr lang="en-GB" dirty="0" smtClean="0"/>
              <a:t>An interview with Daniel Goleman</a:t>
            </a:r>
            <a:endParaRPr lang="en-GB" dirty="0"/>
          </a:p>
        </p:txBody>
      </p:sp>
      <p:pic>
        <p:nvPicPr>
          <p:cNvPr id="7170" name="Picture 2" descr="http://t0.gstatic.com/images?q=tbn:ANd9GcTIdXcdN7QVjIlkxWn4jt1TT100qnHf7nRxvjGiuqZYdORESV2ZzQ"/>
          <p:cNvPicPr>
            <a:picLocks noChangeAspect="1" noChangeArrowheads="1"/>
          </p:cNvPicPr>
          <p:nvPr/>
        </p:nvPicPr>
        <p:blipFill>
          <a:blip r:embed="rId3"/>
          <a:srcRect/>
          <a:stretch>
            <a:fillRect/>
          </a:stretch>
        </p:blipFill>
        <p:spPr bwMode="auto">
          <a:xfrm>
            <a:off x="3143240" y="1428736"/>
            <a:ext cx="2786082" cy="2770859"/>
          </a:xfrm>
          <a:prstGeom prst="rect">
            <a:avLst/>
          </a:prstGeom>
          <a:noFill/>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Number Placeholder 3"/>
          <p:cNvSpPr>
            <a:spLocks noGrp="1"/>
          </p:cNvSpPr>
          <p:nvPr>
            <p:ph type="sldNum" sz="quarter" idx="12"/>
          </p:nvPr>
        </p:nvSpPr>
        <p:spPr>
          <a:noFill/>
        </p:spPr>
        <p:txBody>
          <a:bodyPr/>
          <a:lstStyle/>
          <a:p>
            <a:fld id="{AD91A22B-5147-472A-A480-DD58EDAB25C4}" type="slidenum">
              <a:rPr lang="en-US" altLang="en-US" smtClean="0"/>
              <a:pPr/>
              <a:t>29</a:t>
            </a:fld>
            <a:endParaRPr lang="en-US" altLang="en-US" dirty="0" smtClean="0"/>
          </a:p>
        </p:txBody>
      </p:sp>
      <p:sp>
        <p:nvSpPr>
          <p:cNvPr id="10243" name="Rectangle 2"/>
          <p:cNvSpPr>
            <a:spLocks noGrp="1" noChangeArrowheads="1"/>
          </p:cNvSpPr>
          <p:nvPr>
            <p:ph type="title"/>
          </p:nvPr>
        </p:nvSpPr>
        <p:spPr>
          <a:xfrm>
            <a:off x="684213" y="188913"/>
            <a:ext cx="7620000" cy="762000"/>
          </a:xfrm>
        </p:spPr>
        <p:txBody>
          <a:bodyPr>
            <a:normAutofit fontScale="90000"/>
          </a:bodyPr>
          <a:lstStyle/>
          <a:p>
            <a:pPr eaLnBrk="1" hangingPunct="1"/>
            <a:r>
              <a:rPr lang="en-US" sz="1800" b="1" u="sng" dirty="0" smtClean="0">
                <a:solidFill>
                  <a:srgbClr val="008080"/>
                </a:solidFill>
              </a:rPr>
              <a:t> </a:t>
            </a:r>
            <a:r>
              <a:rPr lang="en-US" sz="1800" b="1" u="sng" dirty="0" smtClean="0">
                <a:solidFill>
                  <a:schemeClr val="tx1"/>
                </a:solidFill>
              </a:rPr>
              <a:t>Kolb’s experiential learning cycle and</a:t>
            </a:r>
            <a:r>
              <a:rPr lang="en-US" sz="1800" b="1" u="sng" dirty="0" smtClean="0">
                <a:solidFill>
                  <a:srgbClr val="008080"/>
                </a:solidFill>
              </a:rPr>
              <a:t> </a:t>
            </a:r>
            <a:br>
              <a:rPr lang="en-US" sz="1800" b="1" u="sng" dirty="0" smtClean="0">
                <a:solidFill>
                  <a:srgbClr val="008080"/>
                </a:solidFill>
              </a:rPr>
            </a:br>
            <a:r>
              <a:rPr lang="en-US" sz="1800" b="1" u="sng" dirty="0" smtClean="0">
                <a:solidFill>
                  <a:srgbClr val="008080"/>
                </a:solidFill>
              </a:rPr>
              <a:t/>
            </a:r>
            <a:br>
              <a:rPr lang="en-US" sz="1800" b="1" u="sng" dirty="0" smtClean="0">
                <a:solidFill>
                  <a:srgbClr val="008080"/>
                </a:solidFill>
              </a:rPr>
            </a:br>
            <a:r>
              <a:rPr lang="en-US" sz="1800" b="1" u="sng" dirty="0" smtClean="0">
                <a:solidFill>
                  <a:srgbClr val="00B0F0"/>
                </a:solidFill>
              </a:rPr>
              <a:t>Honey and Mumford’s learning styles</a:t>
            </a:r>
            <a:endParaRPr lang="en-US" sz="2400" b="1" u="sng" dirty="0" smtClean="0">
              <a:solidFill>
                <a:srgbClr val="00B0F0"/>
              </a:solidFill>
              <a:latin typeface="Comic Sans MS" pitchFamily="66" charset="0"/>
            </a:endParaRPr>
          </a:p>
        </p:txBody>
      </p:sp>
      <p:sp>
        <p:nvSpPr>
          <p:cNvPr id="10244" name="Text Box 3"/>
          <p:cNvSpPr txBox="1">
            <a:spLocks noChangeArrowheads="1"/>
          </p:cNvSpPr>
          <p:nvPr/>
        </p:nvSpPr>
        <p:spPr bwMode="auto">
          <a:xfrm>
            <a:off x="179388" y="1052513"/>
            <a:ext cx="5410200" cy="366712"/>
          </a:xfrm>
          <a:prstGeom prst="rect">
            <a:avLst/>
          </a:prstGeom>
          <a:noFill/>
          <a:ln w="9525">
            <a:noFill/>
            <a:miter lim="800000"/>
            <a:headEnd/>
            <a:tailEnd/>
          </a:ln>
        </p:spPr>
        <p:txBody>
          <a:bodyPr>
            <a:spAutoFit/>
          </a:bodyPr>
          <a:lstStyle/>
          <a:p>
            <a:pPr eaLnBrk="0" hangingPunct="0">
              <a:spcBef>
                <a:spcPct val="50000"/>
              </a:spcBef>
            </a:pPr>
            <a:endParaRPr lang="en-US" b="1" u="sng" dirty="0">
              <a:solidFill>
                <a:srgbClr val="008080"/>
              </a:solidFill>
              <a:latin typeface="Comic Sans MS" pitchFamily="66" charset="0"/>
            </a:endParaRPr>
          </a:p>
        </p:txBody>
      </p:sp>
      <p:sp>
        <p:nvSpPr>
          <p:cNvPr id="10245" name="Text Box 4"/>
          <p:cNvSpPr txBox="1">
            <a:spLocks noChangeArrowheads="1"/>
          </p:cNvSpPr>
          <p:nvPr/>
        </p:nvSpPr>
        <p:spPr bwMode="auto">
          <a:xfrm>
            <a:off x="3851275" y="3962400"/>
            <a:ext cx="1944688" cy="1492716"/>
          </a:xfrm>
          <a:prstGeom prst="rect">
            <a:avLst/>
          </a:prstGeom>
          <a:noFill/>
          <a:ln w="9525">
            <a:noFill/>
            <a:miter lim="800000"/>
            <a:headEnd/>
            <a:tailEnd/>
          </a:ln>
        </p:spPr>
        <p:txBody>
          <a:bodyPr>
            <a:spAutoFit/>
          </a:bodyPr>
          <a:lstStyle/>
          <a:p>
            <a:pPr eaLnBrk="0" hangingPunct="0">
              <a:spcBef>
                <a:spcPct val="50000"/>
              </a:spcBef>
            </a:pPr>
            <a:r>
              <a:rPr lang="en-US" sz="1600" b="1" dirty="0">
                <a:latin typeface="Comic Sans MS" pitchFamily="66" charset="0"/>
              </a:rPr>
              <a:t>Formation of abstract concepts and </a:t>
            </a:r>
            <a:r>
              <a:rPr lang="en-US" sz="1600" b="1" dirty="0" smtClean="0">
                <a:latin typeface="Comic Sans MS" pitchFamily="66" charset="0"/>
              </a:rPr>
              <a:t>generalisations</a:t>
            </a:r>
          </a:p>
          <a:p>
            <a:pPr eaLnBrk="0" hangingPunct="0">
              <a:spcBef>
                <a:spcPct val="50000"/>
              </a:spcBef>
            </a:pPr>
            <a:r>
              <a:rPr lang="en-US" sz="1600" b="1" dirty="0" smtClean="0">
                <a:latin typeface="Comic Sans MS" pitchFamily="66" charset="0"/>
              </a:rPr>
              <a:t> </a:t>
            </a:r>
            <a:r>
              <a:rPr lang="en-US" b="1" dirty="0">
                <a:solidFill>
                  <a:schemeClr val="bg2">
                    <a:lumMod val="50000"/>
                  </a:schemeClr>
                </a:solidFill>
              </a:rPr>
              <a:t>(theorist)</a:t>
            </a:r>
          </a:p>
        </p:txBody>
      </p:sp>
      <p:sp>
        <p:nvSpPr>
          <p:cNvPr id="10246" name="Text Box 5"/>
          <p:cNvSpPr txBox="1">
            <a:spLocks noChangeArrowheads="1"/>
          </p:cNvSpPr>
          <p:nvPr/>
        </p:nvSpPr>
        <p:spPr bwMode="auto">
          <a:xfrm>
            <a:off x="3733800" y="1171575"/>
            <a:ext cx="1295400" cy="947738"/>
          </a:xfrm>
          <a:prstGeom prst="rect">
            <a:avLst/>
          </a:prstGeom>
          <a:noFill/>
          <a:ln w="9525">
            <a:noFill/>
            <a:miter lim="800000"/>
            <a:headEnd/>
            <a:tailEnd/>
          </a:ln>
        </p:spPr>
        <p:txBody>
          <a:bodyPr>
            <a:spAutoFit/>
          </a:bodyPr>
          <a:lstStyle/>
          <a:p>
            <a:pPr eaLnBrk="0" hangingPunct="0">
              <a:spcBef>
                <a:spcPct val="50000"/>
              </a:spcBef>
            </a:pPr>
            <a:r>
              <a:rPr lang="en-US" sz="1600" b="1" dirty="0">
                <a:latin typeface="Comic Sans MS" pitchFamily="66" charset="0"/>
              </a:rPr>
              <a:t>Concrete experience</a:t>
            </a:r>
          </a:p>
          <a:p>
            <a:pPr eaLnBrk="0" hangingPunct="0">
              <a:spcBef>
                <a:spcPct val="50000"/>
              </a:spcBef>
            </a:pPr>
            <a:r>
              <a:rPr lang="en-US" sz="1600" b="1" dirty="0">
                <a:solidFill>
                  <a:schemeClr val="bg2">
                    <a:lumMod val="50000"/>
                  </a:schemeClr>
                </a:solidFill>
                <a:latin typeface="Comic Sans MS" pitchFamily="66" charset="0"/>
              </a:rPr>
              <a:t>(activist)</a:t>
            </a:r>
          </a:p>
        </p:txBody>
      </p:sp>
      <p:sp>
        <p:nvSpPr>
          <p:cNvPr id="10247" name="Text Box 6"/>
          <p:cNvSpPr txBox="1">
            <a:spLocks noChangeArrowheads="1"/>
          </p:cNvSpPr>
          <p:nvPr/>
        </p:nvSpPr>
        <p:spPr bwMode="auto">
          <a:xfrm>
            <a:off x="1676400" y="2514600"/>
            <a:ext cx="2174875" cy="1558925"/>
          </a:xfrm>
          <a:prstGeom prst="rect">
            <a:avLst/>
          </a:prstGeom>
          <a:noFill/>
          <a:ln w="9525">
            <a:noFill/>
            <a:miter lim="800000"/>
            <a:headEnd/>
            <a:tailEnd/>
          </a:ln>
        </p:spPr>
        <p:txBody>
          <a:bodyPr>
            <a:spAutoFit/>
          </a:bodyPr>
          <a:lstStyle/>
          <a:p>
            <a:pPr eaLnBrk="0" hangingPunct="0">
              <a:spcBef>
                <a:spcPct val="50000"/>
              </a:spcBef>
            </a:pPr>
            <a:r>
              <a:rPr lang="en-US" sz="1600" b="1" dirty="0">
                <a:latin typeface="Comic Sans MS" pitchFamily="66" charset="0"/>
              </a:rPr>
              <a:t>Testing implications of concepts in new situations</a:t>
            </a:r>
          </a:p>
          <a:p>
            <a:pPr eaLnBrk="0" hangingPunct="0">
              <a:spcBef>
                <a:spcPct val="50000"/>
              </a:spcBef>
            </a:pPr>
            <a:r>
              <a:rPr lang="en-US" sz="1600" b="1" dirty="0">
                <a:solidFill>
                  <a:schemeClr val="bg2">
                    <a:lumMod val="50000"/>
                  </a:schemeClr>
                </a:solidFill>
                <a:latin typeface="Comic Sans MS" pitchFamily="66" charset="0"/>
              </a:rPr>
              <a:t>(pragmatist)</a:t>
            </a:r>
          </a:p>
          <a:p>
            <a:pPr eaLnBrk="0" hangingPunct="0">
              <a:spcBef>
                <a:spcPct val="50000"/>
              </a:spcBef>
            </a:pPr>
            <a:endParaRPr lang="en-US" sz="1600" b="1" dirty="0">
              <a:latin typeface="Comic Sans MS" pitchFamily="66" charset="0"/>
            </a:endParaRPr>
          </a:p>
        </p:txBody>
      </p:sp>
      <p:sp>
        <p:nvSpPr>
          <p:cNvPr id="10248" name="Text Box 7"/>
          <p:cNvSpPr txBox="1">
            <a:spLocks noChangeArrowheads="1"/>
          </p:cNvSpPr>
          <p:nvPr/>
        </p:nvSpPr>
        <p:spPr bwMode="auto">
          <a:xfrm>
            <a:off x="5181600" y="2514600"/>
            <a:ext cx="1676400" cy="947738"/>
          </a:xfrm>
          <a:prstGeom prst="rect">
            <a:avLst/>
          </a:prstGeom>
          <a:noFill/>
          <a:ln w="9525">
            <a:noFill/>
            <a:miter lim="800000"/>
            <a:headEnd/>
            <a:tailEnd/>
          </a:ln>
        </p:spPr>
        <p:txBody>
          <a:bodyPr>
            <a:spAutoFit/>
          </a:bodyPr>
          <a:lstStyle/>
          <a:p>
            <a:pPr eaLnBrk="0" hangingPunct="0">
              <a:spcBef>
                <a:spcPct val="50000"/>
              </a:spcBef>
            </a:pPr>
            <a:r>
              <a:rPr lang="en-US" sz="1600" b="1" dirty="0">
                <a:latin typeface="Comic Sans MS" pitchFamily="66" charset="0"/>
              </a:rPr>
              <a:t>Observations and reflections</a:t>
            </a:r>
          </a:p>
          <a:p>
            <a:pPr eaLnBrk="0" hangingPunct="0">
              <a:spcBef>
                <a:spcPct val="50000"/>
              </a:spcBef>
            </a:pPr>
            <a:r>
              <a:rPr lang="en-US" sz="1600" b="1" dirty="0">
                <a:solidFill>
                  <a:schemeClr val="bg2">
                    <a:lumMod val="50000"/>
                  </a:schemeClr>
                </a:solidFill>
                <a:latin typeface="Comic Sans MS" pitchFamily="66" charset="0"/>
              </a:rPr>
              <a:t>(reflector)</a:t>
            </a:r>
          </a:p>
        </p:txBody>
      </p:sp>
      <p:sp>
        <p:nvSpPr>
          <p:cNvPr id="10249" name="Text Box 8"/>
          <p:cNvSpPr txBox="1">
            <a:spLocks noChangeArrowheads="1"/>
          </p:cNvSpPr>
          <p:nvPr/>
        </p:nvSpPr>
        <p:spPr bwMode="auto">
          <a:xfrm>
            <a:off x="6019800" y="1111250"/>
            <a:ext cx="1981200" cy="641350"/>
          </a:xfrm>
          <a:prstGeom prst="rect">
            <a:avLst/>
          </a:prstGeom>
          <a:noFill/>
          <a:ln w="9525">
            <a:noFill/>
            <a:miter lim="800000"/>
            <a:headEnd/>
            <a:tailEnd/>
          </a:ln>
        </p:spPr>
        <p:txBody>
          <a:bodyPr>
            <a:spAutoFit/>
          </a:bodyPr>
          <a:lstStyle/>
          <a:p>
            <a:pPr eaLnBrk="0" hangingPunct="0">
              <a:spcBef>
                <a:spcPct val="50000"/>
              </a:spcBef>
            </a:pPr>
            <a:r>
              <a:rPr lang="en-US" dirty="0">
                <a:latin typeface="Comic Sans MS" pitchFamily="66" charset="0"/>
              </a:rPr>
              <a:t>Can be planned or accidental.</a:t>
            </a:r>
          </a:p>
        </p:txBody>
      </p:sp>
      <p:sp>
        <p:nvSpPr>
          <p:cNvPr id="10250" name="Line 9"/>
          <p:cNvSpPr>
            <a:spLocks noChangeShapeType="1"/>
          </p:cNvSpPr>
          <p:nvPr/>
        </p:nvSpPr>
        <p:spPr bwMode="auto">
          <a:xfrm flipH="1">
            <a:off x="4800600" y="1295400"/>
            <a:ext cx="1143000" cy="76200"/>
          </a:xfrm>
          <a:prstGeom prst="line">
            <a:avLst/>
          </a:prstGeom>
          <a:noFill/>
          <a:ln w="19050">
            <a:solidFill>
              <a:schemeClr val="tx1"/>
            </a:solidFill>
            <a:round/>
            <a:headEnd/>
            <a:tailEnd type="triangle" w="med" len="med"/>
          </a:ln>
        </p:spPr>
        <p:txBody>
          <a:bodyPr wrap="none" anchor="ctr"/>
          <a:lstStyle/>
          <a:p>
            <a:endParaRPr lang="en-GB" dirty="0"/>
          </a:p>
        </p:txBody>
      </p:sp>
      <p:sp>
        <p:nvSpPr>
          <p:cNvPr id="10251" name="Text Box 10"/>
          <p:cNvSpPr txBox="1">
            <a:spLocks noChangeArrowheads="1"/>
          </p:cNvSpPr>
          <p:nvPr/>
        </p:nvSpPr>
        <p:spPr bwMode="auto">
          <a:xfrm>
            <a:off x="6096000" y="3352800"/>
            <a:ext cx="2895600" cy="915988"/>
          </a:xfrm>
          <a:prstGeom prst="rect">
            <a:avLst/>
          </a:prstGeom>
          <a:noFill/>
          <a:ln w="9525">
            <a:noFill/>
            <a:miter lim="800000"/>
            <a:headEnd/>
            <a:tailEnd/>
          </a:ln>
        </p:spPr>
        <p:txBody>
          <a:bodyPr>
            <a:spAutoFit/>
          </a:bodyPr>
          <a:lstStyle/>
          <a:p>
            <a:pPr eaLnBrk="0" hangingPunct="0">
              <a:spcBef>
                <a:spcPct val="50000"/>
              </a:spcBef>
            </a:pPr>
            <a:r>
              <a:rPr lang="en-US" dirty="0">
                <a:latin typeface="Comic Sans MS" pitchFamily="66" charset="0"/>
              </a:rPr>
              <a:t>Involves active thinking about the experience and significance.</a:t>
            </a:r>
          </a:p>
        </p:txBody>
      </p:sp>
      <p:sp>
        <p:nvSpPr>
          <p:cNvPr id="10252" name="Line 11"/>
          <p:cNvSpPr>
            <a:spLocks noChangeShapeType="1"/>
          </p:cNvSpPr>
          <p:nvPr/>
        </p:nvSpPr>
        <p:spPr bwMode="auto">
          <a:xfrm flipH="1" flipV="1">
            <a:off x="6400800" y="3048000"/>
            <a:ext cx="685800" cy="304800"/>
          </a:xfrm>
          <a:prstGeom prst="line">
            <a:avLst/>
          </a:prstGeom>
          <a:noFill/>
          <a:ln w="19050">
            <a:solidFill>
              <a:schemeClr val="tx1"/>
            </a:solidFill>
            <a:round/>
            <a:headEnd/>
            <a:tailEnd type="triangle" w="med" len="med"/>
          </a:ln>
        </p:spPr>
        <p:txBody>
          <a:bodyPr wrap="none" anchor="ctr"/>
          <a:lstStyle/>
          <a:p>
            <a:endParaRPr lang="en-GB" dirty="0"/>
          </a:p>
        </p:txBody>
      </p:sp>
      <p:sp>
        <p:nvSpPr>
          <p:cNvPr id="10253" name="Text Box 12"/>
          <p:cNvSpPr txBox="1">
            <a:spLocks noChangeArrowheads="1"/>
          </p:cNvSpPr>
          <p:nvPr/>
        </p:nvSpPr>
        <p:spPr bwMode="auto">
          <a:xfrm>
            <a:off x="5105400" y="4953000"/>
            <a:ext cx="4038600" cy="1190625"/>
          </a:xfrm>
          <a:prstGeom prst="rect">
            <a:avLst/>
          </a:prstGeom>
          <a:noFill/>
          <a:ln w="9525">
            <a:noFill/>
            <a:miter lim="800000"/>
            <a:headEnd/>
            <a:tailEnd/>
          </a:ln>
        </p:spPr>
        <p:txBody>
          <a:bodyPr>
            <a:spAutoFit/>
          </a:bodyPr>
          <a:lstStyle/>
          <a:p>
            <a:pPr eaLnBrk="0" hangingPunct="0">
              <a:spcBef>
                <a:spcPct val="50000"/>
              </a:spcBef>
            </a:pPr>
            <a:r>
              <a:rPr lang="en-US" dirty="0">
                <a:latin typeface="Comic Sans MS" pitchFamily="66" charset="0"/>
              </a:rPr>
              <a:t>Generalising from experience in order to develop various concepts and ideas which can be applied in similar circumstances.</a:t>
            </a:r>
          </a:p>
        </p:txBody>
      </p:sp>
      <p:sp>
        <p:nvSpPr>
          <p:cNvPr id="10254" name="Line 13"/>
          <p:cNvSpPr>
            <a:spLocks noChangeShapeType="1"/>
          </p:cNvSpPr>
          <p:nvPr/>
        </p:nvSpPr>
        <p:spPr bwMode="auto">
          <a:xfrm rot="19311872" flipV="1">
            <a:off x="1676400" y="3429000"/>
            <a:ext cx="738188" cy="644525"/>
          </a:xfrm>
          <a:prstGeom prst="line">
            <a:avLst/>
          </a:prstGeom>
          <a:noFill/>
          <a:ln w="19050">
            <a:solidFill>
              <a:schemeClr val="tx1"/>
            </a:solidFill>
            <a:round/>
            <a:headEnd/>
            <a:tailEnd type="triangle" w="med" len="med"/>
          </a:ln>
        </p:spPr>
        <p:txBody>
          <a:bodyPr wrap="none" anchor="ctr"/>
          <a:lstStyle/>
          <a:p>
            <a:endParaRPr lang="en-GB" dirty="0"/>
          </a:p>
        </p:txBody>
      </p:sp>
      <p:sp>
        <p:nvSpPr>
          <p:cNvPr id="10255" name="Text Box 14"/>
          <p:cNvSpPr txBox="1">
            <a:spLocks noChangeArrowheads="1"/>
          </p:cNvSpPr>
          <p:nvPr/>
        </p:nvSpPr>
        <p:spPr bwMode="auto">
          <a:xfrm>
            <a:off x="0" y="4419600"/>
            <a:ext cx="3886200" cy="1190625"/>
          </a:xfrm>
          <a:prstGeom prst="rect">
            <a:avLst/>
          </a:prstGeom>
          <a:noFill/>
          <a:ln w="9525">
            <a:noFill/>
            <a:miter lim="800000"/>
            <a:headEnd/>
            <a:tailEnd/>
          </a:ln>
        </p:spPr>
        <p:txBody>
          <a:bodyPr>
            <a:spAutoFit/>
          </a:bodyPr>
          <a:lstStyle/>
          <a:p>
            <a:pPr eaLnBrk="0" hangingPunct="0">
              <a:spcBef>
                <a:spcPct val="50000"/>
              </a:spcBef>
            </a:pPr>
            <a:r>
              <a:rPr lang="en-US" dirty="0">
                <a:latin typeface="Comic Sans MS" pitchFamily="66" charset="0"/>
              </a:rPr>
              <a:t>Testing the concepts in a new situation. This gives rise to new concrete experiences so the cycle is repeated.</a:t>
            </a:r>
          </a:p>
        </p:txBody>
      </p:sp>
      <p:sp>
        <p:nvSpPr>
          <p:cNvPr id="10256" name="Line 15"/>
          <p:cNvSpPr>
            <a:spLocks noChangeShapeType="1"/>
          </p:cNvSpPr>
          <p:nvPr/>
        </p:nvSpPr>
        <p:spPr bwMode="auto">
          <a:xfrm rot="-1102600" flipH="1" flipV="1">
            <a:off x="4648200" y="5029200"/>
            <a:ext cx="457200" cy="685800"/>
          </a:xfrm>
          <a:prstGeom prst="line">
            <a:avLst/>
          </a:prstGeom>
          <a:noFill/>
          <a:ln w="19050">
            <a:solidFill>
              <a:schemeClr val="tx1"/>
            </a:solidFill>
            <a:round/>
            <a:headEnd/>
            <a:tailEnd type="triangle" w="med" len="med"/>
          </a:ln>
        </p:spPr>
        <p:txBody>
          <a:bodyPr wrap="none" anchor="ctr"/>
          <a:lstStyle/>
          <a:p>
            <a:endParaRPr lang="en-GB" dirty="0"/>
          </a:p>
        </p:txBody>
      </p:sp>
      <p:sp>
        <p:nvSpPr>
          <p:cNvPr id="10257" name="Arc 16"/>
          <p:cNvSpPr>
            <a:spLocks/>
          </p:cNvSpPr>
          <p:nvPr/>
        </p:nvSpPr>
        <p:spPr bwMode="auto">
          <a:xfrm rot="10575924" flipH="1">
            <a:off x="5334000" y="3200400"/>
            <a:ext cx="838200" cy="989013"/>
          </a:xfrm>
          <a:custGeom>
            <a:avLst/>
            <a:gdLst>
              <a:gd name="T0" fmla="*/ 0 w 21600"/>
              <a:gd name="T1" fmla="*/ 0 h 21600"/>
              <a:gd name="T2" fmla="*/ 2147483647 w 21600"/>
              <a:gd name="T3" fmla="*/ 2147483647 h 21600"/>
              <a:gd name="T4" fmla="*/ 0 w 21600"/>
              <a:gd name="T5" fmla="*/ 2147483647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28575">
            <a:solidFill>
              <a:schemeClr val="tx1"/>
            </a:solidFill>
            <a:round/>
            <a:headEnd type="triangle" w="med" len="med"/>
            <a:tailEnd/>
          </a:ln>
        </p:spPr>
        <p:txBody>
          <a:bodyPr wrap="none" anchor="ctr"/>
          <a:lstStyle/>
          <a:p>
            <a:endParaRPr lang="en-GB" dirty="0"/>
          </a:p>
        </p:txBody>
      </p:sp>
      <p:sp>
        <p:nvSpPr>
          <p:cNvPr id="10258" name="Arc 17"/>
          <p:cNvSpPr>
            <a:spLocks/>
          </p:cNvSpPr>
          <p:nvPr/>
        </p:nvSpPr>
        <p:spPr bwMode="auto">
          <a:xfrm rot="5512734" flipH="1">
            <a:off x="5135563" y="1485900"/>
            <a:ext cx="990600" cy="1066800"/>
          </a:xfrm>
          <a:custGeom>
            <a:avLst/>
            <a:gdLst>
              <a:gd name="T0" fmla="*/ 0 w 21600"/>
              <a:gd name="T1" fmla="*/ 0 h 21600"/>
              <a:gd name="T2" fmla="*/ 2147483647 w 21600"/>
              <a:gd name="T3" fmla="*/ 2147483647 h 21600"/>
              <a:gd name="T4" fmla="*/ 0 w 21600"/>
              <a:gd name="T5" fmla="*/ 2147483647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28575">
            <a:solidFill>
              <a:schemeClr val="tx1"/>
            </a:solidFill>
            <a:round/>
            <a:headEnd type="triangle" w="med" len="med"/>
            <a:tailEnd/>
          </a:ln>
        </p:spPr>
        <p:txBody>
          <a:bodyPr wrap="none" anchor="ctr"/>
          <a:lstStyle/>
          <a:p>
            <a:endParaRPr lang="en-GB" dirty="0"/>
          </a:p>
        </p:txBody>
      </p:sp>
      <p:sp>
        <p:nvSpPr>
          <p:cNvPr id="10259" name="Arc 18"/>
          <p:cNvSpPr>
            <a:spLocks/>
          </p:cNvSpPr>
          <p:nvPr/>
        </p:nvSpPr>
        <p:spPr bwMode="auto">
          <a:xfrm rot="16058618" flipH="1">
            <a:off x="2470150" y="3394075"/>
            <a:ext cx="990600" cy="908050"/>
          </a:xfrm>
          <a:custGeom>
            <a:avLst/>
            <a:gdLst>
              <a:gd name="T0" fmla="*/ 0 w 21600"/>
              <a:gd name="T1" fmla="*/ 0 h 21600"/>
              <a:gd name="T2" fmla="*/ 2147483647 w 21600"/>
              <a:gd name="T3" fmla="*/ 2147483647 h 21600"/>
              <a:gd name="T4" fmla="*/ 0 w 21600"/>
              <a:gd name="T5" fmla="*/ 2147483647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28575">
            <a:solidFill>
              <a:schemeClr val="tx1"/>
            </a:solidFill>
            <a:round/>
            <a:headEnd type="triangle" w="med" len="med"/>
            <a:tailEnd/>
          </a:ln>
        </p:spPr>
        <p:txBody>
          <a:bodyPr wrap="none" anchor="ctr"/>
          <a:lstStyle/>
          <a:p>
            <a:endParaRPr lang="en-GB" dirty="0"/>
          </a:p>
        </p:txBody>
      </p:sp>
      <p:sp>
        <p:nvSpPr>
          <p:cNvPr id="10260" name="Arc 19"/>
          <p:cNvSpPr>
            <a:spLocks/>
          </p:cNvSpPr>
          <p:nvPr/>
        </p:nvSpPr>
        <p:spPr bwMode="auto">
          <a:xfrm flipH="1">
            <a:off x="2514600" y="1447800"/>
            <a:ext cx="1066800" cy="1066800"/>
          </a:xfrm>
          <a:custGeom>
            <a:avLst/>
            <a:gdLst>
              <a:gd name="T0" fmla="*/ 0 w 21600"/>
              <a:gd name="T1" fmla="*/ 0 h 21600"/>
              <a:gd name="T2" fmla="*/ 2147483647 w 21600"/>
              <a:gd name="T3" fmla="*/ 2147483647 h 21600"/>
              <a:gd name="T4" fmla="*/ 0 w 21600"/>
              <a:gd name="T5" fmla="*/ 2147483647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28575">
            <a:solidFill>
              <a:schemeClr val="tx1"/>
            </a:solidFill>
            <a:round/>
            <a:headEnd type="triangle" w="med" len="med"/>
            <a:tailEnd/>
          </a:ln>
        </p:spPr>
        <p:txBody>
          <a:bodyPr wrap="none" anchor="ctr"/>
          <a:lstStyle/>
          <a:p>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4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4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4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lstStyle/>
          <a:p>
            <a:r>
              <a:rPr lang="en-GB" b="1" dirty="0" smtClean="0"/>
              <a:t>Visual   </a:t>
            </a:r>
            <a:r>
              <a:rPr lang="en-GB" dirty="0" smtClean="0"/>
              <a:t>seeing and reading</a:t>
            </a:r>
          </a:p>
          <a:p>
            <a:r>
              <a:rPr lang="en-GB" b="1" dirty="0" smtClean="0"/>
              <a:t>Auditory </a:t>
            </a:r>
            <a:r>
              <a:rPr lang="en-GB" dirty="0" smtClean="0"/>
              <a:t>listening and speaking</a:t>
            </a:r>
          </a:p>
          <a:p>
            <a:r>
              <a:rPr lang="en-GB" b="1" dirty="0" smtClean="0"/>
              <a:t>Kinesthetic</a:t>
            </a:r>
            <a:r>
              <a:rPr lang="en-GB" b="1" dirty="0" smtClean="0"/>
              <a:t>  </a:t>
            </a:r>
            <a:r>
              <a:rPr lang="en-GB" dirty="0" smtClean="0"/>
              <a:t>touching and doing</a:t>
            </a:r>
            <a:br>
              <a:rPr lang="en-GB" dirty="0" smtClean="0"/>
            </a:br>
            <a:endParaRPr lang="en-GB" dirty="0"/>
          </a:p>
        </p:txBody>
      </p:sp>
      <p:sp>
        <p:nvSpPr>
          <p:cNvPr id="3" name="Title 2"/>
          <p:cNvSpPr>
            <a:spLocks noGrp="1"/>
          </p:cNvSpPr>
          <p:nvPr>
            <p:ph type="title"/>
          </p:nvPr>
        </p:nvSpPr>
        <p:spPr/>
        <p:txBody>
          <a:bodyPr/>
          <a:lstStyle/>
          <a:p>
            <a:r>
              <a:rPr lang="en-GB" dirty="0" smtClean="0"/>
              <a:t>Learning Styles</a:t>
            </a:r>
            <a:endParaRPr lang="en-GB"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0" y="1071546"/>
          <a:ext cx="9144000" cy="50546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p:cNvSpPr>
            <a:spLocks noGrp="1"/>
          </p:cNvSpPr>
          <p:nvPr>
            <p:ph type="title"/>
          </p:nvPr>
        </p:nvSpPr>
        <p:spPr>
          <a:xfrm>
            <a:off x="428596" y="0"/>
            <a:ext cx="8229600" cy="1143000"/>
          </a:xfrm>
        </p:spPr>
        <p:txBody>
          <a:bodyPr>
            <a:normAutofit fontScale="90000"/>
          </a:bodyPr>
          <a:lstStyle/>
          <a:p>
            <a:r>
              <a:rPr lang="en-GB" dirty="0" smtClean="0"/>
              <a:t>Core elements of Good Coaching</a:t>
            </a:r>
            <a:endParaRPr lang="en-GB" dirty="0"/>
          </a:p>
        </p:txBody>
      </p:sp>
      <p:sp>
        <p:nvSpPr>
          <p:cNvPr id="5" name="TextBox 4"/>
          <p:cNvSpPr txBox="1"/>
          <p:nvPr/>
        </p:nvSpPr>
        <p:spPr>
          <a:xfrm>
            <a:off x="6429388" y="5857892"/>
            <a:ext cx="2058577" cy="369332"/>
          </a:xfrm>
          <a:prstGeom prst="rect">
            <a:avLst/>
          </a:prstGeom>
          <a:noFill/>
        </p:spPr>
        <p:txBody>
          <a:bodyPr wrap="none" rtlCol="0">
            <a:spAutoFit/>
          </a:bodyPr>
          <a:lstStyle/>
          <a:p>
            <a:r>
              <a:rPr lang="en-GB" dirty="0" smtClean="0"/>
              <a:t>Passmore</a:t>
            </a:r>
            <a:r>
              <a:rPr lang="en-GB" dirty="0" smtClean="0"/>
              <a:t> , 2010</a:t>
            </a:r>
            <a:endParaRPr lang="en-GB" dirty="0"/>
          </a:p>
        </p:txBody>
      </p:sp>
      <p:sp>
        <p:nvSpPr>
          <p:cNvPr id="6" name="Oval 5"/>
          <p:cNvSpPr/>
          <p:nvPr/>
        </p:nvSpPr>
        <p:spPr>
          <a:xfrm>
            <a:off x="0" y="2143116"/>
            <a:ext cx="2071670" cy="914400"/>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Listening</a:t>
            </a:r>
            <a:endParaRPr lang="en-GB" dirty="0">
              <a:solidFill>
                <a:schemeClr val="tx1"/>
              </a:solidFill>
            </a:endParaRPr>
          </a:p>
        </p:txBody>
      </p:sp>
      <p:sp>
        <p:nvSpPr>
          <p:cNvPr id="7" name="Oval 6"/>
          <p:cNvSpPr/>
          <p:nvPr/>
        </p:nvSpPr>
        <p:spPr>
          <a:xfrm>
            <a:off x="6715140" y="2071678"/>
            <a:ext cx="2071702" cy="914400"/>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Clarifying</a:t>
            </a:r>
            <a:endParaRPr lang="en-GB" dirty="0">
              <a:solidFill>
                <a:schemeClr val="tx1"/>
              </a:solidFill>
            </a:endParaRPr>
          </a:p>
        </p:txBody>
      </p:sp>
      <p:sp>
        <p:nvSpPr>
          <p:cNvPr id="8" name="Oval 7"/>
          <p:cNvSpPr/>
          <p:nvPr/>
        </p:nvSpPr>
        <p:spPr>
          <a:xfrm>
            <a:off x="6643702" y="4429132"/>
            <a:ext cx="2214546" cy="914400"/>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Questioning</a:t>
            </a:r>
            <a:endParaRPr lang="en-GB" dirty="0">
              <a:solidFill>
                <a:schemeClr val="tx1"/>
              </a:solidFill>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a:bodyPr>
          <a:lstStyle/>
          <a:p>
            <a:r>
              <a:rPr lang="en-GB" sz="6000" dirty="0" smtClean="0"/>
              <a:t>G</a:t>
            </a:r>
            <a:r>
              <a:rPr lang="en-GB" dirty="0" smtClean="0"/>
              <a:t> – Goal</a:t>
            </a:r>
          </a:p>
          <a:p>
            <a:r>
              <a:rPr lang="en-GB" sz="6000" dirty="0" smtClean="0"/>
              <a:t>R </a:t>
            </a:r>
            <a:r>
              <a:rPr lang="en-GB" dirty="0" smtClean="0"/>
              <a:t>– Reality</a:t>
            </a:r>
          </a:p>
          <a:p>
            <a:r>
              <a:rPr lang="en-GB" sz="6000" dirty="0" smtClean="0"/>
              <a:t>O</a:t>
            </a:r>
            <a:r>
              <a:rPr lang="en-GB" dirty="0" smtClean="0"/>
              <a:t> – Options</a:t>
            </a:r>
          </a:p>
          <a:p>
            <a:r>
              <a:rPr lang="en-GB" sz="6000" dirty="0" smtClean="0"/>
              <a:t>W</a:t>
            </a:r>
            <a:r>
              <a:rPr lang="en-GB" dirty="0" smtClean="0"/>
              <a:t>– What will you do?</a:t>
            </a:r>
            <a:endParaRPr lang="en-GB" dirty="0"/>
          </a:p>
          <a:p>
            <a:endParaRPr lang="en-GB" dirty="0"/>
          </a:p>
        </p:txBody>
      </p:sp>
      <p:sp>
        <p:nvSpPr>
          <p:cNvPr id="2" name="Title 1"/>
          <p:cNvSpPr>
            <a:spLocks noGrp="1"/>
          </p:cNvSpPr>
          <p:nvPr>
            <p:ph type="title"/>
          </p:nvPr>
        </p:nvSpPr>
        <p:spPr/>
        <p:txBody>
          <a:bodyPr/>
          <a:lstStyle/>
          <a:p>
            <a:r>
              <a:rPr lang="en-GB" dirty="0" smtClean="0"/>
              <a:t>Coaching Frameworks</a:t>
            </a:r>
            <a:endParaRPr lang="en-GB" dirty="0"/>
          </a:p>
        </p:txBody>
      </p:sp>
      <p:pic>
        <p:nvPicPr>
          <p:cNvPr id="6" name="Picture 2"/>
          <p:cNvPicPr>
            <a:picLocks noChangeAspect="1" noChangeArrowheads="1"/>
          </p:cNvPicPr>
          <p:nvPr/>
        </p:nvPicPr>
        <p:blipFill>
          <a:blip r:embed="rId2"/>
          <a:stretch>
            <a:fillRect/>
          </a:stretch>
        </p:blipFill>
        <p:spPr bwMode="auto">
          <a:xfrm>
            <a:off x="5157649" y="1307075"/>
            <a:ext cx="2843375" cy="426506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Who does what? Areas of responsibility</a:t>
            </a:r>
            <a:endParaRPr lang="en-GB" dirty="0"/>
          </a:p>
        </p:txBody>
      </p:sp>
      <p:sp>
        <p:nvSpPr>
          <p:cNvPr id="5" name="Text Placeholder 4"/>
          <p:cNvSpPr>
            <a:spLocks noGrp="1"/>
          </p:cNvSpPr>
          <p:nvPr>
            <p:ph type="body" idx="1"/>
          </p:nvPr>
        </p:nvSpPr>
        <p:spPr>
          <a:solidFill>
            <a:schemeClr val="bg1"/>
          </a:solidFill>
          <a:ln>
            <a:solidFill>
              <a:schemeClr val="tx1"/>
            </a:solidFill>
          </a:ln>
        </p:spPr>
        <p:txBody>
          <a:bodyPr/>
          <a:lstStyle/>
          <a:p>
            <a:r>
              <a:rPr lang="en-GB" dirty="0" smtClean="0">
                <a:solidFill>
                  <a:schemeClr val="tx1"/>
                </a:solidFill>
              </a:rPr>
              <a:t>Coach	(Process)</a:t>
            </a:r>
            <a:endParaRPr lang="en-GB" dirty="0">
              <a:solidFill>
                <a:schemeClr val="tx1"/>
              </a:solidFill>
            </a:endParaRPr>
          </a:p>
        </p:txBody>
      </p:sp>
      <p:sp>
        <p:nvSpPr>
          <p:cNvPr id="7" name="Text Placeholder 6"/>
          <p:cNvSpPr>
            <a:spLocks noGrp="1"/>
          </p:cNvSpPr>
          <p:nvPr>
            <p:ph type="body" sz="half" idx="3"/>
          </p:nvPr>
        </p:nvSpPr>
        <p:spPr>
          <a:solidFill>
            <a:schemeClr val="bg1"/>
          </a:solidFill>
          <a:ln>
            <a:solidFill>
              <a:schemeClr val="tx1"/>
            </a:solidFill>
          </a:ln>
        </p:spPr>
        <p:txBody>
          <a:bodyPr/>
          <a:lstStyle/>
          <a:p>
            <a:r>
              <a:rPr lang="en-GB" dirty="0" smtClean="0">
                <a:solidFill>
                  <a:schemeClr val="tx1"/>
                </a:solidFill>
              </a:rPr>
              <a:t>Coachee</a:t>
            </a:r>
            <a:r>
              <a:rPr lang="en-GB" dirty="0" smtClean="0"/>
              <a:t> (</a:t>
            </a:r>
            <a:r>
              <a:rPr lang="en-GB" dirty="0" smtClean="0">
                <a:solidFill>
                  <a:schemeClr val="tx1"/>
                </a:solidFill>
              </a:rPr>
              <a:t>Content</a:t>
            </a:r>
            <a:r>
              <a:rPr lang="en-GB" dirty="0" smtClean="0"/>
              <a:t>)</a:t>
            </a:r>
            <a:endParaRPr lang="en-GB" dirty="0"/>
          </a:p>
        </p:txBody>
      </p:sp>
      <p:sp>
        <p:nvSpPr>
          <p:cNvPr id="6" name="Content Placeholder 5"/>
          <p:cNvSpPr>
            <a:spLocks noGrp="1"/>
          </p:cNvSpPr>
          <p:nvPr>
            <p:ph sz="quarter" idx="2"/>
          </p:nvPr>
        </p:nvSpPr>
        <p:spPr>
          <a:solidFill>
            <a:schemeClr val="accent3">
              <a:lumMod val="20000"/>
              <a:lumOff val="80000"/>
            </a:schemeClr>
          </a:solidFill>
          <a:ln>
            <a:solidFill>
              <a:schemeClr val="tx1"/>
            </a:solidFill>
          </a:ln>
        </p:spPr>
        <p:txBody>
          <a:bodyPr/>
          <a:lstStyle/>
          <a:p>
            <a:r>
              <a:rPr lang="en-GB" dirty="0" smtClean="0"/>
              <a:t>Timekeeping</a:t>
            </a:r>
          </a:p>
          <a:p>
            <a:r>
              <a:rPr lang="en-GB" dirty="0" smtClean="0"/>
              <a:t>Ensuring </a:t>
            </a:r>
            <a:r>
              <a:rPr lang="en-GB" dirty="0" smtClean="0"/>
              <a:t>coachee</a:t>
            </a:r>
            <a:r>
              <a:rPr lang="en-GB" dirty="0" smtClean="0"/>
              <a:t> sets clear goals strategies and actions</a:t>
            </a:r>
          </a:p>
          <a:p>
            <a:r>
              <a:rPr lang="en-GB" dirty="0" smtClean="0"/>
              <a:t>Holding the </a:t>
            </a:r>
            <a:r>
              <a:rPr lang="en-GB" dirty="0" smtClean="0"/>
              <a:t>coachee</a:t>
            </a:r>
            <a:r>
              <a:rPr lang="en-GB" dirty="0" smtClean="0"/>
              <a:t> accountable</a:t>
            </a:r>
          </a:p>
          <a:p>
            <a:r>
              <a:rPr lang="en-GB" dirty="0" smtClean="0"/>
              <a:t>Keeping the </a:t>
            </a:r>
            <a:r>
              <a:rPr lang="en-GB" dirty="0" smtClean="0"/>
              <a:t>coachee’s</a:t>
            </a:r>
            <a:r>
              <a:rPr lang="en-GB" dirty="0" smtClean="0"/>
              <a:t> focus on track</a:t>
            </a:r>
            <a:endParaRPr lang="en-GB" dirty="0"/>
          </a:p>
        </p:txBody>
      </p:sp>
      <p:sp>
        <p:nvSpPr>
          <p:cNvPr id="8" name="Content Placeholder 7"/>
          <p:cNvSpPr>
            <a:spLocks noGrp="1"/>
          </p:cNvSpPr>
          <p:nvPr>
            <p:ph sz="quarter" idx="4"/>
          </p:nvPr>
        </p:nvSpPr>
        <p:spPr>
          <a:solidFill>
            <a:schemeClr val="accent3">
              <a:lumMod val="20000"/>
              <a:lumOff val="80000"/>
            </a:schemeClr>
          </a:solidFill>
          <a:ln>
            <a:solidFill>
              <a:schemeClr val="tx1"/>
            </a:solidFill>
          </a:ln>
        </p:spPr>
        <p:txBody>
          <a:bodyPr/>
          <a:lstStyle/>
          <a:p>
            <a:r>
              <a:rPr lang="en-GB" dirty="0" smtClean="0"/>
              <a:t>Choosing the area of coaching</a:t>
            </a:r>
          </a:p>
          <a:p>
            <a:r>
              <a:rPr lang="en-GB" dirty="0" smtClean="0"/>
              <a:t>Creating specific goals strategies and actions</a:t>
            </a:r>
          </a:p>
          <a:p>
            <a:r>
              <a:rPr lang="en-GB" dirty="0" smtClean="0"/>
              <a:t>Deciding upon the timeframe</a:t>
            </a:r>
            <a:endParaRPr lang="en-GB"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Goals (Inspiring, challenging, measureable and have a deadline)</a:t>
            </a:r>
          </a:p>
          <a:p>
            <a:pPr>
              <a:buNone/>
            </a:pPr>
            <a:endParaRPr lang="en-GB" dirty="0" smtClean="0"/>
          </a:p>
          <a:p>
            <a:r>
              <a:rPr lang="en-GB" dirty="0" smtClean="0"/>
              <a:t>Strategies (insights)</a:t>
            </a:r>
          </a:p>
          <a:p>
            <a:endParaRPr lang="en-GB" dirty="0"/>
          </a:p>
          <a:p>
            <a:pPr>
              <a:buNone/>
            </a:pPr>
            <a:endParaRPr lang="en-GB" dirty="0" smtClean="0"/>
          </a:p>
          <a:p>
            <a:r>
              <a:rPr lang="en-GB" dirty="0" smtClean="0"/>
              <a:t>Actions</a:t>
            </a:r>
          </a:p>
        </p:txBody>
      </p:sp>
      <p:sp>
        <p:nvSpPr>
          <p:cNvPr id="2" name="Title 1"/>
          <p:cNvSpPr>
            <a:spLocks noGrp="1"/>
          </p:cNvSpPr>
          <p:nvPr>
            <p:ph type="title"/>
          </p:nvPr>
        </p:nvSpPr>
        <p:spPr/>
        <p:txBody>
          <a:bodyPr/>
          <a:lstStyle/>
          <a:p>
            <a:r>
              <a:rPr lang="en-GB" dirty="0" smtClean="0"/>
              <a:t>Goals, Strategies and Actions</a:t>
            </a:r>
            <a:endParaRPr lang="en-GB" dirty="0"/>
          </a:p>
        </p:txBody>
      </p:sp>
      <p:pic>
        <p:nvPicPr>
          <p:cNvPr id="6" name="Picture 2"/>
          <p:cNvPicPr>
            <a:picLocks noChangeAspect="1" noChangeArrowheads="1"/>
          </p:cNvPicPr>
          <p:nvPr/>
        </p:nvPicPr>
        <p:blipFill>
          <a:blip r:embed="rId2"/>
          <a:srcRect/>
          <a:stretch>
            <a:fillRect/>
          </a:stretch>
        </p:blipFill>
        <p:spPr bwMode="auto">
          <a:xfrm>
            <a:off x="4929190" y="2428868"/>
            <a:ext cx="2628845" cy="372981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dirty="0" smtClean="0"/>
              <a:t>Expectancy theory</a:t>
            </a:r>
          </a:p>
          <a:p>
            <a:r>
              <a:rPr lang="en-GB" dirty="0" smtClean="0"/>
              <a:t>3 Components</a:t>
            </a:r>
          </a:p>
          <a:p>
            <a:r>
              <a:rPr lang="en-GB" b="1" dirty="0" smtClean="0"/>
              <a:t>Expectancy </a:t>
            </a:r>
            <a:r>
              <a:rPr lang="en-GB" dirty="0" smtClean="0"/>
              <a:t>– what we think the outcome will be?</a:t>
            </a:r>
          </a:p>
          <a:p>
            <a:pPr>
              <a:buNone/>
            </a:pPr>
            <a:r>
              <a:rPr lang="en-GB" dirty="0" smtClean="0"/>
              <a:t> 	</a:t>
            </a:r>
            <a:r>
              <a:rPr lang="en-GB" b="1" dirty="0" smtClean="0"/>
              <a:t>Instrumentality</a:t>
            </a:r>
            <a:r>
              <a:rPr lang="en-GB" dirty="0" smtClean="0"/>
              <a:t> – Do we think our actions will lead to the outcome?</a:t>
            </a:r>
          </a:p>
          <a:p>
            <a:pPr>
              <a:buNone/>
            </a:pPr>
            <a:r>
              <a:rPr lang="en-GB" dirty="0" smtClean="0"/>
              <a:t>	</a:t>
            </a:r>
            <a:r>
              <a:rPr lang="en-GB" b="1" dirty="0" smtClean="0"/>
              <a:t>Valence</a:t>
            </a:r>
            <a:r>
              <a:rPr lang="en-GB" dirty="0" smtClean="0"/>
              <a:t> – how much do we value the outcome?</a:t>
            </a:r>
            <a:endParaRPr lang="en-GB" dirty="0"/>
          </a:p>
        </p:txBody>
      </p:sp>
      <p:sp>
        <p:nvSpPr>
          <p:cNvPr id="2" name="Title 1"/>
          <p:cNvSpPr>
            <a:spLocks noGrp="1"/>
          </p:cNvSpPr>
          <p:nvPr>
            <p:ph type="title"/>
          </p:nvPr>
        </p:nvSpPr>
        <p:spPr/>
        <p:txBody>
          <a:bodyPr/>
          <a:lstStyle/>
          <a:p>
            <a:r>
              <a:rPr lang="en-GB" dirty="0" smtClean="0"/>
              <a:t>Vroom (1964)</a:t>
            </a:r>
            <a:endParaRPr lang="en-GB"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Listening</a:t>
            </a:r>
          </a:p>
          <a:p>
            <a:r>
              <a:rPr lang="en-GB" dirty="0" smtClean="0"/>
              <a:t>Questioning</a:t>
            </a:r>
          </a:p>
          <a:p>
            <a:r>
              <a:rPr lang="en-GB" dirty="0" smtClean="0"/>
              <a:t>Paraphrasing</a:t>
            </a:r>
          </a:p>
          <a:p>
            <a:r>
              <a:rPr lang="en-GB" dirty="0" smtClean="0"/>
              <a:t>Challenging</a:t>
            </a:r>
          </a:p>
          <a:p>
            <a:r>
              <a:rPr lang="en-GB" dirty="0" smtClean="0"/>
              <a:t>Providing candid feedback</a:t>
            </a:r>
          </a:p>
          <a:p>
            <a:r>
              <a:rPr lang="en-GB" dirty="0" smtClean="0"/>
              <a:t>Building rapport</a:t>
            </a:r>
          </a:p>
          <a:p>
            <a:r>
              <a:rPr lang="en-GB" dirty="0" smtClean="0"/>
              <a:t>Building trust</a:t>
            </a:r>
          </a:p>
          <a:p>
            <a:endParaRPr lang="en-GB" dirty="0" smtClean="0"/>
          </a:p>
          <a:p>
            <a:endParaRPr lang="en-GB" dirty="0" smtClean="0"/>
          </a:p>
          <a:p>
            <a:endParaRPr lang="en-GB" dirty="0"/>
          </a:p>
        </p:txBody>
      </p:sp>
      <p:sp>
        <p:nvSpPr>
          <p:cNvPr id="2" name="Title 1"/>
          <p:cNvSpPr>
            <a:spLocks noGrp="1"/>
          </p:cNvSpPr>
          <p:nvPr>
            <p:ph type="title"/>
          </p:nvPr>
        </p:nvSpPr>
        <p:spPr/>
        <p:txBody>
          <a:bodyPr/>
          <a:lstStyle/>
          <a:p>
            <a:r>
              <a:rPr lang="en-GB" dirty="0" smtClean="0"/>
              <a:t>Coaching Skills</a:t>
            </a:r>
            <a:endParaRPr lang="en-GB"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a:blip r:embed="rId3"/>
          <a:stretch>
            <a:fillRect/>
          </a:stretch>
        </p:blipFill>
        <p:spPr bwMode="auto">
          <a:xfrm>
            <a:off x="2286000" y="2024856"/>
            <a:ext cx="4572000" cy="3438525"/>
          </a:xfrm>
          <a:prstGeom prst="rect">
            <a:avLst/>
          </a:prstGeom>
          <a:noFill/>
          <a:ln w="9525">
            <a:noFill/>
            <a:miter lim="800000"/>
            <a:headEnd/>
            <a:tailEnd/>
          </a:ln>
          <a:effectLst/>
        </p:spPr>
      </p:pic>
      <p:sp>
        <p:nvSpPr>
          <p:cNvPr id="2" name="Title 1"/>
          <p:cNvSpPr>
            <a:spLocks noGrp="1"/>
          </p:cNvSpPr>
          <p:nvPr>
            <p:ph type="title"/>
          </p:nvPr>
        </p:nvSpPr>
        <p:spPr/>
        <p:txBody>
          <a:bodyPr>
            <a:normAutofit fontScale="90000"/>
          </a:bodyPr>
          <a:lstStyle/>
          <a:p>
            <a:r>
              <a:rPr lang="en-GB" dirty="0" smtClean="0"/>
              <a:t>Applying appropriate levels of challenge</a:t>
            </a:r>
            <a:endParaRPr lang="en-GB"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p:cNvSpPr>
            <a:spLocks noGrp="1"/>
          </p:cNvSpPr>
          <p:nvPr>
            <p:ph type="title"/>
          </p:nvPr>
        </p:nvSpPr>
        <p:spPr/>
        <p:txBody>
          <a:bodyPr/>
          <a:lstStyle/>
          <a:p>
            <a:r>
              <a:rPr lang="en-GB" dirty="0" smtClean="0"/>
              <a:t>5 levels of Listening</a:t>
            </a:r>
            <a:endParaRPr lang="en-GB" dirty="0"/>
          </a:p>
        </p:txBody>
      </p:sp>
      <p:sp>
        <p:nvSpPr>
          <p:cNvPr id="6" name="Right Arrow 5"/>
          <p:cNvSpPr/>
          <p:nvPr/>
        </p:nvSpPr>
        <p:spPr>
          <a:xfrm rot="18739177">
            <a:off x="-438592" y="2975093"/>
            <a:ext cx="4786346" cy="92869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Questioning</a:t>
            </a:r>
          </a:p>
          <a:p>
            <a:r>
              <a:rPr lang="en-GB" dirty="0" smtClean="0"/>
              <a:t>Clarifying</a:t>
            </a:r>
          </a:p>
          <a:p>
            <a:r>
              <a:rPr lang="en-GB" dirty="0" smtClean="0"/>
              <a:t>Summarizing</a:t>
            </a:r>
          </a:p>
          <a:p>
            <a:r>
              <a:rPr lang="en-GB" dirty="0" smtClean="0"/>
              <a:t>Reflecting</a:t>
            </a:r>
            <a:endParaRPr lang="en-GB" dirty="0"/>
          </a:p>
        </p:txBody>
      </p:sp>
      <p:sp>
        <p:nvSpPr>
          <p:cNvPr id="2" name="Title 1"/>
          <p:cNvSpPr>
            <a:spLocks noGrp="1"/>
          </p:cNvSpPr>
          <p:nvPr>
            <p:ph type="title"/>
          </p:nvPr>
        </p:nvSpPr>
        <p:spPr/>
        <p:txBody>
          <a:bodyPr/>
          <a:lstStyle/>
          <a:p>
            <a:r>
              <a:rPr lang="en-GB" dirty="0" smtClean="0"/>
              <a:t>Active listening continued</a:t>
            </a:r>
            <a:endParaRPr lang="en-GB"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art of effective questioning</a:t>
            </a:r>
            <a:endParaRPr lang="en-GB" dirty="0"/>
          </a:p>
        </p:txBody>
      </p:sp>
      <p:pic>
        <p:nvPicPr>
          <p:cNvPr id="26626" name="Picture 2" descr="http://t3.gstatic.com/images?q=tbn:kQQT_gAMVR_W6M:">
            <a:hlinkClick r:id="rId2"/>
          </p:cNvPr>
          <p:cNvPicPr>
            <a:picLocks noChangeAspect="1" noChangeArrowheads="1"/>
          </p:cNvPicPr>
          <p:nvPr/>
        </p:nvPicPr>
        <p:blipFill>
          <a:blip r:embed="rId3" cstate="print"/>
          <a:srcRect/>
          <a:stretch>
            <a:fillRect/>
          </a:stretch>
        </p:blipFill>
        <p:spPr bwMode="auto">
          <a:xfrm>
            <a:off x="785786" y="2000240"/>
            <a:ext cx="2214578" cy="2697759"/>
          </a:xfrm>
          <a:prstGeom prst="rect">
            <a:avLst/>
          </a:prstGeom>
          <a:noFill/>
        </p:spPr>
      </p:pic>
      <p:pic>
        <p:nvPicPr>
          <p:cNvPr id="26630" name="Picture 6" descr="See full size image">
            <a:hlinkClick r:id="rId4"/>
          </p:cNvPr>
          <p:cNvPicPr>
            <a:picLocks noChangeAspect="1" noChangeArrowheads="1"/>
          </p:cNvPicPr>
          <p:nvPr/>
        </p:nvPicPr>
        <p:blipFill>
          <a:blip r:embed="rId5" cstate="print"/>
          <a:srcRect/>
          <a:stretch>
            <a:fillRect/>
          </a:stretch>
        </p:blipFill>
        <p:spPr bwMode="auto">
          <a:xfrm>
            <a:off x="3643306" y="1340768"/>
            <a:ext cx="4313070" cy="3064546"/>
          </a:xfrm>
          <a:prstGeom prst="rect">
            <a:avLst/>
          </a:prstGeom>
          <a:noFill/>
        </p:spPr>
      </p:pic>
      <p:sp>
        <p:nvSpPr>
          <p:cNvPr id="6" name="TextBox 5"/>
          <p:cNvSpPr txBox="1"/>
          <p:nvPr/>
        </p:nvSpPr>
        <p:spPr>
          <a:xfrm>
            <a:off x="3923928" y="1844824"/>
            <a:ext cx="4171334" cy="1477328"/>
          </a:xfrm>
          <a:prstGeom prst="rect">
            <a:avLst/>
          </a:prstGeom>
          <a:noFill/>
        </p:spPr>
        <p:txBody>
          <a:bodyPr wrap="square" rtlCol="0">
            <a:spAutoFit/>
          </a:bodyPr>
          <a:lstStyle/>
          <a:p>
            <a:r>
              <a:rPr lang="en-GB" dirty="0" smtClean="0"/>
              <a:t>“I keep six honest serving men</a:t>
            </a:r>
          </a:p>
          <a:p>
            <a:r>
              <a:rPr lang="en-GB" dirty="0" smtClean="0"/>
              <a:t>(they taught me all I knew)</a:t>
            </a:r>
          </a:p>
          <a:p>
            <a:r>
              <a:rPr lang="en-GB" dirty="0" smtClean="0"/>
              <a:t>Their names are What and Why </a:t>
            </a:r>
          </a:p>
          <a:p>
            <a:r>
              <a:rPr lang="en-GB" dirty="0" smtClean="0"/>
              <a:t>and When and  How and Where</a:t>
            </a:r>
          </a:p>
          <a:p>
            <a:r>
              <a:rPr lang="en-GB" dirty="0" smtClean="0"/>
              <a:t> and Who.”</a:t>
            </a:r>
            <a:endParaRPr lang="en-GB" dirty="0"/>
          </a:p>
        </p:txBody>
      </p:sp>
      <p:sp>
        <p:nvSpPr>
          <p:cNvPr id="7" name="TextBox 6"/>
          <p:cNvSpPr txBox="1"/>
          <p:nvPr/>
        </p:nvSpPr>
        <p:spPr>
          <a:xfrm>
            <a:off x="357158" y="4786322"/>
            <a:ext cx="1648015" cy="369332"/>
          </a:xfrm>
          <a:prstGeom prst="rect">
            <a:avLst/>
          </a:prstGeom>
          <a:noFill/>
        </p:spPr>
        <p:txBody>
          <a:bodyPr wrap="none" rtlCol="0">
            <a:spAutoFit/>
          </a:bodyPr>
          <a:lstStyle/>
          <a:p>
            <a:r>
              <a:rPr lang="en-GB" dirty="0" smtClean="0"/>
              <a:t>Rudyard Kipling</a:t>
            </a:r>
            <a:endParaRPr lang="en-GB"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p:txBody>
          <a:bodyPr/>
          <a:lstStyle/>
          <a:p>
            <a:r>
              <a:rPr lang="en-GB" dirty="0" smtClean="0"/>
              <a:t>Coach acts as a mirror – reflecting back the </a:t>
            </a:r>
            <a:r>
              <a:rPr lang="en-GB" dirty="0" smtClean="0"/>
              <a:t>coachees</a:t>
            </a:r>
            <a:r>
              <a:rPr lang="en-GB" dirty="0" smtClean="0"/>
              <a:t> words, thoughts and ideas  to enable the </a:t>
            </a:r>
            <a:r>
              <a:rPr lang="en-GB" dirty="0" smtClean="0"/>
              <a:t>coachee</a:t>
            </a:r>
            <a:r>
              <a:rPr lang="en-GB" dirty="0" smtClean="0"/>
              <a:t> to see things more clearly, and in doing so work out how they move forward.</a:t>
            </a:r>
          </a:p>
          <a:p>
            <a:pPr>
              <a:buNone/>
            </a:pPr>
            <a:endParaRPr lang="en-GB" dirty="0" smtClean="0"/>
          </a:p>
          <a:p>
            <a:endParaRPr lang="en-GB" dirty="0"/>
          </a:p>
        </p:txBody>
      </p:sp>
      <p:sp>
        <p:nvSpPr>
          <p:cNvPr id="2" name="Title 1"/>
          <p:cNvSpPr>
            <a:spLocks noGrp="1"/>
          </p:cNvSpPr>
          <p:nvPr>
            <p:ph type="title"/>
          </p:nvPr>
        </p:nvSpPr>
        <p:spPr/>
        <p:txBody>
          <a:bodyPr/>
          <a:lstStyle/>
          <a:p>
            <a:r>
              <a:rPr lang="en-GB" dirty="0" smtClean="0"/>
              <a:t>Paraphrasing</a:t>
            </a:r>
            <a:endParaRPr lang="en-GB" dirty="0"/>
          </a:p>
        </p:txBody>
      </p:sp>
      <p:pic>
        <p:nvPicPr>
          <p:cNvPr id="8" name="Picture 3"/>
          <p:cNvPicPr>
            <a:picLocks noChangeAspect="1" noChangeArrowheads="1"/>
          </p:cNvPicPr>
          <p:nvPr/>
        </p:nvPicPr>
        <p:blipFill>
          <a:blip r:embed="rId2"/>
          <a:srcRect/>
          <a:stretch>
            <a:fillRect/>
          </a:stretch>
        </p:blipFill>
        <p:spPr bwMode="auto">
          <a:xfrm>
            <a:off x="6215074" y="4429132"/>
            <a:ext cx="1685714" cy="1685714"/>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Grp="1" noChangeAspect="1" noChangeArrowheads="1"/>
          </p:cNvPicPr>
          <p:nvPr>
            <p:ph idx="1"/>
          </p:nvPr>
        </p:nvPicPr>
        <p:blipFill>
          <a:blip r:embed="rId3"/>
          <a:srcRect/>
          <a:stretch>
            <a:fillRect/>
          </a:stretch>
        </p:blipFill>
        <p:spPr bwMode="auto">
          <a:xfrm>
            <a:off x="857224" y="1571612"/>
            <a:ext cx="7143800" cy="4438868"/>
          </a:xfrm>
          <a:prstGeom prst="rect">
            <a:avLst/>
          </a:prstGeom>
          <a:noFill/>
          <a:ln w="9525">
            <a:noFill/>
            <a:miter lim="800000"/>
            <a:headEnd/>
            <a:tailEnd/>
          </a:ln>
          <a:effectLst/>
        </p:spPr>
      </p:pic>
      <p:sp>
        <p:nvSpPr>
          <p:cNvPr id="2" name="Title 1"/>
          <p:cNvSpPr>
            <a:spLocks noGrp="1"/>
          </p:cNvSpPr>
          <p:nvPr>
            <p:ph type="title"/>
          </p:nvPr>
        </p:nvSpPr>
        <p:spPr/>
        <p:txBody>
          <a:bodyPr/>
          <a:lstStyle/>
          <a:p>
            <a:r>
              <a:rPr lang="en-GB" dirty="0" smtClean="0"/>
              <a:t>Johari’s</a:t>
            </a:r>
            <a:r>
              <a:rPr lang="en-GB" dirty="0" smtClean="0"/>
              <a:t> Window</a:t>
            </a:r>
            <a:endParaRPr lang="en-GB" dirty="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Provide feedback</a:t>
            </a:r>
          </a:p>
          <a:p>
            <a:r>
              <a:rPr lang="en-GB" dirty="0" smtClean="0"/>
              <a:t>Build trust</a:t>
            </a:r>
          </a:p>
          <a:p>
            <a:r>
              <a:rPr lang="en-GB" dirty="0" smtClean="0"/>
              <a:t>Active and empathetic listening skills</a:t>
            </a:r>
          </a:p>
          <a:p>
            <a:r>
              <a:rPr lang="en-GB" dirty="0" smtClean="0"/>
              <a:t>Constructive feedback</a:t>
            </a:r>
            <a:endParaRPr lang="en-GB" dirty="0"/>
          </a:p>
        </p:txBody>
      </p:sp>
      <p:sp>
        <p:nvSpPr>
          <p:cNvPr id="2" name="Title 1"/>
          <p:cNvSpPr>
            <a:spLocks noGrp="1"/>
          </p:cNvSpPr>
          <p:nvPr>
            <p:ph type="title"/>
          </p:nvPr>
        </p:nvSpPr>
        <p:spPr/>
        <p:txBody>
          <a:bodyPr/>
          <a:lstStyle/>
          <a:p>
            <a:r>
              <a:rPr lang="en-GB" dirty="0" smtClean="0"/>
              <a:t>During disclosure</a:t>
            </a:r>
            <a:endParaRPr lang="en-GB"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In groups of four</a:t>
            </a:r>
          </a:p>
          <a:p>
            <a:r>
              <a:rPr lang="en-GB" dirty="0" smtClean="0"/>
              <a:t>1 </a:t>
            </a:r>
            <a:r>
              <a:rPr lang="en-GB" dirty="0" smtClean="0"/>
              <a:t>coachee</a:t>
            </a:r>
            <a:endParaRPr lang="en-GB" dirty="0" smtClean="0"/>
          </a:p>
          <a:p>
            <a:r>
              <a:rPr lang="en-GB" dirty="0" smtClean="0"/>
              <a:t>1 coach</a:t>
            </a:r>
          </a:p>
          <a:p>
            <a:r>
              <a:rPr lang="en-GB" dirty="0" smtClean="0"/>
              <a:t>2 observers</a:t>
            </a:r>
          </a:p>
          <a:p>
            <a:r>
              <a:rPr lang="en-GB" dirty="0" smtClean="0"/>
              <a:t>Each person has to be coached, coach and observe</a:t>
            </a:r>
          </a:p>
          <a:p>
            <a:r>
              <a:rPr lang="en-GB" dirty="0" smtClean="0"/>
              <a:t>Each coaching session should take 20 minutes</a:t>
            </a:r>
            <a:endParaRPr lang="en-GB" dirty="0"/>
          </a:p>
        </p:txBody>
      </p:sp>
      <p:sp>
        <p:nvSpPr>
          <p:cNvPr id="2" name="Title 1"/>
          <p:cNvSpPr>
            <a:spLocks noGrp="1"/>
          </p:cNvSpPr>
          <p:nvPr>
            <p:ph type="title"/>
          </p:nvPr>
        </p:nvSpPr>
        <p:spPr/>
        <p:txBody>
          <a:bodyPr/>
          <a:lstStyle/>
          <a:p>
            <a:r>
              <a:rPr lang="en-GB" dirty="0" smtClean="0"/>
              <a:t>Practical Application</a:t>
            </a:r>
            <a:endParaRPr lang="en-GB" dirty="0"/>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Integrating coaching with the bigger picture</a:t>
            </a:r>
          </a:p>
          <a:p>
            <a:r>
              <a:rPr lang="en-GB" dirty="0" smtClean="0"/>
              <a:t>Opening closed doors</a:t>
            </a:r>
          </a:p>
          <a:p>
            <a:r>
              <a:rPr lang="en-GB" dirty="0" smtClean="0"/>
              <a:t>Meeting the needs of both the organisation and individual</a:t>
            </a:r>
          </a:p>
          <a:p>
            <a:r>
              <a:rPr lang="en-GB" dirty="0" smtClean="0"/>
              <a:t>Information flow and confidentiality</a:t>
            </a:r>
          </a:p>
          <a:p>
            <a:r>
              <a:rPr lang="en-GB" dirty="0" smtClean="0"/>
              <a:t>Scoping and controlling </a:t>
            </a:r>
            <a:r>
              <a:rPr lang="en-GB" dirty="0" smtClean="0"/>
              <a:t>costs</a:t>
            </a:r>
          </a:p>
          <a:p>
            <a:r>
              <a:rPr lang="en-GB" dirty="0" smtClean="0"/>
              <a:t>Demonstrating return on investment</a:t>
            </a:r>
            <a:endParaRPr lang="en-GB" dirty="0"/>
          </a:p>
        </p:txBody>
      </p:sp>
      <p:sp>
        <p:nvSpPr>
          <p:cNvPr id="2" name="Title 1"/>
          <p:cNvSpPr>
            <a:spLocks noGrp="1"/>
          </p:cNvSpPr>
          <p:nvPr>
            <p:ph type="title"/>
          </p:nvPr>
        </p:nvSpPr>
        <p:spPr/>
        <p:txBody>
          <a:bodyPr>
            <a:normAutofit fontScale="90000"/>
          </a:bodyPr>
          <a:lstStyle/>
          <a:p>
            <a:r>
              <a:rPr lang="en-GB" dirty="0" smtClean="0"/>
              <a:t>Challenges facing HR Practitioners</a:t>
            </a:r>
            <a:endParaRPr lang="en-GB" dirty="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55000" lnSpcReduction="20000"/>
          </a:bodyPr>
          <a:lstStyle/>
          <a:p>
            <a:r>
              <a:rPr lang="en-GB" dirty="0" smtClean="0"/>
              <a:t>Academy of Executive Coaching  (online) Available from: </a:t>
            </a:r>
            <a:r>
              <a:rPr lang="en-GB" u="sng" dirty="0" smtClean="0">
                <a:hlinkClick r:id="rId2"/>
              </a:rPr>
              <a:t>http://www.aoec.com/executivecoaching/casestudy1.asp</a:t>
            </a:r>
            <a:r>
              <a:rPr lang="en-GB" dirty="0" smtClean="0"/>
              <a:t> </a:t>
            </a:r>
            <a:r>
              <a:rPr lang="en-GB" dirty="0" smtClean="0"/>
              <a:t>(</a:t>
            </a:r>
            <a:endParaRPr lang="en-GB" dirty="0" smtClean="0"/>
          </a:p>
          <a:p>
            <a:r>
              <a:rPr lang="en-GB" dirty="0" smtClean="0"/>
              <a:t> </a:t>
            </a:r>
          </a:p>
          <a:p>
            <a:r>
              <a:rPr lang="en-GB" dirty="0" smtClean="0"/>
              <a:t>Chartered Institute of Professional Development (online) Available from: </a:t>
            </a:r>
            <a:r>
              <a:rPr lang="en-GB" u="sng" dirty="0" smtClean="0">
                <a:hlinkClick r:id="rId3"/>
              </a:rPr>
              <a:t>http://www.cipd.co.uk/onlineinfodocuments/atozresources.htm</a:t>
            </a:r>
            <a:r>
              <a:rPr lang="en-GB" dirty="0" smtClean="0"/>
              <a:t> </a:t>
            </a:r>
            <a:r>
              <a:rPr lang="en-GB" dirty="0" smtClean="0"/>
              <a:t>The </a:t>
            </a:r>
            <a:r>
              <a:rPr lang="en-GB" dirty="0" smtClean="0"/>
              <a:t>Coaching and Mentoring Network (online) Available from: </a:t>
            </a:r>
          </a:p>
          <a:p>
            <a:r>
              <a:rPr lang="en-GB" u="sng" dirty="0" smtClean="0">
                <a:hlinkClick r:id="rId4"/>
              </a:rPr>
              <a:t>http://www.coachingnetwork.org.uk</a:t>
            </a:r>
            <a:r>
              <a:rPr lang="en-GB" dirty="0" smtClean="0"/>
              <a:t> </a:t>
            </a:r>
          </a:p>
          <a:p>
            <a:endParaRPr lang="en-GB" dirty="0" smtClean="0"/>
          </a:p>
          <a:p>
            <a:r>
              <a:rPr lang="en-GB" dirty="0" smtClean="0"/>
              <a:t>CIPD</a:t>
            </a:r>
            <a:r>
              <a:rPr lang="en-GB" dirty="0" smtClean="0"/>
              <a:t> </a:t>
            </a:r>
            <a:r>
              <a:rPr lang="en-GB" dirty="0" smtClean="0"/>
              <a:t>online journals (online) Available from: </a:t>
            </a:r>
          </a:p>
          <a:p>
            <a:r>
              <a:rPr lang="en-GB" u="sng" dirty="0" smtClean="0">
                <a:hlinkClick r:id="rId5"/>
              </a:rPr>
              <a:t>http://www.cipd.co.uk/Journals</a:t>
            </a:r>
            <a:r>
              <a:rPr lang="en-GB" dirty="0" smtClean="0"/>
              <a:t> </a:t>
            </a:r>
          </a:p>
          <a:p>
            <a:r>
              <a:rPr lang="en-GB" dirty="0" smtClean="0"/>
              <a:t> </a:t>
            </a:r>
          </a:p>
          <a:p>
            <a:r>
              <a:rPr lang="en-GB" dirty="0" smtClean="0"/>
              <a:t>CIPD</a:t>
            </a:r>
            <a:r>
              <a:rPr lang="en-GB" dirty="0" smtClean="0"/>
              <a:t> Survey reports (online) Available from:</a:t>
            </a:r>
          </a:p>
          <a:p>
            <a:r>
              <a:rPr lang="en-GB" u="sng" dirty="0" smtClean="0">
                <a:hlinkClick r:id="rId6"/>
              </a:rPr>
              <a:t>http://www.cipd.co.uk/surveys</a:t>
            </a:r>
            <a:r>
              <a:rPr lang="en-GB" dirty="0" smtClean="0"/>
              <a:t> </a:t>
            </a:r>
          </a:p>
          <a:p>
            <a:r>
              <a:rPr lang="en-GB" dirty="0" smtClean="0"/>
              <a:t> </a:t>
            </a:r>
          </a:p>
          <a:p>
            <a:r>
              <a:rPr lang="en-GB" smtClean="0"/>
              <a:t>  </a:t>
            </a:r>
            <a:r>
              <a:rPr lang="en-GB" dirty="0" smtClean="0"/>
              <a:t>Guide (online) Available from: </a:t>
            </a:r>
          </a:p>
          <a:p>
            <a:r>
              <a:rPr lang="en-GB" u="sng" dirty="0" smtClean="0">
                <a:hlinkClick r:id="rId7"/>
              </a:rPr>
              <a:t>http://www.hrmguide.co.uk</a:t>
            </a:r>
            <a:r>
              <a:rPr lang="en-GB" dirty="0" smtClean="0"/>
              <a:t> </a:t>
            </a:r>
            <a:r>
              <a:rPr lang="en-GB" dirty="0" smtClean="0"/>
              <a:t>(</a:t>
            </a:r>
            <a:endParaRPr lang="en-GB" dirty="0" smtClean="0"/>
          </a:p>
          <a:p>
            <a:endParaRPr lang="en-GB" dirty="0" smtClean="0">
              <a:hlinkClick r:id="rId8"/>
            </a:endParaRPr>
          </a:p>
          <a:p>
            <a:r>
              <a:rPr lang="en-GB" dirty="0" smtClean="0">
                <a:hlinkClick r:id="rId9"/>
              </a:rPr>
              <a:t>www.mindtools.com</a:t>
            </a:r>
            <a:endParaRPr lang="en-GB" dirty="0" smtClean="0"/>
          </a:p>
          <a:p>
            <a:endParaRPr lang="en-GB" dirty="0" smtClean="0"/>
          </a:p>
          <a:p>
            <a:endParaRPr lang="en-GB" dirty="0" smtClean="0"/>
          </a:p>
          <a:p>
            <a:endParaRPr lang="en-GB" dirty="0"/>
          </a:p>
        </p:txBody>
      </p:sp>
      <p:sp>
        <p:nvSpPr>
          <p:cNvPr id="2" name="Title 1"/>
          <p:cNvSpPr>
            <a:spLocks noGrp="1"/>
          </p:cNvSpPr>
          <p:nvPr>
            <p:ph type="title"/>
          </p:nvPr>
        </p:nvSpPr>
        <p:spPr/>
        <p:txBody>
          <a:bodyPr/>
          <a:lstStyle/>
          <a:p>
            <a:r>
              <a:rPr lang="en-GB" dirty="0" smtClean="0"/>
              <a:t>References</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539</TotalTime>
  <Words>1680</Words>
  <Application>Microsoft Office PowerPoint</Application>
  <PresentationFormat>On-screen Show (4:3)</PresentationFormat>
  <Paragraphs>320</Paragraphs>
  <Slides>46</Slides>
  <Notes>14</Notes>
  <HiddenSlides>0</HiddenSlides>
  <MMClips>0</MMClip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Concourse</vt:lpstr>
      <vt:lpstr>Skills Workshop</vt:lpstr>
      <vt:lpstr>Learning Outcomes</vt:lpstr>
      <vt:lpstr>The bigger picture</vt:lpstr>
      <vt:lpstr>How much do organisations spend per year on L&amp;D?</vt:lpstr>
      <vt:lpstr>**In-house Provisions</vt:lpstr>
      <vt:lpstr>Choice of methods depends on several factors including: </vt:lpstr>
      <vt:lpstr>What is Coaching?</vt:lpstr>
      <vt:lpstr>Some Benefits</vt:lpstr>
      <vt:lpstr>Organisation Level</vt:lpstr>
      <vt:lpstr>The importance of learning in organisations</vt:lpstr>
      <vt:lpstr>Coaching as a mind map</vt:lpstr>
      <vt:lpstr>Slide 12</vt:lpstr>
      <vt:lpstr>Is coaching the answer?</vt:lpstr>
      <vt:lpstr>A perfect partnership?</vt:lpstr>
      <vt:lpstr>What can influence an individuals capacity to coach or be coached?</vt:lpstr>
      <vt:lpstr>Betari’s Box</vt:lpstr>
      <vt:lpstr>Potential barriers to learning? </vt:lpstr>
      <vt:lpstr>Basic Principles  from which a coach should work</vt:lpstr>
      <vt:lpstr>Diagnostic tools to understand yourself and your coachee better</vt:lpstr>
      <vt:lpstr>Big 5 Personality Traits </vt:lpstr>
      <vt:lpstr>MBTI preferences are an indicator of:- </vt:lpstr>
      <vt:lpstr>Examples</vt:lpstr>
      <vt:lpstr>Slide 23</vt:lpstr>
      <vt:lpstr>Slide 24</vt:lpstr>
      <vt:lpstr>Slide 25</vt:lpstr>
      <vt:lpstr>4 Domains of Emotional Intelligence  (Goleman 2002)</vt:lpstr>
      <vt:lpstr>Intrapersonal         Interpersonal</vt:lpstr>
      <vt:lpstr>An interview with Daniel Goleman</vt:lpstr>
      <vt:lpstr> Kolb’s experiential learning cycle and   Honey and Mumford’s learning styles</vt:lpstr>
      <vt:lpstr>Learning Styles</vt:lpstr>
      <vt:lpstr>Core elements of Good Coaching</vt:lpstr>
      <vt:lpstr>Coaching Frameworks</vt:lpstr>
      <vt:lpstr>Who does what? Areas of responsibility</vt:lpstr>
      <vt:lpstr>Goals, Strategies and Actions</vt:lpstr>
      <vt:lpstr>Vroom (1964)</vt:lpstr>
      <vt:lpstr>Coaching Skills</vt:lpstr>
      <vt:lpstr>Applying appropriate levels of challenge</vt:lpstr>
      <vt:lpstr>5 levels of Listening</vt:lpstr>
      <vt:lpstr>Active listening continued</vt:lpstr>
      <vt:lpstr>The art of effective questioning</vt:lpstr>
      <vt:lpstr>Paraphrasing</vt:lpstr>
      <vt:lpstr>Johari’s Window</vt:lpstr>
      <vt:lpstr>During disclosure</vt:lpstr>
      <vt:lpstr>Practical Application</vt:lpstr>
      <vt:lpstr>Challenges facing HR Practitioners</vt:lpstr>
      <vt:lpstr>References</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Samantha Morgan</dc:creator>
  <cp:lastModifiedBy>Samantha Morgan</cp:lastModifiedBy>
  <cp:revision>57</cp:revision>
  <dcterms:created xsi:type="dcterms:W3CDTF">2013-04-11T12:57:09Z</dcterms:created>
  <dcterms:modified xsi:type="dcterms:W3CDTF">2013-04-16T08:36:49Z</dcterms:modified>
</cp:coreProperties>
</file>