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Lst>
  <p:sldSz cy="5143500" cx="9144000"/>
  <p:notesSz cx="6858000" cy="9144000"/>
  <p:embeddedFontLst>
    <p:embeddedFont>
      <p:font typeface="Proxima Nova"/>
      <p:regular r:id="rId12"/>
      <p:bold r:id="rId13"/>
      <p:italic r:id="rId14"/>
      <p:boldItalic r:id="rId1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font" Target="fonts/ProximaNova-bold.fntdata"/><Relationship Id="rId12" Type="http://schemas.openxmlformats.org/officeDocument/2006/relationships/font" Target="fonts/ProximaNova-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ProximaNova-boldItalic.fntdata"/><Relationship Id="rId14" Type="http://schemas.openxmlformats.org/officeDocument/2006/relationships/font" Target="fonts/ProximaNova-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21763313315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21763313315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g21763313315_2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 name="Google Shape;69;g21763313315_2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21763313315_2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21763313315_2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21763313315_2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21763313315_2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21763313315_2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21763313315_2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0" y="2998150"/>
            <a:ext cx="9144000" cy="0"/>
          </a:xfrm>
          <a:prstGeom prst="straightConnector1">
            <a:avLst/>
          </a:prstGeom>
          <a:noFill/>
          <a:ln cap="flat" cmpd="sng" w="19050">
            <a:solidFill>
              <a:schemeClr val="lt2"/>
            </a:solidFill>
            <a:prstDash val="solid"/>
            <a:round/>
            <a:headEnd len="sm" w="sm" type="none"/>
            <a:tailEnd len="sm" w="sm" type="none"/>
          </a:ln>
        </p:spPr>
      </p:cxnSp>
      <p:sp>
        <p:nvSpPr>
          <p:cNvPr id="11" name="Google Shape;11;p2"/>
          <p:cNvSpPr txBox="1"/>
          <p:nvPr>
            <p:ph type="ctrTitle"/>
          </p:nvPr>
        </p:nvSpPr>
        <p:spPr>
          <a:xfrm>
            <a:off x="510450" y="1257300"/>
            <a:ext cx="8123100" cy="15885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12" name="Google Shape;12;p2"/>
          <p:cNvSpPr txBox="1"/>
          <p:nvPr>
            <p:ph idx="1" type="subTitle"/>
          </p:nvPr>
        </p:nvSpPr>
        <p:spPr>
          <a:xfrm>
            <a:off x="510450" y="3182313"/>
            <a:ext cx="8123100" cy="6300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2400"/>
              <a:buNone/>
              <a:defRPr sz="2400">
                <a:solidFill>
                  <a:schemeClr val="lt1"/>
                </a:solidFill>
              </a:defRPr>
            </a:lvl1pPr>
            <a:lvl2pPr lvl="1">
              <a:lnSpc>
                <a:spcPct val="100000"/>
              </a:lnSpc>
              <a:spcBef>
                <a:spcPts val="0"/>
              </a:spcBef>
              <a:spcAft>
                <a:spcPts val="0"/>
              </a:spcAft>
              <a:buClr>
                <a:schemeClr val="lt1"/>
              </a:buClr>
              <a:buSzPts val="2400"/>
              <a:buNone/>
              <a:defRPr sz="2400">
                <a:solidFill>
                  <a:schemeClr val="lt1"/>
                </a:solidFill>
              </a:defRPr>
            </a:lvl2pPr>
            <a:lvl3pPr lvl="2">
              <a:lnSpc>
                <a:spcPct val="100000"/>
              </a:lnSpc>
              <a:spcBef>
                <a:spcPts val="0"/>
              </a:spcBef>
              <a:spcAft>
                <a:spcPts val="0"/>
              </a:spcAft>
              <a:buClr>
                <a:schemeClr val="lt1"/>
              </a:buClr>
              <a:buSzPts val="2400"/>
              <a:buNone/>
              <a:defRPr sz="2400">
                <a:solidFill>
                  <a:schemeClr val="lt1"/>
                </a:solidFill>
              </a:defRPr>
            </a:lvl3pPr>
            <a:lvl4pPr lvl="3">
              <a:lnSpc>
                <a:spcPct val="100000"/>
              </a:lnSpc>
              <a:spcBef>
                <a:spcPts val="0"/>
              </a:spcBef>
              <a:spcAft>
                <a:spcPts val="0"/>
              </a:spcAft>
              <a:buClr>
                <a:schemeClr val="lt1"/>
              </a:buClr>
              <a:buSzPts val="2400"/>
              <a:buNone/>
              <a:defRPr sz="2400">
                <a:solidFill>
                  <a:schemeClr val="lt1"/>
                </a:solidFill>
              </a:defRPr>
            </a:lvl4pPr>
            <a:lvl5pPr lvl="4">
              <a:lnSpc>
                <a:spcPct val="100000"/>
              </a:lnSpc>
              <a:spcBef>
                <a:spcPts val="0"/>
              </a:spcBef>
              <a:spcAft>
                <a:spcPts val="0"/>
              </a:spcAft>
              <a:buClr>
                <a:schemeClr val="lt1"/>
              </a:buClr>
              <a:buSzPts val="2400"/>
              <a:buNone/>
              <a:defRPr sz="2400">
                <a:solidFill>
                  <a:schemeClr val="lt1"/>
                </a:solidFill>
              </a:defRPr>
            </a:lvl5pPr>
            <a:lvl6pPr lvl="5">
              <a:lnSpc>
                <a:spcPct val="100000"/>
              </a:lnSpc>
              <a:spcBef>
                <a:spcPts val="0"/>
              </a:spcBef>
              <a:spcAft>
                <a:spcPts val="0"/>
              </a:spcAft>
              <a:buClr>
                <a:schemeClr val="lt1"/>
              </a:buClr>
              <a:buSzPts val="2400"/>
              <a:buNone/>
              <a:defRPr sz="2400">
                <a:solidFill>
                  <a:schemeClr val="lt1"/>
                </a:solidFill>
              </a:defRPr>
            </a:lvl6pPr>
            <a:lvl7pPr lvl="6">
              <a:lnSpc>
                <a:spcPct val="100000"/>
              </a:lnSpc>
              <a:spcBef>
                <a:spcPts val="0"/>
              </a:spcBef>
              <a:spcAft>
                <a:spcPts val="0"/>
              </a:spcAft>
              <a:buClr>
                <a:schemeClr val="lt1"/>
              </a:buClr>
              <a:buSzPts val="2400"/>
              <a:buNone/>
              <a:defRPr sz="2400">
                <a:solidFill>
                  <a:schemeClr val="lt1"/>
                </a:solidFill>
              </a:defRPr>
            </a:lvl7pPr>
            <a:lvl8pPr lvl="7">
              <a:lnSpc>
                <a:spcPct val="100000"/>
              </a:lnSpc>
              <a:spcBef>
                <a:spcPts val="0"/>
              </a:spcBef>
              <a:spcAft>
                <a:spcPts val="0"/>
              </a:spcAft>
              <a:buClr>
                <a:schemeClr val="lt1"/>
              </a:buClr>
              <a:buSzPts val="2400"/>
              <a:buNone/>
              <a:defRPr sz="2400">
                <a:solidFill>
                  <a:schemeClr val="lt1"/>
                </a:solidFill>
              </a:defRPr>
            </a:lvl8pPr>
            <a:lvl9pPr lvl="8">
              <a:lnSpc>
                <a:spcPct val="100000"/>
              </a:lnSpc>
              <a:spcBef>
                <a:spcPts val="0"/>
              </a:spcBef>
              <a:spcAft>
                <a:spcPts val="0"/>
              </a:spcAft>
              <a:buClr>
                <a:schemeClr val="lt1"/>
              </a:buClr>
              <a:buSzPts val="2400"/>
              <a:buNone/>
              <a:defRPr sz="2400">
                <a:solidFill>
                  <a:schemeClr val="lt1"/>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4" name="Shape 14"/>
        <p:cNvGrpSpPr/>
        <p:nvPr/>
      </p:nvGrpSpPr>
      <p:grpSpPr>
        <a:xfrm>
          <a:off x="0" y="0"/>
          <a:ext cx="0" cy="0"/>
          <a:chOff x="0" y="0"/>
          <a:chExt cx="0" cy="0"/>
        </a:xfrm>
      </p:grpSpPr>
      <p:cxnSp>
        <p:nvCxnSpPr>
          <p:cNvPr id="15" name="Google Shape;15;p3"/>
          <p:cNvCxnSpPr/>
          <p:nvPr/>
        </p:nvCxnSpPr>
        <p:spPr>
          <a:xfrm>
            <a:off x="0" y="2998150"/>
            <a:ext cx="9144000" cy="0"/>
          </a:xfrm>
          <a:prstGeom prst="straightConnector1">
            <a:avLst/>
          </a:prstGeom>
          <a:noFill/>
          <a:ln cap="flat" cmpd="sng" w="19050">
            <a:solidFill>
              <a:schemeClr val="lt2"/>
            </a:solidFill>
            <a:prstDash val="solid"/>
            <a:round/>
            <a:headEnd len="sm" w="sm" type="none"/>
            <a:tailEnd len="sm" w="sm" type="none"/>
          </a:ln>
        </p:spPr>
      </p:cxnSp>
      <p:sp>
        <p:nvSpPr>
          <p:cNvPr id="16" name="Google Shape;16;p3"/>
          <p:cNvSpPr txBox="1"/>
          <p:nvPr>
            <p:ph type="title"/>
          </p:nvPr>
        </p:nvSpPr>
        <p:spPr>
          <a:xfrm>
            <a:off x="510450" y="2057400"/>
            <a:ext cx="8123100" cy="778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7" name="Google Shape;17;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1" name="Google Shape;21;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2" name="Google Shape;22;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5" name="Google Shape;25;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 name="Google Shape;26;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30" name="Google Shape;30;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Google Shape;33;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4" name="Google Shape;34;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7975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7" name="Google Shape;37;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0" name="Google Shape;40;p9"/>
          <p:cNvCxnSpPr/>
          <p:nvPr/>
        </p:nvCxnSpPr>
        <p:spPr>
          <a:xfrm>
            <a:off x="5029675" y="4495500"/>
            <a:ext cx="468300" cy="0"/>
          </a:xfrm>
          <a:prstGeom prst="straightConnector1">
            <a:avLst/>
          </a:prstGeom>
          <a:noFill/>
          <a:ln cap="flat" cmpd="sng" w="19050">
            <a:solidFill>
              <a:schemeClr val="lt2"/>
            </a:solidFill>
            <a:prstDash val="solid"/>
            <a:round/>
            <a:headEnd len="sm" w="sm" type="none"/>
            <a:tailEnd len="sm" w="sm" type="none"/>
          </a:ln>
        </p:spPr>
      </p:cxnSp>
      <p:sp>
        <p:nvSpPr>
          <p:cNvPr id="41" name="Google Shape;41;p9"/>
          <p:cNvSpPr txBox="1"/>
          <p:nvPr>
            <p:ph type="title"/>
          </p:nvPr>
        </p:nvSpPr>
        <p:spPr>
          <a:xfrm>
            <a:off x="265500" y="1205825"/>
            <a:ext cx="4045200" cy="15096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2" name="Google Shape;42;p9"/>
          <p:cNvSpPr txBox="1"/>
          <p:nvPr>
            <p:ph idx="1" type="subTitle"/>
          </p:nvPr>
        </p:nvSpPr>
        <p:spPr>
          <a:xfrm>
            <a:off x="265500" y="27690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44" name="Google Shape;44;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1700" y="423682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2100"/>
              <a:buNone/>
              <a:defRPr sz="2100"/>
            </a:lvl1pPr>
          </a:lstStyle>
          <a:p/>
        </p:txBody>
      </p:sp>
      <p:sp>
        <p:nvSpPr>
          <p:cNvPr id="47" name="Google Shape;47;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8"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11"/>
          <p:cNvSpPr txBox="1"/>
          <p:nvPr>
            <p:ph hasCustomPrompt="1" type="title"/>
          </p:nvPr>
        </p:nvSpPr>
        <p:spPr>
          <a:xfrm>
            <a:off x="311700" y="991475"/>
            <a:ext cx="8520600" cy="19179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14000"/>
              <a:buNone/>
              <a:defRPr b="1" sz="14000"/>
            </a:lvl1pPr>
            <a:lvl2pPr lvl="1" algn="ctr">
              <a:spcBef>
                <a:spcPts val="0"/>
              </a:spcBef>
              <a:spcAft>
                <a:spcPts val="0"/>
              </a:spcAft>
              <a:buSzPts val="14000"/>
              <a:buNone/>
              <a:defRPr b="1" sz="14000"/>
            </a:lvl2pPr>
            <a:lvl3pPr lvl="2" algn="ctr">
              <a:spcBef>
                <a:spcPts val="0"/>
              </a:spcBef>
              <a:spcAft>
                <a:spcPts val="0"/>
              </a:spcAft>
              <a:buSzPts val="14000"/>
              <a:buNone/>
              <a:defRPr b="1" sz="14000"/>
            </a:lvl3pPr>
            <a:lvl4pPr lvl="3" algn="ctr">
              <a:spcBef>
                <a:spcPts val="0"/>
              </a:spcBef>
              <a:spcAft>
                <a:spcPts val="0"/>
              </a:spcAft>
              <a:buSzPts val="14000"/>
              <a:buNone/>
              <a:defRPr b="1" sz="14000"/>
            </a:lvl4pPr>
            <a:lvl5pPr lvl="4" algn="ctr">
              <a:spcBef>
                <a:spcPts val="0"/>
              </a:spcBef>
              <a:spcAft>
                <a:spcPts val="0"/>
              </a:spcAft>
              <a:buSzPts val="14000"/>
              <a:buNone/>
              <a:defRPr b="1" sz="14000"/>
            </a:lvl5pPr>
            <a:lvl6pPr lvl="5" algn="ctr">
              <a:spcBef>
                <a:spcPts val="0"/>
              </a:spcBef>
              <a:spcAft>
                <a:spcPts val="0"/>
              </a:spcAft>
              <a:buSzPts val="14000"/>
              <a:buNone/>
              <a:defRPr b="1" sz="14000"/>
            </a:lvl6pPr>
            <a:lvl7pPr lvl="6" algn="ctr">
              <a:spcBef>
                <a:spcPts val="0"/>
              </a:spcBef>
              <a:spcAft>
                <a:spcPts val="0"/>
              </a:spcAft>
              <a:buSzPts val="14000"/>
              <a:buNone/>
              <a:defRPr b="1" sz="14000"/>
            </a:lvl7pPr>
            <a:lvl8pPr lvl="7" algn="ctr">
              <a:spcBef>
                <a:spcPts val="0"/>
              </a:spcBef>
              <a:spcAft>
                <a:spcPts val="0"/>
              </a:spcAft>
              <a:buSzPts val="14000"/>
              <a:buNone/>
              <a:defRPr b="1" sz="14000"/>
            </a:lvl8pPr>
            <a:lvl9pPr lvl="8" algn="ctr">
              <a:spcBef>
                <a:spcPts val="0"/>
              </a:spcBef>
              <a:spcAft>
                <a:spcPts val="0"/>
              </a:spcAft>
              <a:buSzPts val="14000"/>
              <a:buNone/>
              <a:defRPr b="1" sz="14000"/>
            </a:lvl9pPr>
          </a:lstStyle>
          <a:p>
            <a:r>
              <a:t>xx%</a:t>
            </a:r>
          </a:p>
        </p:txBody>
      </p:sp>
      <p:sp>
        <p:nvSpPr>
          <p:cNvPr id="51" name="Google Shape;51;p11"/>
          <p:cNvSpPr txBox="1"/>
          <p:nvPr>
            <p:ph idx="1" type="body"/>
          </p:nvPr>
        </p:nvSpPr>
        <p:spPr>
          <a:xfrm>
            <a:off x="311700" y="3071300"/>
            <a:ext cx="8520600" cy="901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pearmint">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indent="-317500" lvl="1" marL="9144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indent="-317500" lvl="2" marL="13716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indent="-317500" lvl="3" marL="18288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indent="-317500" lvl="4" marL="22860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indent="-317500" lvl="5" marL="27432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indent="-317500" lvl="6" marL="32004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indent="-317500" lvl="7" marL="36576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indent="-317500" lvl="8" marL="41148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1"/>
                </a:solidFill>
                <a:latin typeface="Proxima Nova"/>
                <a:ea typeface="Proxima Nova"/>
                <a:cs typeface="Proxima Nova"/>
                <a:sym typeface="Proxima Nova"/>
              </a:defRPr>
            </a:lvl1pPr>
            <a:lvl2pPr lvl="1" algn="r">
              <a:buNone/>
              <a:defRPr sz="1000">
                <a:solidFill>
                  <a:schemeClr val="dk1"/>
                </a:solidFill>
                <a:latin typeface="Proxima Nova"/>
                <a:ea typeface="Proxima Nova"/>
                <a:cs typeface="Proxima Nova"/>
                <a:sym typeface="Proxima Nova"/>
              </a:defRPr>
            </a:lvl2pPr>
            <a:lvl3pPr lvl="2" algn="r">
              <a:buNone/>
              <a:defRPr sz="1000">
                <a:solidFill>
                  <a:schemeClr val="dk1"/>
                </a:solidFill>
                <a:latin typeface="Proxima Nova"/>
                <a:ea typeface="Proxima Nova"/>
                <a:cs typeface="Proxima Nova"/>
                <a:sym typeface="Proxima Nova"/>
              </a:defRPr>
            </a:lvl3pPr>
            <a:lvl4pPr lvl="3" algn="r">
              <a:buNone/>
              <a:defRPr sz="1000">
                <a:solidFill>
                  <a:schemeClr val="dk1"/>
                </a:solidFill>
                <a:latin typeface="Proxima Nova"/>
                <a:ea typeface="Proxima Nova"/>
                <a:cs typeface="Proxima Nova"/>
                <a:sym typeface="Proxima Nova"/>
              </a:defRPr>
            </a:lvl4pPr>
            <a:lvl5pPr lvl="4" algn="r">
              <a:buNone/>
              <a:defRPr sz="1000">
                <a:solidFill>
                  <a:schemeClr val="dk1"/>
                </a:solidFill>
                <a:latin typeface="Proxima Nova"/>
                <a:ea typeface="Proxima Nova"/>
                <a:cs typeface="Proxima Nova"/>
                <a:sym typeface="Proxima Nova"/>
              </a:defRPr>
            </a:lvl5pPr>
            <a:lvl6pPr lvl="5" algn="r">
              <a:buNone/>
              <a:defRPr sz="1000">
                <a:solidFill>
                  <a:schemeClr val="dk1"/>
                </a:solidFill>
                <a:latin typeface="Proxima Nova"/>
                <a:ea typeface="Proxima Nova"/>
                <a:cs typeface="Proxima Nova"/>
                <a:sym typeface="Proxima Nova"/>
              </a:defRPr>
            </a:lvl6pPr>
            <a:lvl7pPr lvl="6" algn="r">
              <a:buNone/>
              <a:defRPr sz="1000">
                <a:solidFill>
                  <a:schemeClr val="dk1"/>
                </a:solidFill>
                <a:latin typeface="Proxima Nova"/>
                <a:ea typeface="Proxima Nova"/>
                <a:cs typeface="Proxima Nova"/>
                <a:sym typeface="Proxima Nova"/>
              </a:defRPr>
            </a:lvl7pPr>
            <a:lvl8pPr lvl="7" algn="r">
              <a:buNone/>
              <a:defRPr sz="1000">
                <a:solidFill>
                  <a:schemeClr val="dk1"/>
                </a:solidFill>
                <a:latin typeface="Proxima Nova"/>
                <a:ea typeface="Proxima Nova"/>
                <a:cs typeface="Proxima Nova"/>
                <a:sym typeface="Proxima Nova"/>
              </a:defRPr>
            </a:lvl8pPr>
            <a:lvl9pPr lvl="8" algn="r">
              <a:buNone/>
              <a:defRPr sz="1000">
                <a:solidFill>
                  <a:schemeClr val="dk1"/>
                </a:solidFill>
                <a:latin typeface="Proxima Nova"/>
                <a:ea typeface="Proxima Nova"/>
                <a:cs typeface="Proxima Nova"/>
                <a:sym typeface="Proxima Nova"/>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6.xml"/><Relationship Id="rId3" Type="http://schemas.openxmlformats.org/officeDocument/2006/relationships/hyperlink" Target="https://oi.uchicago.edu/research/symposia/religion-and-power-divine-kingship-ancient-world-and-beyond-0"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txBox="1"/>
          <p:nvPr>
            <p:ph type="ctrTitle"/>
          </p:nvPr>
        </p:nvSpPr>
        <p:spPr>
          <a:xfrm>
            <a:off x="510450" y="1283025"/>
            <a:ext cx="8123100" cy="1588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No Woman No War:</a:t>
            </a:r>
            <a:endParaRPr/>
          </a:p>
          <a:p>
            <a:pPr indent="0" lvl="0" marL="0" rtl="0" algn="l">
              <a:spcBef>
                <a:spcPts val="0"/>
              </a:spcBef>
              <a:spcAft>
                <a:spcPts val="0"/>
              </a:spcAft>
              <a:buNone/>
            </a:pPr>
            <a:r>
              <a:rPr lang="en" sz="1711"/>
              <a:t>Women’s Participation in Ancient Greek Warfare.</a:t>
            </a:r>
            <a:endParaRPr sz="1711"/>
          </a:p>
          <a:p>
            <a:pPr indent="0" lvl="0" marL="0" rtl="0" algn="l">
              <a:spcBef>
                <a:spcPts val="0"/>
              </a:spcBef>
              <a:spcAft>
                <a:spcPts val="0"/>
              </a:spcAft>
              <a:buNone/>
            </a:pPr>
            <a:r>
              <a:rPr lang="en" sz="811"/>
              <a:t>Pp. 34-54. </a:t>
            </a:r>
            <a:r>
              <a:rPr lang="en" sz="811"/>
              <a:t>Loman, Pasi.</a:t>
            </a:r>
            <a:endParaRPr sz="811"/>
          </a:p>
        </p:txBody>
      </p:sp>
      <p:sp>
        <p:nvSpPr>
          <p:cNvPr id="60" name="Google Shape;60;p13"/>
          <p:cNvSpPr txBox="1"/>
          <p:nvPr>
            <p:ph idx="1" type="subTitle"/>
          </p:nvPr>
        </p:nvSpPr>
        <p:spPr>
          <a:xfrm>
            <a:off x="510450" y="3182313"/>
            <a:ext cx="8123100" cy="630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800"/>
              <a:t>Zara Louise Matthewson - 1902410</a:t>
            </a:r>
            <a:endParaRPr sz="18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sp>
        <p:nvSpPr>
          <p:cNvPr id="65" name="Google Shape;65;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No Woman No War</a:t>
            </a:r>
            <a:endParaRPr/>
          </a:p>
        </p:txBody>
      </p:sp>
      <p:sp>
        <p:nvSpPr>
          <p:cNvPr id="66" name="Google Shape;66;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solidFill>
                  <a:schemeClr val="accent1"/>
                </a:solidFill>
              </a:rPr>
              <a:t>No Woman No War: Women’s Participation in Ancient Greek Warfare focuses on the active participation of women within ancient warfare rather than the idea of women as victims of war. </a:t>
            </a:r>
            <a:endParaRPr>
              <a:solidFill>
                <a:schemeClr val="accent1"/>
              </a:solidFill>
            </a:endParaRPr>
          </a:p>
          <a:p>
            <a:pPr indent="0" lvl="0" marL="0" rtl="0" algn="l">
              <a:spcBef>
                <a:spcPts val="1200"/>
              </a:spcBef>
              <a:spcAft>
                <a:spcPts val="0"/>
              </a:spcAft>
              <a:buNone/>
            </a:pPr>
            <a:r>
              <a:rPr lang="en">
                <a:solidFill>
                  <a:schemeClr val="accent1"/>
                </a:solidFill>
              </a:rPr>
              <a:t>The article aims to cover this subject thoroughly without undermining the effectiveness and the roles taken on by women during times of war - both at home and within foreign campaigns. </a:t>
            </a:r>
            <a:endParaRPr>
              <a:solidFill>
                <a:schemeClr val="accent1"/>
              </a:solidFill>
            </a:endParaRPr>
          </a:p>
          <a:p>
            <a:pPr indent="0" lvl="0" marL="0" rtl="0" algn="l">
              <a:spcBef>
                <a:spcPts val="1200"/>
              </a:spcBef>
              <a:spcAft>
                <a:spcPts val="1200"/>
              </a:spcAft>
              <a:buNone/>
            </a:pPr>
            <a:r>
              <a:rPr lang="en">
                <a:solidFill>
                  <a:schemeClr val="accent1"/>
                </a:solidFill>
              </a:rPr>
              <a:t>Loman also explores women’s attitudes towards war, although most evidence of general attitude comes from male writers.</a:t>
            </a:r>
            <a:endParaRPr>
              <a:solidFill>
                <a:schemeClr val="accen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 name="Shape 70"/>
        <p:cNvGrpSpPr/>
        <p:nvPr/>
      </p:nvGrpSpPr>
      <p:grpSpPr>
        <a:xfrm>
          <a:off x="0" y="0"/>
          <a:ext cx="0" cy="0"/>
          <a:chOff x="0" y="0"/>
          <a:chExt cx="0" cy="0"/>
        </a:xfrm>
      </p:grpSpPr>
      <p:sp>
        <p:nvSpPr>
          <p:cNvPr id="71" name="Google Shape;71;p15"/>
          <p:cNvSpPr txBox="1"/>
          <p:nvPr>
            <p:ph type="title"/>
          </p:nvPr>
        </p:nvSpPr>
        <p:spPr>
          <a:xfrm>
            <a:off x="182950" y="200400"/>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t>A Female Attitude to Warfare</a:t>
            </a:r>
            <a:endParaRPr/>
          </a:p>
        </p:txBody>
      </p:sp>
      <p:sp>
        <p:nvSpPr>
          <p:cNvPr id="72" name="Google Shape;72;p15"/>
          <p:cNvSpPr txBox="1"/>
          <p:nvPr>
            <p:ph idx="1" type="body"/>
          </p:nvPr>
        </p:nvSpPr>
        <p:spPr>
          <a:xfrm>
            <a:off x="311700" y="618600"/>
            <a:ext cx="8520600" cy="1261500"/>
          </a:xfrm>
          <a:prstGeom prst="rect">
            <a:avLst/>
          </a:prstGeom>
        </p:spPr>
        <p:txBody>
          <a:bodyPr anchorCtr="0" anchor="t" bIns="91425" lIns="91425" spcFirstLastPara="1" rIns="91425" wrap="square" tIns="91425">
            <a:normAutofit fontScale="85000" lnSpcReduction="20000"/>
          </a:bodyPr>
          <a:lstStyle/>
          <a:p>
            <a:pPr indent="0" lvl="0" marL="0" rtl="0" algn="ctr">
              <a:spcBef>
                <a:spcPts val="0"/>
              </a:spcBef>
              <a:spcAft>
                <a:spcPts val="0"/>
              </a:spcAft>
              <a:buNone/>
            </a:pPr>
            <a:r>
              <a:rPr lang="en" sz="1786">
                <a:solidFill>
                  <a:schemeClr val="accent2"/>
                </a:solidFill>
              </a:rPr>
              <a:t>As previously mentioned, most interpretations of a </a:t>
            </a:r>
            <a:r>
              <a:rPr lang="en" sz="1786">
                <a:solidFill>
                  <a:schemeClr val="accent2"/>
                </a:solidFill>
              </a:rPr>
              <a:t>female</a:t>
            </a:r>
            <a:r>
              <a:rPr lang="en" sz="1786">
                <a:solidFill>
                  <a:schemeClr val="accent2"/>
                </a:solidFill>
              </a:rPr>
              <a:t> attitude towards warfare come from male writers. However, there are some writings by Greek women. These writings do not account for every woman, but can at least tell us how some women felt about war.</a:t>
            </a:r>
            <a:endParaRPr sz="1786">
              <a:solidFill>
                <a:schemeClr val="accent2"/>
              </a:solidFill>
            </a:endParaRPr>
          </a:p>
          <a:p>
            <a:pPr indent="0" lvl="0" marL="0" rtl="0" algn="l">
              <a:spcBef>
                <a:spcPts val="1200"/>
              </a:spcBef>
              <a:spcAft>
                <a:spcPts val="1200"/>
              </a:spcAft>
              <a:buNone/>
            </a:pPr>
            <a:r>
              <a:t/>
            </a:r>
            <a:endParaRPr>
              <a:solidFill>
                <a:schemeClr val="accent2"/>
              </a:solidFill>
            </a:endParaRPr>
          </a:p>
        </p:txBody>
      </p:sp>
      <p:sp>
        <p:nvSpPr>
          <p:cNvPr id="73" name="Google Shape;73;p15"/>
          <p:cNvSpPr txBox="1"/>
          <p:nvPr/>
        </p:nvSpPr>
        <p:spPr>
          <a:xfrm>
            <a:off x="865700" y="3085225"/>
            <a:ext cx="2993400" cy="831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800">
                <a:latin typeface="Proxima Nova"/>
                <a:ea typeface="Proxima Nova"/>
                <a:cs typeface="Proxima Nova"/>
                <a:sym typeface="Proxima Nova"/>
              </a:rPr>
              <a:t>Death took you in your prime [...] </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d</a:t>
            </a:r>
            <a:r>
              <a:rPr lang="en" sz="800">
                <a:latin typeface="Proxima Nova"/>
                <a:ea typeface="Proxima Nova"/>
                <a:cs typeface="Proxima Nova"/>
                <a:sym typeface="Proxima Nova"/>
              </a:rPr>
              <a:t>ying, you brought dark grief to your mother Pheidia.</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But the poem on this stone above you sings</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o</a:t>
            </a:r>
            <a:r>
              <a:rPr lang="en" sz="800">
                <a:latin typeface="Proxima Nova"/>
                <a:ea typeface="Proxima Nova"/>
                <a:cs typeface="Proxima Nova"/>
                <a:sym typeface="Proxima Nova"/>
              </a:rPr>
              <a:t>f how you died doing battle for your beloved fatherland.</a:t>
            </a:r>
            <a:endParaRPr sz="800">
              <a:latin typeface="Proxima Nova"/>
              <a:ea typeface="Proxima Nova"/>
              <a:cs typeface="Proxima Nova"/>
              <a:sym typeface="Proxima Nova"/>
            </a:endParaRPr>
          </a:p>
          <a:p>
            <a:pPr indent="0" lvl="0" marL="0" rtl="0" algn="ctr">
              <a:spcBef>
                <a:spcPts val="0"/>
              </a:spcBef>
              <a:spcAft>
                <a:spcPts val="0"/>
              </a:spcAft>
              <a:buNone/>
            </a:pPr>
            <a:r>
              <a:rPr lang="en" sz="500">
                <a:latin typeface="Proxima Nova"/>
                <a:ea typeface="Proxima Nova"/>
                <a:cs typeface="Proxima Nova"/>
                <a:sym typeface="Proxima Nova"/>
              </a:rPr>
              <a:t>Antye, 5 [Snyder] = Anth. Pal. 7.724, translation by J. M. Snyder, The Woman and the Lyre, Women writers in Classical Greece and Rome (Carbondale and Edwardsville, 1989)</a:t>
            </a:r>
            <a:endParaRPr sz="500">
              <a:latin typeface="Proxima Nova"/>
              <a:ea typeface="Proxima Nova"/>
              <a:cs typeface="Proxima Nova"/>
              <a:sym typeface="Proxima Nova"/>
            </a:endParaRPr>
          </a:p>
        </p:txBody>
      </p:sp>
      <p:sp>
        <p:nvSpPr>
          <p:cNvPr id="74" name="Google Shape;74;p15"/>
          <p:cNvSpPr txBox="1"/>
          <p:nvPr/>
        </p:nvSpPr>
        <p:spPr>
          <a:xfrm>
            <a:off x="865700" y="3890075"/>
            <a:ext cx="2993400" cy="1077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800">
                <a:latin typeface="Proxima Nova"/>
                <a:ea typeface="Proxima Nova"/>
                <a:cs typeface="Proxima Nova"/>
                <a:sym typeface="Proxima Nova"/>
              </a:rPr>
              <a:t>The Lydian dust holds this Amyntor, son of Philip,</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w</a:t>
            </a:r>
            <a:r>
              <a:rPr lang="en" sz="800">
                <a:latin typeface="Proxima Nova"/>
                <a:ea typeface="Proxima Nova"/>
                <a:cs typeface="Proxima Nova"/>
                <a:sym typeface="Proxima Nova"/>
              </a:rPr>
              <a:t>ho touched iron-hard battle with his hands many times.</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Nor did </a:t>
            </a:r>
            <a:r>
              <a:rPr lang="en" sz="800">
                <a:latin typeface="Proxima Nova"/>
                <a:ea typeface="Proxima Nova"/>
                <a:cs typeface="Proxima Nova"/>
                <a:sym typeface="Proxima Nova"/>
              </a:rPr>
              <a:t>grievous</a:t>
            </a:r>
            <a:r>
              <a:rPr lang="en" sz="800">
                <a:latin typeface="Proxima Nova"/>
                <a:ea typeface="Proxima Nova"/>
                <a:cs typeface="Proxima Nova"/>
                <a:sym typeface="Proxima Nova"/>
              </a:rPr>
              <a:t> sickness send him to the House of Night,</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b</a:t>
            </a:r>
            <a:r>
              <a:rPr lang="en" sz="800">
                <a:latin typeface="Proxima Nova"/>
                <a:ea typeface="Proxima Nova"/>
                <a:cs typeface="Proxima Nova"/>
                <a:sym typeface="Proxima Nova"/>
              </a:rPr>
              <a:t>ut he perished holding his round shield over his</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comrade-in-arms.</a:t>
            </a:r>
            <a:endParaRPr sz="800">
              <a:latin typeface="Proxima Nova"/>
              <a:ea typeface="Proxima Nova"/>
              <a:cs typeface="Proxima Nova"/>
              <a:sym typeface="Proxima Nova"/>
            </a:endParaRPr>
          </a:p>
          <a:p>
            <a:pPr indent="0" lvl="0" marL="0" rtl="0" algn="ctr">
              <a:spcBef>
                <a:spcPts val="0"/>
              </a:spcBef>
              <a:spcAft>
                <a:spcPts val="0"/>
              </a:spcAft>
              <a:buNone/>
            </a:pPr>
            <a:r>
              <a:rPr lang="en" sz="500">
                <a:latin typeface="Proxima Nova"/>
                <a:ea typeface="Proxima Nova"/>
                <a:cs typeface="Proxima Nova"/>
                <a:sym typeface="Proxima Nova"/>
              </a:rPr>
              <a:t>Antye, 6 [Snyder] = Anth. Pal. 7.208, translation by J. M. Snyder, The Woman and the Lyre, Women writers in Classical Greece and Rome (Carbondale and Edwardsville, 1989)</a:t>
            </a:r>
            <a:endParaRPr sz="500">
              <a:latin typeface="Proxima Nova"/>
              <a:ea typeface="Proxima Nova"/>
              <a:cs typeface="Proxima Nova"/>
              <a:sym typeface="Proxima Nova"/>
            </a:endParaRPr>
          </a:p>
          <a:p>
            <a:pPr indent="0" lvl="0" marL="0" rtl="0" algn="l">
              <a:spcBef>
                <a:spcPts val="0"/>
              </a:spcBef>
              <a:spcAft>
                <a:spcPts val="0"/>
              </a:spcAft>
              <a:buNone/>
            </a:pPr>
            <a:r>
              <a:t/>
            </a:r>
            <a:endParaRPr sz="800">
              <a:latin typeface="Proxima Nova"/>
              <a:ea typeface="Proxima Nova"/>
              <a:cs typeface="Proxima Nova"/>
              <a:sym typeface="Proxima Nova"/>
            </a:endParaRPr>
          </a:p>
        </p:txBody>
      </p:sp>
      <p:sp>
        <p:nvSpPr>
          <p:cNvPr id="75" name="Google Shape;75;p15"/>
          <p:cNvSpPr txBox="1"/>
          <p:nvPr/>
        </p:nvSpPr>
        <p:spPr>
          <a:xfrm>
            <a:off x="685400" y="1730725"/>
            <a:ext cx="3354000" cy="1354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300">
                <a:latin typeface="Proxima Nova"/>
                <a:ea typeface="Proxima Nova"/>
                <a:cs typeface="Proxima Nova"/>
                <a:sym typeface="Proxima Nova"/>
              </a:rPr>
              <a:t>ANTYE</a:t>
            </a:r>
            <a:endParaRPr b="1" sz="1300">
              <a:latin typeface="Proxima Nova"/>
              <a:ea typeface="Proxima Nova"/>
              <a:cs typeface="Proxima Nova"/>
              <a:sym typeface="Proxima Nova"/>
            </a:endParaRPr>
          </a:p>
          <a:p>
            <a:pPr indent="0" lvl="0" marL="0" rtl="0" algn="ctr">
              <a:spcBef>
                <a:spcPts val="0"/>
              </a:spcBef>
              <a:spcAft>
                <a:spcPts val="0"/>
              </a:spcAft>
              <a:buNone/>
            </a:pPr>
            <a:r>
              <a:rPr lang="en" sz="900">
                <a:latin typeface="Proxima Nova"/>
                <a:ea typeface="Proxima Nova"/>
                <a:cs typeface="Proxima Nova"/>
                <a:sym typeface="Proxima Nova"/>
              </a:rPr>
              <a:t>Loman covers the writer Antye, who woman wrote poetry about warfare. Antye 5 &amp; 6 cover heroic death in the battlefield, they show respect for the men </a:t>
            </a:r>
            <a:r>
              <a:rPr lang="en" sz="900">
                <a:latin typeface="Proxima Nova"/>
                <a:ea typeface="Proxima Nova"/>
                <a:cs typeface="Proxima Nova"/>
                <a:sym typeface="Proxima Nova"/>
              </a:rPr>
              <a:t>whose</a:t>
            </a:r>
            <a:r>
              <a:rPr lang="en" sz="900">
                <a:latin typeface="Proxima Nova"/>
                <a:ea typeface="Proxima Nova"/>
                <a:cs typeface="Proxima Nova"/>
                <a:sym typeface="Proxima Nova"/>
              </a:rPr>
              <a:t> lives were lost in battle. Both pieces could be </a:t>
            </a:r>
            <a:r>
              <a:rPr lang="en" sz="900">
                <a:latin typeface="Proxima Nova"/>
                <a:ea typeface="Proxima Nova"/>
                <a:cs typeface="Proxima Nova"/>
                <a:sym typeface="Proxima Nova"/>
              </a:rPr>
              <a:t>perceived</a:t>
            </a:r>
            <a:r>
              <a:rPr lang="en" sz="900">
                <a:latin typeface="Proxima Nova"/>
                <a:ea typeface="Proxima Nova"/>
                <a:cs typeface="Proxima Nova"/>
                <a:sym typeface="Proxima Nova"/>
              </a:rPr>
              <a:t> as the words of somebody </a:t>
            </a:r>
            <a:r>
              <a:rPr lang="en" sz="900">
                <a:latin typeface="Proxima Nova"/>
                <a:ea typeface="Proxima Nova"/>
                <a:cs typeface="Proxima Nova"/>
                <a:sym typeface="Proxima Nova"/>
              </a:rPr>
              <a:t>who</a:t>
            </a:r>
            <a:r>
              <a:rPr lang="en" sz="900">
                <a:latin typeface="Proxima Nova"/>
                <a:ea typeface="Proxima Nova"/>
                <a:cs typeface="Proxima Nova"/>
                <a:sym typeface="Proxima Nova"/>
              </a:rPr>
              <a:t> is grief-stricken by a loss, but they could also be </a:t>
            </a:r>
            <a:r>
              <a:rPr lang="en" sz="900">
                <a:latin typeface="Proxima Nova"/>
                <a:ea typeface="Proxima Nova"/>
                <a:cs typeface="Proxima Nova"/>
                <a:sym typeface="Proxima Nova"/>
              </a:rPr>
              <a:t>perceived</a:t>
            </a:r>
            <a:r>
              <a:rPr lang="en" sz="900">
                <a:latin typeface="Proxima Nova"/>
                <a:ea typeface="Proxima Nova"/>
                <a:cs typeface="Proxima Nova"/>
                <a:sym typeface="Proxima Nova"/>
              </a:rPr>
              <a:t> as a glorification of warfare due to the high praise given to those who sacrificed their life, a point made by Loman.</a:t>
            </a:r>
            <a:endParaRPr sz="900">
              <a:latin typeface="Proxima Nova"/>
              <a:ea typeface="Proxima Nova"/>
              <a:cs typeface="Proxima Nova"/>
              <a:sym typeface="Proxima Nova"/>
            </a:endParaRPr>
          </a:p>
        </p:txBody>
      </p:sp>
      <p:sp>
        <p:nvSpPr>
          <p:cNvPr id="76" name="Google Shape;76;p15"/>
          <p:cNvSpPr txBox="1"/>
          <p:nvPr/>
        </p:nvSpPr>
        <p:spPr>
          <a:xfrm>
            <a:off x="4932000" y="1730725"/>
            <a:ext cx="3354000" cy="21858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1300">
                <a:latin typeface="Proxima Nova"/>
                <a:ea typeface="Proxima Nova"/>
                <a:cs typeface="Proxima Nova"/>
                <a:sym typeface="Proxima Nova"/>
              </a:rPr>
              <a:t>NOSSIS</a:t>
            </a:r>
            <a:endParaRPr b="1" sz="1300">
              <a:latin typeface="Proxima Nova"/>
              <a:ea typeface="Proxima Nova"/>
              <a:cs typeface="Proxima Nova"/>
              <a:sym typeface="Proxima Nova"/>
            </a:endParaRPr>
          </a:p>
          <a:p>
            <a:pPr indent="0" lvl="0" marL="0" rtl="0" algn="ctr">
              <a:spcBef>
                <a:spcPts val="0"/>
              </a:spcBef>
              <a:spcAft>
                <a:spcPts val="0"/>
              </a:spcAft>
              <a:buNone/>
            </a:pPr>
            <a:r>
              <a:rPr lang="en" sz="900">
                <a:latin typeface="Proxima Nova"/>
                <a:ea typeface="Proxima Nova"/>
                <a:cs typeface="Proxima Nova"/>
                <a:sym typeface="Proxima Nova"/>
              </a:rPr>
              <a:t>The article also discusses Nossis, another female writer from the Hellenistic period who also writes of warfare is equally supportive of those who braved the battlefront. </a:t>
            </a:r>
            <a:endParaRPr sz="900">
              <a:latin typeface="Proxima Nova"/>
              <a:ea typeface="Proxima Nova"/>
              <a:cs typeface="Proxima Nova"/>
              <a:sym typeface="Proxima Nova"/>
            </a:endParaRPr>
          </a:p>
          <a:p>
            <a:pPr indent="0" lvl="0" marL="0" rtl="0" algn="ctr">
              <a:spcBef>
                <a:spcPts val="0"/>
              </a:spcBef>
              <a:spcAft>
                <a:spcPts val="0"/>
              </a:spcAft>
              <a:buNone/>
            </a:pPr>
            <a:r>
              <a:rPr lang="en" sz="900">
                <a:latin typeface="Proxima Nova"/>
                <a:ea typeface="Proxima Nova"/>
                <a:cs typeface="Proxima Nova"/>
                <a:sym typeface="Proxima Nova"/>
              </a:rPr>
              <a:t>In Nossis 11, she proclaims that the men “celebrate their courage” and are “resting in the temples of the gods” which ties into the divine elements of ancient warfare. Steinkeller (1999) makes links between divinity and kingship, which speakers from the University of Chicago use to show how warfare (amongst other things) was justified as good or useful because the gods approved of it. Many ancient sources such as the works of Homer often see the gods as the cause of warfare itself, making the mortals who fight on their behalf heroes.</a:t>
            </a:r>
            <a:endParaRPr sz="900">
              <a:latin typeface="Proxima Nova"/>
              <a:ea typeface="Proxima Nova"/>
              <a:cs typeface="Proxima Nova"/>
              <a:sym typeface="Proxima Nova"/>
            </a:endParaRPr>
          </a:p>
        </p:txBody>
      </p:sp>
      <p:sp>
        <p:nvSpPr>
          <p:cNvPr id="77" name="Google Shape;77;p15"/>
          <p:cNvSpPr txBox="1"/>
          <p:nvPr/>
        </p:nvSpPr>
        <p:spPr>
          <a:xfrm>
            <a:off x="5022150" y="3913025"/>
            <a:ext cx="3173700" cy="1031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800">
                <a:latin typeface="Proxima Nova"/>
                <a:ea typeface="Proxima Nova"/>
                <a:cs typeface="Proxima Nova"/>
                <a:sym typeface="Proxima Nova"/>
              </a:rPr>
              <a:t>The Bruttian men cast these shields off their </a:t>
            </a:r>
            <a:r>
              <a:rPr lang="en" sz="800">
                <a:latin typeface="Proxima Nova"/>
                <a:ea typeface="Proxima Nova"/>
                <a:cs typeface="Proxima Nova"/>
                <a:sym typeface="Proxima Nova"/>
              </a:rPr>
              <a:t>doomed</a:t>
            </a:r>
            <a:r>
              <a:rPr lang="en" sz="800">
                <a:latin typeface="Proxima Nova"/>
                <a:ea typeface="Proxima Nova"/>
                <a:cs typeface="Proxima Nova"/>
                <a:sym typeface="Proxima Nova"/>
              </a:rPr>
              <a:t> shoulders,</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s</a:t>
            </a:r>
            <a:r>
              <a:rPr lang="en" sz="800">
                <a:latin typeface="Proxima Nova"/>
                <a:ea typeface="Proxima Nova"/>
                <a:cs typeface="Proxima Nova"/>
                <a:sym typeface="Proxima Nova"/>
              </a:rPr>
              <a:t>truck by the hands of swift-fighting Locrians.</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They celebrate their courage, resting in the temples of the gods,</a:t>
            </a:r>
            <a:endParaRPr sz="800">
              <a:latin typeface="Proxima Nova"/>
              <a:ea typeface="Proxima Nova"/>
              <a:cs typeface="Proxima Nova"/>
              <a:sym typeface="Proxima Nova"/>
            </a:endParaRPr>
          </a:p>
          <a:p>
            <a:pPr indent="0" lvl="0" marL="0" rtl="0" algn="ctr">
              <a:spcBef>
                <a:spcPts val="0"/>
              </a:spcBef>
              <a:spcAft>
                <a:spcPts val="0"/>
              </a:spcAft>
              <a:buNone/>
            </a:pPr>
            <a:r>
              <a:rPr lang="en" sz="800">
                <a:latin typeface="Proxima Nova"/>
                <a:ea typeface="Proxima Nova"/>
                <a:cs typeface="Proxima Nova"/>
                <a:sym typeface="Proxima Nova"/>
              </a:rPr>
              <a:t>n</a:t>
            </a:r>
            <a:r>
              <a:rPr lang="en" sz="800">
                <a:latin typeface="Proxima Nova"/>
                <a:ea typeface="Proxima Nova"/>
                <a:cs typeface="Proxima Nova"/>
                <a:sym typeface="Proxima Nova"/>
              </a:rPr>
              <a:t>or do they miss the arms of the cowards whom they left.</a:t>
            </a:r>
            <a:endParaRPr sz="800">
              <a:latin typeface="Proxima Nova"/>
              <a:ea typeface="Proxima Nova"/>
              <a:cs typeface="Proxima Nova"/>
              <a:sym typeface="Proxima Nova"/>
            </a:endParaRPr>
          </a:p>
          <a:p>
            <a:pPr indent="0" lvl="0" marL="0" rtl="0" algn="ctr">
              <a:spcBef>
                <a:spcPts val="0"/>
              </a:spcBef>
              <a:spcAft>
                <a:spcPts val="0"/>
              </a:spcAft>
              <a:buNone/>
            </a:pPr>
            <a:r>
              <a:rPr lang="en" sz="500">
                <a:latin typeface="Proxima Nova"/>
                <a:ea typeface="Proxima Nova"/>
                <a:cs typeface="Proxima Nova"/>
                <a:sym typeface="Proxima Nova"/>
              </a:rPr>
              <a:t>Nossis, 11 [Snyder] = Anth. Pal. 6.132,  translation by J. M. Snyder, The Woman and the Lyre, Women writers in Classical Greece and Rome (Carbondale and Edwardsville, 1989)</a:t>
            </a:r>
            <a:endParaRPr sz="500">
              <a:latin typeface="Proxima Nova"/>
              <a:ea typeface="Proxima Nova"/>
              <a:cs typeface="Proxima Nova"/>
              <a:sym typeface="Proxima Nova"/>
            </a:endParaRPr>
          </a:p>
          <a:p>
            <a:pPr indent="0" lvl="0" marL="0" rtl="0" algn="ctr">
              <a:spcBef>
                <a:spcPts val="0"/>
              </a:spcBef>
              <a:spcAft>
                <a:spcPts val="0"/>
              </a:spcAft>
              <a:buNone/>
            </a:pPr>
            <a:r>
              <a:t/>
            </a:r>
            <a:endParaRPr sz="500">
              <a:latin typeface="Proxima Nova"/>
              <a:ea typeface="Proxima Nova"/>
              <a:cs typeface="Proxima Nova"/>
              <a:sym typeface="Proxima Nova"/>
            </a:endParaRPr>
          </a:p>
          <a:p>
            <a:pPr indent="0" lvl="0" marL="0" rtl="0" algn="l">
              <a:spcBef>
                <a:spcPts val="0"/>
              </a:spcBef>
              <a:spcAft>
                <a:spcPts val="0"/>
              </a:spcAft>
              <a:buNone/>
            </a:pPr>
            <a:r>
              <a:t/>
            </a:r>
            <a:endParaRPr sz="800">
              <a:latin typeface="Proxima Nova"/>
              <a:ea typeface="Proxima Nova"/>
              <a:cs typeface="Proxima Nova"/>
              <a:sym typeface="Proxima Nova"/>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16"/>
          <p:cNvSpPr txBox="1"/>
          <p:nvPr>
            <p:ph type="title"/>
          </p:nvPr>
        </p:nvSpPr>
        <p:spPr>
          <a:xfrm>
            <a:off x="311700" y="129575"/>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t>Women at Home</a:t>
            </a:r>
            <a:endParaRPr/>
          </a:p>
        </p:txBody>
      </p:sp>
      <p:sp>
        <p:nvSpPr>
          <p:cNvPr id="83" name="Google Shape;83;p16"/>
          <p:cNvSpPr txBox="1"/>
          <p:nvPr>
            <p:ph idx="1" type="body"/>
          </p:nvPr>
        </p:nvSpPr>
        <p:spPr>
          <a:xfrm>
            <a:off x="311700" y="702275"/>
            <a:ext cx="8520600" cy="16731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sz="1500"/>
              <a:t>During the Classical and Hellenistic periods, the </a:t>
            </a:r>
            <a:r>
              <a:rPr lang="en" sz="1500"/>
              <a:t>fear</a:t>
            </a:r>
            <a:r>
              <a:rPr lang="en" sz="1500"/>
              <a:t> of an attack was at the forefront of the minds of those living within Greek cities (polis). </a:t>
            </a:r>
            <a:endParaRPr sz="1500"/>
          </a:p>
          <a:p>
            <a:pPr indent="0" lvl="0" marL="0" rtl="0" algn="ctr">
              <a:spcBef>
                <a:spcPts val="1200"/>
              </a:spcBef>
              <a:spcAft>
                <a:spcPts val="1200"/>
              </a:spcAft>
              <a:buNone/>
            </a:pPr>
            <a:r>
              <a:rPr lang="en" sz="1500"/>
              <a:t>For the men, having their female relatives so close-by would provide motivation to fight. Not only was an attack a threat to the polis but it was an immediate threat to their loved ones too. This was an element that was occasionally preyed upon by military leaders to spur their soldiers on.</a:t>
            </a:r>
            <a:endParaRPr sz="1500"/>
          </a:p>
        </p:txBody>
      </p:sp>
      <p:sp>
        <p:nvSpPr>
          <p:cNvPr id="84" name="Google Shape;84;p16"/>
          <p:cNvSpPr txBox="1"/>
          <p:nvPr/>
        </p:nvSpPr>
        <p:spPr>
          <a:xfrm>
            <a:off x="811125" y="2452650"/>
            <a:ext cx="3347400" cy="2216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latin typeface="Proxima Nova"/>
                <a:ea typeface="Proxima Nova"/>
                <a:cs typeface="Proxima Nova"/>
                <a:sym typeface="Proxima Nova"/>
              </a:rPr>
              <a:t>During these uncertain times of war, women provided moral support and encouragement. Xenophon includes a quote from the son of the Spartan King in his work Hellenica “Let us </a:t>
            </a:r>
            <a:r>
              <a:rPr lang="en" sz="1200">
                <a:latin typeface="Proxima Nova"/>
                <a:ea typeface="Proxima Nova"/>
                <a:cs typeface="Proxima Nova"/>
                <a:sym typeface="Proxima Nova"/>
              </a:rPr>
              <a:t>cease</a:t>
            </a:r>
            <a:r>
              <a:rPr lang="en" sz="1200">
                <a:latin typeface="Proxima Nova"/>
                <a:ea typeface="Proxima Nova"/>
                <a:cs typeface="Proxima Nova"/>
                <a:sym typeface="Proxima Nova"/>
              </a:rPr>
              <a:t> to feel shame before our wives and children and elders and strangers, in whose eyes we used once to be the most highly honoured of all the Greeks.” showing that </a:t>
            </a:r>
            <a:r>
              <a:rPr lang="en" sz="1200">
                <a:latin typeface="Proxima Nova"/>
                <a:ea typeface="Proxima Nova"/>
                <a:cs typeface="Proxima Nova"/>
                <a:sym typeface="Proxima Nova"/>
              </a:rPr>
              <a:t>without even knowing it, women were an inspiration to the soldiers fighting to defend their lives and homes.</a:t>
            </a:r>
            <a:endParaRPr sz="1200">
              <a:latin typeface="Proxima Nova"/>
              <a:ea typeface="Proxima Nova"/>
              <a:cs typeface="Proxima Nova"/>
              <a:sym typeface="Proxima Nova"/>
            </a:endParaRPr>
          </a:p>
        </p:txBody>
      </p:sp>
      <p:sp>
        <p:nvSpPr>
          <p:cNvPr id="85" name="Google Shape;85;p16"/>
          <p:cNvSpPr txBox="1"/>
          <p:nvPr/>
        </p:nvSpPr>
        <p:spPr>
          <a:xfrm>
            <a:off x="5006225" y="2452650"/>
            <a:ext cx="3347400" cy="2216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latin typeface="Proxima Nova"/>
                <a:ea typeface="Proxima Nova"/>
                <a:cs typeface="Proxima Nova"/>
                <a:sym typeface="Proxima Nova"/>
              </a:rPr>
              <a:t>It wasn’t all emotional support though, behind the scenes women donated money and jewellery to fund the polis, they also </a:t>
            </a:r>
            <a:r>
              <a:rPr lang="en" sz="1200">
                <a:latin typeface="Proxima Nova"/>
                <a:ea typeface="Proxima Nova"/>
                <a:cs typeface="Proxima Nova"/>
                <a:sym typeface="Proxima Nova"/>
              </a:rPr>
              <a:t>would have been responsible for a large part of food production. Food production alone was essential at this time, armies could not function without fuel and without somebody picking up the slack whilst the men fought then it is possible that the polis could be wiped out by famine rather than succumbing to the opposition.</a:t>
            </a:r>
            <a:endParaRPr sz="1200">
              <a:latin typeface="Proxima Nova"/>
              <a:ea typeface="Proxima Nova"/>
              <a:cs typeface="Proxima Nova"/>
              <a:sym typeface="Proxima Nova"/>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7"/>
          <p:cNvSpPr txBox="1"/>
          <p:nvPr>
            <p:ph type="title"/>
          </p:nvPr>
        </p:nvSpPr>
        <p:spPr>
          <a:xfrm>
            <a:off x="2111100" y="97400"/>
            <a:ext cx="49218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t>Women on Foreign Campaigns</a:t>
            </a:r>
            <a:endParaRPr/>
          </a:p>
        </p:txBody>
      </p:sp>
      <p:sp>
        <p:nvSpPr>
          <p:cNvPr id="91" name="Google Shape;91;p17"/>
          <p:cNvSpPr txBox="1"/>
          <p:nvPr>
            <p:ph idx="1" type="body"/>
          </p:nvPr>
        </p:nvSpPr>
        <p:spPr>
          <a:xfrm>
            <a:off x="182950" y="592850"/>
            <a:ext cx="8520600" cy="920100"/>
          </a:xfrm>
          <a:prstGeom prst="rect">
            <a:avLst/>
          </a:prstGeom>
        </p:spPr>
        <p:txBody>
          <a:bodyPr anchorCtr="0" anchor="t" bIns="91425" lIns="91425" spcFirstLastPara="1" rIns="91425" wrap="square" tIns="91425">
            <a:normAutofit lnSpcReduction="10000"/>
          </a:bodyPr>
          <a:lstStyle/>
          <a:p>
            <a:pPr indent="0" lvl="0" marL="0" rtl="0" algn="ctr">
              <a:spcBef>
                <a:spcPts val="0"/>
              </a:spcBef>
              <a:spcAft>
                <a:spcPts val="1200"/>
              </a:spcAft>
              <a:buNone/>
            </a:pPr>
            <a:r>
              <a:rPr lang="en" sz="1500"/>
              <a:t>Women were also a part of foreign campaigns, so not only were they an active defense; they formed an offense too. This topic is not something that has </a:t>
            </a:r>
            <a:r>
              <a:rPr lang="en" sz="1500"/>
              <a:t>been</a:t>
            </a:r>
            <a:r>
              <a:rPr lang="en" sz="1500"/>
              <a:t> widely discussed by the scholarly world.</a:t>
            </a:r>
            <a:endParaRPr sz="1500"/>
          </a:p>
        </p:txBody>
      </p:sp>
      <p:sp>
        <p:nvSpPr>
          <p:cNvPr id="92" name="Google Shape;92;p17"/>
          <p:cNvSpPr txBox="1"/>
          <p:nvPr/>
        </p:nvSpPr>
        <p:spPr>
          <a:xfrm>
            <a:off x="305250" y="1583600"/>
            <a:ext cx="2742300" cy="2647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Proxima Nova"/>
                <a:ea typeface="Proxima Nova"/>
                <a:cs typeface="Proxima Nova"/>
                <a:sym typeface="Proxima Nova"/>
              </a:rPr>
              <a:t>Xenophon states that Greek women were not biologically fit to serve, however evidence suggests otherwise. The Macedonians </a:t>
            </a:r>
            <a:r>
              <a:rPr lang="en" sz="1000">
                <a:latin typeface="Proxima Nova"/>
                <a:ea typeface="Proxima Nova"/>
                <a:cs typeface="Proxima Nova"/>
                <a:sym typeface="Proxima Nova"/>
              </a:rPr>
              <a:t>traditionally</a:t>
            </a:r>
            <a:r>
              <a:rPr lang="en" sz="1000">
                <a:latin typeface="Proxima Nova"/>
                <a:ea typeface="Proxima Nova"/>
                <a:cs typeface="Proxima Nova"/>
                <a:sym typeface="Proxima Nova"/>
              </a:rPr>
              <a:t> allowed women of Royal ranking to embrace the battlefield, a practice which continued into the Hellenistic period. Cynane (the half sister of Alexander) took part in battles, later passing control of her troops to her own daughter following her passing. Coincidentally, it was Cynane’s daughter Eurydice who famously fought against Alexander’s mother - Olympias. These three women are the only Macedonian women known to have fronted armies within the Hellenistic period, but other royal houses were also known to appoint female fighters.</a:t>
            </a:r>
            <a:endParaRPr sz="1000">
              <a:latin typeface="Proxima Nova"/>
              <a:ea typeface="Proxima Nova"/>
              <a:cs typeface="Proxima Nova"/>
              <a:sym typeface="Proxima Nova"/>
            </a:endParaRPr>
          </a:p>
        </p:txBody>
      </p:sp>
      <p:sp>
        <p:nvSpPr>
          <p:cNvPr id="93" name="Google Shape;93;p17"/>
          <p:cNvSpPr txBox="1"/>
          <p:nvPr/>
        </p:nvSpPr>
        <p:spPr>
          <a:xfrm>
            <a:off x="3224700" y="1583600"/>
            <a:ext cx="2694600" cy="2647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000">
                <a:latin typeface="Proxima Nova"/>
                <a:ea typeface="Proxima Nova"/>
                <a:cs typeface="Proxima Nova"/>
                <a:sym typeface="Proxima Nova"/>
              </a:rPr>
              <a:t>Women were also known to be camp followers, which is something that Xenophon does include within his work although he does not mention it initially, suggesting that they were perhaps seen as insignificant. The more important men within armies seem to have been </a:t>
            </a:r>
            <a:r>
              <a:rPr lang="en" sz="1000">
                <a:latin typeface="Proxima Nova"/>
                <a:ea typeface="Proxima Nova"/>
                <a:cs typeface="Proxima Nova"/>
                <a:sym typeface="Proxima Nova"/>
              </a:rPr>
              <a:t>allowed</a:t>
            </a:r>
            <a:r>
              <a:rPr lang="en" sz="1000">
                <a:latin typeface="Proxima Nova"/>
                <a:ea typeface="Proxima Nova"/>
                <a:cs typeface="Proxima Nova"/>
                <a:sym typeface="Proxima Nova"/>
              </a:rPr>
              <a:t> female company such as mistresses and wives, however women were also seen to be used as spies by Alexander. Following the death of Alexander, it seems to be commonplace for all mercenaries to be accompanied overseas. With this, we also see a decline in reference to homosexual references amongst Greek soldiers, suggesting that the women in this case were purely a form of entertainment. </a:t>
            </a:r>
            <a:endParaRPr sz="1000">
              <a:latin typeface="Proxima Nova"/>
              <a:ea typeface="Proxima Nova"/>
              <a:cs typeface="Proxima Nova"/>
              <a:sym typeface="Proxima Nova"/>
            </a:endParaRPr>
          </a:p>
        </p:txBody>
      </p:sp>
      <p:sp>
        <p:nvSpPr>
          <p:cNvPr id="94" name="Google Shape;94;p17"/>
          <p:cNvSpPr txBox="1"/>
          <p:nvPr/>
        </p:nvSpPr>
        <p:spPr>
          <a:xfrm>
            <a:off x="6057800" y="1583600"/>
            <a:ext cx="2742300" cy="24936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rPr lang="en" sz="1000">
                <a:latin typeface="Proxima Nova"/>
                <a:ea typeface="Proxima Nova"/>
                <a:cs typeface="Proxima Nova"/>
                <a:sym typeface="Proxima Nova"/>
              </a:rPr>
              <a:t>But women weren’t just fighters or a crude form of entertainment, they were useful in other ways.</a:t>
            </a:r>
            <a:endParaRPr sz="1000">
              <a:latin typeface="Proxima Nova"/>
              <a:ea typeface="Proxima Nova"/>
              <a:cs typeface="Proxima Nova"/>
              <a:sym typeface="Proxima Nova"/>
            </a:endParaRPr>
          </a:p>
          <a:p>
            <a:pPr indent="0" lvl="0" marL="0" rtl="0" algn="r">
              <a:spcBef>
                <a:spcPts val="0"/>
              </a:spcBef>
              <a:spcAft>
                <a:spcPts val="0"/>
              </a:spcAft>
              <a:buNone/>
            </a:pPr>
            <a:r>
              <a:rPr lang="en" sz="1000">
                <a:latin typeface="Proxima Nova"/>
                <a:ea typeface="Proxima Nova"/>
                <a:cs typeface="Proxima Nova"/>
                <a:sym typeface="Proxima Nova"/>
              </a:rPr>
              <a:t>If </a:t>
            </a:r>
            <a:r>
              <a:rPr lang="en" sz="1000">
                <a:latin typeface="Proxima Nova"/>
                <a:ea typeface="Proxima Nova"/>
                <a:cs typeface="Proxima Nova"/>
                <a:sym typeface="Proxima Nova"/>
              </a:rPr>
              <a:t>Dionysios</a:t>
            </a:r>
            <a:r>
              <a:rPr lang="en" sz="1000">
                <a:latin typeface="Proxima Nova"/>
                <a:ea typeface="Proxima Nova"/>
                <a:cs typeface="Proxima Nova"/>
                <a:sym typeface="Proxima Nova"/>
              </a:rPr>
              <a:t>’ wife Artemisia assisted with helmet making, then surely other women took part in this too; if we take this assumption to be true then women would have had a part in producing armour and weaponry.</a:t>
            </a:r>
            <a:endParaRPr sz="1000">
              <a:latin typeface="Proxima Nova"/>
              <a:ea typeface="Proxima Nova"/>
              <a:cs typeface="Proxima Nova"/>
              <a:sym typeface="Proxima Nova"/>
            </a:endParaRPr>
          </a:p>
          <a:p>
            <a:pPr indent="0" lvl="0" marL="0" rtl="0" algn="r">
              <a:spcBef>
                <a:spcPts val="0"/>
              </a:spcBef>
              <a:spcAft>
                <a:spcPts val="0"/>
              </a:spcAft>
              <a:buNone/>
            </a:pPr>
            <a:r>
              <a:rPr lang="en" sz="1000">
                <a:latin typeface="Proxima Nova"/>
                <a:ea typeface="Proxima Nova"/>
                <a:cs typeface="Proxima Nova"/>
                <a:sym typeface="Proxima Nova"/>
              </a:rPr>
              <a:t> Although we lack evidence, it is also probable that women played a part in the production of uniforms such as dyeing and embroidering, this is something that is touched on by Plutarch.</a:t>
            </a:r>
            <a:endParaRPr sz="1000">
              <a:latin typeface="Proxima Nova"/>
              <a:ea typeface="Proxima Nova"/>
              <a:cs typeface="Proxima Nova"/>
              <a:sym typeface="Proxima Nova"/>
            </a:endParaRPr>
          </a:p>
          <a:p>
            <a:pPr indent="0" lvl="0" marL="0" rtl="0" algn="r">
              <a:spcBef>
                <a:spcPts val="0"/>
              </a:spcBef>
              <a:spcAft>
                <a:spcPts val="0"/>
              </a:spcAft>
              <a:buNone/>
            </a:pPr>
            <a:r>
              <a:rPr lang="en" sz="1000">
                <a:latin typeface="Proxima Nova"/>
                <a:ea typeface="Proxima Nova"/>
                <a:cs typeface="Proxima Nova"/>
                <a:sym typeface="Proxima Nova"/>
              </a:rPr>
              <a:t>This shows that women took on many roles, from entertainers to guilders to seamstresses.</a:t>
            </a:r>
            <a:endParaRPr sz="1000">
              <a:latin typeface="Proxima Nova"/>
              <a:ea typeface="Proxima Nova"/>
              <a:cs typeface="Proxima Nova"/>
              <a:sym typeface="Proxima Nova"/>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2"/>
        </a:solidFill>
      </p:bgPr>
    </p:bg>
    <p:spTree>
      <p:nvGrpSpPr>
        <p:cNvPr id="98" name="Shape 98"/>
        <p:cNvGrpSpPr/>
        <p:nvPr/>
      </p:nvGrpSpPr>
      <p:grpSpPr>
        <a:xfrm>
          <a:off x="0" y="0"/>
          <a:ext cx="0" cy="0"/>
          <a:chOff x="0" y="0"/>
          <a:chExt cx="0" cy="0"/>
        </a:xfrm>
      </p:grpSpPr>
      <p:sp>
        <p:nvSpPr>
          <p:cNvPr id="99" name="Google Shape;99;p18"/>
          <p:cNvSpPr txBox="1"/>
          <p:nvPr/>
        </p:nvSpPr>
        <p:spPr>
          <a:xfrm>
            <a:off x="160950" y="141625"/>
            <a:ext cx="4049100" cy="64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3000">
                <a:solidFill>
                  <a:srgbClr val="B99FEA"/>
                </a:solidFill>
                <a:latin typeface="Proxima Nova"/>
                <a:ea typeface="Proxima Nova"/>
                <a:cs typeface="Proxima Nova"/>
                <a:sym typeface="Proxima Nova"/>
              </a:rPr>
              <a:t>Bibliography.</a:t>
            </a:r>
            <a:endParaRPr b="1" sz="3300">
              <a:solidFill>
                <a:srgbClr val="B99FEA"/>
              </a:solidFill>
              <a:latin typeface="Proxima Nova"/>
              <a:ea typeface="Proxima Nova"/>
              <a:cs typeface="Proxima Nova"/>
              <a:sym typeface="Proxima Nova"/>
            </a:endParaRPr>
          </a:p>
        </p:txBody>
      </p:sp>
      <p:sp>
        <p:nvSpPr>
          <p:cNvPr id="100" name="Google Shape;100;p18"/>
          <p:cNvSpPr txBox="1"/>
          <p:nvPr/>
        </p:nvSpPr>
        <p:spPr>
          <a:xfrm>
            <a:off x="296125" y="830425"/>
            <a:ext cx="8574600" cy="1723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Proxima Nova"/>
                <a:ea typeface="Proxima Nova"/>
                <a:cs typeface="Proxima Nova"/>
                <a:sym typeface="Proxima Nova"/>
              </a:rPr>
              <a:t>Slide Three;</a:t>
            </a:r>
            <a:endParaRPr sz="800">
              <a:solidFill>
                <a:schemeClr val="lt1"/>
              </a:solidFill>
              <a:latin typeface="Proxima Nova"/>
              <a:ea typeface="Proxima Nova"/>
              <a:cs typeface="Proxima Nova"/>
              <a:sym typeface="Proxima Nova"/>
            </a:endParaRPr>
          </a:p>
          <a:p>
            <a:pPr indent="0" lvl="0" marL="0" rtl="0" algn="l">
              <a:spcBef>
                <a:spcPts val="0"/>
              </a:spcBef>
              <a:spcAft>
                <a:spcPts val="0"/>
              </a:spcAft>
              <a:buNone/>
            </a:pPr>
            <a:r>
              <a:rPr lang="en" sz="600">
                <a:solidFill>
                  <a:schemeClr val="lt1"/>
                </a:solidFill>
                <a:latin typeface="Proxima Nova"/>
                <a:ea typeface="Proxima Nova"/>
                <a:cs typeface="Proxima Nova"/>
                <a:sym typeface="Proxima Nova"/>
              </a:rPr>
              <a:t>Antye, 5 [Snyder] = Anth. Pal. 7.724, translation by J. M. Snyder, The Woman and the Lyre, Women writers in Classical Greece and Rome (Carbondale and Edwardsville, 1989). Antye, 6 [Snyder] = Anth. Pal. 7.208, translation by J. M. Snyder, The Woman and the Lyre, Women writers in Classical Greece and Rome (Carbondale and Edwardsville, 1989). Nossis, 11 [Snyder] = Anth. Pal. 6.132,  translation by J. M. Snyder, The Woman and the Lyre, Women writers in Classical Greece and Rome (Carbondale and Edwardsville, 1989). Religion and Power: Divine Kingship in the Ancient World and Beyond [2007], The Oriental Institute of the University of Chicago. </a:t>
            </a:r>
            <a:r>
              <a:rPr lang="en" sz="600" u="sng">
                <a:solidFill>
                  <a:schemeClr val="hlink"/>
                </a:solidFill>
                <a:latin typeface="Proxima Nova"/>
                <a:ea typeface="Proxima Nova"/>
                <a:cs typeface="Proxima Nova"/>
                <a:sym typeface="Proxima Nova"/>
                <a:hlinkClick r:id="rId3"/>
              </a:rPr>
              <a:t>https://oi.uchicago.edu/research/symposia/religion-and-power-divine-kingship-ancient-world-and-beyond-0</a:t>
            </a:r>
            <a:r>
              <a:rPr lang="en" sz="600">
                <a:solidFill>
                  <a:schemeClr val="lt1"/>
                </a:solidFill>
                <a:latin typeface="Proxima Nova"/>
                <a:ea typeface="Proxima Nova"/>
                <a:cs typeface="Proxima Nova"/>
                <a:sym typeface="Proxima Nova"/>
              </a:rPr>
              <a:t> accessed 8th March 2023. </a:t>
            </a:r>
            <a:r>
              <a:rPr lang="en" sz="600">
                <a:solidFill>
                  <a:schemeClr val="lt1"/>
                </a:solidFill>
              </a:rPr>
              <a:t>Homer. ( 1955). Iliad. London : New York :Dent; Dutton. Homer. ( 1919). The Odyssey. London : New York :W. Heinemann; G.P. Putnam's sons. No Woman No War: Women’s Participation in Ancient Greek Warfare [2004], Greece &amp; Rome, Vol. 51, No. 1, pp.34-54 Cambridge University Press.</a:t>
            </a:r>
            <a:endParaRPr sz="600">
              <a:solidFill>
                <a:schemeClr val="lt1"/>
              </a:solidFill>
              <a:latin typeface="Proxima Nova"/>
              <a:ea typeface="Proxima Nova"/>
              <a:cs typeface="Proxima Nova"/>
              <a:sym typeface="Proxima Nova"/>
            </a:endParaRPr>
          </a:p>
          <a:p>
            <a:pPr indent="0" lvl="0" marL="0" rtl="0" algn="ctr">
              <a:spcBef>
                <a:spcPts val="0"/>
              </a:spcBef>
              <a:spcAft>
                <a:spcPts val="0"/>
              </a:spcAft>
              <a:buNone/>
            </a:pPr>
            <a:r>
              <a:t/>
            </a:r>
            <a:endParaRPr sz="500">
              <a:latin typeface="Proxima Nova"/>
              <a:ea typeface="Proxima Nova"/>
              <a:cs typeface="Proxima Nova"/>
              <a:sym typeface="Proxima Nova"/>
            </a:endParaRPr>
          </a:p>
          <a:p>
            <a:pPr indent="0" lvl="0" marL="0" rtl="0" algn="l">
              <a:spcBef>
                <a:spcPts val="0"/>
              </a:spcBef>
              <a:spcAft>
                <a:spcPts val="0"/>
              </a:spcAft>
              <a:buNone/>
            </a:pPr>
            <a:r>
              <a:rPr lang="en" sz="800">
                <a:solidFill>
                  <a:schemeClr val="lt1"/>
                </a:solidFill>
                <a:latin typeface="Proxima Nova"/>
                <a:ea typeface="Proxima Nova"/>
                <a:cs typeface="Proxima Nova"/>
                <a:sym typeface="Proxima Nova"/>
              </a:rPr>
              <a:t>Slide Four;</a:t>
            </a:r>
            <a:endParaRPr sz="800">
              <a:solidFill>
                <a:schemeClr val="lt1"/>
              </a:solidFill>
              <a:latin typeface="Proxima Nova"/>
              <a:ea typeface="Proxima Nova"/>
              <a:cs typeface="Proxima Nova"/>
              <a:sym typeface="Proxima Nova"/>
            </a:endParaRPr>
          </a:p>
          <a:p>
            <a:pPr indent="0" lvl="0" marL="0" rtl="0" algn="l">
              <a:spcBef>
                <a:spcPts val="0"/>
              </a:spcBef>
              <a:spcAft>
                <a:spcPts val="0"/>
              </a:spcAft>
              <a:buNone/>
            </a:pPr>
            <a:r>
              <a:rPr lang="en" sz="600">
                <a:solidFill>
                  <a:schemeClr val="lt1"/>
                </a:solidFill>
                <a:latin typeface="Proxima Nova"/>
                <a:ea typeface="Proxima Nova"/>
                <a:cs typeface="Proxima Nova"/>
                <a:sym typeface="Proxima Nova"/>
              </a:rPr>
              <a:t>Polybius, 9.39.3: translation by W. R. Paton (London, 1923); cf. Polybius, 3.109.7; Thucydides, 7.68. Xenophon, Hellenica 7.1.30: Translation by C. L. Brownson (London, 1921). </a:t>
            </a:r>
            <a:endParaRPr sz="600">
              <a:solidFill>
                <a:schemeClr val="lt1"/>
              </a:solidFill>
              <a:latin typeface="Proxima Nova"/>
              <a:ea typeface="Proxima Nova"/>
              <a:cs typeface="Proxima Nova"/>
              <a:sym typeface="Proxima Nova"/>
            </a:endParaRPr>
          </a:p>
          <a:p>
            <a:pPr indent="0" lvl="0" marL="0" rtl="0" algn="l">
              <a:spcBef>
                <a:spcPts val="0"/>
              </a:spcBef>
              <a:spcAft>
                <a:spcPts val="0"/>
              </a:spcAft>
              <a:buNone/>
            </a:pPr>
            <a:r>
              <a:t/>
            </a:r>
            <a:endParaRPr sz="500">
              <a:solidFill>
                <a:schemeClr val="lt1"/>
              </a:solidFill>
              <a:latin typeface="Proxima Nova"/>
              <a:ea typeface="Proxima Nova"/>
              <a:cs typeface="Proxima Nova"/>
              <a:sym typeface="Proxima Nova"/>
            </a:endParaRPr>
          </a:p>
          <a:p>
            <a:pPr indent="0" lvl="0" marL="0" rtl="0" algn="l">
              <a:spcBef>
                <a:spcPts val="0"/>
              </a:spcBef>
              <a:spcAft>
                <a:spcPts val="0"/>
              </a:spcAft>
              <a:buNone/>
            </a:pPr>
            <a:r>
              <a:rPr lang="en" sz="800">
                <a:solidFill>
                  <a:schemeClr val="lt1"/>
                </a:solidFill>
                <a:latin typeface="Proxima Nova"/>
                <a:ea typeface="Proxima Nova"/>
                <a:cs typeface="Proxima Nova"/>
                <a:sym typeface="Proxima Nova"/>
              </a:rPr>
              <a:t>Slide Five;</a:t>
            </a:r>
            <a:endParaRPr sz="800">
              <a:solidFill>
                <a:schemeClr val="lt1"/>
              </a:solidFill>
              <a:latin typeface="Proxima Nova"/>
              <a:ea typeface="Proxima Nova"/>
              <a:cs typeface="Proxima Nova"/>
              <a:sym typeface="Proxima Nova"/>
            </a:endParaRPr>
          </a:p>
          <a:p>
            <a:pPr indent="0" lvl="0" marL="0" rtl="0" algn="l">
              <a:spcBef>
                <a:spcPts val="0"/>
              </a:spcBef>
              <a:spcAft>
                <a:spcPts val="0"/>
              </a:spcAft>
              <a:buNone/>
            </a:pPr>
            <a:r>
              <a:rPr lang="en" sz="600">
                <a:solidFill>
                  <a:schemeClr val="lt1"/>
                </a:solidFill>
                <a:latin typeface="Proxima Nova"/>
                <a:ea typeface="Proxima Nova"/>
                <a:cs typeface="Proxima Nova"/>
                <a:sym typeface="Proxima Nova"/>
              </a:rPr>
              <a:t>G. H. Macurdy, Hellenistic Queens (Chicago, 1932), 105. Polyaenus, 8.60. Athenaeus, 13.560ff. E. Carney, Women and Monarchy in Macedonia (Norman, 2000), 58. Diodorus, 19.11. E. Carney, Foreign Influence and the Changing Role of Royal Macedonian Women (1989). Plutarch, Philopoemen 9.5, Translation by B. Perrin (London, 1920)</a:t>
            </a:r>
            <a:endParaRPr sz="600">
              <a:solidFill>
                <a:schemeClr val="lt1"/>
              </a:solidFill>
              <a:latin typeface="Proxima Nova"/>
              <a:ea typeface="Proxima Nova"/>
              <a:cs typeface="Proxima Nova"/>
              <a:sym typeface="Proxima Nova"/>
            </a:endParaRPr>
          </a:p>
          <a:p>
            <a:pPr indent="0" lvl="0" marL="0" rtl="0" algn="l">
              <a:spcBef>
                <a:spcPts val="0"/>
              </a:spcBef>
              <a:spcAft>
                <a:spcPts val="0"/>
              </a:spcAft>
              <a:buNone/>
            </a:pPr>
            <a:r>
              <a:t/>
            </a:r>
            <a:endParaRPr sz="500">
              <a:latin typeface="Proxima Nova"/>
              <a:ea typeface="Proxima Nova"/>
              <a:cs typeface="Proxima Nova"/>
              <a:sym typeface="Proxima Nova"/>
            </a:endParaRPr>
          </a:p>
          <a:p>
            <a:pPr indent="0" lvl="0" marL="0" rtl="0" algn="l">
              <a:spcBef>
                <a:spcPts val="0"/>
              </a:spcBef>
              <a:spcAft>
                <a:spcPts val="0"/>
              </a:spcAft>
              <a:buNone/>
            </a:pPr>
            <a:r>
              <a:t/>
            </a:r>
            <a:endParaRPr sz="500">
              <a:solidFill>
                <a:schemeClr val="lt1"/>
              </a:solidFill>
              <a:latin typeface="Proxima Nova"/>
              <a:ea typeface="Proxima Nova"/>
              <a:cs typeface="Proxima Nova"/>
              <a:sym typeface="Proxima Nova"/>
            </a:endParaRPr>
          </a:p>
          <a:p>
            <a:pPr indent="0" lvl="0" marL="0" rtl="0" algn="l">
              <a:spcBef>
                <a:spcPts val="0"/>
              </a:spcBef>
              <a:spcAft>
                <a:spcPts val="0"/>
              </a:spcAft>
              <a:buNone/>
            </a:pPr>
            <a:r>
              <a:t/>
            </a:r>
            <a:endParaRPr sz="800">
              <a:solidFill>
                <a:schemeClr val="lt1"/>
              </a:solidFill>
              <a:latin typeface="Proxima Nova"/>
              <a:ea typeface="Proxima Nova"/>
              <a:cs typeface="Proxima Nova"/>
              <a:sym typeface="Proxima Nova"/>
            </a:endParaRPr>
          </a:p>
        </p:txBody>
      </p:sp>
    </p:spTree>
  </p:cSld>
  <p:clrMapOvr>
    <a:masterClrMapping/>
  </p:clrMapOvr>
</p:sld>
</file>

<file path=ppt/theme/theme1.xml><?xml version="1.0" encoding="utf-8"?>
<a:theme xmlns:a="http://schemas.openxmlformats.org/drawingml/2006/main" xmlns:r="http://schemas.openxmlformats.org/officeDocument/2006/relationships" name="Spearmint">
  <a:themeElements>
    <a:clrScheme name="Spearmint">
      <a:dk1>
        <a:srgbClr val="202729"/>
      </a:dk1>
      <a:lt1>
        <a:srgbClr val="FFFFFF"/>
      </a:lt1>
      <a:dk2>
        <a:srgbClr val="9C7BAF"/>
      </a:dk2>
      <a:lt2>
        <a:srgbClr val="8048E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