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notesSlides/notesSlide3.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21"/>
  </p:notesMasterIdLst>
  <p:sldIdLst>
    <p:sldId id="256" r:id="rId5"/>
    <p:sldId id="278" r:id="rId6"/>
    <p:sldId id="264" r:id="rId7"/>
    <p:sldId id="265" r:id="rId8"/>
    <p:sldId id="279" r:id="rId9"/>
    <p:sldId id="280" r:id="rId10"/>
    <p:sldId id="277" r:id="rId11"/>
    <p:sldId id="257" r:id="rId12"/>
    <p:sldId id="275" r:id="rId13"/>
    <p:sldId id="274" r:id="rId14"/>
    <p:sldId id="266" r:id="rId15"/>
    <p:sldId id="260" r:id="rId16"/>
    <p:sldId id="268" r:id="rId17"/>
    <p:sldId id="270" r:id="rId18"/>
    <p:sldId id="269" r:id="rId19"/>
    <p:sldId id="281"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EB48F4-33CA-4180-98E2-6623932C4B31}" v="25" dt="2021-03-05T02:45:37.1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696" autoAdjust="0"/>
    <p:restoredTop sz="93099" autoAdjust="0"/>
  </p:normalViewPr>
  <p:slideViewPr>
    <p:cSldViewPr snapToGrid="0">
      <p:cViewPr varScale="1">
        <p:scale>
          <a:sx n="67" d="100"/>
          <a:sy n="67" d="100"/>
        </p:scale>
        <p:origin x="732" y="5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5" d="100"/>
          <a:sy n="55" d="100"/>
        </p:scale>
        <p:origin x="2604" y="2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08T21:04:27.577"/>
    </inkml:context>
    <inkml:brush xml:id="br0">
      <inkml:brushProperty name="width" value="0.5" units="cm"/>
      <inkml:brushProperty name="height" value="1" units="cm"/>
      <inkml:brushProperty name="color" value="#FFFFFF"/>
      <inkml:brushProperty name="tip" value="rectangle"/>
      <inkml:brushProperty name="rasterOp" value="maskPen"/>
      <inkml:brushProperty name="ignorePressure" value="1"/>
    </inkml:brush>
  </inkml:definitions>
  <inkml:trace contextRef="#ctx0" brushRef="#br0">1 1,'413'0,"-370"1,86 13,-76-6,1348 196,-746-145,-567-57,0-5,163-25,-161 12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08T21:04:28.170"/>
    </inkml:context>
    <inkml:brush xml:id="br0">
      <inkml:brushProperty name="width" value="0.5" units="cm"/>
      <inkml:brushProperty name="height" value="1" units="cm"/>
      <inkml:brushProperty name="color" value="#FFFFFF"/>
      <inkml:brushProperty name="tip" value="rectangle"/>
      <inkml:brushProperty name="rasterOp" value="maskPen"/>
      <inkml:brushProperty name="ignorePressure" value="1"/>
    </inkml:brush>
  </inkml:definitions>
  <inkml:trace contextRef="#ctx0" brushRef="#br0">0 107,'18'0,"77"0,102 0,63 0,13 0,-3 0,-40 0,-31 0,-10-9,-20-7,-24-6,-33 1,-31 0,-29 4</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08T21:11:15.620"/>
    </inkml:context>
    <inkml:brush xml:id="br0">
      <inkml:brushProperty name="width" value="0.1" units="cm"/>
      <inkml:brushProperty name="height" value="0.6" units="cm"/>
      <inkml:brushProperty name="ignorePressure" value="1"/>
      <inkml:brushProperty name="inkEffects" value="pencil"/>
    </inkml:brush>
  </inkml:definitions>
  <inkml:trace contextRef="#ctx0" brushRef="#br0">0 1,'0'0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08T21:11:16.553"/>
    </inkml:context>
    <inkml:brush xml:id="br0">
      <inkml:brushProperty name="width" value="0.1" units="cm"/>
      <inkml:brushProperty name="height" value="0.6" units="cm"/>
      <inkml:brushProperty name="ignorePressure" value="1"/>
      <inkml:brushProperty name="inkEffects" value="pencil"/>
    </inkml:brush>
  </inkml:definitions>
  <inkml:trace contextRef="#ctx0" brushRef="#br0">1 1,'0'0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08T21:11:17.172"/>
    </inkml:context>
    <inkml:brush xml:id="br0">
      <inkml:brushProperty name="width" value="0.1" units="cm"/>
      <inkml:brushProperty name="height" value="0.6" units="cm"/>
      <inkml:brushProperty name="ignorePressure" value="1"/>
      <inkml:brushProperty name="inkEffects" value="pencil"/>
    </inkml:brush>
  </inkml:definitions>
  <inkml:trace contextRef="#ctx0" brushRef="#br0">1 1,'0'0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08T21:11:17.420"/>
    </inkml:context>
    <inkml:brush xml:id="br0">
      <inkml:brushProperty name="width" value="0.1" units="cm"/>
      <inkml:brushProperty name="height" value="0.6" units="cm"/>
      <inkml:brushProperty name="ignorePressure" value="1"/>
      <inkml:brushProperty name="inkEffects" value="pencil"/>
    </inkml:brush>
  </inkml:definitions>
  <inkml:trace contextRef="#ctx0" brushRef="#br0">1 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848C47-7A83-4526-A06C-4DD260144533}" type="datetimeFigureOut">
              <a:rPr lang="en-GB" smtClean="0"/>
              <a:t>19/03/2021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B15539-E0DA-40FD-B52D-1D3C28EF1674}" type="slidenum">
              <a:rPr lang="en-GB" smtClean="0"/>
              <a:t>‹#›</a:t>
            </a:fld>
            <a:endParaRPr lang="en-GB"/>
          </a:p>
        </p:txBody>
      </p:sp>
    </p:spTree>
    <p:extLst>
      <p:ext uri="{BB962C8B-B14F-4D97-AF65-F5344CB8AC3E}">
        <p14:creationId xmlns:p14="http://schemas.microsoft.com/office/powerpoint/2010/main" val="1099146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B15539-E0DA-40FD-B52D-1D3C28EF1674}" type="slidenum">
              <a:rPr lang="en-GB" smtClean="0"/>
              <a:t>1</a:t>
            </a:fld>
            <a:endParaRPr lang="en-GB"/>
          </a:p>
        </p:txBody>
      </p:sp>
    </p:spTree>
    <p:extLst>
      <p:ext uri="{BB962C8B-B14F-4D97-AF65-F5344CB8AC3E}">
        <p14:creationId xmlns:p14="http://schemas.microsoft.com/office/powerpoint/2010/main" val="3361989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B15539-E0DA-40FD-B52D-1D3C28EF1674}" type="slidenum">
              <a:rPr lang="en-GB" smtClean="0"/>
              <a:t>3</a:t>
            </a:fld>
            <a:endParaRPr lang="en-GB"/>
          </a:p>
        </p:txBody>
      </p:sp>
    </p:spTree>
    <p:extLst>
      <p:ext uri="{BB962C8B-B14F-4D97-AF65-F5344CB8AC3E}">
        <p14:creationId xmlns:p14="http://schemas.microsoft.com/office/powerpoint/2010/main" val="2690200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B15539-E0DA-40FD-B52D-1D3C28EF1674}" type="slidenum">
              <a:rPr lang="en-GB" smtClean="0"/>
              <a:t>8</a:t>
            </a:fld>
            <a:endParaRPr lang="en-GB"/>
          </a:p>
        </p:txBody>
      </p:sp>
    </p:spTree>
    <p:extLst>
      <p:ext uri="{BB962C8B-B14F-4D97-AF65-F5344CB8AC3E}">
        <p14:creationId xmlns:p14="http://schemas.microsoft.com/office/powerpoint/2010/main" val="1448094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B15539-E0DA-40FD-B52D-1D3C28EF1674}" type="slidenum">
              <a:rPr lang="en-GB" smtClean="0"/>
              <a:t>15</a:t>
            </a:fld>
            <a:endParaRPr lang="en-GB"/>
          </a:p>
        </p:txBody>
      </p:sp>
    </p:spTree>
    <p:extLst>
      <p:ext uri="{BB962C8B-B14F-4D97-AF65-F5344CB8AC3E}">
        <p14:creationId xmlns:p14="http://schemas.microsoft.com/office/powerpoint/2010/main" val="596211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1159299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2050563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3296324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AF0372-2029-44F6-B234-5FA6626E82A1}"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2009556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AAF0372-2029-44F6-B234-5FA6626E82A1}" type="datetimeFigureOut">
              <a:rPr lang="en-GB" smtClean="0"/>
              <a:t>19/03/2021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1903788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4034597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2812686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931307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AAF0372-2029-44F6-B234-5FA6626E82A1}"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3818288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AAF0372-2029-44F6-B234-5FA6626E82A1}"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3297526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13127322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0266C-3C7A-49DA-A256-7199E382FC64}" type="slidenum">
              <a:rPr lang="en-GB" smtClean="0"/>
              <a:t>‹#›</a:t>
            </a:fld>
            <a:endParaRPr lang="en-GB"/>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85993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39944234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AAF0372-2029-44F6-B234-5FA6626E82A1}" type="datetimeFigureOut">
              <a:rPr lang="en-GB" smtClean="0"/>
              <a:t>19/03/2021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6344057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AAF0372-2029-44F6-B234-5FA6626E82A1}" type="datetimeFigureOut">
              <a:rPr lang="en-GB" smtClean="0"/>
              <a:t>19/03/2021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10991083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34924613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AF0372-2029-44F6-B234-5FA6626E82A1}"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0266C-3C7A-49DA-A256-7199E382FC64}" type="slidenum">
              <a:rPr lang="en-GB" smtClean="0"/>
              <a:t>‹#›</a:t>
            </a:fld>
            <a:endParaRPr lang="en-GB"/>
          </a:p>
        </p:txBody>
      </p:sp>
    </p:spTree>
    <p:extLst>
      <p:ext uri="{BB962C8B-B14F-4D97-AF65-F5344CB8AC3E}">
        <p14:creationId xmlns:p14="http://schemas.microsoft.com/office/powerpoint/2010/main" val="3214518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AAF0372-2029-44F6-B234-5FA6626E82A1}" type="datetimeFigureOut">
              <a:rPr lang="en-GB" smtClean="0"/>
              <a:t>19/03/2021</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D70266C-3C7A-49DA-A256-7199E382FC64}" type="slidenum">
              <a:rPr lang="en-GB" smtClean="0"/>
              <a:t>‹#›</a:t>
            </a:fld>
            <a:endParaRPr lang="en-GB"/>
          </a:p>
        </p:txBody>
      </p:sp>
    </p:spTree>
    <p:extLst>
      <p:ext uri="{BB962C8B-B14F-4D97-AF65-F5344CB8AC3E}">
        <p14:creationId xmlns:p14="http://schemas.microsoft.com/office/powerpoint/2010/main" val="1135461550"/>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ustomXml" Target="../ink/ink2.xml"/><Relationship Id="rId5" Type="http://schemas.openxmlformats.org/officeDocument/2006/relationships/image" Target="../media/image7.png"/><Relationship Id="rId4" Type="http://schemas.openxmlformats.org/officeDocument/2006/relationships/customXml" Target="../ink/ink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66.png"/><Relationship Id="rId7" Type="http://schemas.openxmlformats.org/officeDocument/2006/relationships/customXml" Target="../ink/ink5.xml"/><Relationship Id="rId2" Type="http://schemas.openxmlformats.org/officeDocument/2006/relationships/customXml" Target="../ink/ink3.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customXml" Target="../ink/ink4.xml"/><Relationship Id="rId10" Type="http://schemas.openxmlformats.org/officeDocument/2006/relationships/image" Target="../media/image16.png"/><Relationship Id="rId4" Type="http://schemas.openxmlformats.org/officeDocument/2006/relationships/image" Target="../media/image64.png"/><Relationship Id="rId9" Type="http://schemas.openxmlformats.org/officeDocument/2006/relationships/customXml" Target="../ink/ink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youtu.be/JdLeXaJpCz4?t=247"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5A1BFC-8AAF-4C3C-B52B-33AE1C401C2B}"/>
              </a:ext>
            </a:extLst>
          </p:cNvPr>
          <p:cNvSpPr/>
          <p:nvPr/>
        </p:nvSpPr>
        <p:spPr>
          <a:xfrm>
            <a:off x="929531" y="854450"/>
            <a:ext cx="10584807" cy="2385268"/>
          </a:xfrm>
          <a:prstGeom prst="rect">
            <a:avLst/>
          </a:prstGeom>
          <a:noFill/>
        </p:spPr>
        <p:txBody>
          <a:bodyPr wrap="square" lIns="91440" tIns="45720" rIns="91440" bIns="45720">
            <a:spAutoFit/>
          </a:bodyPr>
          <a:lstStyle/>
          <a:p>
            <a:r>
              <a:rPr lang="en-GB" altLang="en-US" sz="3600" b="1" dirty="0">
                <a:solidFill>
                  <a:schemeClr val="tx1"/>
                </a:solidFill>
                <a:latin typeface="Times New Roman" panose="02020603050405020304" pitchFamily="18" charset="0"/>
                <a:cs typeface="Times New Roman" panose="02020603050405020304" pitchFamily="18" charset="0"/>
              </a:rPr>
              <a:t>Module Name:</a:t>
            </a:r>
          </a:p>
          <a:p>
            <a:r>
              <a:rPr lang="en-GB" sz="3600" b="1" dirty="0">
                <a:latin typeface="Times New Roman" panose="02020603050405020304" pitchFamily="18" charset="0"/>
                <a:cs typeface="Times New Roman" panose="02020603050405020304" pitchFamily="18" charset="0"/>
              </a:rPr>
              <a:t>Data Centre Virtualization</a:t>
            </a:r>
            <a:r>
              <a:rPr lang="en-GB" sz="3600" b="1" dirty="0">
                <a:solidFill>
                  <a:schemeClr val="tx1"/>
                </a:solidFill>
                <a:latin typeface="Times New Roman" panose="02020603050405020304" pitchFamily="18" charset="0"/>
                <a:cs typeface="Times New Roman" panose="02020603050405020304" pitchFamily="18" charset="0"/>
              </a:rPr>
              <a:t>(</a:t>
            </a:r>
            <a:r>
              <a:rPr lang="en-GB" sz="3600" b="1" dirty="0">
                <a:latin typeface="Times New Roman" panose="02020603050405020304" pitchFamily="18" charset="0"/>
                <a:cs typeface="Times New Roman" panose="02020603050405020304" pitchFamily="18" charset="0"/>
              </a:rPr>
              <a:t>ACUA6001</a:t>
            </a:r>
            <a:r>
              <a:rPr lang="en-GB" sz="3600" b="1" dirty="0">
                <a:solidFill>
                  <a:schemeClr val="tx1"/>
                </a:solidFill>
                <a:latin typeface="Times New Roman" panose="02020603050405020304" pitchFamily="18" charset="0"/>
                <a:cs typeface="Times New Roman" panose="02020603050405020304" pitchFamily="18" charset="0"/>
              </a:rPr>
              <a:t>)</a:t>
            </a:r>
            <a:endParaRPr lang="en-GB" altLang="en-US" sz="3600" b="1" dirty="0">
              <a:solidFill>
                <a:schemeClr val="tx1"/>
              </a:solidFill>
              <a:latin typeface="Times New Roman" panose="02020603050405020304" pitchFamily="18" charset="0"/>
              <a:cs typeface="Times New Roman" panose="02020603050405020304" pitchFamily="18" charset="0"/>
            </a:endParaRPr>
          </a:p>
          <a:p>
            <a:pPr algn="just">
              <a:spcBef>
                <a:spcPts val="300"/>
              </a:spcBef>
              <a:tabLst>
                <a:tab pos="2637155" algn="ctr"/>
                <a:tab pos="5274310" algn="r"/>
              </a:tabLst>
            </a:pPr>
            <a:r>
              <a:rPr lang="en-GB" altLang="en-US" sz="3600" b="1" dirty="0">
                <a:solidFill>
                  <a:schemeClr val="tx1"/>
                </a:solidFill>
                <a:latin typeface="Times New Roman" panose="02020603050405020304" pitchFamily="18" charset="0"/>
                <a:cs typeface="Times New Roman" panose="02020603050405020304" pitchFamily="18" charset="0"/>
              </a:rPr>
              <a:t>Title: Task A - </a:t>
            </a:r>
            <a:r>
              <a:rPr lang="en-GB" sz="3600" b="1" dirty="0">
                <a:latin typeface="Times New Roman" panose="02020603050405020304" pitchFamily="18" charset="0"/>
                <a:cs typeface="Times New Roman" panose="02020603050405020304" pitchFamily="18" charset="0"/>
              </a:rPr>
              <a:t>Presentation 1</a:t>
            </a:r>
            <a:endParaRPr lang="en-GB" altLang="en-US" sz="3600" b="1" dirty="0">
              <a:solidFill>
                <a:schemeClr val="tx1"/>
              </a:solidFill>
              <a:latin typeface="Times New Roman" panose="02020603050405020304" pitchFamily="18" charset="0"/>
              <a:cs typeface="Times New Roman" panose="02020603050405020304" pitchFamily="18" charset="0"/>
            </a:endParaRPr>
          </a:p>
          <a:p>
            <a:pPr algn="just">
              <a:spcBef>
                <a:spcPts val="300"/>
              </a:spcBef>
              <a:tabLst>
                <a:tab pos="2637155" algn="ctr"/>
                <a:tab pos="5274310" algn="r"/>
              </a:tabLst>
            </a:pPr>
            <a:endParaRPr lang="en-GB" sz="3600" b="1" dirty="0">
              <a:latin typeface="Arial Narrow" panose="020B0606020202030204" pitchFamily="34" charset="0"/>
              <a:ea typeface="Arial"/>
              <a:cs typeface="Arial"/>
            </a:endParaRPr>
          </a:p>
        </p:txBody>
      </p:sp>
      <p:sp>
        <p:nvSpPr>
          <p:cNvPr id="2" name="Rectangle 1">
            <a:extLst>
              <a:ext uri="{FF2B5EF4-FFF2-40B4-BE49-F238E27FC236}">
                <a16:creationId xmlns:a16="http://schemas.microsoft.com/office/drawing/2014/main" id="{52A54CD3-1115-4C22-A60C-0A00BD7CCA65}"/>
              </a:ext>
            </a:extLst>
          </p:cNvPr>
          <p:cNvSpPr/>
          <p:nvPr/>
        </p:nvSpPr>
        <p:spPr>
          <a:xfrm>
            <a:off x="534569" y="4896197"/>
            <a:ext cx="3047629" cy="954107"/>
          </a:xfrm>
          <a:prstGeom prst="rect">
            <a:avLst/>
          </a:prstGeom>
          <a:noFill/>
        </p:spPr>
        <p:txBody>
          <a:bodyPr wrap="none" lIns="91440" tIns="45720" rIns="91440" bIns="45720">
            <a:spAutoFit/>
          </a:bodyPr>
          <a:lstStyle/>
          <a:p>
            <a:pPr algn="ctr"/>
            <a:r>
              <a:rPr lang="en-US" sz="2800" b="1"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Celdwan Bandeira</a:t>
            </a:r>
          </a:p>
          <a:p>
            <a:pPr algn="ctr"/>
            <a:r>
              <a:rPr lang="en-US" sz="2800"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ID:1812407</a:t>
            </a:r>
            <a:endParaRPr lang="en-US" sz="2800" b="1"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816DFEF-0490-4171-8EF0-A36077FE3080}"/>
              </a:ext>
            </a:extLst>
          </p:cNvPr>
          <p:cNvSpPr txBox="1"/>
          <p:nvPr/>
        </p:nvSpPr>
        <p:spPr>
          <a:xfrm>
            <a:off x="7086601" y="5188584"/>
            <a:ext cx="4427738" cy="523220"/>
          </a:xfrm>
          <a:prstGeom prst="rect">
            <a:avLst/>
          </a:prstGeom>
          <a:noFill/>
        </p:spPr>
        <p:txBody>
          <a:bodyPr wrap="square">
            <a:spAutoFit/>
          </a:bodyPr>
          <a:lstStyle/>
          <a:p>
            <a:pPr algn="ctr"/>
            <a:r>
              <a:rPr lang="en-US" sz="2800"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Lecturer: Koushik </a:t>
            </a:r>
            <a:r>
              <a:rPr lang="en-US" sz="2800" b="1" dirty="0" err="1">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Modak</a:t>
            </a:r>
            <a:endParaRPr lang="en-US" sz="2800" b="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0405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5E27C59-166E-492E-A913-8CC395B3AEB6}"/>
              </a:ext>
            </a:extLst>
          </p:cNvPr>
          <p:cNvSpPr txBox="1"/>
          <p:nvPr/>
        </p:nvSpPr>
        <p:spPr>
          <a:xfrm>
            <a:off x="1590675" y="2073354"/>
            <a:ext cx="7705725" cy="1231106"/>
          </a:xfrm>
          <a:prstGeom prst="rect">
            <a:avLst/>
          </a:prstGeom>
          <a:noFill/>
        </p:spPr>
        <p:txBody>
          <a:bodyPr wrap="square">
            <a:spAutoFit/>
          </a:bodyPr>
          <a:lstStyle/>
          <a:p>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Virtualization is the process of converting a physical IT resource into a virtual IT resource [1]. </a:t>
            </a:r>
            <a:endParaRPr lang="en-GB" dirty="0"/>
          </a:p>
        </p:txBody>
      </p:sp>
      <p:sp>
        <p:nvSpPr>
          <p:cNvPr id="9" name="TextBox 8">
            <a:extLst>
              <a:ext uri="{FF2B5EF4-FFF2-40B4-BE49-F238E27FC236}">
                <a16:creationId xmlns:a16="http://schemas.microsoft.com/office/drawing/2014/main" id="{DDD479AD-2A65-4BB6-BDB0-B6BA74DF6B30}"/>
              </a:ext>
            </a:extLst>
          </p:cNvPr>
          <p:cNvSpPr txBox="1"/>
          <p:nvPr/>
        </p:nvSpPr>
        <p:spPr>
          <a:xfrm>
            <a:off x="962025" y="615434"/>
            <a:ext cx="6096000" cy="707886"/>
          </a:xfrm>
          <a:prstGeom prst="rect">
            <a:avLst/>
          </a:prstGeom>
          <a:noFill/>
        </p:spPr>
        <p:txBody>
          <a:bodyPr wrap="square">
            <a:spAutoFit/>
          </a:bodyPr>
          <a:lstStyle/>
          <a:p>
            <a:r>
              <a:rPr lang="en-GB" sz="4000" b="1" dirty="0">
                <a:effectLst/>
                <a:latin typeface="Times New Roman" panose="02020603050405020304" pitchFamily="18" charset="0"/>
                <a:ea typeface="Calibri" panose="020F0502020204030204" pitchFamily="34" charset="0"/>
                <a:cs typeface="Times New Roman" panose="02020603050405020304" pitchFamily="18" charset="0"/>
              </a:rPr>
              <a:t>What is Virtualization?</a:t>
            </a:r>
            <a:endParaRPr lang="en-GB" sz="4000" dirty="0"/>
          </a:p>
        </p:txBody>
      </p:sp>
    </p:spTree>
    <p:extLst>
      <p:ext uri="{BB962C8B-B14F-4D97-AF65-F5344CB8AC3E}">
        <p14:creationId xmlns:p14="http://schemas.microsoft.com/office/powerpoint/2010/main" val="41102683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1CFA00C-509C-4CD6-A55E-824279E5E9AD}"/>
              </a:ext>
            </a:extLst>
          </p:cNvPr>
          <p:cNvSpPr>
            <a:spLocks noGrp="1"/>
          </p:cNvSpPr>
          <p:nvPr>
            <p:ph type="title"/>
          </p:nvPr>
        </p:nvSpPr>
        <p:spPr>
          <a:xfrm>
            <a:off x="659091" y="148396"/>
            <a:ext cx="10515600" cy="584775"/>
          </a:xfrm>
          <a:prstGeom prst="rect">
            <a:avLst/>
          </a:prstGeom>
          <a:noFill/>
        </p:spPr>
        <p:txBody>
          <a:bodyPr wrap="square" lIns="91440" tIns="45720" rIns="91440" bIns="45720">
            <a:spAutoFit/>
          </a:bodyPr>
          <a:lstStyle/>
          <a:p>
            <a:pPr algn="ctr"/>
            <a:r>
              <a:rPr lang="en-GB" sz="3200" b="1" dirty="0">
                <a:solidFill>
                  <a:schemeClr val="tx1"/>
                </a:solidFill>
                <a:latin typeface="Times New Roman" panose="02020603050405020304" pitchFamily="18" charset="0"/>
                <a:cs typeface="Times New Roman" panose="02020603050405020304" pitchFamily="18" charset="0"/>
              </a:rPr>
              <a:t>Virtual Machines (VMs) </a:t>
            </a:r>
            <a:endParaRPr lang="en-US" sz="32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E6922095-6312-49AB-AC82-8DF415DA1E60}"/>
              </a:ext>
            </a:extLst>
          </p:cNvPr>
          <p:cNvSpPr/>
          <p:nvPr/>
        </p:nvSpPr>
        <p:spPr>
          <a:xfrm>
            <a:off x="474483" y="1902677"/>
            <a:ext cx="4444026" cy="4585871"/>
          </a:xfrm>
          <a:prstGeom prst="rect">
            <a:avLst/>
          </a:prstGeom>
          <a:noFill/>
        </p:spPr>
        <p:txBody>
          <a:bodyPr wrap="square" lIns="91440" tIns="45720" rIns="91440" bIns="45720">
            <a:spAutoFit/>
          </a:bodyPr>
          <a:lstStyle/>
          <a:p>
            <a:pPr marL="342900"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Early 1960’s by IBM (</a:t>
            </a:r>
            <a:r>
              <a:rPr lang="en-GB" sz="2000" dirty="0" err="1">
                <a:latin typeface="Times New Roman" panose="02020603050405020304" pitchFamily="18" charset="0"/>
                <a:cs typeface="Times New Roman" panose="02020603050405020304" pitchFamily="18" charset="0"/>
              </a:rPr>
              <a:t>ideia</a:t>
            </a:r>
            <a:r>
              <a:rPr lang="en-GB" sz="2000" dirty="0">
                <a:latin typeface="Times New Roman" panose="02020603050405020304" pitchFamily="18" charset="0"/>
                <a:cs typeface="Times New Roman" panose="02020603050405020304" pitchFamily="18" charset="0"/>
              </a:rPr>
              <a:t> of Mainframes, today called Virtual Desktops) [2]</a:t>
            </a:r>
          </a:p>
          <a:p>
            <a:r>
              <a:rPr lang="en-GB" sz="2000" dirty="0">
                <a:latin typeface="Times New Roman" panose="02020603050405020304" pitchFamily="18" charset="0"/>
                <a:cs typeface="Times New Roman" panose="02020603050405020304" pitchFamily="18" charset="0"/>
              </a:rPr>
              <a:t>	- As each user, logs on, new “VM” is                      	created.</a:t>
            </a:r>
          </a:p>
          <a:p>
            <a:pPr marL="342900"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CMS, a single-user, </a:t>
            </a:r>
            <a:r>
              <a:rPr lang="en-GB" sz="2000" dirty="0" err="1">
                <a:latin typeface="Times New Roman" panose="02020603050405020304" pitchFamily="18" charset="0"/>
                <a:cs typeface="Times New Roman" panose="02020603050405020304" pitchFamily="18" charset="0"/>
              </a:rPr>
              <a:t>interative</a:t>
            </a:r>
            <a:r>
              <a:rPr lang="en-GB" sz="2000" dirty="0">
                <a:latin typeface="Times New Roman" panose="02020603050405020304" pitchFamily="18" charset="0"/>
                <a:cs typeface="Times New Roman" panose="02020603050405020304" pitchFamily="18" charset="0"/>
              </a:rPr>
              <a:t> OS was commonly run as the OS The introduction of Virtual Machine Manager from VMWare, and similar products from companies like Microsoft and Citrix has allowed this area to grow very rapidly</a:t>
            </a:r>
            <a:r>
              <a:rPr lang="en-GB" sz="2400" dirty="0">
                <a:latin typeface="Arial Narrow" panose="020B0606020202030204" pitchFamily="34" charset="0"/>
              </a:rPr>
              <a:t>.</a:t>
            </a:r>
          </a:p>
          <a:p>
            <a:r>
              <a:rPr lang="en-GB" sz="2400" dirty="0">
                <a:latin typeface="Arial Narrow" panose="020B0606020202030204" pitchFamily="34"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 [3]</a:t>
            </a:r>
          </a:p>
          <a:p>
            <a:pPr marL="342900" indent="-342900">
              <a:buFont typeface="Arial" panose="020B0604020202020204" pitchFamily="34" charset="0"/>
              <a:buChar char="•"/>
            </a:pPr>
            <a:endParaRPr lang="en-US" sz="2400" b="0" cap="none" spc="0" dirty="0">
              <a:ln w="0"/>
              <a:effectLst>
                <a:outerShdw blurRad="38100" dist="19050" dir="2700000" algn="tl" rotWithShape="0">
                  <a:schemeClr val="dk1">
                    <a:alpha val="40000"/>
                  </a:schemeClr>
                </a:outerShdw>
              </a:effectLst>
              <a:latin typeface="Arial Narrow" panose="020B0606020202030204" pitchFamily="34" charset="0"/>
            </a:endParaRPr>
          </a:p>
        </p:txBody>
      </p:sp>
      <p:sp>
        <p:nvSpPr>
          <p:cNvPr id="10" name="Rectangle 9">
            <a:extLst>
              <a:ext uri="{FF2B5EF4-FFF2-40B4-BE49-F238E27FC236}">
                <a16:creationId xmlns:a16="http://schemas.microsoft.com/office/drawing/2014/main" id="{68D9F9AF-B6E6-41D1-92A5-9E92D1BAF197}"/>
              </a:ext>
            </a:extLst>
          </p:cNvPr>
          <p:cNvSpPr/>
          <p:nvPr/>
        </p:nvSpPr>
        <p:spPr>
          <a:xfrm>
            <a:off x="474483" y="1108116"/>
            <a:ext cx="1917513" cy="461665"/>
          </a:xfrm>
          <a:prstGeom prst="rect">
            <a:avLst/>
          </a:prstGeom>
          <a:noFill/>
        </p:spPr>
        <p:txBody>
          <a:bodyPr wrap="none" lIns="91440" tIns="45720" rIns="91440" bIns="45720">
            <a:spAutoFit/>
          </a:bodyPr>
          <a:lstStyle/>
          <a:p>
            <a:r>
              <a:rPr lang="en-GB" sz="2400" b="1" dirty="0">
                <a:latin typeface="Times New Roman" panose="02020603050405020304" pitchFamily="18" charset="0"/>
                <a:cs typeface="Times New Roman" panose="02020603050405020304" pitchFamily="18" charset="0"/>
              </a:rPr>
              <a:t>Brief History</a:t>
            </a:r>
          </a:p>
        </p:txBody>
      </p:sp>
      <p:pic>
        <p:nvPicPr>
          <p:cNvPr id="5122" name="Picture 2" descr="See the source image">
            <a:extLst>
              <a:ext uri="{FF2B5EF4-FFF2-40B4-BE49-F238E27FC236}">
                <a16:creationId xmlns:a16="http://schemas.microsoft.com/office/drawing/2014/main" id="{C8081524-CBA5-4B87-9B50-C2D2A2F504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6891" y="1546498"/>
            <a:ext cx="5258681" cy="4147444"/>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4">
            <p14:nvContentPartPr>
              <p14:cNvPr id="9" name="Ink 8">
                <a:extLst>
                  <a:ext uri="{FF2B5EF4-FFF2-40B4-BE49-F238E27FC236}">
                    <a16:creationId xmlns:a16="http://schemas.microsoft.com/office/drawing/2014/main" id="{7CCB69D7-D84B-478C-80A2-2B11CCF4DBD8}"/>
                  </a:ext>
                </a:extLst>
              </p14:cNvPr>
              <p14:cNvContentPartPr/>
              <p14:nvPr/>
            </p14:nvContentPartPr>
            <p14:xfrm>
              <a:off x="8022002" y="5570852"/>
              <a:ext cx="1156320" cy="104040"/>
            </p14:xfrm>
          </p:contentPart>
        </mc:Choice>
        <mc:Fallback xmlns="">
          <p:pic>
            <p:nvPicPr>
              <p:cNvPr id="9" name="Ink 8">
                <a:extLst>
                  <a:ext uri="{FF2B5EF4-FFF2-40B4-BE49-F238E27FC236}">
                    <a16:creationId xmlns:a16="http://schemas.microsoft.com/office/drawing/2014/main" id="{7CCB69D7-D84B-478C-80A2-2B11CCF4DBD8}"/>
                  </a:ext>
                </a:extLst>
              </p:cNvPr>
              <p:cNvPicPr/>
              <p:nvPr/>
            </p:nvPicPr>
            <p:blipFill>
              <a:blip r:embed="rId5"/>
              <a:stretch>
                <a:fillRect/>
              </a:stretch>
            </p:blipFill>
            <p:spPr>
              <a:xfrm>
                <a:off x="7932002" y="5390852"/>
                <a:ext cx="1335960" cy="4636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1" name="Ink 10">
                <a:extLst>
                  <a:ext uri="{FF2B5EF4-FFF2-40B4-BE49-F238E27FC236}">
                    <a16:creationId xmlns:a16="http://schemas.microsoft.com/office/drawing/2014/main" id="{E17465EF-83A7-411D-9512-CD2E3AB3C822}"/>
                  </a:ext>
                </a:extLst>
              </p14:cNvPr>
              <p14:cNvContentPartPr/>
              <p14:nvPr/>
            </p14:nvContentPartPr>
            <p14:xfrm>
              <a:off x="9219362" y="5607932"/>
              <a:ext cx="824400" cy="38880"/>
            </p14:xfrm>
          </p:contentPart>
        </mc:Choice>
        <mc:Fallback xmlns="">
          <p:pic>
            <p:nvPicPr>
              <p:cNvPr id="11" name="Ink 10">
                <a:extLst>
                  <a:ext uri="{FF2B5EF4-FFF2-40B4-BE49-F238E27FC236}">
                    <a16:creationId xmlns:a16="http://schemas.microsoft.com/office/drawing/2014/main" id="{E17465EF-83A7-411D-9512-CD2E3AB3C822}"/>
                  </a:ext>
                </a:extLst>
              </p:cNvPr>
              <p:cNvPicPr/>
              <p:nvPr/>
            </p:nvPicPr>
            <p:blipFill>
              <a:blip r:embed="rId7"/>
              <a:stretch>
                <a:fillRect/>
              </a:stretch>
            </p:blipFill>
            <p:spPr>
              <a:xfrm>
                <a:off x="9129401" y="5426250"/>
                <a:ext cx="1003962" cy="401881"/>
              </a:xfrm>
              <a:prstGeom prst="rect">
                <a:avLst/>
              </a:prstGeom>
            </p:spPr>
          </p:pic>
        </mc:Fallback>
      </mc:AlternateContent>
      <p:sp>
        <p:nvSpPr>
          <p:cNvPr id="12" name="Rectangle 11">
            <a:extLst>
              <a:ext uri="{FF2B5EF4-FFF2-40B4-BE49-F238E27FC236}">
                <a16:creationId xmlns:a16="http://schemas.microsoft.com/office/drawing/2014/main" id="{8FCCAA3E-13F9-4C09-A2F6-5D64D6D1CEF8}"/>
              </a:ext>
            </a:extLst>
          </p:cNvPr>
          <p:cNvSpPr/>
          <p:nvPr/>
        </p:nvSpPr>
        <p:spPr>
          <a:xfrm>
            <a:off x="5916891" y="5749884"/>
            <a:ext cx="3864992" cy="276999"/>
          </a:xfrm>
          <a:prstGeom prst="rect">
            <a:avLst/>
          </a:prstGeom>
          <a:noFill/>
        </p:spPr>
        <p:txBody>
          <a:bodyPr wrap="square" lIns="91440" tIns="45720" rIns="91440" bIns="45720">
            <a:spAutoFit/>
          </a:bodyPr>
          <a:lstStyle/>
          <a:p>
            <a:r>
              <a:rPr lang="en-US" sz="1200" b="0" cap="none" spc="0" dirty="0">
                <a:ln w="0"/>
                <a:effectLst>
                  <a:outerShdw blurRad="38100" dist="19050" dir="2700000" algn="tl" rotWithShape="0">
                    <a:schemeClr val="dk1">
                      <a:alpha val="40000"/>
                    </a:schemeClr>
                  </a:outerShdw>
                </a:effectLst>
              </a:rPr>
              <a:t>Figure 1 [4]</a:t>
            </a:r>
          </a:p>
        </p:txBody>
      </p:sp>
    </p:spTree>
    <p:extLst>
      <p:ext uri="{BB962C8B-B14F-4D97-AF65-F5344CB8AC3E}">
        <p14:creationId xmlns:p14="http://schemas.microsoft.com/office/powerpoint/2010/main" val="3381004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a:extLst>
              <a:ext uri="{FF2B5EF4-FFF2-40B4-BE49-F238E27FC236}">
                <a16:creationId xmlns:a16="http://schemas.microsoft.com/office/drawing/2014/main" id="{1474A59C-B3B6-4138-A834-0666D658D7C5}"/>
              </a:ext>
            </a:extLst>
          </p:cNvPr>
          <p:cNvSpPr>
            <a:spLocks noGrp="1"/>
          </p:cNvSpPr>
          <p:nvPr>
            <p:ph idx="1"/>
          </p:nvPr>
        </p:nvSpPr>
        <p:spPr>
          <a:xfrm>
            <a:off x="941895" y="2036189"/>
            <a:ext cx="3413289" cy="3200876"/>
          </a:xfrm>
          <a:prstGeom prst="rect">
            <a:avLst/>
          </a:prstGeom>
          <a:noFill/>
        </p:spPr>
        <p:txBody>
          <a:bodyPr wrap="square" lIns="91440" tIns="45720" rIns="91440" bIns="45720">
            <a:spAutoFit/>
          </a:bodyPr>
          <a:lstStyle/>
          <a:p>
            <a:r>
              <a:rPr lang="en-GB" sz="2000" dirty="0" err="1"/>
              <a:t>Vmware</a:t>
            </a:r>
            <a:endParaRPr lang="en-GB" sz="2000" dirty="0"/>
          </a:p>
          <a:p>
            <a:r>
              <a:rPr lang="en-GB" sz="2000" dirty="0"/>
              <a:t> Windows VMs</a:t>
            </a:r>
          </a:p>
          <a:p>
            <a:r>
              <a:rPr lang="en-GB" sz="2000" dirty="0"/>
              <a:t>Azure</a:t>
            </a:r>
          </a:p>
          <a:p>
            <a:r>
              <a:rPr lang="en-GB" sz="2000" dirty="0"/>
              <a:t> Citrix</a:t>
            </a:r>
            <a:endParaRPr lang="en-GB"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en-GB"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VirtualBox</a:t>
            </a:r>
          </a:p>
          <a:p>
            <a:r>
              <a:rPr lang="en-GB"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Parallels Desktop</a:t>
            </a:r>
          </a:p>
          <a:p>
            <a:pPr marL="0" indent="0">
              <a:buNone/>
            </a:pPr>
            <a:r>
              <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2400" b="0" cap="none" spc="0" dirty="0" err="1">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etc</a:t>
            </a:r>
            <a:r>
              <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p>
        </p:txBody>
      </p:sp>
      <p:sp>
        <p:nvSpPr>
          <p:cNvPr id="5" name="Rectangle 4">
            <a:extLst>
              <a:ext uri="{FF2B5EF4-FFF2-40B4-BE49-F238E27FC236}">
                <a16:creationId xmlns:a16="http://schemas.microsoft.com/office/drawing/2014/main" id="{D30898AB-D5F5-4864-80C4-F31C803B66AF}"/>
              </a:ext>
            </a:extLst>
          </p:cNvPr>
          <p:cNvSpPr/>
          <p:nvPr/>
        </p:nvSpPr>
        <p:spPr>
          <a:xfrm>
            <a:off x="1147463" y="874585"/>
            <a:ext cx="1794915" cy="461665"/>
          </a:xfrm>
          <a:prstGeom prst="rect">
            <a:avLst/>
          </a:prstGeom>
          <a:noFill/>
        </p:spPr>
        <p:txBody>
          <a:bodyPr wrap="none" lIns="91440" tIns="45720" rIns="91440" bIns="45720">
            <a:spAutoFit/>
          </a:bodyPr>
          <a:lstStyle/>
          <a:p>
            <a:pPr algn="ctr"/>
            <a:r>
              <a:rPr lang="en-US" sz="3600" b="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Others VMs</a:t>
            </a:r>
          </a:p>
        </p:txBody>
      </p:sp>
      <p:pic>
        <p:nvPicPr>
          <p:cNvPr id="3" name="Picture 2" descr="A picture containing graphical user interface&#10;&#10;Description automatically generated">
            <a:extLst>
              <a:ext uri="{FF2B5EF4-FFF2-40B4-BE49-F238E27FC236}">
                <a16:creationId xmlns:a16="http://schemas.microsoft.com/office/drawing/2014/main" id="{60C28311-46D4-4A83-838D-6EAD7DC7A4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31518" y="3516315"/>
            <a:ext cx="4248743" cy="2400635"/>
          </a:xfrm>
          <a:prstGeom prst="rect">
            <a:avLst/>
          </a:prstGeom>
        </p:spPr>
      </p:pic>
      <p:pic>
        <p:nvPicPr>
          <p:cNvPr id="7" name="Picture 6" descr="Timeline&#10;&#10;Description automatically generated with medium confidence">
            <a:extLst>
              <a:ext uri="{FF2B5EF4-FFF2-40B4-BE49-F238E27FC236}">
                <a16:creationId xmlns:a16="http://schemas.microsoft.com/office/drawing/2014/main" id="{7CD861C4-E494-4B69-A6B5-F7AC4BBC66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1520" y="430213"/>
            <a:ext cx="4248743" cy="2724530"/>
          </a:xfrm>
          <a:prstGeom prst="rect">
            <a:avLst/>
          </a:prstGeom>
        </p:spPr>
      </p:pic>
      <p:sp>
        <p:nvSpPr>
          <p:cNvPr id="8" name="Rectangle 7">
            <a:extLst>
              <a:ext uri="{FF2B5EF4-FFF2-40B4-BE49-F238E27FC236}">
                <a16:creationId xmlns:a16="http://schemas.microsoft.com/office/drawing/2014/main" id="{AFF79B92-91C1-4B5C-8078-6A17CF2D114F}"/>
              </a:ext>
            </a:extLst>
          </p:cNvPr>
          <p:cNvSpPr/>
          <p:nvPr/>
        </p:nvSpPr>
        <p:spPr>
          <a:xfrm>
            <a:off x="6123394" y="5965392"/>
            <a:ext cx="3864992" cy="276999"/>
          </a:xfrm>
          <a:prstGeom prst="rect">
            <a:avLst/>
          </a:prstGeom>
          <a:noFill/>
        </p:spPr>
        <p:txBody>
          <a:bodyPr wrap="square" lIns="91440" tIns="45720" rIns="91440" bIns="45720">
            <a:spAutoFit/>
          </a:bodyPr>
          <a:lstStyle/>
          <a:p>
            <a:r>
              <a:rPr lang="en-US" sz="1200" b="0" cap="none" spc="0" dirty="0">
                <a:ln w="0"/>
                <a:solidFill>
                  <a:schemeClr val="tx1"/>
                </a:solidFill>
                <a:effectLst>
                  <a:outerShdw blurRad="38100" dist="19050" dir="2700000" algn="tl" rotWithShape="0">
                    <a:schemeClr val="dk1">
                      <a:alpha val="40000"/>
                    </a:schemeClr>
                  </a:outerShdw>
                </a:effectLst>
              </a:rPr>
              <a:t>Figure 3 Source[2]</a:t>
            </a:r>
          </a:p>
        </p:txBody>
      </p:sp>
      <p:sp>
        <p:nvSpPr>
          <p:cNvPr id="10" name="Rectangle 9">
            <a:extLst>
              <a:ext uri="{FF2B5EF4-FFF2-40B4-BE49-F238E27FC236}">
                <a16:creationId xmlns:a16="http://schemas.microsoft.com/office/drawing/2014/main" id="{0B4D027A-CC38-426E-AC60-A9E4DDEA5AE5}"/>
              </a:ext>
            </a:extLst>
          </p:cNvPr>
          <p:cNvSpPr/>
          <p:nvPr/>
        </p:nvSpPr>
        <p:spPr>
          <a:xfrm>
            <a:off x="5962651" y="3190875"/>
            <a:ext cx="2813214" cy="276999"/>
          </a:xfrm>
          <a:prstGeom prst="rect">
            <a:avLst/>
          </a:prstGeom>
          <a:noFill/>
        </p:spPr>
        <p:txBody>
          <a:bodyPr wrap="square" lIns="91440" tIns="45720" rIns="91440" bIns="45720">
            <a:spAutoFit/>
          </a:bodyPr>
          <a:lstStyle/>
          <a:p>
            <a:r>
              <a:rPr lang="en-US" sz="1200" b="0" cap="none" spc="0" dirty="0">
                <a:ln w="0"/>
                <a:solidFill>
                  <a:schemeClr val="tx1"/>
                </a:solidFill>
                <a:effectLst>
                  <a:outerShdw blurRad="38100" dist="19050" dir="2700000" algn="tl" rotWithShape="0">
                    <a:schemeClr val="dk1">
                      <a:alpha val="40000"/>
                    </a:schemeClr>
                  </a:outerShdw>
                </a:effectLst>
              </a:rPr>
              <a:t>Figure 2. </a:t>
            </a:r>
            <a:r>
              <a:rPr lang="en-US" sz="1200" dirty="0">
                <a:ln w="0"/>
                <a:effectLst>
                  <a:outerShdw blurRad="38100" dist="19050" dir="2700000" algn="tl" rotWithShape="0">
                    <a:schemeClr val="dk1">
                      <a:alpha val="40000"/>
                    </a:schemeClr>
                  </a:outerShdw>
                </a:effectLst>
              </a:rPr>
              <a:t>Source</a:t>
            </a:r>
            <a:r>
              <a:rPr lang="en-US" sz="1200" b="0" cap="none" spc="0" dirty="0">
                <a:ln w="0"/>
                <a:solidFill>
                  <a:schemeClr val="tx1"/>
                </a:solidFill>
                <a:effectLst>
                  <a:outerShdw blurRad="38100" dist="19050" dir="2700000" algn="tl" rotWithShape="0">
                    <a:schemeClr val="dk1">
                      <a:alpha val="40000"/>
                    </a:schemeClr>
                  </a:outerShdw>
                </a:effectLst>
              </a:rPr>
              <a:t>[2]</a:t>
            </a:r>
          </a:p>
        </p:txBody>
      </p:sp>
    </p:spTree>
    <p:extLst>
      <p:ext uri="{BB962C8B-B14F-4D97-AF65-F5344CB8AC3E}">
        <p14:creationId xmlns:p14="http://schemas.microsoft.com/office/powerpoint/2010/main" val="2726931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87AC1B8-1E4C-49B2-8027-723928709E7D}"/>
              </a:ext>
            </a:extLst>
          </p:cNvPr>
          <p:cNvSpPr txBox="1"/>
          <p:nvPr/>
        </p:nvSpPr>
        <p:spPr>
          <a:xfrm>
            <a:off x="3019425" y="942975"/>
            <a:ext cx="4343400" cy="752065"/>
          </a:xfrm>
          <a:prstGeom prst="rect">
            <a:avLst/>
          </a:prstGeom>
          <a:noFill/>
        </p:spPr>
        <p:txBody>
          <a:bodyPr wrap="square">
            <a:spAutoFit/>
          </a:bodyPr>
          <a:lstStyle/>
          <a:p>
            <a:pPr algn="ctr">
              <a:lnSpc>
                <a:spcPct val="150000"/>
              </a:lnSpc>
            </a:pPr>
            <a:r>
              <a:rPr lang="en-GB" sz="3200" b="1" dirty="0">
                <a:effectLst/>
                <a:latin typeface="Times New Roman" panose="02020603050405020304" pitchFamily="18" charset="0"/>
                <a:ea typeface="Calibri" panose="020F0502020204030204" pitchFamily="34" charset="0"/>
                <a:cs typeface="Times New Roman" panose="02020603050405020304" pitchFamily="18" charset="0"/>
              </a:rPr>
              <a:t>Types of Virtualization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8F476DA5-FB83-4401-98AD-CC0D7FA815CA}"/>
              </a:ext>
            </a:extLst>
          </p:cNvPr>
          <p:cNvSpPr txBox="1"/>
          <p:nvPr/>
        </p:nvSpPr>
        <p:spPr>
          <a:xfrm>
            <a:off x="6019800" y="2534769"/>
            <a:ext cx="5953125" cy="1785104"/>
          </a:xfrm>
          <a:prstGeom prst="rect">
            <a:avLst/>
          </a:prstGeom>
          <a:noFill/>
        </p:spPr>
        <p:txBody>
          <a:bodyPr wrap="square">
            <a:spAutoFit/>
          </a:bodyPr>
          <a:lstStyle/>
          <a:p>
            <a:pPr marL="342900" lvl="0" indent="-342900" algn="l">
              <a:lnSpc>
                <a:spcPct val="15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Data Virtualization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5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Storage Virtualization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Power Virtualization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000" dirty="0">
                <a:effectLst/>
                <a:latin typeface="Times New Roman" panose="02020603050405020304" pitchFamily="18" charset="0"/>
                <a:ea typeface="Calibri" panose="020F0502020204030204" pitchFamily="34" charset="0"/>
              </a:rPr>
              <a:t>[</a:t>
            </a:r>
            <a:r>
              <a:rPr lang="en-GB" sz="2000" dirty="0">
                <a:latin typeface="Times New Roman" panose="02020603050405020304" pitchFamily="18" charset="0"/>
                <a:ea typeface="Calibri" panose="020F0502020204030204" pitchFamily="34" charset="0"/>
              </a:rPr>
              <a:t>1], [2], [5</a:t>
            </a:r>
            <a:r>
              <a:rPr lang="en-GB" sz="2000" dirty="0">
                <a:effectLst/>
                <a:latin typeface="Times New Roman" panose="02020603050405020304" pitchFamily="18" charset="0"/>
                <a:ea typeface="Calibri" panose="020F0502020204030204" pitchFamily="34" charset="0"/>
              </a:rPr>
              <a:t>]</a:t>
            </a:r>
            <a:endParaRPr lang="en-GB" sz="2000" dirty="0"/>
          </a:p>
        </p:txBody>
      </p:sp>
      <p:sp>
        <p:nvSpPr>
          <p:cNvPr id="9" name="TextBox 8">
            <a:extLst>
              <a:ext uri="{FF2B5EF4-FFF2-40B4-BE49-F238E27FC236}">
                <a16:creationId xmlns:a16="http://schemas.microsoft.com/office/drawing/2014/main" id="{51E42798-5ECC-4763-ACD6-14C3EB1BF8C9}"/>
              </a:ext>
            </a:extLst>
          </p:cNvPr>
          <p:cNvSpPr txBox="1"/>
          <p:nvPr/>
        </p:nvSpPr>
        <p:spPr>
          <a:xfrm>
            <a:off x="942975" y="2440704"/>
            <a:ext cx="6096000" cy="1889620"/>
          </a:xfrm>
          <a:prstGeom prst="rect">
            <a:avLst/>
          </a:prstGeom>
          <a:noFill/>
        </p:spPr>
        <p:txBody>
          <a:bodyPr wrap="square">
            <a:spAutoFit/>
          </a:bodyPr>
          <a:lstStyle/>
          <a:p>
            <a:pPr marL="342900" lvl="0" indent="-342900" algn="just">
              <a:lnSpc>
                <a:spcPct val="15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Server Virtualization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Desktop Virtualization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Network Virtualization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Application Virtualization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9836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A16B5FE-758C-4100-A179-7BA84A76D825}"/>
              </a:ext>
            </a:extLst>
          </p:cNvPr>
          <p:cNvSpPr txBox="1"/>
          <p:nvPr/>
        </p:nvSpPr>
        <p:spPr>
          <a:xfrm>
            <a:off x="1524000" y="1238250"/>
            <a:ext cx="9639300" cy="4336059"/>
          </a:xfrm>
          <a:prstGeom prst="rect">
            <a:avLst/>
          </a:prstGeom>
          <a:noFill/>
        </p:spPr>
        <p:txBody>
          <a:bodyPr wrap="square">
            <a:spAutoFit/>
          </a:bodyPr>
          <a:lstStyle/>
          <a:p>
            <a:pPr algn="just">
              <a:lnSpc>
                <a:spcPct val="150000"/>
              </a:lnSpc>
            </a:pP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Some Common Feature of Virtual Machines</a:t>
            </a:r>
          </a:p>
          <a:p>
            <a:pPr algn="just">
              <a:lnSpc>
                <a:spcPct val="150000"/>
              </a:lnSpc>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dirty="0">
                <a:effectLst/>
                <a:latin typeface="Times New Roman" panose="02020603050405020304" pitchFamily="18" charset="0"/>
                <a:ea typeface="Calibri" panose="020F0502020204030204" pitchFamily="34" charset="0"/>
                <a:cs typeface="Times New Roman" panose="02020603050405020304" pitchFamily="18" charset="0"/>
              </a:rPr>
              <a:t>Portability – VMs run on large number of Operating Systems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dirty="0">
                <a:effectLst/>
                <a:latin typeface="Times New Roman" panose="02020603050405020304" pitchFamily="18" charset="0"/>
                <a:ea typeface="Calibri" panose="020F0502020204030204" pitchFamily="34" charset="0"/>
                <a:cs typeface="Times New Roman" panose="02020603050405020304" pitchFamily="18" charset="0"/>
              </a:rPr>
              <a:t>Supported Guest Operating Systems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dirty="0">
                <a:effectLst/>
                <a:latin typeface="Times New Roman" panose="02020603050405020304" pitchFamily="18" charset="0"/>
                <a:ea typeface="Calibri" panose="020F0502020204030204" pitchFamily="34" charset="0"/>
                <a:cs typeface="Times New Roman" panose="02020603050405020304" pitchFamily="18" charset="0"/>
              </a:rPr>
              <a:t>Virtual Machines Processor support – Each processing core may only be referenced to one CPU – bound VM at a time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dirty="0">
                <a:effectLst/>
                <a:latin typeface="Times New Roman" panose="02020603050405020304" pitchFamily="18" charset="0"/>
                <a:ea typeface="Calibri" panose="020F0502020204030204" pitchFamily="34" charset="0"/>
                <a:cs typeface="Times New Roman" panose="02020603050405020304" pitchFamily="18" charset="0"/>
              </a:rPr>
              <a:t>Virtual Machine Memories allocation – The total amount of available RAM on the server cannot be exceeded by the instances of running Virtual machine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dirty="0">
                <a:effectLst/>
                <a:latin typeface="Times New Roman" panose="02020603050405020304" pitchFamily="18" charset="0"/>
                <a:ea typeface="Calibri" panose="020F0502020204030204" pitchFamily="34" charset="0"/>
                <a:cs typeface="Times New Roman" panose="02020603050405020304" pitchFamily="18" charset="0"/>
              </a:rPr>
              <a:t>Compatible Virtual Machines</a:t>
            </a:r>
          </a:p>
          <a:p>
            <a:pPr lvl="0" algn="just">
              <a:lnSpc>
                <a:spcPct val="150000"/>
              </a:lnSpc>
            </a:pPr>
            <a:r>
              <a:rPr lang="en-GB" b="1" dirty="0">
                <a:effectLst/>
                <a:latin typeface="Times New Roman" panose="02020603050405020304" pitchFamily="18" charset="0"/>
                <a:ea typeface="Calibri" panose="020F0502020204030204" pitchFamily="34" charset="0"/>
                <a:cs typeface="Times New Roman" panose="02020603050405020304" pitchFamily="18" charset="0"/>
              </a:rPr>
              <a:t>      [9]</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31278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able&#10;&#10;Description automatically generated">
            <a:extLst>
              <a:ext uri="{FF2B5EF4-FFF2-40B4-BE49-F238E27FC236}">
                <a16:creationId xmlns:a16="http://schemas.microsoft.com/office/drawing/2014/main" id="{C1B8225E-FD0D-49F1-AEF2-51776CACAF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5949" y="948634"/>
            <a:ext cx="7515225" cy="5190228"/>
          </a:xfrm>
          <a:prstGeom prst="rect">
            <a:avLst/>
          </a:prstGeom>
        </p:spPr>
      </p:pic>
      <p:sp>
        <p:nvSpPr>
          <p:cNvPr id="8" name="Rectangle 7">
            <a:extLst>
              <a:ext uri="{FF2B5EF4-FFF2-40B4-BE49-F238E27FC236}">
                <a16:creationId xmlns:a16="http://schemas.microsoft.com/office/drawing/2014/main" id="{F7441C4C-1253-4F46-AC10-B3373F621808}"/>
              </a:ext>
            </a:extLst>
          </p:cNvPr>
          <p:cNvSpPr/>
          <p:nvPr/>
        </p:nvSpPr>
        <p:spPr>
          <a:xfrm>
            <a:off x="3492836" y="349154"/>
            <a:ext cx="3358485" cy="400110"/>
          </a:xfrm>
          <a:prstGeom prst="rect">
            <a:avLst/>
          </a:prstGeom>
          <a:noFill/>
        </p:spPr>
        <p:txBody>
          <a:bodyPr wrap="none" lIns="91440" tIns="45720" rIns="91440" bIns="45720">
            <a:spAutoFit/>
          </a:bodyPr>
          <a:lstStyle/>
          <a:p>
            <a:pPr algn="ctr"/>
            <a:r>
              <a:rPr lang="en-US" sz="20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Hypervisor Type 1 and Type 2</a:t>
            </a:r>
          </a:p>
        </p:txBody>
      </p:sp>
      <p:sp>
        <p:nvSpPr>
          <p:cNvPr id="9" name="Rectangle 8">
            <a:extLst>
              <a:ext uri="{FF2B5EF4-FFF2-40B4-BE49-F238E27FC236}">
                <a16:creationId xmlns:a16="http://schemas.microsoft.com/office/drawing/2014/main" id="{9FA2C52A-C713-4B55-AF80-7F11F9ADFC34}"/>
              </a:ext>
            </a:extLst>
          </p:cNvPr>
          <p:cNvSpPr/>
          <p:nvPr/>
        </p:nvSpPr>
        <p:spPr>
          <a:xfrm>
            <a:off x="1885949" y="6138862"/>
            <a:ext cx="3267074" cy="276999"/>
          </a:xfrm>
          <a:prstGeom prst="rect">
            <a:avLst/>
          </a:prstGeom>
          <a:noFill/>
        </p:spPr>
        <p:txBody>
          <a:bodyPr wrap="square" lIns="91440" tIns="45720" rIns="91440" bIns="45720">
            <a:spAutoFit/>
          </a:bodyPr>
          <a:lstStyle/>
          <a:p>
            <a:r>
              <a:rPr lang="en-US" sz="1200" b="0" cap="none" spc="0" dirty="0">
                <a:ln w="0"/>
                <a:effectLst>
                  <a:outerShdw blurRad="38100" dist="19050" dir="2700000" algn="tl" rotWithShape="0">
                    <a:schemeClr val="dk1">
                      <a:alpha val="40000"/>
                    </a:schemeClr>
                  </a:outerShdw>
                </a:effectLst>
              </a:rPr>
              <a:t>Figure 4 [6]</a:t>
            </a:r>
          </a:p>
        </p:txBody>
      </p:sp>
    </p:spTree>
    <p:extLst>
      <p:ext uri="{BB962C8B-B14F-4D97-AF65-F5344CB8AC3E}">
        <p14:creationId xmlns:p14="http://schemas.microsoft.com/office/powerpoint/2010/main" val="2554794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008033E-FDA8-4E9A-9562-F106E752E771}"/>
              </a:ext>
            </a:extLst>
          </p:cNvPr>
          <p:cNvSpPr/>
          <p:nvPr/>
        </p:nvSpPr>
        <p:spPr>
          <a:xfrm>
            <a:off x="376372" y="1022650"/>
            <a:ext cx="6387444" cy="3366563"/>
          </a:xfrm>
          <a:prstGeom prst="rect">
            <a:avLst/>
          </a:prstGeom>
          <a:noFill/>
        </p:spPr>
        <p:txBody>
          <a:bodyPr wrap="square" lIns="91440" tIns="45720" rIns="91440" bIns="45720">
            <a:spAutoFit/>
          </a:bodyPr>
          <a:lstStyle/>
          <a:p>
            <a:pPr marL="342900" indent="-342900">
              <a:lnSpc>
                <a:spcPct val="150000"/>
              </a:lnSpc>
              <a:buFont typeface="Wingdings" panose="05000000000000000000" pitchFamily="2" charset="2"/>
              <a:buChar char="Ø"/>
            </a:pPr>
            <a:r>
              <a:rPr lang="en-GB" dirty="0">
                <a:latin typeface="Times New Roman" panose="02020603050405020304" pitchFamily="18" charset="0"/>
                <a:cs typeface="Times New Roman" panose="02020603050405020304" pitchFamily="18" charset="0"/>
              </a:rPr>
              <a:t>Running multiple operating systems simultaneously  </a:t>
            </a:r>
          </a:p>
          <a:p>
            <a:pPr marL="285750" indent="-285750">
              <a:lnSpc>
                <a:spcPct val="150000"/>
              </a:lnSpc>
              <a:buFont typeface="Wingdings" panose="05000000000000000000" pitchFamily="2" charset="2"/>
              <a:buChar char="Ø"/>
            </a:pPr>
            <a:r>
              <a:rPr lang="en-GB" dirty="0">
                <a:effectLst/>
                <a:latin typeface="Times New Roman" panose="02020603050405020304" pitchFamily="18" charset="0"/>
                <a:ea typeface="Calibri" panose="020F0502020204030204" pitchFamily="34" charset="0"/>
                <a:cs typeface="Times New Roman" panose="02020603050405020304" pitchFamily="18" charset="0"/>
              </a:rPr>
              <a:t>Reduce Overall Footprint of Data Center(Infrastructure Consolidation)</a:t>
            </a:r>
          </a:p>
          <a:p>
            <a:pPr marL="285750" indent="-285750">
              <a:lnSpc>
                <a:spcPct val="150000"/>
              </a:lnSpc>
              <a:buFont typeface="Wingdings" panose="05000000000000000000" pitchFamily="2" charset="2"/>
              <a:buChar char="Ø"/>
            </a:pPr>
            <a:r>
              <a:rPr lang="en-GB" dirty="0">
                <a:effectLst/>
                <a:latin typeface="Times New Roman" panose="02020603050405020304" pitchFamily="18" charset="0"/>
                <a:ea typeface="Calibri" panose="020F0502020204030204" pitchFamily="34" charset="0"/>
                <a:cs typeface="Times New Roman" panose="02020603050405020304" pitchFamily="18" charset="0"/>
              </a:rPr>
              <a:t>Easier Software Installation</a:t>
            </a:r>
          </a:p>
          <a:p>
            <a:pPr marL="342900" indent="-342900">
              <a:lnSpc>
                <a:spcPct val="150000"/>
              </a:lnSpc>
              <a:buFont typeface="Wingdings" panose="05000000000000000000" pitchFamily="2" charset="2"/>
              <a:buChar char="Ø"/>
            </a:pPr>
            <a:r>
              <a:rPr lang="en-GB" dirty="0">
                <a:effectLst/>
                <a:latin typeface="Times New Roman" panose="02020603050405020304" pitchFamily="18" charset="0"/>
                <a:ea typeface="Calibri" panose="020F0502020204030204" pitchFamily="34" charset="0"/>
                <a:cs typeface="Times New Roman" panose="02020603050405020304" pitchFamily="18" charset="0"/>
              </a:rPr>
              <a:t>Testing and Disaster Recovery</a:t>
            </a:r>
          </a:p>
          <a:p>
            <a:pPr>
              <a:lnSpc>
                <a:spcPct val="150000"/>
              </a:lnSpc>
            </a:pPr>
            <a:r>
              <a:rPr lang="en-GB" dirty="0">
                <a:latin typeface="Times New Roman" panose="02020603050405020304" pitchFamily="18" charset="0"/>
                <a:cs typeface="Times New Roman" panose="02020603050405020304" pitchFamily="18" charset="0"/>
              </a:rPr>
              <a:t>     [2], [7], [8]</a:t>
            </a:r>
          </a:p>
          <a:p>
            <a:pPr>
              <a:lnSpc>
                <a:spcPct val="150000"/>
              </a:lnSpc>
            </a:pPr>
            <a:r>
              <a:rPr lang="en-GB" b="1" dirty="0" err="1">
                <a:latin typeface="Times New Roman" panose="02020603050405020304" pitchFamily="18" charset="0"/>
                <a:cs typeface="Times New Roman" panose="02020603050405020304" pitchFamily="18" charset="0"/>
              </a:rPr>
              <a:t>n.b.</a:t>
            </a:r>
            <a:r>
              <a:rPr lang="en-GB" b="1" dirty="0">
                <a:latin typeface="Times New Roman" panose="02020603050405020304" pitchFamily="18" charset="0"/>
                <a:cs typeface="Times New Roman" panose="02020603050405020304" pitchFamily="18" charset="0"/>
              </a:rPr>
              <a:t>,</a:t>
            </a:r>
            <a:r>
              <a:rPr lang="en-GB" b="1" i="0" dirty="0">
                <a:effectLst/>
                <a:latin typeface="Times New Roman" panose="02020603050405020304" pitchFamily="18" charset="0"/>
                <a:cs typeface="Times New Roman" panose="02020603050405020304" pitchFamily="18" charset="0"/>
              </a:rPr>
              <a:t> Clouds Computing focused in reducing the CO</a:t>
            </a:r>
            <a:r>
              <a:rPr lang="en-GB" b="1" i="0" baseline="-25000" dirty="0">
                <a:effectLst/>
                <a:latin typeface="Times New Roman" panose="02020603050405020304" pitchFamily="18" charset="0"/>
                <a:cs typeface="Times New Roman" panose="02020603050405020304" pitchFamily="18" charset="0"/>
              </a:rPr>
              <a:t>2</a:t>
            </a:r>
            <a:r>
              <a:rPr lang="en-GB" b="1" i="0" dirty="0">
                <a:effectLst/>
                <a:latin typeface="Times New Roman" panose="02020603050405020304" pitchFamily="18" charset="0"/>
                <a:cs typeface="Times New Roman" panose="02020603050405020304" pitchFamily="18" charset="0"/>
              </a:rPr>
              <a:t> emissions </a:t>
            </a:r>
          </a:p>
          <a:p>
            <a:pPr>
              <a:lnSpc>
                <a:spcPct val="150000"/>
              </a:lnSpc>
            </a:pPr>
            <a:r>
              <a:rPr lang="en-GB" b="1" dirty="0">
                <a:latin typeface="Times New Roman" panose="02020603050405020304" pitchFamily="18" charset="0"/>
                <a:cs typeface="Times New Roman" panose="02020603050405020304" pitchFamily="18" charset="0"/>
              </a:rPr>
              <a:t>        </a:t>
            </a:r>
            <a:r>
              <a:rPr lang="en-GB" b="1" i="0" dirty="0">
                <a:effectLst/>
                <a:latin typeface="Times New Roman" panose="02020603050405020304" pitchFamily="18" charset="0"/>
                <a:cs typeface="Times New Roman" panose="02020603050405020304" pitchFamily="18" charset="0"/>
              </a:rPr>
              <a:t>of their host </a:t>
            </a:r>
            <a:r>
              <a:rPr lang="en-GB" b="1" i="0" dirty="0" err="1">
                <a:effectLst/>
                <a:latin typeface="Times New Roman" panose="02020603050405020304" pitchFamily="18" charset="0"/>
                <a:cs typeface="Times New Roman" panose="02020603050405020304" pitchFamily="18" charset="0"/>
              </a:rPr>
              <a:t>datacenters</a:t>
            </a:r>
            <a:r>
              <a:rPr lang="en-GB" b="1" i="0" dirty="0">
                <a:effectLst/>
                <a:latin typeface="Times New Roman" panose="02020603050405020304" pitchFamily="18" charset="0"/>
                <a:cs typeface="Times New Roman" panose="02020603050405020304" pitchFamily="18" charset="0"/>
              </a:rPr>
              <a:t> are known as Green Clouds.[13]</a:t>
            </a:r>
            <a:endParaRPr lang="en-GB" b="1" dirty="0">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9118E27F-5D93-415C-8505-824C9F77C396}"/>
              </a:ext>
            </a:extLst>
          </p:cNvPr>
          <p:cNvSpPr/>
          <p:nvPr/>
        </p:nvSpPr>
        <p:spPr>
          <a:xfrm>
            <a:off x="2082184" y="371945"/>
            <a:ext cx="2659767" cy="369332"/>
          </a:xfrm>
          <a:prstGeom prst="rect">
            <a:avLst/>
          </a:prstGeom>
          <a:noFill/>
        </p:spPr>
        <p:txBody>
          <a:bodyPr wrap="none" lIns="91440" tIns="45720" rIns="91440" bIns="45720">
            <a:spAutoFit/>
          </a:bodyPr>
          <a:lstStyle/>
          <a:p>
            <a:pPr algn="ctr"/>
            <a:r>
              <a:rPr lang="en-GB"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Benefits of Virtualization</a:t>
            </a:r>
            <a:endParaRPr lang="en-US"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4" name="Picture 2" descr="See the source image">
            <a:extLst>
              <a:ext uri="{FF2B5EF4-FFF2-40B4-BE49-F238E27FC236}">
                <a16:creationId xmlns:a16="http://schemas.microsoft.com/office/drawing/2014/main" id="{57549AC4-5A6A-4608-A2CB-B686250957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94" y="3429000"/>
            <a:ext cx="4818584" cy="27520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87C0101-3778-4310-A2FE-618CF28778DC}"/>
              </a:ext>
            </a:extLst>
          </p:cNvPr>
          <p:cNvSpPr txBox="1"/>
          <p:nvPr/>
        </p:nvSpPr>
        <p:spPr>
          <a:xfrm>
            <a:off x="10945291" y="3133724"/>
            <a:ext cx="965587" cy="369332"/>
          </a:xfrm>
          <a:prstGeom prst="rect">
            <a:avLst/>
          </a:prstGeom>
          <a:noFill/>
        </p:spPr>
        <p:txBody>
          <a:bodyPr wrap="square">
            <a:spAutoFit/>
          </a:bodyPr>
          <a:lstStyle/>
          <a:p>
            <a:r>
              <a:rPr lang="en-US"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Figure 5 </a:t>
            </a:r>
          </a:p>
        </p:txBody>
      </p:sp>
    </p:spTree>
    <p:extLst>
      <p:ext uri="{BB962C8B-B14F-4D97-AF65-F5344CB8AC3E}">
        <p14:creationId xmlns:p14="http://schemas.microsoft.com/office/powerpoint/2010/main" val="2768379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5A8612-0153-48EB-B3D1-D77146C63029}"/>
              </a:ext>
            </a:extLst>
          </p:cNvPr>
          <p:cNvSpPr>
            <a:spLocks noGrp="1"/>
          </p:cNvSpPr>
          <p:nvPr>
            <p:ph idx="1"/>
          </p:nvPr>
        </p:nvSpPr>
        <p:spPr>
          <a:xfrm>
            <a:off x="1103313" y="2052918"/>
            <a:ext cx="4992688" cy="1775163"/>
          </a:xfrm>
        </p:spPr>
        <p:txBody>
          <a:bodyPr>
            <a:normAutofit fontScale="92500" lnSpcReduction="20000"/>
          </a:bodyPr>
          <a:lstStyle/>
          <a:p>
            <a:r>
              <a:rPr lang="en-GB" sz="2000" dirty="0">
                <a:effectLst/>
                <a:latin typeface="Times New Roman" panose="02020603050405020304" pitchFamily="18" charset="0"/>
                <a:ea typeface="Calibri" panose="020F0502020204030204" pitchFamily="34" charset="0"/>
              </a:rPr>
              <a:t>Facility</a:t>
            </a:r>
          </a:p>
          <a:p>
            <a:r>
              <a:rPr lang="en-GB" sz="2000" dirty="0">
                <a:effectLst/>
                <a:latin typeface="Times New Roman" panose="02020603050405020304" pitchFamily="18" charset="0"/>
                <a:ea typeface="Calibri" panose="020F0502020204030204" pitchFamily="34" charset="0"/>
              </a:rPr>
              <a:t>Hardware</a:t>
            </a:r>
          </a:p>
          <a:p>
            <a:r>
              <a:rPr lang="en-GB" sz="2000" dirty="0">
                <a:effectLst/>
                <a:latin typeface="Times New Roman" panose="02020603050405020304" pitchFamily="18" charset="0"/>
                <a:ea typeface="Calibri" panose="020F0502020204030204" pitchFamily="34" charset="0"/>
              </a:rPr>
              <a:t>Application</a:t>
            </a:r>
          </a:p>
          <a:p>
            <a:r>
              <a:rPr lang="en-GB" sz="2000" dirty="0">
                <a:latin typeface="Times New Roman" panose="02020603050405020304" pitchFamily="18" charset="0"/>
                <a:ea typeface="Calibri" panose="020F0502020204030204" pitchFamily="34" charset="0"/>
              </a:rPr>
              <a:t>D</a:t>
            </a:r>
            <a:r>
              <a:rPr lang="en-GB" sz="2000" dirty="0">
                <a:effectLst/>
                <a:latin typeface="Times New Roman" panose="02020603050405020304" pitchFamily="18" charset="0"/>
                <a:ea typeface="Calibri" panose="020F0502020204030204" pitchFamily="34" charset="0"/>
              </a:rPr>
              <a:t>ata </a:t>
            </a:r>
          </a:p>
          <a:p>
            <a:pPr marL="0" indent="0">
              <a:buNone/>
            </a:pPr>
            <a:r>
              <a:rPr lang="en-GB" sz="1600" dirty="0">
                <a:effectLst/>
                <a:latin typeface="Times New Roman" panose="02020603050405020304" pitchFamily="18" charset="0"/>
                <a:ea typeface="Calibri" panose="020F0502020204030204" pitchFamily="34" charset="0"/>
              </a:rPr>
              <a:t>	[11]</a:t>
            </a:r>
            <a:endParaRPr lang="en-GB" sz="2000" cap="none" spc="0" dirty="0">
              <a:ln w="0"/>
              <a:latin typeface="Times New Roman" panose="02020603050405020304" pitchFamily="18" charset="0"/>
            </a:endParaRPr>
          </a:p>
          <a:p>
            <a:endParaRPr lang="en-GB" sz="2000" dirty="0">
              <a:effectLst/>
              <a:latin typeface="Times New Roman" panose="02020603050405020304" pitchFamily="18" charset="0"/>
              <a:ea typeface="Calibri" panose="020F0502020204030204" pitchFamily="34" charset="0"/>
            </a:endParaRPr>
          </a:p>
          <a:p>
            <a:endParaRPr lang="en-GB" dirty="0"/>
          </a:p>
        </p:txBody>
      </p:sp>
      <p:sp>
        <p:nvSpPr>
          <p:cNvPr id="4" name="Title 1">
            <a:extLst>
              <a:ext uri="{FF2B5EF4-FFF2-40B4-BE49-F238E27FC236}">
                <a16:creationId xmlns:a16="http://schemas.microsoft.com/office/drawing/2014/main" id="{C0F11145-D852-4538-9836-A9F32CABC6AD}"/>
              </a:ext>
            </a:extLst>
          </p:cNvPr>
          <p:cNvSpPr>
            <a:spLocks noGrp="1"/>
          </p:cNvSpPr>
          <p:nvPr>
            <p:ph type="title"/>
          </p:nvPr>
        </p:nvSpPr>
        <p:spPr>
          <a:xfrm>
            <a:off x="646111" y="452718"/>
            <a:ext cx="9404723" cy="1400530"/>
          </a:xfrm>
        </p:spPr>
        <p:txBody>
          <a:bodyPr/>
          <a:lstStyle/>
          <a:p>
            <a:r>
              <a:rPr lang="en-GB" sz="3600" b="1" dirty="0">
                <a:latin typeface="Times New Roman" panose="02020603050405020304" pitchFamily="18" charset="0"/>
                <a:cs typeface="Times New Roman" panose="02020603050405020304" pitchFamily="18" charset="0"/>
              </a:rPr>
              <a:t>Consolidation</a:t>
            </a:r>
          </a:p>
        </p:txBody>
      </p:sp>
      <p:pic>
        <p:nvPicPr>
          <p:cNvPr id="5" name="Content Placeholder 6" descr="Diagram&#10;&#10;Description automatically generated">
            <a:extLst>
              <a:ext uri="{FF2B5EF4-FFF2-40B4-BE49-F238E27FC236}">
                <a16:creationId xmlns:a16="http://schemas.microsoft.com/office/drawing/2014/main" id="{1A457B28-E16A-4B26-A035-FE6B941C8B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4565" y="1617700"/>
            <a:ext cx="5498208" cy="3293646"/>
          </a:xfrm>
          <a:prstGeom prst="rect">
            <a:avLst/>
          </a:prstGeom>
        </p:spPr>
      </p:pic>
      <p:sp>
        <p:nvSpPr>
          <p:cNvPr id="6" name="Rectangle 5">
            <a:extLst>
              <a:ext uri="{FF2B5EF4-FFF2-40B4-BE49-F238E27FC236}">
                <a16:creationId xmlns:a16="http://schemas.microsoft.com/office/drawing/2014/main" id="{B77C08AD-0D91-4578-89E8-1F21774CA7D2}"/>
              </a:ext>
            </a:extLst>
          </p:cNvPr>
          <p:cNvSpPr/>
          <p:nvPr/>
        </p:nvSpPr>
        <p:spPr>
          <a:xfrm>
            <a:off x="6276975" y="4934524"/>
            <a:ext cx="2571750" cy="276999"/>
          </a:xfrm>
          <a:prstGeom prst="rect">
            <a:avLst/>
          </a:prstGeom>
          <a:noFill/>
        </p:spPr>
        <p:txBody>
          <a:bodyPr wrap="square" lIns="91440" tIns="45720" rIns="91440" bIns="45720">
            <a:spAutoFit/>
          </a:bodyPr>
          <a:lstStyle/>
          <a:p>
            <a:r>
              <a:rPr lang="en-US" sz="1200" b="0" cap="none" spc="0" dirty="0">
                <a:ln w="0"/>
                <a:effectLst>
                  <a:outerShdw blurRad="38100" dist="19050" dir="2700000" algn="tl" rotWithShape="0">
                    <a:schemeClr val="dk1">
                      <a:alpha val="40000"/>
                    </a:schemeClr>
                  </a:outerShdw>
                </a:effectLst>
              </a:rPr>
              <a:t>Figure 6 [10]</a:t>
            </a:r>
          </a:p>
        </p:txBody>
      </p:sp>
    </p:spTree>
    <p:extLst>
      <p:ext uri="{BB962C8B-B14F-4D97-AF65-F5344CB8AC3E}">
        <p14:creationId xmlns:p14="http://schemas.microsoft.com/office/powerpoint/2010/main" val="4211305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42464-7EF0-4770-971F-823736D90E61}"/>
              </a:ext>
            </a:extLst>
          </p:cNvPr>
          <p:cNvSpPr>
            <a:spLocks noGrp="1"/>
          </p:cNvSpPr>
          <p:nvPr>
            <p:ph type="title"/>
          </p:nvPr>
        </p:nvSpPr>
        <p:spPr>
          <a:xfrm>
            <a:off x="853501" y="773229"/>
            <a:ext cx="9404723" cy="1400530"/>
          </a:xfrm>
        </p:spPr>
        <p:txBody>
          <a:bodyPr/>
          <a:lstStyle/>
          <a:p>
            <a:r>
              <a:rPr lang="en-GB" sz="2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Features and Benefits for an Organization to Adopt Cloud Computing</a:t>
            </a:r>
            <a:br>
              <a:rPr lang="en-GB" sz="2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en-GB" sz="2800" b="1" dirty="0">
              <a:solidFill>
                <a:schemeClr val="tx1"/>
              </a:solidFill>
            </a:endParaRPr>
          </a:p>
        </p:txBody>
      </p:sp>
      <p:sp>
        <p:nvSpPr>
          <p:cNvPr id="3" name="Content Placeholder 2">
            <a:extLst>
              <a:ext uri="{FF2B5EF4-FFF2-40B4-BE49-F238E27FC236}">
                <a16:creationId xmlns:a16="http://schemas.microsoft.com/office/drawing/2014/main" id="{895AD75C-299E-4E63-B305-42BF1B6C2086}"/>
              </a:ext>
            </a:extLst>
          </p:cNvPr>
          <p:cNvSpPr>
            <a:spLocks noGrp="1"/>
          </p:cNvSpPr>
          <p:nvPr>
            <p:ph idx="1"/>
          </p:nvPr>
        </p:nvSpPr>
        <p:spPr>
          <a:xfrm>
            <a:off x="1173034" y="2173759"/>
            <a:ext cx="5463946" cy="2510483"/>
          </a:xfrm>
        </p:spPr>
        <p:txBody>
          <a:bodyPr>
            <a:normAutofit fontScale="92500" lnSpcReduction="10000"/>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Reduce investment and Proportional costs</a:t>
            </a:r>
          </a:p>
          <a:p>
            <a:r>
              <a:rPr lang="en-GB" dirty="0">
                <a:effectLst/>
                <a:latin typeface="Times New Roman" panose="02020603050405020304" pitchFamily="18" charset="0"/>
                <a:ea typeface="Calibri" panose="020F0502020204030204" pitchFamily="34" charset="0"/>
              </a:rPr>
              <a:t>Increase </a:t>
            </a:r>
            <a:r>
              <a:rPr lang="en-GB" dirty="0" err="1">
                <a:effectLst/>
                <a:latin typeface="Times New Roman" panose="02020603050405020304" pitchFamily="18" charset="0"/>
                <a:ea typeface="Calibri" panose="020F0502020204030204" pitchFamily="34" charset="0"/>
              </a:rPr>
              <a:t>Scalability</a:t>
            </a:r>
            <a:r>
              <a:rPr lang="en-GB" dirty="0" err="1">
                <a:effectLst/>
                <a:latin typeface="Times New Roman" panose="02020603050405020304" pitchFamily="18" charset="0"/>
                <a:ea typeface="Calibri" panose="020F0502020204030204" pitchFamily="34" charset="0"/>
                <a:cs typeface="Times New Roman" panose="02020603050405020304" pitchFamily="18" charset="0"/>
              </a:rPr>
              <a:t>Increase</a:t>
            </a:r>
            <a:r>
              <a:rPr lang="en-GB" dirty="0">
                <a:effectLst/>
                <a:latin typeface="Times New Roman" panose="02020603050405020304" pitchFamily="18" charset="0"/>
                <a:ea typeface="Calibri" panose="020F0502020204030204" pitchFamily="34" charset="0"/>
                <a:cs typeface="Times New Roman" panose="02020603050405020304" pitchFamily="18" charset="0"/>
              </a:rPr>
              <a:t> Availability and Reliability</a:t>
            </a:r>
          </a:p>
          <a:p>
            <a:r>
              <a:rPr lang="en-US" sz="1800" dirty="0">
                <a:ln w="0"/>
                <a:latin typeface="Times New Roman" panose="02020603050405020304" pitchFamily="18" charset="0"/>
                <a:cs typeface="Times New Roman" panose="02020603050405020304" pitchFamily="18" charset="0"/>
              </a:rPr>
              <a:t>Quick, self-service access to infrastructure</a:t>
            </a:r>
          </a:p>
          <a:p>
            <a:r>
              <a:rPr lang="en-US" sz="1800" b="0" cap="none" spc="0" dirty="0">
                <a:ln w="0"/>
                <a:latin typeface="Times New Roman" panose="02020603050405020304" pitchFamily="18" charset="0"/>
                <a:cs typeface="Times New Roman" panose="02020603050405020304" pitchFamily="18" charset="0"/>
              </a:rPr>
              <a:t>Si</a:t>
            </a:r>
            <a:r>
              <a:rPr lang="en-US" sz="1800" dirty="0">
                <a:ln w="0"/>
                <a:latin typeface="Times New Roman" panose="02020603050405020304" pitchFamily="18" charset="0"/>
                <a:cs typeface="Times New Roman" panose="02020603050405020304" pitchFamily="18" charset="0"/>
              </a:rPr>
              <a:t>mplified management and built-in-security</a:t>
            </a:r>
          </a:p>
          <a:p>
            <a:r>
              <a:rPr lang="en-US" sz="1800" b="0" cap="none" spc="0" dirty="0">
                <a:ln w="0"/>
                <a:latin typeface="Times New Roman" panose="02020603050405020304" pitchFamily="18" charset="0"/>
                <a:cs typeface="Times New Roman" panose="02020603050405020304" pitchFamily="18" charset="0"/>
              </a:rPr>
              <a:t>High performance</a:t>
            </a: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[1], </a:t>
            </a:r>
            <a:r>
              <a:rPr lang="en-US" sz="1800" b="0" cap="none" spc="0" dirty="0">
                <a:ln w="0"/>
                <a:latin typeface="Times New Roman" panose="02020603050405020304" pitchFamily="18" charset="0"/>
                <a:cs typeface="Times New Roman" panose="02020603050405020304" pitchFamily="18" charset="0"/>
              </a:rPr>
              <a:t>[7], </a:t>
            </a:r>
            <a:r>
              <a:rPr lang="en-GB" dirty="0">
                <a:effectLst/>
                <a:latin typeface="Times New Roman" panose="02020603050405020304" pitchFamily="18" charset="0"/>
                <a:ea typeface="Calibri" panose="020F0502020204030204" pitchFamily="34" charset="0"/>
              </a:rPr>
              <a:t>[</a:t>
            </a:r>
            <a:r>
              <a:rPr lang="en-GB" dirty="0">
                <a:latin typeface="Times New Roman" panose="02020603050405020304" pitchFamily="18" charset="0"/>
                <a:ea typeface="Calibri" panose="020F0502020204030204" pitchFamily="34" charset="0"/>
              </a:rPr>
              <a:t>11</a:t>
            </a:r>
            <a:r>
              <a:rPr lang="en-GB" dirty="0">
                <a:effectLst/>
                <a:latin typeface="Times New Roman" panose="02020603050405020304" pitchFamily="18" charset="0"/>
                <a:ea typeface="Calibri" panose="020F0502020204030204" pitchFamily="34" charset="0"/>
              </a:rPr>
              <a:t>]</a:t>
            </a:r>
            <a:endParaRPr lang="en-GB" dirty="0">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pic>
        <p:nvPicPr>
          <p:cNvPr id="5" name="Picture 4">
            <a:extLst>
              <a:ext uri="{FF2B5EF4-FFF2-40B4-BE49-F238E27FC236}">
                <a16:creationId xmlns:a16="http://schemas.microsoft.com/office/drawing/2014/main" id="{FA0898C7-0A1E-4428-A294-F523F1431F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6980" y="1819275"/>
            <a:ext cx="5388078" cy="3352800"/>
          </a:xfrm>
          <a:prstGeom prst="rect">
            <a:avLst/>
          </a:prstGeom>
        </p:spPr>
      </p:pic>
      <p:sp>
        <p:nvSpPr>
          <p:cNvPr id="4" name="Rectangle 3">
            <a:extLst>
              <a:ext uri="{FF2B5EF4-FFF2-40B4-BE49-F238E27FC236}">
                <a16:creationId xmlns:a16="http://schemas.microsoft.com/office/drawing/2014/main" id="{9E0B36F3-AE61-4095-9594-3AFCE37E4DC2}"/>
              </a:ext>
            </a:extLst>
          </p:cNvPr>
          <p:cNvSpPr/>
          <p:nvPr/>
        </p:nvSpPr>
        <p:spPr>
          <a:xfrm>
            <a:off x="6636980" y="5172075"/>
            <a:ext cx="2571750" cy="276999"/>
          </a:xfrm>
          <a:prstGeom prst="rect">
            <a:avLst/>
          </a:prstGeom>
          <a:noFill/>
        </p:spPr>
        <p:txBody>
          <a:bodyPr wrap="square" lIns="91440" tIns="45720" rIns="91440" bIns="45720">
            <a:spAutoFit/>
          </a:bodyPr>
          <a:lstStyle/>
          <a:p>
            <a:r>
              <a:rPr lang="en-US" sz="12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Figure 7 [12]</a:t>
            </a:r>
          </a:p>
        </p:txBody>
      </p:sp>
    </p:spTree>
    <p:extLst>
      <p:ext uri="{BB962C8B-B14F-4D97-AF65-F5344CB8AC3E}">
        <p14:creationId xmlns:p14="http://schemas.microsoft.com/office/powerpoint/2010/main" val="21081018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F34F4AE-62F9-4CC0-8E15-B5FA3CFFFB35}"/>
              </a:ext>
            </a:extLst>
          </p:cNvPr>
          <p:cNvSpPr>
            <a:spLocks noGrp="1"/>
          </p:cNvSpPr>
          <p:nvPr>
            <p:ph type="title"/>
          </p:nvPr>
        </p:nvSpPr>
        <p:spPr>
          <a:xfrm>
            <a:off x="3409754" y="704741"/>
            <a:ext cx="5372497" cy="707886"/>
          </a:xfrm>
          <a:prstGeom prst="rect">
            <a:avLst/>
          </a:prstGeom>
          <a:noFill/>
        </p:spPr>
        <p:txBody>
          <a:bodyPr wrap="none" lIns="91440" tIns="45720" rIns="91440" bIns="45720">
            <a:spAutoFit/>
          </a:bodyPr>
          <a:lstStyle/>
          <a:p>
            <a:pPr algn="ctr"/>
            <a:r>
              <a:rPr lang="en-GB" sz="4000" b="1" dirty="0">
                <a:latin typeface="Times New Roman" panose="02020603050405020304" pitchFamily="18" charset="0"/>
                <a:cs typeface="Times New Roman" panose="02020603050405020304" pitchFamily="18" charset="0"/>
              </a:rPr>
              <a:t>vSphere 7.0 vs Hyper-V</a:t>
            </a:r>
          </a:p>
        </p:txBody>
      </p:sp>
      <p:sp>
        <p:nvSpPr>
          <p:cNvPr id="5" name="Rectangle 4">
            <a:extLst>
              <a:ext uri="{FF2B5EF4-FFF2-40B4-BE49-F238E27FC236}">
                <a16:creationId xmlns:a16="http://schemas.microsoft.com/office/drawing/2014/main" id="{E9C3B716-950E-4EB2-B17A-25DE59FF599D}"/>
              </a:ext>
            </a:extLst>
          </p:cNvPr>
          <p:cNvSpPr/>
          <p:nvPr/>
        </p:nvSpPr>
        <p:spPr>
          <a:xfrm>
            <a:off x="876475" y="1766788"/>
            <a:ext cx="3432350" cy="461665"/>
          </a:xfrm>
          <a:prstGeom prst="rect">
            <a:avLst/>
          </a:prstGeom>
          <a:noFill/>
        </p:spPr>
        <p:txBody>
          <a:bodyPr wrap="none" lIns="91440" tIns="45720" rIns="91440" bIns="45720">
            <a:spAutoFit/>
          </a:bodyPr>
          <a:lstStyle/>
          <a:p>
            <a:pPr algn="ctr"/>
            <a:r>
              <a:rPr lang="en-GB" sz="2400" b="1" dirty="0">
                <a:latin typeface="Times New Roman" panose="02020603050405020304" pitchFamily="18" charset="0"/>
                <a:cs typeface="Times New Roman" panose="02020603050405020304" pitchFamily="18" charset="0"/>
              </a:rPr>
              <a:t>VMware vSphere 7.0 (2020)</a:t>
            </a:r>
          </a:p>
        </p:txBody>
      </p:sp>
      <p:sp>
        <p:nvSpPr>
          <p:cNvPr id="6" name="Rectangle 5">
            <a:extLst>
              <a:ext uri="{FF2B5EF4-FFF2-40B4-BE49-F238E27FC236}">
                <a16:creationId xmlns:a16="http://schemas.microsoft.com/office/drawing/2014/main" id="{BE1AEFE3-D4EB-42C5-9F61-C55020D4BA24}"/>
              </a:ext>
            </a:extLst>
          </p:cNvPr>
          <p:cNvSpPr/>
          <p:nvPr/>
        </p:nvSpPr>
        <p:spPr>
          <a:xfrm>
            <a:off x="725864" y="2644170"/>
            <a:ext cx="9181707" cy="1938992"/>
          </a:xfrm>
          <a:prstGeom prst="rect">
            <a:avLst/>
          </a:prstGeom>
          <a:noFill/>
        </p:spPr>
        <p:txBody>
          <a:bodyPr wrap="square" lIns="91440" tIns="45720" rIns="91440" bIns="45720">
            <a:spAutoFit/>
          </a:bodyPr>
          <a:lstStyle/>
          <a:p>
            <a:pPr marL="342900" indent="-342900">
              <a:buFont typeface="Arial" panose="020B0604020202020204" pitchFamily="34" charset="0"/>
              <a:buChar char="•"/>
            </a:pPr>
            <a:r>
              <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Released </a:t>
            </a: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in</a:t>
            </a:r>
            <a:r>
              <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2020 by VMware</a:t>
            </a:r>
          </a:p>
          <a:p>
            <a:pPr marL="342900" indent="-342900">
              <a:buFont typeface="Arial" panose="020B0604020202020204" pitchFamily="34" charset="0"/>
              <a:buChar char="•"/>
            </a:pPr>
            <a:r>
              <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Components(</a:t>
            </a:r>
            <a:r>
              <a:rPr lang="en-US" sz="2400" b="0" cap="none" spc="0" dirty="0" err="1">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EXSi</a:t>
            </a:r>
            <a:r>
              <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vCenter Server, vCenter Host Client)</a:t>
            </a:r>
          </a:p>
          <a:p>
            <a:pPr marL="342900" indent="-342900">
              <a:buFont typeface="Arial" panose="020B0604020202020204" pitchFamily="34" charset="0"/>
              <a:buChar char="•"/>
            </a:pPr>
            <a:r>
              <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Powerful for Hybrid Cloud</a:t>
            </a:r>
          </a:p>
          <a:p>
            <a:pPr marL="342900" indent="-342900">
              <a:buFont typeface="Arial" panose="020B0604020202020204" pitchFamily="34" charset="0"/>
              <a:buChar char="•"/>
            </a:pPr>
            <a:endPar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6895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EEEC11F-D5F8-4451-9A46-A9517AE3862B}"/>
              </a:ext>
            </a:extLst>
          </p:cNvPr>
          <p:cNvSpPr/>
          <p:nvPr/>
        </p:nvSpPr>
        <p:spPr>
          <a:xfrm>
            <a:off x="1512688" y="1448716"/>
            <a:ext cx="4583312" cy="3785652"/>
          </a:xfrm>
          <a:prstGeom prst="rect">
            <a:avLst/>
          </a:prstGeom>
          <a:noFill/>
        </p:spPr>
        <p:txBody>
          <a:bodyPr wrap="square" lIns="91440" tIns="45720" rIns="91440" bIns="45720">
            <a:spAutoFit/>
          </a:bodyPr>
          <a:lstStyle/>
          <a:p>
            <a:pPr marL="342900" indent="-342900">
              <a:buFont typeface="Arial" panose="020B0604020202020204" pitchFamily="34" charset="0"/>
              <a:buChar char="•"/>
            </a:pP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Lifecycle</a:t>
            </a:r>
          </a:p>
          <a:p>
            <a:pPr marL="342900" indent="-342900">
              <a:buFont typeface="Arial" panose="020B0604020202020204" pitchFamily="34" charset="0"/>
              <a:buChar char="•"/>
            </a:pP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vCenter Profiles</a:t>
            </a:r>
          </a:p>
          <a:p>
            <a:pPr marL="342900" indent="-342900">
              <a:buFont typeface="Arial" panose="020B0604020202020204" pitchFamily="34" charset="0"/>
              <a:buChar char="•"/>
            </a:pPr>
            <a:r>
              <a:rPr lang="en-US" sz="2400" dirty="0" err="1">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APIs+Developers</a:t>
            </a:r>
            <a:endPar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Contents Library</a:t>
            </a:r>
          </a:p>
          <a:p>
            <a:pPr marL="342900" indent="-342900">
              <a:buFont typeface="Arial" panose="020B0604020202020204" pitchFamily="34" charset="0"/>
              <a:buChar char="•"/>
            </a:pP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Storage</a:t>
            </a:r>
          </a:p>
          <a:p>
            <a:pPr marL="342900" indent="-342900">
              <a:buFont typeface="Arial" panose="020B0604020202020204" pitchFamily="34" charset="0"/>
              <a:buChar char="•"/>
            </a:pPr>
            <a:r>
              <a:rPr lang="en-US" sz="2400" dirty="0" err="1">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Phycal</a:t>
            </a: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HW</a:t>
            </a:r>
          </a:p>
          <a:p>
            <a:pPr marL="342900" indent="-342900">
              <a:buFont typeface="Arial" panose="020B0604020202020204" pitchFamily="34" charset="0"/>
              <a:buChar char="•"/>
            </a:pP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Virtual HW</a:t>
            </a:r>
          </a:p>
          <a:p>
            <a:pPr marL="342900" indent="-342900">
              <a:buFont typeface="Arial" panose="020B0604020202020204" pitchFamily="34" charset="0"/>
              <a:buChar char="•"/>
            </a:pP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Security</a:t>
            </a:r>
          </a:p>
          <a:p>
            <a:pPr marL="342900" indent="-342900">
              <a:buFont typeface="Arial" panose="020B0604020202020204" pitchFamily="34" charset="0"/>
              <a:buChar char="•"/>
            </a:pP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DRS + </a:t>
            </a:r>
            <a:r>
              <a:rPr lang="en-US" sz="2400" dirty="0" err="1">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vMotion</a:t>
            </a:r>
            <a:endPar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24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[12]</a:t>
            </a:r>
            <a:endPar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11" name="Picture 2" descr="vSphere 7 Features in a Circular Diagram">
            <a:extLst>
              <a:ext uri="{FF2B5EF4-FFF2-40B4-BE49-F238E27FC236}">
                <a16:creationId xmlns:a16="http://schemas.microsoft.com/office/drawing/2014/main" id="{8C1E9EBD-8B0E-4F12-8624-022DBBC1722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54492" y="657861"/>
            <a:ext cx="9461634" cy="470898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9936BDC4-F237-480E-B7BC-47EC1C862356}"/>
              </a:ext>
            </a:extLst>
          </p:cNvPr>
          <p:cNvSpPr/>
          <p:nvPr/>
        </p:nvSpPr>
        <p:spPr>
          <a:xfrm>
            <a:off x="716735" y="331756"/>
            <a:ext cx="1107997" cy="584775"/>
          </a:xfrm>
          <a:prstGeom prst="rect">
            <a:avLst/>
          </a:prstGeom>
          <a:noFill/>
        </p:spPr>
        <p:txBody>
          <a:bodyPr wrap="none" lIns="91440" tIns="45720" rIns="91440" bIns="45720">
            <a:spAutoFit/>
          </a:bodyPr>
          <a:lstStyle/>
          <a:p>
            <a:pPr algn="ctr"/>
            <a:r>
              <a:rPr lang="en-US" sz="3200" b="1"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Cont</a:t>
            </a:r>
            <a:r>
              <a:rPr lang="en-US" b="1"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p>
        </p:txBody>
      </p:sp>
      <p:sp>
        <p:nvSpPr>
          <p:cNvPr id="5" name="Rectangle 4">
            <a:extLst>
              <a:ext uri="{FF2B5EF4-FFF2-40B4-BE49-F238E27FC236}">
                <a16:creationId xmlns:a16="http://schemas.microsoft.com/office/drawing/2014/main" id="{31442CD8-1482-4536-9F56-130056709A33}"/>
              </a:ext>
            </a:extLst>
          </p:cNvPr>
          <p:cNvSpPr/>
          <p:nvPr/>
        </p:nvSpPr>
        <p:spPr>
          <a:xfrm>
            <a:off x="5600701" y="5409285"/>
            <a:ext cx="4156208" cy="276999"/>
          </a:xfrm>
          <a:prstGeom prst="rect">
            <a:avLst/>
          </a:prstGeom>
          <a:noFill/>
        </p:spPr>
        <p:txBody>
          <a:bodyPr wrap="square" lIns="91440" tIns="45720" rIns="91440" bIns="45720">
            <a:spAutoFit/>
          </a:bodyPr>
          <a:lstStyle/>
          <a:p>
            <a:pPr algn="ctr"/>
            <a:r>
              <a:rPr lang="en-US" sz="12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Figure 8 </a:t>
            </a:r>
          </a:p>
        </p:txBody>
      </p:sp>
    </p:spTree>
    <p:extLst>
      <p:ext uri="{BB962C8B-B14F-4D97-AF65-F5344CB8AC3E}">
        <p14:creationId xmlns:p14="http://schemas.microsoft.com/office/powerpoint/2010/main" val="3402199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A32062F-6B73-4427-8AC0-26EF0E89BD8B}"/>
              </a:ext>
            </a:extLst>
          </p:cNvPr>
          <p:cNvSpPr/>
          <p:nvPr/>
        </p:nvSpPr>
        <p:spPr>
          <a:xfrm>
            <a:off x="363015" y="1682391"/>
            <a:ext cx="6042580" cy="3939540"/>
          </a:xfrm>
          <a:prstGeom prst="rect">
            <a:avLst/>
          </a:prstGeom>
          <a:noFill/>
        </p:spPr>
        <p:txBody>
          <a:bodyPr wrap="square" lIns="91440" tIns="45720" rIns="91440" bIns="45720">
            <a:spAutoFit/>
          </a:bodyPr>
          <a:lstStyle/>
          <a:p>
            <a:endParaRPr lang="en-GB"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Experiment with other operating systems. Hyper-V makes it very easy to create and remove different operating systems.</a:t>
            </a:r>
          </a:p>
          <a:p>
            <a:endParaRPr lang="en-GB"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Test software on multiple operating systems using multiple virtual machines. With Hyper-V, you can run them all on a single desktop or laptop computer. These virtual machines can be exported and then imported into any other Hyper-V system, including Azure.</a:t>
            </a:r>
          </a:p>
          <a:p>
            <a:endParaRPr lang="en-GB"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Run software that requires an older versions of Windows or non-Windows operating systems.</a:t>
            </a:r>
          </a:p>
          <a:p>
            <a:pPr marL="285750" indent="-285750">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a:p>
            <a:endParaRPr lang="en-US" sz="16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6FE675E2-EDDA-4E4B-A66C-E59E00E517F7}"/>
              </a:ext>
            </a:extLst>
          </p:cNvPr>
          <p:cNvSpPr/>
          <p:nvPr/>
        </p:nvSpPr>
        <p:spPr>
          <a:xfrm>
            <a:off x="575920" y="770163"/>
            <a:ext cx="3535050" cy="461665"/>
          </a:xfrm>
          <a:prstGeom prst="rect">
            <a:avLst/>
          </a:prstGeom>
        </p:spPr>
        <p:txBody>
          <a:bodyPr wrap="square">
            <a:spAutoFit/>
          </a:bodyPr>
          <a:lstStyle/>
          <a:p>
            <a:pPr algn="ctr"/>
            <a:r>
              <a:rPr lang="en-GB" sz="2400" b="1" dirty="0">
                <a:latin typeface="Times New Roman" panose="02020603050405020304" pitchFamily="18" charset="0"/>
                <a:cs typeface="Times New Roman" panose="02020603050405020304" pitchFamily="18" charset="0"/>
              </a:rPr>
              <a:t>Microsoft Hyper-V(2012)</a:t>
            </a:r>
          </a:p>
        </p:txBody>
      </p:sp>
      <mc:AlternateContent xmlns:mc="http://schemas.openxmlformats.org/markup-compatibility/2006" xmlns:p14="http://schemas.microsoft.com/office/powerpoint/2010/main" xmlns:aink="http://schemas.microsoft.com/office/drawing/2016/ink">
        <mc:Choice Requires="p14 aink">
          <p:contentPart p14:bwMode="auto" r:id="rId2">
            <p14:nvContentPartPr>
              <p14:cNvPr id="10" name="Ink 9">
                <a:extLst>
                  <a:ext uri="{FF2B5EF4-FFF2-40B4-BE49-F238E27FC236}">
                    <a16:creationId xmlns:a16="http://schemas.microsoft.com/office/drawing/2014/main" id="{F7CA7A19-8B0C-44B2-8346-60E3E54A4C00}"/>
                  </a:ext>
                </a:extLst>
              </p14:cNvPr>
              <p14:cNvContentPartPr/>
              <p14:nvPr/>
            </p14:nvContentPartPr>
            <p14:xfrm>
              <a:off x="1243922" y="1998212"/>
              <a:ext cx="360" cy="360"/>
            </p14:xfrm>
          </p:contentPart>
        </mc:Choice>
        <mc:Fallback xmlns="">
          <p:pic>
            <p:nvPicPr>
              <p:cNvPr id="10" name="Ink 9">
                <a:extLst>
                  <a:ext uri="{FF2B5EF4-FFF2-40B4-BE49-F238E27FC236}">
                    <a16:creationId xmlns:a16="http://schemas.microsoft.com/office/drawing/2014/main" id="{F7CA7A19-8B0C-44B2-8346-60E3E54A4C00}"/>
                  </a:ext>
                </a:extLst>
              </p:cNvPr>
              <p:cNvPicPr/>
              <p:nvPr/>
            </p:nvPicPr>
            <p:blipFill>
              <a:blip r:embed="rId4"/>
              <a:stretch>
                <a:fillRect/>
              </a:stretch>
            </p:blipFill>
            <p:spPr>
              <a:xfrm>
                <a:off x="1225922" y="1890572"/>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5">
            <p14:nvContentPartPr>
              <p14:cNvPr id="11" name="Ink 10">
                <a:extLst>
                  <a:ext uri="{FF2B5EF4-FFF2-40B4-BE49-F238E27FC236}">
                    <a16:creationId xmlns:a16="http://schemas.microsoft.com/office/drawing/2014/main" id="{C0CCC768-BB12-4DBA-80CD-D4C75AF5136D}"/>
                  </a:ext>
                </a:extLst>
              </p14:cNvPr>
              <p14:cNvContentPartPr/>
              <p14:nvPr/>
            </p14:nvContentPartPr>
            <p14:xfrm>
              <a:off x="1281722" y="2205572"/>
              <a:ext cx="360" cy="360"/>
            </p14:xfrm>
          </p:contentPart>
        </mc:Choice>
        <mc:Fallback xmlns="">
          <p:pic>
            <p:nvPicPr>
              <p:cNvPr id="11" name="Ink 10">
                <a:extLst>
                  <a:ext uri="{FF2B5EF4-FFF2-40B4-BE49-F238E27FC236}">
                    <a16:creationId xmlns:a16="http://schemas.microsoft.com/office/drawing/2014/main" id="{C0CCC768-BB12-4DBA-80CD-D4C75AF5136D}"/>
                  </a:ext>
                </a:extLst>
              </p:cNvPr>
              <p:cNvPicPr/>
              <p:nvPr/>
            </p:nvPicPr>
            <p:blipFill>
              <a:blip r:embed="rId6"/>
              <a:stretch>
                <a:fillRect/>
              </a:stretch>
            </p:blipFill>
            <p:spPr>
              <a:xfrm>
                <a:off x="1264082" y="2097932"/>
                <a:ext cx="36000" cy="216000"/>
              </a:xfrm>
              <a:prstGeom prst="rect">
                <a:avLst/>
              </a:prstGeom>
            </p:spPr>
          </p:pic>
        </mc:Fallback>
      </mc:AlternateContent>
      <p:grpSp>
        <p:nvGrpSpPr>
          <p:cNvPr id="14" name="Group 13">
            <a:extLst>
              <a:ext uri="{FF2B5EF4-FFF2-40B4-BE49-F238E27FC236}">
                <a16:creationId xmlns:a16="http://schemas.microsoft.com/office/drawing/2014/main" id="{823B2A2A-9401-441B-81DA-8FD0338DE129}"/>
              </a:ext>
            </a:extLst>
          </p:cNvPr>
          <p:cNvGrpSpPr/>
          <p:nvPr/>
        </p:nvGrpSpPr>
        <p:grpSpPr>
          <a:xfrm>
            <a:off x="1885082" y="2912612"/>
            <a:ext cx="360" cy="360"/>
            <a:chOff x="1885082" y="2912612"/>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7">
              <p14:nvContentPartPr>
                <p14:cNvPr id="12" name="Ink 11">
                  <a:extLst>
                    <a:ext uri="{FF2B5EF4-FFF2-40B4-BE49-F238E27FC236}">
                      <a16:creationId xmlns:a16="http://schemas.microsoft.com/office/drawing/2014/main" id="{500D3875-342E-4ABF-8FFA-3A704E64DFF2}"/>
                    </a:ext>
                  </a:extLst>
                </p14:cNvPr>
                <p14:cNvContentPartPr/>
                <p14:nvPr/>
              </p14:nvContentPartPr>
              <p14:xfrm>
                <a:off x="1885082" y="2912612"/>
                <a:ext cx="360" cy="360"/>
              </p14:xfrm>
            </p:contentPart>
          </mc:Choice>
          <mc:Fallback xmlns="">
            <p:pic>
              <p:nvPicPr>
                <p:cNvPr id="12" name="Ink 11">
                  <a:extLst>
                    <a:ext uri="{FF2B5EF4-FFF2-40B4-BE49-F238E27FC236}">
                      <a16:creationId xmlns:a16="http://schemas.microsoft.com/office/drawing/2014/main" id="{500D3875-342E-4ABF-8FFA-3A704E64DFF2}"/>
                    </a:ext>
                  </a:extLst>
                </p:cNvPr>
                <p:cNvPicPr/>
                <p:nvPr/>
              </p:nvPicPr>
              <p:blipFill>
                <a:blip r:embed="rId8"/>
                <a:stretch>
                  <a:fillRect/>
                </a:stretch>
              </p:blipFill>
              <p:spPr>
                <a:xfrm>
                  <a:off x="1867442" y="2804972"/>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3" name="Ink 12">
                  <a:extLst>
                    <a:ext uri="{FF2B5EF4-FFF2-40B4-BE49-F238E27FC236}">
                      <a16:creationId xmlns:a16="http://schemas.microsoft.com/office/drawing/2014/main" id="{2C18962C-654C-459B-9AF4-6E54E615653F}"/>
                    </a:ext>
                  </a:extLst>
                </p14:cNvPr>
                <p14:cNvContentPartPr/>
                <p14:nvPr/>
              </p14:nvContentPartPr>
              <p14:xfrm>
                <a:off x="1885082" y="2912612"/>
                <a:ext cx="360" cy="360"/>
              </p14:xfrm>
            </p:contentPart>
          </mc:Choice>
          <mc:Fallback xmlns="">
            <p:pic>
              <p:nvPicPr>
                <p:cNvPr id="13" name="Ink 12">
                  <a:extLst>
                    <a:ext uri="{FF2B5EF4-FFF2-40B4-BE49-F238E27FC236}">
                      <a16:creationId xmlns:a16="http://schemas.microsoft.com/office/drawing/2014/main" id="{2C18962C-654C-459B-9AF4-6E54E615653F}"/>
                    </a:ext>
                  </a:extLst>
                </p:cNvPr>
                <p:cNvPicPr/>
                <p:nvPr/>
              </p:nvPicPr>
              <p:blipFill>
                <a:blip r:embed="rId8"/>
                <a:stretch>
                  <a:fillRect/>
                </a:stretch>
              </p:blipFill>
              <p:spPr>
                <a:xfrm>
                  <a:off x="1867442" y="2804972"/>
                  <a:ext cx="36000" cy="216000"/>
                </a:xfrm>
                <a:prstGeom prst="rect">
                  <a:avLst/>
                </a:prstGeom>
              </p:spPr>
            </p:pic>
          </mc:Fallback>
        </mc:AlternateContent>
      </p:grpSp>
      <p:pic>
        <p:nvPicPr>
          <p:cNvPr id="15" name="Picture 14" descr="Diagram&#10;&#10;Description automatically generated">
            <a:extLst>
              <a:ext uri="{FF2B5EF4-FFF2-40B4-BE49-F238E27FC236}">
                <a16:creationId xmlns:a16="http://schemas.microsoft.com/office/drawing/2014/main" id="{AA0F2585-9087-4C71-BBC4-F8B181C154C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564026" y="1599362"/>
            <a:ext cx="5225991" cy="4436649"/>
          </a:xfrm>
          <a:prstGeom prst="rect">
            <a:avLst/>
          </a:prstGeom>
        </p:spPr>
      </p:pic>
      <p:sp>
        <p:nvSpPr>
          <p:cNvPr id="16" name="Rectangle 15">
            <a:extLst>
              <a:ext uri="{FF2B5EF4-FFF2-40B4-BE49-F238E27FC236}">
                <a16:creationId xmlns:a16="http://schemas.microsoft.com/office/drawing/2014/main" id="{0C4F037A-BD32-42CE-A480-882AF6AD9743}"/>
              </a:ext>
            </a:extLst>
          </p:cNvPr>
          <p:cNvSpPr/>
          <p:nvPr/>
        </p:nvSpPr>
        <p:spPr>
          <a:xfrm>
            <a:off x="6933802" y="5191125"/>
            <a:ext cx="2571750" cy="276999"/>
          </a:xfrm>
          <a:prstGeom prst="rect">
            <a:avLst/>
          </a:prstGeom>
          <a:noFill/>
        </p:spPr>
        <p:txBody>
          <a:bodyPr wrap="square" lIns="91440" tIns="45720" rIns="91440" bIns="45720">
            <a:spAutoFit/>
          </a:bodyPr>
          <a:lstStyle/>
          <a:p>
            <a:r>
              <a:rPr lang="en-US" sz="12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Figure 9 []</a:t>
            </a:r>
          </a:p>
        </p:txBody>
      </p:sp>
    </p:spTree>
    <p:extLst>
      <p:ext uri="{BB962C8B-B14F-4D97-AF65-F5344CB8AC3E}">
        <p14:creationId xmlns:p14="http://schemas.microsoft.com/office/powerpoint/2010/main" val="6143945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220E0C-62E6-4416-AFE3-AF3D7A2997CA}"/>
              </a:ext>
            </a:extLst>
          </p:cNvPr>
          <p:cNvSpPr>
            <a:spLocks noGrp="1"/>
          </p:cNvSpPr>
          <p:nvPr>
            <p:ph idx="1"/>
          </p:nvPr>
        </p:nvSpPr>
        <p:spPr>
          <a:xfrm>
            <a:off x="235407" y="518586"/>
            <a:ext cx="8946541" cy="4195481"/>
          </a:xfrm>
        </p:spPr>
        <p:txBody>
          <a:bodyPr>
            <a:normAutofit lnSpcReduction="10000"/>
          </a:bodyPr>
          <a:lstStyle/>
          <a:p>
            <a:r>
              <a:rPr lang="en-GB" sz="3200" b="1" dirty="0">
                <a:latin typeface="Times New Roman" panose="02020603050405020304" pitchFamily="18" charset="0"/>
                <a:cs typeface="Times New Roman" panose="02020603050405020304" pitchFamily="18" charset="0"/>
              </a:rPr>
              <a:t>Cont.</a:t>
            </a:r>
          </a:p>
          <a:p>
            <a:endParaRPr lang="en-GB"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Can use local Storage</a:t>
            </a:r>
          </a:p>
          <a:p>
            <a:pPr marL="342900" indent="-342900">
              <a:buFont typeface="Arial" panose="020B0604020202020204" pitchFamily="34" charset="0"/>
              <a:buChar char="•"/>
            </a:pPr>
            <a:r>
              <a:rPr 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Free</a:t>
            </a:r>
          </a:p>
          <a:p>
            <a:pPr marL="342900" indent="-34290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live music mixing applications or high precision times could have issues running in a virtual machine</a:t>
            </a:r>
          </a:p>
          <a:p>
            <a:pPr marL="342900" indent="-34290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Overload of device resources: can affect all virtual machines.</a:t>
            </a:r>
          </a:p>
          <a:p>
            <a:pPr>
              <a:buFont typeface="Arial" panose="020B0604020202020204" pitchFamily="34" charset="0"/>
              <a:buChar char="•"/>
            </a:pPr>
            <a:r>
              <a:rPr 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Limitation(</a:t>
            </a:r>
            <a:r>
              <a:rPr lang="en-GB"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Programs that depend on specific hardware(GPU) will not work well in a virtual machine</a:t>
            </a:r>
            <a:r>
              <a:rPr 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p>
          <a:p>
            <a:pPr marL="0" indent="0">
              <a:buNone/>
            </a:pPr>
            <a:r>
              <a:rPr lang="en-US" sz="20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[12]</a:t>
            </a:r>
            <a:endParaRPr 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875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147685-E2F8-4BAC-A8D7-401AA832EAE3}"/>
              </a:ext>
            </a:extLst>
          </p:cNvPr>
          <p:cNvSpPr>
            <a:spLocks noGrp="1"/>
          </p:cNvSpPr>
          <p:nvPr>
            <p:ph idx="1"/>
          </p:nvPr>
        </p:nvSpPr>
        <p:spPr>
          <a:xfrm>
            <a:off x="226244" y="114300"/>
            <a:ext cx="11784942" cy="6591299"/>
          </a:xfrm>
        </p:spPr>
        <p:txBody>
          <a:bodyPr>
            <a:noAutofit/>
          </a:bodyPr>
          <a:lstStyle/>
          <a:p>
            <a:pPr marL="0" indent="0">
              <a:buNone/>
            </a:pPr>
            <a:r>
              <a:rPr lang="en-GB" sz="1800" b="1" dirty="0">
                <a:latin typeface="Times New Roman" panose="02020603050405020304" pitchFamily="18" charset="0"/>
                <a:cs typeface="Times New Roman" panose="02020603050405020304" pitchFamily="18" charset="0"/>
              </a:rPr>
              <a:t>References</a:t>
            </a:r>
          </a:p>
          <a:p>
            <a:pPr marL="0" indent="0">
              <a:buNone/>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[1] T. </a:t>
            </a:r>
            <a:r>
              <a:rPr lang="en-GB" sz="1200" dirty="0" err="1">
                <a:effectLst/>
                <a:latin typeface="Times New Roman" panose="02020603050405020304" pitchFamily="18" charset="0"/>
                <a:ea typeface="Calibri" panose="020F0502020204030204" pitchFamily="34" charset="0"/>
                <a:cs typeface="Times New Roman" panose="02020603050405020304" pitchFamily="18" charset="0"/>
              </a:rPr>
              <a:t>Erl</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Z. Mahmood, and R. </a:t>
            </a:r>
            <a:r>
              <a:rPr lang="en-GB" sz="1200" dirty="0" err="1">
                <a:effectLst/>
                <a:latin typeface="Times New Roman" panose="02020603050405020304" pitchFamily="18" charset="0"/>
                <a:ea typeface="Calibri" panose="020F0502020204030204" pitchFamily="34" charset="0"/>
                <a:cs typeface="Times New Roman" panose="02020603050405020304" pitchFamily="18" charset="0"/>
              </a:rPr>
              <a:t>Puttini</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Cloud Computing : Concepts, Technology &amp; Architecture</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Prentice Hall, 2013. pp.42- 44.</a:t>
            </a:r>
          </a:p>
          <a:p>
            <a:pPr marL="0" indent="0">
              <a:buNone/>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[2] </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M. Portnoy, </a:t>
            </a:r>
            <a:r>
              <a:rPr lang="en-GB" sz="1200" i="1" dirty="0">
                <a:effectLst/>
                <a:latin typeface="Times New Roman" panose="02020603050405020304" pitchFamily="18" charset="0"/>
                <a:ea typeface="Times New Roman" panose="02020603050405020304" pitchFamily="18" charset="0"/>
                <a:cs typeface="Times New Roman" panose="02020603050405020304" pitchFamily="18" charset="0"/>
              </a:rPr>
              <a:t>Virtualization essentials,</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200" dirty="0">
                <a:latin typeface="Times New Roman" panose="02020603050405020304" pitchFamily="18" charset="0"/>
                <a:ea typeface="Times New Roman" panose="02020603050405020304" pitchFamily="18" charset="0"/>
                <a:cs typeface="Times New Roman" panose="02020603050405020304" pitchFamily="18" charset="0"/>
              </a:rPr>
              <a:t>Second edition. Indianapolis, Indiana</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200" dirty="0" err="1">
                <a:effectLst/>
                <a:latin typeface="Times New Roman" panose="02020603050405020304" pitchFamily="18" charset="0"/>
                <a:ea typeface="Times New Roman" panose="02020603050405020304" pitchFamily="18" charset="0"/>
                <a:cs typeface="Times New Roman" panose="02020603050405020304" pitchFamily="18" charset="0"/>
              </a:rPr>
              <a:t>Sybex</a:t>
            </a:r>
            <a:r>
              <a:rPr lang="en-GB" sz="12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2016,</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pp.2-33</a:t>
            </a:r>
          </a:p>
          <a:p>
            <a:pPr marL="0" indent="0">
              <a:buNone/>
            </a:pPr>
            <a:r>
              <a:rPr lang="en-GB" sz="1200" dirty="0">
                <a:latin typeface="Times New Roman" panose="02020603050405020304" pitchFamily="18" charset="0"/>
                <a:cs typeface="Times New Roman" panose="02020603050405020304" pitchFamily="18" charset="0"/>
              </a:rPr>
              <a:t>[3]  </a:t>
            </a:r>
            <a:r>
              <a:rPr lang="en-GB" sz="1200" b="0" i="0" dirty="0">
                <a:effectLst/>
                <a:latin typeface="Times New Roman" panose="02020603050405020304" pitchFamily="18" charset="0"/>
                <a:cs typeface="Times New Roman" panose="02020603050405020304" pitchFamily="18" charset="0"/>
              </a:rPr>
              <a:t>techtipsfromwill</a:t>
            </a:r>
            <a:r>
              <a:rPr lang="en-GB" sz="1200" dirty="0">
                <a:latin typeface="Times New Roman" panose="02020603050405020304" pitchFamily="18" charset="0"/>
                <a:cs typeface="Times New Roman" panose="02020603050405020304" pitchFamily="18" charset="0"/>
              </a:rPr>
              <a:t>, “</a:t>
            </a:r>
            <a:r>
              <a:rPr lang="en-GB" sz="1200" b="0" i="0" dirty="0">
                <a:effectLst/>
                <a:latin typeface="Times New Roman" panose="02020603050405020304" pitchFamily="18" charset="0"/>
                <a:cs typeface="Times New Roman" panose="02020603050405020304" pitchFamily="18" charset="0"/>
              </a:rPr>
              <a:t>Lesson One: Introduction to Hyper-V” </a:t>
            </a:r>
            <a:r>
              <a:rPr lang="en-GB" sz="1200" i="1" dirty="0">
                <a:latin typeface="Times New Roman" panose="02020603050405020304" pitchFamily="18" charset="0"/>
                <a:cs typeface="Times New Roman" panose="02020603050405020304" pitchFamily="18" charset="0"/>
              </a:rPr>
              <a:t>YouTube, </a:t>
            </a:r>
            <a:r>
              <a:rPr lang="en-GB" sz="1200" dirty="0">
                <a:latin typeface="Times New Roman" panose="02020603050405020304" pitchFamily="18" charset="0"/>
                <a:cs typeface="Times New Roman" panose="02020603050405020304" pitchFamily="18" charset="0"/>
              </a:rPr>
              <a:t>2015.</a:t>
            </a:r>
            <a:r>
              <a:rPr lang="en-GB" sz="1200" b="0" i="0" dirty="0">
                <a:effectLst/>
                <a:latin typeface="Times New Roman" panose="02020603050405020304" pitchFamily="18" charset="0"/>
                <a:cs typeface="Times New Roman" panose="02020603050405020304" pitchFamily="18" charset="0"/>
              </a:rPr>
              <a:t> </a:t>
            </a:r>
            <a:r>
              <a:rPr lang="en-GB" sz="1200" dirty="0">
                <a:latin typeface="Times New Roman" panose="02020603050405020304" pitchFamily="18" charset="0"/>
                <a:cs typeface="Times New Roman" panose="02020603050405020304" pitchFamily="18" charset="0"/>
              </a:rPr>
              <a:t>[Online] Available: </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https://www.youtube.com/watch?v=aueGGZSNRcI </a:t>
            </a:r>
            <a:r>
              <a:rPr lang="en-GB" sz="1200" dirty="0">
                <a:latin typeface="Times New Roman" panose="02020603050405020304" pitchFamily="18" charset="0"/>
                <a:cs typeface="Times New Roman" panose="02020603050405020304" pitchFamily="18" charset="0"/>
              </a:rPr>
              <a:t>[Accessed Mar. 11, 2021].</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indent="0">
              <a:buNone/>
            </a:pPr>
            <a:r>
              <a:rPr lang="en-US" sz="1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[4] </a:t>
            </a:r>
            <a:r>
              <a:rPr lang="en-GB" sz="1200" b="0" i="0" dirty="0" err="1">
                <a:effectLst/>
                <a:latin typeface="Times New Roman" panose="02020603050405020304" pitchFamily="18" charset="0"/>
                <a:cs typeface="Times New Roman" panose="02020603050405020304" pitchFamily="18" charset="0"/>
              </a:rPr>
              <a:t>Loginto</a:t>
            </a:r>
            <a:r>
              <a:rPr lang="en-GB" sz="1200" b="0" i="0" dirty="0">
                <a:effectLst/>
                <a:latin typeface="Times New Roman" panose="02020603050405020304" pitchFamily="18" charset="0"/>
                <a:cs typeface="Times New Roman" panose="02020603050405020304" pitchFamily="18" charset="0"/>
              </a:rPr>
              <a:t> Courses</a:t>
            </a:r>
            <a:r>
              <a:rPr lang="en-US" sz="1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r>
              <a:rPr lang="en-GB" sz="1200" b="0" i="0" dirty="0">
                <a:effectLst/>
                <a:latin typeface="Times New Roman" panose="02020603050405020304" pitchFamily="18" charset="0"/>
                <a:cs typeface="Times New Roman" panose="02020603050405020304" pitchFamily="18" charset="0"/>
              </a:rPr>
              <a:t>What is Virtual Machine ?, History of Computer Virtualization”, </a:t>
            </a:r>
            <a:r>
              <a:rPr lang="en-GB" sz="1200" i="1" dirty="0">
                <a:latin typeface="Times New Roman" panose="02020603050405020304" pitchFamily="18" charset="0"/>
                <a:cs typeface="Times New Roman" panose="02020603050405020304" pitchFamily="18" charset="0"/>
              </a:rPr>
              <a:t>YouTube, </a:t>
            </a:r>
            <a:r>
              <a:rPr lang="en-GB" sz="1200" dirty="0">
                <a:latin typeface="Times New Roman" panose="02020603050405020304" pitchFamily="18" charset="0"/>
                <a:cs typeface="Times New Roman" panose="02020603050405020304" pitchFamily="18" charset="0"/>
              </a:rPr>
              <a:t>2018,</a:t>
            </a:r>
            <a:r>
              <a:rPr lang="en-GB" sz="1200" b="0" i="0" dirty="0">
                <a:effectLst/>
                <a:latin typeface="Times New Roman" panose="02020603050405020304" pitchFamily="18" charset="0"/>
                <a:cs typeface="Times New Roman" panose="02020603050405020304" pitchFamily="18" charset="0"/>
              </a:rPr>
              <a:t> </a:t>
            </a:r>
            <a:r>
              <a:rPr lang="en-GB" sz="1200" dirty="0">
                <a:latin typeface="Times New Roman" panose="02020603050405020304" pitchFamily="18" charset="0"/>
                <a:cs typeface="Times New Roman" panose="02020603050405020304" pitchFamily="18" charset="0"/>
              </a:rPr>
              <a:t>[Online] Available at: </a:t>
            </a:r>
            <a:r>
              <a:rPr lang="en-US" sz="1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https://youtu.be/JdLeXaJpCz4?t=247</a:t>
            </a:r>
            <a:endParaRPr lang="en-US" sz="1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0" indent="0">
              <a:buNone/>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[5] S. Vetter, M. Cordero, L. Correia, H. Lin, V. </a:t>
            </a:r>
            <a:r>
              <a:rPr lang="en-GB" sz="1200" dirty="0" err="1">
                <a:effectLst/>
                <a:latin typeface="Times New Roman" panose="02020603050405020304" pitchFamily="18" charset="0"/>
                <a:ea typeface="Calibri" panose="020F0502020204030204" pitchFamily="34" charset="0"/>
                <a:cs typeface="Times New Roman" panose="02020603050405020304" pitchFamily="18" charset="0"/>
              </a:rPr>
              <a:t>Thatikonda</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&amp; R. Xavier, </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IBM </a:t>
            </a:r>
            <a:r>
              <a:rPr lang="en-GB" sz="1200" i="1" dirty="0" err="1">
                <a:effectLst/>
                <a:latin typeface="Times New Roman" panose="02020603050405020304" pitchFamily="18" charset="0"/>
                <a:ea typeface="Calibri" panose="020F0502020204030204" pitchFamily="34" charset="0"/>
                <a:cs typeface="Times New Roman" panose="02020603050405020304" pitchFamily="18" charset="0"/>
              </a:rPr>
              <a:t>PowerVM</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 Virtualization Introduction and Configuration</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IBM Redbooks, 2017, pp.74-98, Available at: https://www.google.co.uk/books/edition/IBM_PowerVM_Virtualization_Introduction/v7HEAgAAQBAJ?hl=en&amp;gbpv=1, [Accessed Mar. 11, 2021].</a:t>
            </a:r>
          </a:p>
          <a:p>
            <a:pPr marL="0" indent="0">
              <a:buNone/>
            </a:pPr>
            <a:r>
              <a:rPr lang="en-US" sz="1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[6] </a:t>
            </a:r>
            <a:r>
              <a:rPr lang="en-GB" sz="1200" dirty="0">
                <a:latin typeface="Times New Roman" panose="02020603050405020304" pitchFamily="18" charset="0"/>
                <a:cs typeface="Times New Roman" panose="02020603050405020304" pitchFamily="18" charset="0"/>
              </a:rPr>
              <a:t> </a:t>
            </a:r>
            <a:r>
              <a:rPr lang="en-GB" sz="1200" b="1" dirty="0">
                <a:latin typeface="Times New Roman" panose="02020603050405020304" pitchFamily="18" charset="0"/>
                <a:cs typeface="Times New Roman" panose="02020603050405020304" pitchFamily="18" charset="0"/>
              </a:rPr>
              <a:t>K. Taylor,</a:t>
            </a:r>
            <a:r>
              <a:rPr lang="en-GB" sz="1200" dirty="0">
                <a:latin typeface="Times New Roman" panose="02020603050405020304" pitchFamily="18" charset="0"/>
                <a:cs typeface="Times New Roman" panose="02020603050405020304" pitchFamily="18" charset="0"/>
              </a:rPr>
              <a:t> “</a:t>
            </a:r>
            <a:r>
              <a:rPr lang="en-GB" sz="1200" b="1" dirty="0">
                <a:latin typeface="Times New Roman" panose="02020603050405020304" pitchFamily="18" charset="0"/>
                <a:cs typeface="Times New Roman" panose="02020603050405020304" pitchFamily="18" charset="0"/>
              </a:rPr>
              <a:t>Hypervisor Type 1 vs. Type 2: Difference Between the Two</a:t>
            </a:r>
            <a:r>
              <a:rPr lang="en-GB" sz="1200" dirty="0">
                <a:latin typeface="Times New Roman" panose="02020603050405020304" pitchFamily="18" charset="0"/>
                <a:cs typeface="Times New Roman" panose="02020603050405020304" pitchFamily="18" charset="0"/>
              </a:rPr>
              <a:t>” </a:t>
            </a:r>
            <a:r>
              <a:rPr lang="en-GB" sz="1200" i="1" dirty="0" err="1">
                <a:latin typeface="Times New Roman" panose="02020603050405020304" pitchFamily="18" charset="0"/>
                <a:cs typeface="Times New Roman" panose="02020603050405020304" pitchFamily="18" charset="0"/>
              </a:rPr>
              <a:t>HiTechNectar</a:t>
            </a:r>
            <a:r>
              <a:rPr lang="en-GB" sz="1200" i="1" dirty="0">
                <a:latin typeface="Times New Roman" panose="02020603050405020304" pitchFamily="18" charset="0"/>
                <a:cs typeface="Times New Roman" panose="02020603050405020304" pitchFamily="18" charset="0"/>
              </a:rPr>
              <a:t>, </a:t>
            </a:r>
            <a:r>
              <a:rPr lang="en-GB" sz="1200" dirty="0">
                <a:latin typeface="Times New Roman" panose="02020603050405020304" pitchFamily="18" charset="0"/>
                <a:cs typeface="Times New Roman" panose="02020603050405020304" pitchFamily="18" charset="0"/>
              </a:rPr>
              <a:t>, 2021. [Online] </a:t>
            </a:r>
            <a:r>
              <a:rPr lang="en-GB" sz="1200" dirty="0">
                <a:latin typeface="Times New Roman" panose="02020603050405020304" pitchFamily="18" charset="0"/>
                <a:ea typeface="Times New Roman" panose="02020603050405020304" pitchFamily="18" charset="0"/>
                <a:cs typeface="Times New Roman" panose="02020603050405020304" pitchFamily="18" charset="0"/>
              </a:rPr>
              <a:t>Available </a:t>
            </a:r>
            <a:r>
              <a:rPr lang="en-GB" sz="1200" dirty="0" err="1">
                <a:latin typeface="Times New Roman" panose="02020603050405020304" pitchFamily="18" charset="0"/>
                <a:ea typeface="Times New Roman" panose="02020603050405020304" pitchFamily="18" charset="0"/>
                <a:cs typeface="Times New Roman" panose="02020603050405020304" pitchFamily="18" charset="0"/>
              </a:rPr>
              <a:t>at:https</a:t>
            </a:r>
            <a:r>
              <a:rPr lang="en-GB" sz="1200" dirty="0">
                <a:latin typeface="Times New Roman" panose="02020603050405020304" pitchFamily="18" charset="0"/>
                <a:ea typeface="Times New Roman" panose="02020603050405020304" pitchFamily="18" charset="0"/>
                <a:cs typeface="Times New Roman" panose="02020603050405020304" pitchFamily="18" charset="0"/>
              </a:rPr>
              <a:t>://www.hitechnectar.com/blogs/hypervisor-type-1-vs-type-2/, [Accessed Mar. 14, 2021].</a:t>
            </a:r>
          </a:p>
          <a:p>
            <a:pPr marL="0" indent="0">
              <a:buNone/>
            </a:pPr>
            <a:r>
              <a:rPr lang="en-GB" sz="1200" dirty="0">
                <a:latin typeface="Times New Roman" panose="02020603050405020304" pitchFamily="18" charset="0"/>
                <a:ea typeface="Times New Roman" panose="02020603050405020304" pitchFamily="18" charset="0"/>
                <a:cs typeface="Times New Roman" panose="02020603050405020304" pitchFamily="18" charset="0"/>
              </a:rPr>
              <a:t>[7] Microsoft, “Reasons to use virtualization”, </a:t>
            </a:r>
            <a:r>
              <a:rPr lang="en-GB" sz="1200" i="1" dirty="0">
                <a:latin typeface="Times New Roman" panose="02020603050405020304" pitchFamily="18" charset="0"/>
                <a:ea typeface="Times New Roman" panose="02020603050405020304" pitchFamily="18" charset="0"/>
                <a:cs typeface="Times New Roman" panose="02020603050405020304" pitchFamily="18" charset="0"/>
              </a:rPr>
              <a:t>Microsoft 2021</a:t>
            </a:r>
            <a:r>
              <a:rPr lang="en-GB" sz="1200" dirty="0">
                <a:latin typeface="Times New Roman" panose="02020603050405020304" pitchFamily="18" charset="0"/>
                <a:ea typeface="Times New Roman" panose="02020603050405020304" pitchFamily="18" charset="0"/>
                <a:cs typeface="Times New Roman" panose="02020603050405020304" pitchFamily="18" charset="0"/>
              </a:rPr>
              <a:t>, Available at: https://docs.microsoft.com/en-us/virtualization/hyper-v-on-windows/about/, [Accessed Mar. 11, 2021].</a:t>
            </a:r>
          </a:p>
          <a:p>
            <a:pPr marL="0" indent="0">
              <a:buNone/>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[7] S.C. </a:t>
            </a:r>
            <a:r>
              <a:rPr lang="en-GB" sz="1200" dirty="0" err="1">
                <a:effectLst/>
                <a:latin typeface="Times New Roman" panose="02020603050405020304" pitchFamily="18" charset="0"/>
                <a:ea typeface="Calibri" panose="020F0502020204030204" pitchFamily="34" charset="0"/>
                <a:cs typeface="Times New Roman" panose="02020603050405020304" pitchFamily="18" charset="0"/>
              </a:rPr>
              <a:t>Misra</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and A. Mondal, “Identification of a company’s suitability for the adoption of cloud computing and modelling its corresponding Return on Investment”, </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Mathematical and Computer Modelling</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53</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(3-4), pp.504-521, 2011. Available: https://reader.elsevier.com/reader/sd/pii/S089571771000155X?token=91F5ACE9D0127FB2BCDE70B78078118D7C4A26717F9D30863818ADBA2B211FC576A3D016D07A1ED5AE803485DF8707CE [Accessed Mar. 10, 2021].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200" dirty="0">
                <a:latin typeface="Times New Roman" panose="02020603050405020304" pitchFamily="18" charset="0"/>
                <a:ea typeface="Calibri" panose="020F0502020204030204" pitchFamily="34" charset="0"/>
                <a:cs typeface="Times New Roman" panose="02020603050405020304" pitchFamily="18" charset="0"/>
              </a:rPr>
              <a:t>8</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Oracle VM VirtualBox, </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User Manual</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Version 6.1.18, Oracle Corporation, 2004-2021, pp.2, Available at: https://download.virtualbox.org/virtualbox/6.1.18/UserManual.pdf, Accessed Mar. 07, 2021]. </a:t>
            </a:r>
          </a:p>
          <a:p>
            <a:pPr marL="0" indent="0">
              <a:buNone/>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*[8] W. </a:t>
            </a:r>
            <a:r>
              <a:rPr lang="en-GB" sz="1200" dirty="0" err="1">
                <a:effectLst/>
                <a:latin typeface="Times New Roman" panose="02020603050405020304" pitchFamily="18" charset="0"/>
                <a:ea typeface="Calibri" panose="020F0502020204030204" pitchFamily="34" charset="0"/>
                <a:cs typeface="Times New Roman" panose="02020603050405020304" pitchFamily="18" charset="0"/>
              </a:rPr>
              <a:t>Vogels</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“Beyond Server Consolidation: Server consolidation helps companies improve resource utilization, but virtualization can help in other ways, too”, pp.20-26, </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Queue</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6</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(1), 2008. Available at: https://dl.acm.org/doi/pdf/10.1145/1348583.1348590, [Accessed Mar. 10, 2021].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[9] VMware, “Virtual Machine Features and Specifications”, VMware 2021, Available at: https://docs.vmware.com/en/VMware-Workstation-Player-for-Windows/16.0/com.vmware.player.win.using.doc/GUID-5A20BB16-6400-4D4B-9ED2-66C5BE124285.html [Accessed Mar. 10, 2021].</a:t>
            </a:r>
          </a:p>
          <a:p>
            <a:pPr marL="0" indent="0">
              <a:lnSpc>
                <a:spcPct val="150000"/>
              </a:lnSpc>
              <a:buNone/>
            </a:pPr>
            <a:r>
              <a:rPr lang="en-US" sz="1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[10] </a:t>
            </a:r>
            <a:r>
              <a:rPr lang="en-GB" sz="1200" b="0" i="0" dirty="0">
                <a:effectLst/>
                <a:latin typeface="Times New Roman" panose="02020603050405020304" pitchFamily="18" charset="0"/>
                <a:cs typeface="Times New Roman" panose="02020603050405020304" pitchFamily="18" charset="0"/>
              </a:rPr>
              <a:t>M. Eisen, “Introduction to virtualization”. </a:t>
            </a:r>
            <a:r>
              <a:rPr lang="en-GB" sz="1200" b="0" i="1" dirty="0">
                <a:effectLst/>
                <a:latin typeface="Times New Roman" panose="02020603050405020304" pitchFamily="18" charset="0"/>
                <a:cs typeface="Times New Roman" panose="02020603050405020304" pitchFamily="18" charset="0"/>
              </a:rPr>
              <a:t>The Long Island Chapter of the IEEE Circuits and Systems (CAS) Society</a:t>
            </a:r>
            <a:r>
              <a:rPr lang="en-GB" sz="1200" b="0" i="0" dirty="0">
                <a:effectLst/>
                <a:latin typeface="Times New Roman" panose="02020603050405020304" pitchFamily="18" charset="0"/>
                <a:cs typeface="Times New Roman" panose="02020603050405020304" pitchFamily="18" charset="0"/>
              </a:rPr>
              <a:t>. 2011. </a:t>
            </a:r>
            <a:r>
              <a:rPr lang="en-GB" sz="1200" dirty="0">
                <a:latin typeface="Times New Roman" panose="02020603050405020304" pitchFamily="18" charset="0"/>
                <a:cs typeface="Times New Roman" panose="02020603050405020304" pitchFamily="18" charset="0"/>
              </a:rPr>
              <a:t>[Online] </a:t>
            </a:r>
            <a:r>
              <a:rPr lang="en-GB" sz="1200" dirty="0">
                <a:latin typeface="Times New Roman" panose="02020603050405020304" pitchFamily="18" charset="0"/>
                <a:ea typeface="Times New Roman" panose="02020603050405020304" pitchFamily="18" charset="0"/>
                <a:cs typeface="Times New Roman" panose="02020603050405020304" pitchFamily="18" charset="0"/>
              </a:rPr>
              <a:t>Available at: </a:t>
            </a:r>
            <a:r>
              <a:rPr lang="en-US" sz="1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http://mmc2.geofisica.unam.mx/cursos/femp/Herramientas/MaquinasVirtuales/CursoMaquinasVirtuales/Bibliograf%C3%ADaMaquinasVirtuales/introduction_to_virtualization.pdf</a:t>
            </a:r>
          </a:p>
          <a:p>
            <a:pPr marL="0" indent="0">
              <a:lnSpc>
                <a:spcPct val="150000"/>
              </a:lnSpc>
              <a:buNone/>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[11] N. K. Tan, S. R. Smoot</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 Private Cloud Computing: Consolidation, Virtualization, and Service-Oriented Infrastructure,</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Germany: Elsevier Science, 2011. </a:t>
            </a:r>
          </a:p>
          <a:p>
            <a:pPr marL="0" indent="0">
              <a:lnSpc>
                <a:spcPct val="150000"/>
              </a:lnSpc>
              <a:buNone/>
            </a:pPr>
            <a:endParaRPr lang="en-GB" sz="1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6784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3337CEB-B279-455D-88AC-3D4EC4699E00}"/>
              </a:ext>
            </a:extLst>
          </p:cNvPr>
          <p:cNvSpPr/>
          <p:nvPr/>
        </p:nvSpPr>
        <p:spPr>
          <a:xfrm>
            <a:off x="266701" y="319238"/>
            <a:ext cx="10058399" cy="3383106"/>
          </a:xfrm>
          <a:prstGeom prst="rect">
            <a:avLst/>
          </a:prstGeom>
          <a:noFill/>
        </p:spPr>
        <p:txBody>
          <a:bodyPr wrap="square" lIns="91440" tIns="45720" rIns="91440" bIns="45720">
            <a:spAutoFit/>
          </a:bodyPr>
          <a:lstStyle/>
          <a:p>
            <a:pPr marL="0" indent="0">
              <a:lnSpc>
                <a:spcPct val="150000"/>
              </a:lnSpc>
              <a:buNone/>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*[11] P. </a:t>
            </a:r>
            <a:r>
              <a:rPr lang="en-GB" sz="1200" dirty="0" err="1">
                <a:effectLst/>
                <a:latin typeface="Times New Roman" panose="02020603050405020304" pitchFamily="18" charset="0"/>
                <a:ea typeface="Calibri" panose="020F0502020204030204" pitchFamily="34" charset="0"/>
                <a:cs typeface="Times New Roman" panose="02020603050405020304" pitchFamily="18" charset="0"/>
              </a:rPr>
              <a:t>Krüger</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T. Urban, A. Siegling, R. Zimmermann, and H.K. Arndt, “Conceptual Methods to Design Sustainable IT Infrastructures-Standardization, Consolidation, and Virtualization”, pp. 607-616, </a:t>
            </a:r>
            <a:r>
              <a:rPr lang="en-GB" sz="1200" i="1" dirty="0" err="1">
                <a:effectLst/>
                <a:latin typeface="Times New Roman" panose="02020603050405020304" pitchFamily="18" charset="0"/>
                <a:ea typeface="Calibri" panose="020F0502020204030204" pitchFamily="34" charset="0"/>
                <a:cs typeface="Times New Roman" panose="02020603050405020304" pitchFamily="18" charset="0"/>
              </a:rPr>
              <a:t>EnviroInfo</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2012 [Online]. Available at: http://enviroinfo.eu/sites/default/files/pdfs/vol7793/0607.pdf, [Accessed Mar. 07, 2021].</a:t>
            </a:r>
            <a:endParaRPr lang="en-US" sz="12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0" indent="0">
              <a:lnSpc>
                <a:spcPct val="150000"/>
              </a:lnSpc>
              <a:buNone/>
            </a:pPr>
            <a:r>
              <a:rPr lang="en-US" sz="12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[12]  </a:t>
            </a:r>
            <a:r>
              <a:rPr lang="en-GB" sz="1200" b="0" i="0" dirty="0">
                <a:effectLst/>
                <a:latin typeface="Times New Roman" panose="02020603050405020304" pitchFamily="18" charset="0"/>
                <a:cs typeface="Times New Roman" panose="02020603050405020304" pitchFamily="18" charset="0"/>
              </a:rPr>
              <a:t>VMware vSphere, “Overview: VMware vSphere”, </a:t>
            </a:r>
            <a:r>
              <a:rPr lang="en-GB" sz="1200" i="1" dirty="0">
                <a:latin typeface="Times New Roman" panose="02020603050405020304" pitchFamily="18" charset="0"/>
                <a:cs typeface="Times New Roman" panose="02020603050405020304" pitchFamily="18" charset="0"/>
              </a:rPr>
              <a:t>YouTube, </a:t>
            </a:r>
            <a:r>
              <a:rPr lang="en-GB" sz="1200" dirty="0">
                <a:latin typeface="Times New Roman" panose="02020603050405020304" pitchFamily="18" charset="0"/>
                <a:cs typeface="Times New Roman" panose="02020603050405020304" pitchFamily="18" charset="0"/>
              </a:rPr>
              <a:t>2018,</a:t>
            </a:r>
            <a:r>
              <a:rPr lang="en-GB" sz="1200" b="0" i="0" dirty="0">
                <a:effectLst/>
                <a:latin typeface="Times New Roman" panose="02020603050405020304" pitchFamily="18" charset="0"/>
                <a:cs typeface="Times New Roman" panose="02020603050405020304" pitchFamily="18" charset="0"/>
              </a:rPr>
              <a:t> </a:t>
            </a:r>
            <a:r>
              <a:rPr lang="en-GB" sz="1200" dirty="0">
                <a:latin typeface="Times New Roman" panose="02020603050405020304" pitchFamily="18" charset="0"/>
                <a:cs typeface="Times New Roman" panose="02020603050405020304" pitchFamily="18" charset="0"/>
              </a:rPr>
              <a:t>[Online] Available at: https://youtu.be/3OvrKZYnzjM?list=PLgwy_0pHD8S2SK4KJ5KNTMAoTqZVDi2gq, [Accessed Mar. 09, 2021].</a:t>
            </a:r>
            <a:endParaRPr lang="en-US" sz="1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algn="just">
              <a:lnSpc>
                <a:spcPct val="150000"/>
              </a:lnSpc>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[12] VMware vSphere, “Overview of vSphere 7”, </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YouTube, </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2020, [Online] Available: https://www.youtube.com/watch?v=XkP6QCutw9k, [Accessed Mar. 18, 2021].</a:t>
            </a:r>
          </a:p>
          <a:p>
            <a:pPr algn="just">
              <a:lnSpc>
                <a:spcPct val="150000"/>
              </a:lnSpc>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[13] F. Fernandes, D. </a:t>
            </a:r>
            <a:r>
              <a:rPr lang="en-GB" sz="1200" dirty="0" err="1">
                <a:effectLst/>
                <a:latin typeface="Times New Roman" panose="02020603050405020304" pitchFamily="18" charset="0"/>
                <a:ea typeface="Calibri" panose="020F0502020204030204" pitchFamily="34" charset="0"/>
                <a:cs typeface="Times New Roman" panose="02020603050405020304" pitchFamily="18" charset="0"/>
              </a:rPr>
              <a:t>Beserra</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E.D. Moreno, B Schulze and R.C.G. Pinto, “A virtual machine scheduler based on CPU and I/O-bound features for energy-aware in high performance computing clouds”, </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Computers &amp; Electrical Engineering</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56</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pp.854-870, 2016.</a:t>
            </a:r>
          </a:p>
          <a:p>
            <a:pPr algn="just">
              <a:lnSpc>
                <a:spcPct val="150000"/>
              </a:lnSpc>
            </a:pPr>
            <a:endParaRPr lang="en-GB" sz="12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735349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1463F6D3C828498329B72D077752C2" ma:contentTypeVersion="13" ma:contentTypeDescription="Create a new document." ma:contentTypeScope="" ma:versionID="4c9e53e9dccedde70028464b3cee60c7">
  <xsd:schema xmlns:xsd="http://www.w3.org/2001/XMLSchema" xmlns:xs="http://www.w3.org/2001/XMLSchema" xmlns:p="http://schemas.microsoft.com/office/2006/metadata/properties" xmlns:ns3="2bc71283-48fe-4006-adf2-88bd732334ca" xmlns:ns4="801db59f-b5ca-44ea-b6e2-cdf60ebdbe5b" targetNamespace="http://schemas.microsoft.com/office/2006/metadata/properties" ma:root="true" ma:fieldsID="61133d90ad66d7a35c7e547a6384a9ad" ns3:_="" ns4:_="">
    <xsd:import namespace="2bc71283-48fe-4006-adf2-88bd732334ca"/>
    <xsd:import namespace="801db59f-b5ca-44ea-b6e2-cdf60ebdbe5b"/>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c71283-48fe-4006-adf2-88bd732334c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01db59f-b5ca-44ea-b6e2-cdf60ebdbe5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150E619-484B-4342-8DD1-E336AD1547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c71283-48fe-4006-adf2-88bd732334ca"/>
    <ds:schemaRef ds:uri="801db59f-b5ca-44ea-b6e2-cdf60ebdbe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A9BC66B-ECB8-4F58-B1F1-4F9927EA9240}">
  <ds:schemaRef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801db59f-b5ca-44ea-b6e2-cdf60ebdbe5b"/>
    <ds:schemaRef ds:uri="http://schemas.microsoft.com/office/2006/documentManagement/types"/>
    <ds:schemaRef ds:uri="2bc71283-48fe-4006-adf2-88bd732334ca"/>
    <ds:schemaRef ds:uri="http://www.w3.org/XML/1998/namespace"/>
    <ds:schemaRef ds:uri="http://purl.org/dc/dcmitype/"/>
  </ds:schemaRefs>
</ds:datastoreItem>
</file>

<file path=customXml/itemProps3.xml><?xml version="1.0" encoding="utf-8"?>
<ds:datastoreItem xmlns:ds="http://schemas.openxmlformats.org/officeDocument/2006/customXml" ds:itemID="{6897B6F7-64AB-4154-8BAE-B27BF7302C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11692</TotalTime>
  <Words>1495</Words>
  <Application>Microsoft Office PowerPoint</Application>
  <PresentationFormat>Widescreen</PresentationFormat>
  <Paragraphs>124</Paragraphs>
  <Slides>16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Arial Narrow</vt:lpstr>
      <vt:lpstr>Calibri</vt:lpstr>
      <vt:lpstr>Century Gothic</vt:lpstr>
      <vt:lpstr>Symbol</vt:lpstr>
      <vt:lpstr>Times New Roman</vt:lpstr>
      <vt:lpstr>Wingdings</vt:lpstr>
      <vt:lpstr>Wingdings 3</vt:lpstr>
      <vt:lpstr>Ion</vt:lpstr>
      <vt:lpstr>PowerPoint Presentation</vt:lpstr>
      <vt:lpstr>PowerPoint Presentation</vt:lpstr>
      <vt:lpstr>Virtual Machines (VMs) </vt:lpstr>
      <vt:lpstr>PowerPoint Presentation</vt:lpstr>
      <vt:lpstr>PowerPoint Presentation</vt:lpstr>
      <vt:lpstr>PowerPoint Presentation</vt:lpstr>
      <vt:lpstr>PowerPoint Presentation</vt:lpstr>
      <vt:lpstr>PowerPoint Presentation</vt:lpstr>
      <vt:lpstr>Consolidation</vt:lpstr>
      <vt:lpstr>Features and Benefits for an Organization to Adopt Cloud Computing </vt:lpstr>
      <vt:lpstr>vSphere 7.0 vs Hyper-V</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Celdwan Hure De Pina Bandeira (1812407)</dc:creator>
  <cp:lastModifiedBy>Celdwan Hure De Pina Bandeira (1812407)</cp:lastModifiedBy>
  <cp:revision>180</cp:revision>
  <dcterms:created xsi:type="dcterms:W3CDTF">2021-03-04T21:16:50Z</dcterms:created>
  <dcterms:modified xsi:type="dcterms:W3CDTF">2021-03-19T22:51:47Z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0x010100E41463F6D3C828498329B72D077752C2</vt:lpwstr>
  </property>
</Properties>
</file>