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97" r:id="rId5"/>
    <p:sldId id="261" r:id="rId6"/>
    <p:sldId id="262" r:id="rId7"/>
    <p:sldId id="263" r:id="rId8"/>
    <p:sldId id="264" r:id="rId9"/>
    <p:sldId id="266" r:id="rId10"/>
    <p:sldId id="294" r:id="rId11"/>
    <p:sldId id="269" r:id="rId12"/>
    <p:sldId id="270" r:id="rId13"/>
    <p:sldId id="275" r:id="rId14"/>
    <p:sldId id="273" r:id="rId15"/>
    <p:sldId id="276" r:id="rId16"/>
    <p:sldId id="277" r:id="rId17"/>
    <p:sldId id="278" r:id="rId18"/>
    <p:sldId id="279" r:id="rId19"/>
    <p:sldId id="280" r:id="rId20"/>
    <p:sldId id="281" r:id="rId21"/>
    <p:sldId id="283" r:id="rId22"/>
    <p:sldId id="284" r:id="rId23"/>
    <p:sldId id="286" r:id="rId24"/>
    <p:sldId id="287" r:id="rId25"/>
    <p:sldId id="295" r:id="rId26"/>
    <p:sldId id="296" r:id="rId27"/>
    <p:sldId id="28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0" autoAdjust="0"/>
    <p:restoredTop sz="94660"/>
  </p:normalViewPr>
  <p:slideViewPr>
    <p:cSldViewPr>
      <p:cViewPr varScale="1">
        <p:scale>
          <a:sx n="87" d="100"/>
          <a:sy n="87" d="100"/>
        </p:scale>
        <p:origin x="108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629873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81876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3603847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82883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45776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29512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79419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80807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5201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04489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364343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2/6/2017</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2056484432"/>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2/6/2017</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1109626764"/>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00113" y="274638"/>
            <a:ext cx="7488237"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1557338"/>
            <a:ext cx="3660775"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727575" y="1557338"/>
            <a:ext cx="3660775"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solidFill>
                <a:prstClr val="white">
                  <a:shade val="50000"/>
                </a:prstClr>
              </a:solidFill>
            </a:endParaRPr>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solidFill>
                <a:prstClr val="white">
                  <a:shade val="50000"/>
                </a:prstClr>
              </a:solidFill>
            </a:endParaRPr>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782335DC-A8B8-420A-9C33-1468522A6D96}" type="slidenum">
              <a:rPr lang="en-GB">
                <a:solidFill>
                  <a:prstClr val="white">
                    <a:shade val="50000"/>
                  </a:prstClr>
                </a:solidFill>
              </a:rPr>
              <a:pPr/>
              <a:t>‹#›</a:t>
            </a:fld>
            <a:endParaRPr lang="en-GB">
              <a:solidFill>
                <a:prstClr val="white">
                  <a:shade val="50000"/>
                </a:prstClr>
              </a:solidFill>
            </a:endParaRPr>
          </a:p>
        </p:txBody>
      </p:sp>
    </p:spTree>
    <p:extLst>
      <p:ext uri="{BB962C8B-B14F-4D97-AF65-F5344CB8AC3E}">
        <p14:creationId xmlns:p14="http://schemas.microsoft.com/office/powerpoint/2010/main" val="1743332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06/02/2017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051592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107504" y="3212976"/>
            <a:ext cx="8928992" cy="2088232"/>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dirty="0">
                <a:solidFill>
                  <a:prstClr val="black"/>
                </a:solidFill>
              </a:rPr>
              <a:t>Lecture </a:t>
            </a:r>
            <a:r>
              <a:rPr lang="en-GB" sz="3100" dirty="0" smtClean="0">
                <a:solidFill>
                  <a:prstClr val="black"/>
                </a:solidFill>
              </a:rPr>
              <a:t>19 </a:t>
            </a:r>
            <a:r>
              <a:rPr lang="en-GB" sz="3100" dirty="0">
                <a:solidFill>
                  <a:prstClr val="black"/>
                </a:solidFill>
              </a:rPr>
              <a:t>– </a:t>
            </a:r>
            <a:r>
              <a:rPr lang="en-GB" sz="3100" dirty="0" smtClean="0">
                <a:solidFill>
                  <a:prstClr val="black"/>
                </a:solidFill>
              </a:rPr>
              <a:t>Visual Arts </a:t>
            </a:r>
            <a:endParaRPr lang="en-GB" sz="3100" dirty="0">
              <a:solidFill>
                <a:prstClr val="black"/>
              </a:solidFill>
            </a:endParaRP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2005964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Survival of Art</a:t>
            </a:r>
            <a:endParaRPr lang="en-GB" dirty="0">
              <a:solidFill>
                <a:schemeClr val="bg1"/>
              </a:solidFill>
            </a:endParaRPr>
          </a:p>
        </p:txBody>
      </p:sp>
      <p:sp>
        <p:nvSpPr>
          <p:cNvPr id="3" name="Content Placeholder 2"/>
          <p:cNvSpPr>
            <a:spLocks noGrp="1"/>
          </p:cNvSpPr>
          <p:nvPr>
            <p:ph idx="1"/>
          </p:nvPr>
        </p:nvSpPr>
        <p:spPr>
          <a:xfrm>
            <a:off x="323528" y="1600200"/>
            <a:ext cx="8496944" cy="5141168"/>
          </a:xfrm>
        </p:spPr>
        <p:txBody>
          <a:bodyPr>
            <a:normAutofit fontScale="92500"/>
          </a:bodyPr>
          <a:lstStyle/>
          <a:p>
            <a:r>
              <a:rPr lang="en-GB" dirty="0" smtClean="0">
                <a:solidFill>
                  <a:schemeClr val="bg1"/>
                </a:solidFill>
              </a:rPr>
              <a:t>Sculpture and portraiture – may be rendered in a variety of mediums, stone/marble and metals - gold, silver, bronze – ivory, e.g. </a:t>
            </a:r>
            <a:r>
              <a:rPr lang="en-GB" dirty="0" err="1" smtClean="0">
                <a:solidFill>
                  <a:schemeClr val="bg1"/>
                </a:solidFill>
              </a:rPr>
              <a:t>Britannicus</a:t>
            </a:r>
            <a:r>
              <a:rPr lang="en-GB" dirty="0" smtClean="0">
                <a:solidFill>
                  <a:schemeClr val="bg1"/>
                </a:solidFill>
              </a:rPr>
              <a:t> </a:t>
            </a:r>
            <a:r>
              <a:rPr lang="en-GB" i="1" dirty="0" smtClean="0">
                <a:solidFill>
                  <a:schemeClr val="bg1"/>
                </a:solidFill>
              </a:rPr>
              <a:t>(</a:t>
            </a:r>
            <a:r>
              <a:rPr lang="en-GB" b="1" dirty="0" smtClean="0">
                <a:solidFill>
                  <a:schemeClr val="bg1"/>
                </a:solidFill>
              </a:rPr>
              <a:t>Suet</a:t>
            </a:r>
            <a:r>
              <a:rPr lang="en-GB" b="1" i="1" dirty="0" smtClean="0">
                <a:solidFill>
                  <a:schemeClr val="bg1"/>
                </a:solidFill>
              </a:rPr>
              <a:t>. Div. Tit. </a:t>
            </a:r>
            <a:r>
              <a:rPr lang="en-GB" b="1" dirty="0" smtClean="0">
                <a:solidFill>
                  <a:schemeClr val="bg1"/>
                </a:solidFill>
              </a:rPr>
              <a:t>2.1</a:t>
            </a:r>
            <a:r>
              <a:rPr lang="en-GB" dirty="0" smtClean="0">
                <a:solidFill>
                  <a:schemeClr val="bg1"/>
                </a:solidFill>
              </a:rPr>
              <a:t>)</a:t>
            </a:r>
            <a:r>
              <a:rPr lang="en-GB" i="1" dirty="0" smtClean="0">
                <a:solidFill>
                  <a:schemeClr val="bg1"/>
                </a:solidFill>
              </a:rPr>
              <a:t>. </a:t>
            </a:r>
            <a:r>
              <a:rPr lang="en-GB" dirty="0" smtClean="0">
                <a:solidFill>
                  <a:schemeClr val="bg1"/>
                </a:solidFill>
              </a:rPr>
              <a:t>– problems of melting down of metals and burning of marble for lime. </a:t>
            </a:r>
            <a:endParaRPr lang="en-GB" i="1" dirty="0" smtClean="0">
              <a:solidFill>
                <a:schemeClr val="bg1"/>
              </a:solidFill>
            </a:endParaRPr>
          </a:p>
          <a:p>
            <a:endParaRPr lang="en-GB" sz="1200" dirty="0">
              <a:solidFill>
                <a:schemeClr val="bg1"/>
              </a:solidFill>
            </a:endParaRPr>
          </a:p>
          <a:p>
            <a:r>
              <a:rPr lang="en-GB" dirty="0" smtClean="0">
                <a:solidFill>
                  <a:schemeClr val="bg1"/>
                </a:solidFill>
              </a:rPr>
              <a:t>Antiquarianism – focus on monuments and artwork from antiquity – problems of provenance and lack of context – trade in antiquities.</a:t>
            </a:r>
          </a:p>
          <a:p>
            <a:endParaRPr lang="en-GB" sz="1200" dirty="0">
              <a:solidFill>
                <a:schemeClr val="bg1"/>
              </a:solidFill>
            </a:endParaRPr>
          </a:p>
          <a:p>
            <a:r>
              <a:rPr lang="en-GB" dirty="0" smtClean="0">
                <a:solidFill>
                  <a:schemeClr val="bg1"/>
                </a:solidFill>
              </a:rPr>
              <a:t>Many earlier classical Greek statues survive only as Roman period copies – more original works of the Hellenistic period.</a:t>
            </a:r>
            <a:endParaRPr lang="en-GB" dirty="0">
              <a:solidFill>
                <a:schemeClr val="bg1"/>
              </a:solidFill>
            </a:endParaRPr>
          </a:p>
        </p:txBody>
      </p:sp>
    </p:spTree>
    <p:extLst>
      <p:ext uri="{BB962C8B-B14F-4D97-AF65-F5344CB8AC3E}">
        <p14:creationId xmlns:p14="http://schemas.microsoft.com/office/powerpoint/2010/main" val="2862859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52128"/>
          </a:xfrm>
        </p:spPr>
        <p:txBody>
          <a:bodyPr/>
          <a:lstStyle/>
          <a:p>
            <a:r>
              <a:rPr lang="en-GB" dirty="0" smtClean="0">
                <a:solidFill>
                  <a:schemeClr val="bg1"/>
                </a:solidFill>
              </a:rPr>
              <a:t>Conquered Art on Display</a:t>
            </a:r>
            <a:endParaRPr lang="en-GB" dirty="0">
              <a:solidFill>
                <a:schemeClr val="bg1"/>
              </a:solidFill>
            </a:endParaRPr>
          </a:p>
        </p:txBody>
      </p:sp>
      <p:sp>
        <p:nvSpPr>
          <p:cNvPr id="4" name="Content Placeholder 3"/>
          <p:cNvSpPr>
            <a:spLocks noGrp="1"/>
          </p:cNvSpPr>
          <p:nvPr>
            <p:ph sz="half" idx="1"/>
          </p:nvPr>
        </p:nvSpPr>
        <p:spPr>
          <a:xfrm>
            <a:off x="0" y="1268760"/>
            <a:ext cx="3779912" cy="5472608"/>
          </a:xfrm>
        </p:spPr>
        <p:txBody>
          <a:bodyPr>
            <a:normAutofit lnSpcReduction="10000"/>
          </a:bodyPr>
          <a:lstStyle/>
          <a:p>
            <a:r>
              <a:rPr lang="en-GB" dirty="0" smtClean="0">
                <a:solidFill>
                  <a:schemeClr val="bg1"/>
                </a:solidFill>
              </a:rPr>
              <a:t>Quintus </a:t>
            </a:r>
            <a:r>
              <a:rPr lang="en-GB" dirty="0" err="1">
                <a:solidFill>
                  <a:schemeClr val="bg1"/>
                </a:solidFill>
              </a:rPr>
              <a:t>Caecilius</a:t>
            </a:r>
            <a:r>
              <a:rPr lang="en-GB" dirty="0">
                <a:solidFill>
                  <a:schemeClr val="bg1"/>
                </a:solidFill>
              </a:rPr>
              <a:t> </a:t>
            </a:r>
            <a:r>
              <a:rPr lang="en-GB" dirty="0" err="1">
                <a:solidFill>
                  <a:schemeClr val="bg1"/>
                </a:solidFill>
              </a:rPr>
              <a:t>Metellus</a:t>
            </a:r>
            <a:r>
              <a:rPr lang="en-GB" dirty="0">
                <a:solidFill>
                  <a:schemeClr val="bg1"/>
                </a:solidFill>
              </a:rPr>
              <a:t> </a:t>
            </a:r>
            <a:r>
              <a:rPr lang="en-GB" dirty="0" err="1" smtClean="0">
                <a:solidFill>
                  <a:schemeClr val="bg1"/>
                </a:solidFill>
              </a:rPr>
              <a:t>Macedonicus</a:t>
            </a:r>
            <a:r>
              <a:rPr lang="en-GB" dirty="0" smtClean="0">
                <a:solidFill>
                  <a:schemeClr val="bg1"/>
                </a:solidFill>
              </a:rPr>
              <a:t> plundered Macedonia in 148 BC.</a:t>
            </a:r>
          </a:p>
          <a:p>
            <a:endParaRPr lang="en-GB" sz="500" dirty="0">
              <a:solidFill>
                <a:schemeClr val="bg1"/>
              </a:solidFill>
            </a:endParaRPr>
          </a:p>
          <a:p>
            <a:r>
              <a:rPr lang="en-GB" dirty="0" smtClean="0">
                <a:solidFill>
                  <a:schemeClr val="bg1"/>
                </a:solidFill>
              </a:rPr>
              <a:t>Built the </a:t>
            </a:r>
            <a:r>
              <a:rPr lang="en-GB" dirty="0" err="1" smtClean="0">
                <a:solidFill>
                  <a:schemeClr val="bg1"/>
                </a:solidFill>
              </a:rPr>
              <a:t>Porticus</a:t>
            </a:r>
            <a:r>
              <a:rPr lang="en-GB" dirty="0" smtClean="0">
                <a:solidFill>
                  <a:schemeClr val="bg1"/>
                </a:solidFill>
              </a:rPr>
              <a:t> </a:t>
            </a:r>
            <a:r>
              <a:rPr lang="en-GB" dirty="0" err="1" smtClean="0">
                <a:solidFill>
                  <a:schemeClr val="bg1"/>
                </a:solidFill>
              </a:rPr>
              <a:t>Metelli</a:t>
            </a:r>
            <a:r>
              <a:rPr lang="en-GB" dirty="0" smtClean="0">
                <a:solidFill>
                  <a:schemeClr val="bg1"/>
                </a:solidFill>
              </a:rPr>
              <a:t> on Campus </a:t>
            </a:r>
            <a:r>
              <a:rPr lang="en-GB" dirty="0" err="1" smtClean="0">
                <a:solidFill>
                  <a:schemeClr val="bg1"/>
                </a:solidFill>
              </a:rPr>
              <a:t>Martius</a:t>
            </a:r>
            <a:r>
              <a:rPr lang="en-GB" dirty="0" smtClean="0">
                <a:solidFill>
                  <a:schemeClr val="bg1"/>
                </a:solidFill>
              </a:rPr>
              <a:t> (replaced by </a:t>
            </a:r>
            <a:r>
              <a:rPr lang="en-GB" dirty="0" err="1" smtClean="0">
                <a:solidFill>
                  <a:schemeClr val="bg1"/>
                </a:solidFill>
              </a:rPr>
              <a:t>Porticus</a:t>
            </a:r>
            <a:r>
              <a:rPr lang="en-GB" dirty="0" smtClean="0">
                <a:solidFill>
                  <a:schemeClr val="bg1"/>
                </a:solidFill>
              </a:rPr>
              <a:t> </a:t>
            </a:r>
            <a:r>
              <a:rPr lang="en-GB" dirty="0" err="1" smtClean="0">
                <a:solidFill>
                  <a:schemeClr val="bg1"/>
                </a:solidFill>
              </a:rPr>
              <a:t>Octaviae</a:t>
            </a:r>
            <a:r>
              <a:rPr lang="en-GB" dirty="0" smtClean="0">
                <a:solidFill>
                  <a:schemeClr val="bg1"/>
                </a:solidFill>
              </a:rPr>
              <a:t>).</a:t>
            </a:r>
          </a:p>
          <a:p>
            <a:endParaRPr lang="en-GB" sz="500" dirty="0">
              <a:solidFill>
                <a:schemeClr val="bg1"/>
              </a:solidFill>
            </a:endParaRPr>
          </a:p>
          <a:p>
            <a:r>
              <a:rPr lang="en-GB" dirty="0" smtClean="0">
                <a:solidFill>
                  <a:schemeClr val="bg1"/>
                </a:solidFill>
              </a:rPr>
              <a:t>This building housed Greek art as </a:t>
            </a:r>
            <a:r>
              <a:rPr lang="en-GB" i="1" dirty="0" err="1" smtClean="0">
                <a:solidFill>
                  <a:schemeClr val="bg1"/>
                </a:solidFill>
              </a:rPr>
              <a:t>spolia</a:t>
            </a:r>
            <a:r>
              <a:rPr lang="en-GB" dirty="0" smtClean="0">
                <a:solidFill>
                  <a:schemeClr val="bg1"/>
                </a:solidFill>
              </a:rPr>
              <a:t>. </a:t>
            </a:r>
            <a:endParaRPr lang="en-GB" dirty="0">
              <a:solidFill>
                <a:schemeClr val="bg1"/>
              </a:solidFill>
            </a:endParaRPr>
          </a:p>
        </p:txBody>
      </p:sp>
      <p:sp>
        <p:nvSpPr>
          <p:cNvPr id="5" name="Content Placeholder 4"/>
          <p:cNvSpPr>
            <a:spLocks noGrp="1"/>
          </p:cNvSpPr>
          <p:nvPr>
            <p:ph sz="half" idx="2"/>
          </p:nvPr>
        </p:nvSpPr>
        <p:spPr>
          <a:xfrm>
            <a:off x="3707904" y="1320795"/>
            <a:ext cx="5328592" cy="5445224"/>
          </a:xfrm>
        </p:spPr>
        <p:txBody>
          <a:bodyPr>
            <a:noAutofit/>
          </a:bodyPr>
          <a:lstStyle/>
          <a:p>
            <a:pPr marL="137160" indent="0">
              <a:buNone/>
            </a:pPr>
            <a:r>
              <a:rPr lang="en-GB" sz="2650" dirty="0" smtClean="0">
                <a:solidFill>
                  <a:schemeClr val="bg1"/>
                </a:solidFill>
              </a:rPr>
              <a:t>“The ornaments of the city, the statues and pictures which were so numerous in Syracuse, he [M. Claudius Marcellus - 212 BC] transported to Rome… [he] began the decadence with which all places everywhere, sacred and profane, were plundered… the temple outside </a:t>
            </a:r>
            <a:r>
              <a:rPr lang="en-GB" sz="2650" b="1" dirty="0" err="1" smtClean="0">
                <a:solidFill>
                  <a:schemeClr val="bg1"/>
                </a:solidFill>
              </a:rPr>
              <a:t>Porta</a:t>
            </a:r>
            <a:r>
              <a:rPr lang="en-GB" sz="2650" b="1" dirty="0" smtClean="0">
                <a:solidFill>
                  <a:schemeClr val="bg1"/>
                </a:solidFill>
              </a:rPr>
              <a:t> </a:t>
            </a:r>
            <a:r>
              <a:rPr lang="en-GB" sz="2650" b="1" dirty="0" err="1" smtClean="0">
                <a:solidFill>
                  <a:schemeClr val="bg1"/>
                </a:solidFill>
              </a:rPr>
              <a:t>Capena</a:t>
            </a:r>
            <a:r>
              <a:rPr lang="en-GB" sz="2650" dirty="0" smtClean="0">
                <a:solidFill>
                  <a:schemeClr val="bg1"/>
                </a:solidFill>
              </a:rPr>
              <a:t>, dedicated by </a:t>
            </a:r>
            <a:r>
              <a:rPr lang="en-GB" sz="2650" b="1" dirty="0" smtClean="0">
                <a:solidFill>
                  <a:schemeClr val="bg1"/>
                </a:solidFill>
              </a:rPr>
              <a:t>Marcellus</a:t>
            </a:r>
            <a:r>
              <a:rPr lang="en-GB" sz="2650" dirty="0" smtClean="0">
                <a:solidFill>
                  <a:schemeClr val="bg1"/>
                </a:solidFill>
              </a:rPr>
              <a:t>, used to be frequented by foreigners because of the spender of their ornaments…” – </a:t>
            </a:r>
            <a:r>
              <a:rPr lang="en-GB" sz="2650" b="1" dirty="0" smtClean="0">
                <a:solidFill>
                  <a:schemeClr val="bg1"/>
                </a:solidFill>
              </a:rPr>
              <a:t>Livy 25.40.1-3</a:t>
            </a:r>
            <a:r>
              <a:rPr lang="en-GB" sz="2650" dirty="0" smtClean="0">
                <a:solidFill>
                  <a:schemeClr val="bg1"/>
                </a:solidFill>
              </a:rPr>
              <a:t>. </a:t>
            </a:r>
            <a:endParaRPr lang="en-GB" sz="2650" dirty="0">
              <a:solidFill>
                <a:schemeClr val="bg1"/>
              </a:solidFill>
            </a:endParaRPr>
          </a:p>
        </p:txBody>
      </p:sp>
    </p:spTree>
    <p:extLst>
      <p:ext uri="{BB962C8B-B14F-4D97-AF65-F5344CB8AC3E}">
        <p14:creationId xmlns:p14="http://schemas.microsoft.com/office/powerpoint/2010/main" val="1348006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27948"/>
            <a:ext cx="7846431" cy="6613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4" name="Straight Arrow Connector 3"/>
          <p:cNvCxnSpPr/>
          <p:nvPr/>
        </p:nvCxnSpPr>
        <p:spPr>
          <a:xfrm flipH="1" flipV="1">
            <a:off x="6372200" y="5805264"/>
            <a:ext cx="720080" cy="43204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flipH="1">
            <a:off x="3563888" y="2636912"/>
            <a:ext cx="504056" cy="576064"/>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5271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2656"/>
            <a:ext cx="8856984" cy="6336704"/>
          </a:xfrm>
        </p:spPr>
        <p:txBody>
          <a:bodyPr>
            <a:normAutofit lnSpcReduction="10000"/>
          </a:bodyPr>
          <a:lstStyle/>
          <a:p>
            <a:pPr marL="137160" indent="0">
              <a:buNone/>
            </a:pPr>
            <a:r>
              <a:rPr lang="en-GB" dirty="0">
                <a:solidFill>
                  <a:schemeClr val="bg1"/>
                </a:solidFill>
              </a:rPr>
              <a:t>“For in no case is one who contemplates such works of art moved so much by admiration of the good fortune of those who have possessed themselves of the property of others, as by pity as well as envy for the original owners. And when opportunities become ever more frequent, and </a:t>
            </a:r>
            <a:r>
              <a:rPr lang="en-GB" b="1" dirty="0">
                <a:solidFill>
                  <a:schemeClr val="bg1"/>
                </a:solidFill>
              </a:rPr>
              <a:t>the victor collects around him all the treasures of other peoples</a:t>
            </a:r>
            <a:r>
              <a:rPr lang="en-GB" dirty="0">
                <a:solidFill>
                  <a:schemeClr val="bg1"/>
                </a:solidFill>
              </a:rPr>
              <a:t>, and these treasures may be almost said to </a:t>
            </a:r>
            <a:r>
              <a:rPr lang="en-GB" b="1" dirty="0">
                <a:solidFill>
                  <a:schemeClr val="bg1"/>
                </a:solidFill>
              </a:rPr>
              <a:t>invite those who were robbed of them to come and inspect them</a:t>
            </a:r>
            <a:r>
              <a:rPr lang="en-GB" dirty="0">
                <a:solidFill>
                  <a:schemeClr val="bg1"/>
                </a:solidFill>
              </a:rPr>
              <a:t>, things are twice as bad. </a:t>
            </a:r>
            <a:r>
              <a:rPr lang="en-GB" b="1" dirty="0">
                <a:solidFill>
                  <a:schemeClr val="bg1"/>
                </a:solidFill>
              </a:rPr>
              <a:t>For now spectators no longer pity their neighbours, but themselves, as they recall to mind their own calamities</a:t>
            </a:r>
            <a:r>
              <a:rPr lang="en-GB" dirty="0">
                <a:solidFill>
                  <a:schemeClr val="bg1"/>
                </a:solidFill>
              </a:rPr>
              <a:t>. And hence not only envy, but a sort of </a:t>
            </a:r>
            <a:r>
              <a:rPr lang="en-GB" b="1" dirty="0">
                <a:solidFill>
                  <a:schemeClr val="bg1"/>
                </a:solidFill>
              </a:rPr>
              <a:t>passionate hatred for the beloved of fortune flares up</a:t>
            </a:r>
            <a:r>
              <a:rPr lang="en-GB" dirty="0">
                <a:solidFill>
                  <a:schemeClr val="bg1"/>
                </a:solidFill>
              </a:rPr>
              <a:t>, for the memories awakened of their own disaster move them to detest the authors of it. – </a:t>
            </a:r>
            <a:r>
              <a:rPr lang="en-GB" b="1" dirty="0">
                <a:solidFill>
                  <a:schemeClr val="bg1"/>
                </a:solidFill>
              </a:rPr>
              <a:t>Polybius 9.10.7-10</a:t>
            </a:r>
            <a:r>
              <a:rPr lang="en-GB" dirty="0">
                <a:solidFill>
                  <a:schemeClr val="bg1"/>
                </a:solidFill>
              </a:rPr>
              <a:t>.</a:t>
            </a:r>
          </a:p>
          <a:p>
            <a:pPr marL="137160" indent="0">
              <a:buNone/>
            </a:pPr>
            <a:endParaRPr lang="en-GB" dirty="0"/>
          </a:p>
        </p:txBody>
      </p:sp>
    </p:spTree>
    <p:extLst>
      <p:ext uri="{BB962C8B-B14F-4D97-AF65-F5344CB8AC3E}">
        <p14:creationId xmlns:p14="http://schemas.microsoft.com/office/powerpoint/2010/main" val="1148723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Survival of Pottery</a:t>
            </a:r>
            <a:endParaRPr lang="en-GB" dirty="0">
              <a:solidFill>
                <a:schemeClr val="bg1"/>
              </a:solidFill>
            </a:endParaRPr>
          </a:p>
        </p:txBody>
      </p:sp>
      <p:pic>
        <p:nvPicPr>
          <p:cNvPr id="6" name="Picture 4" descr="vases museum"/>
          <p:cNvPicPr>
            <a:picLocks noGrp="1" noChangeAspect="1" noChangeArrowheads="1"/>
          </p:cNvPicPr>
          <p:nvPr>
            <p:ph sz="half" idx="1"/>
          </p:nvPr>
        </p:nvPicPr>
        <p:blipFill>
          <a:blip r:embed="rId2" cstate="print"/>
          <a:srcRect/>
          <a:stretch>
            <a:fillRect/>
          </a:stretch>
        </p:blipFill>
        <p:spPr bwMode="auto">
          <a:xfrm>
            <a:off x="457200" y="1556792"/>
            <a:ext cx="4038600" cy="4608511"/>
          </a:xfrm>
          <a:prstGeom prst="rect">
            <a:avLst/>
          </a:prstGeom>
          <a:noFill/>
        </p:spPr>
      </p:pic>
      <p:sp>
        <p:nvSpPr>
          <p:cNvPr id="7" name="Rectangle 6"/>
          <p:cNvSpPr/>
          <p:nvPr/>
        </p:nvSpPr>
        <p:spPr>
          <a:xfrm>
            <a:off x="539552" y="6309320"/>
            <a:ext cx="3744416" cy="369332"/>
          </a:xfrm>
          <a:prstGeom prst="rect">
            <a:avLst/>
          </a:prstGeom>
        </p:spPr>
        <p:txBody>
          <a:bodyPr wrap="square">
            <a:spAutoFit/>
          </a:bodyPr>
          <a:lstStyle/>
          <a:p>
            <a:pPr algn="ctr"/>
            <a:r>
              <a:rPr lang="en-GB" dirty="0" smtClean="0">
                <a:solidFill>
                  <a:schemeClr val="bg1"/>
                </a:solidFill>
              </a:rPr>
              <a:t>Greek vases/pottery in museums </a:t>
            </a:r>
            <a:endParaRPr lang="en-GB" dirty="0">
              <a:solidFill>
                <a:schemeClr val="bg1"/>
              </a:solidFill>
            </a:endParaRPr>
          </a:p>
        </p:txBody>
      </p:sp>
      <p:pic>
        <p:nvPicPr>
          <p:cNvPr id="8" name="Picture 11" descr="sherds1"/>
          <p:cNvPicPr>
            <a:picLocks noGrp="1" noChangeAspect="1" noChangeArrowheads="1"/>
          </p:cNvPicPr>
          <p:nvPr>
            <p:ph sz="half" idx="2"/>
          </p:nvPr>
        </p:nvPicPr>
        <p:blipFill>
          <a:blip r:embed="rId3" cstate="print"/>
          <a:srcRect/>
          <a:stretch>
            <a:fillRect/>
          </a:stretch>
        </p:blipFill>
        <p:spPr>
          <a:xfrm>
            <a:off x="4932040" y="1556792"/>
            <a:ext cx="3744416" cy="4680520"/>
          </a:xfrm>
          <a:noFill/>
          <a:ln/>
        </p:spPr>
      </p:pic>
      <p:sp>
        <p:nvSpPr>
          <p:cNvPr id="9" name="Rectangle 8"/>
          <p:cNvSpPr/>
          <p:nvPr/>
        </p:nvSpPr>
        <p:spPr>
          <a:xfrm>
            <a:off x="4932040" y="6337583"/>
            <a:ext cx="3888432" cy="369332"/>
          </a:xfrm>
          <a:prstGeom prst="rect">
            <a:avLst/>
          </a:prstGeom>
        </p:spPr>
        <p:txBody>
          <a:bodyPr wrap="square">
            <a:spAutoFit/>
          </a:bodyPr>
          <a:lstStyle/>
          <a:p>
            <a:pPr algn="ctr"/>
            <a:r>
              <a:rPr lang="en-GB" dirty="0" smtClean="0">
                <a:solidFill>
                  <a:schemeClr val="bg1"/>
                </a:solidFill>
              </a:rPr>
              <a:t>Greek pottery found in excavations </a:t>
            </a:r>
            <a:endParaRPr lang="en-GB" dirty="0">
              <a:solidFill>
                <a:schemeClr val="bg1"/>
              </a:solidFill>
            </a:endParaRPr>
          </a:p>
        </p:txBody>
      </p:sp>
    </p:spTree>
    <p:extLst>
      <p:ext uri="{BB962C8B-B14F-4D97-AF65-F5344CB8AC3E}">
        <p14:creationId xmlns:p14="http://schemas.microsoft.com/office/powerpoint/2010/main" val="4048365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52128"/>
          </a:xfrm>
        </p:spPr>
        <p:txBody>
          <a:bodyPr/>
          <a:lstStyle/>
          <a:p>
            <a:r>
              <a:rPr lang="en-GB" dirty="0" smtClean="0">
                <a:solidFill>
                  <a:schemeClr val="bg1"/>
                </a:solidFill>
              </a:rPr>
              <a:t>Sources on Greek Art</a:t>
            </a:r>
            <a:endParaRPr lang="en-GB" dirty="0">
              <a:solidFill>
                <a:schemeClr val="bg1"/>
              </a:solidFill>
            </a:endParaRPr>
          </a:p>
        </p:txBody>
      </p:sp>
      <p:sp>
        <p:nvSpPr>
          <p:cNvPr id="3" name="Content Placeholder 2"/>
          <p:cNvSpPr>
            <a:spLocks noGrp="1"/>
          </p:cNvSpPr>
          <p:nvPr>
            <p:ph idx="1"/>
          </p:nvPr>
        </p:nvSpPr>
        <p:spPr>
          <a:xfrm>
            <a:off x="107504" y="1196752"/>
            <a:ext cx="8928992" cy="5661248"/>
          </a:xfrm>
        </p:spPr>
        <p:txBody>
          <a:bodyPr>
            <a:normAutofit fontScale="92500"/>
          </a:bodyPr>
          <a:lstStyle/>
          <a:p>
            <a:r>
              <a:rPr lang="en-GB" dirty="0" smtClean="0">
                <a:solidFill>
                  <a:schemeClr val="bg1"/>
                </a:solidFill>
              </a:rPr>
              <a:t>Little in the way of detail contemporary descriptions of art and artists – some incidental references.</a:t>
            </a:r>
          </a:p>
          <a:p>
            <a:endParaRPr lang="en-GB" sz="500" dirty="0">
              <a:solidFill>
                <a:schemeClr val="bg1"/>
              </a:solidFill>
            </a:endParaRPr>
          </a:p>
          <a:p>
            <a:r>
              <a:rPr lang="en-GB" dirty="0" smtClean="0">
                <a:solidFill>
                  <a:schemeClr val="bg1"/>
                </a:solidFill>
              </a:rPr>
              <a:t>Descriptions of later Roman period authors – e.g. Pliny the Elder </a:t>
            </a:r>
            <a:r>
              <a:rPr lang="en-GB" i="1" dirty="0" smtClean="0">
                <a:solidFill>
                  <a:schemeClr val="bg1"/>
                </a:solidFill>
              </a:rPr>
              <a:t>Natural History </a:t>
            </a:r>
            <a:r>
              <a:rPr lang="en-GB" dirty="0" smtClean="0">
                <a:solidFill>
                  <a:schemeClr val="bg1"/>
                </a:solidFill>
              </a:rPr>
              <a:t>(books 33-34); Pausanias </a:t>
            </a:r>
            <a:r>
              <a:rPr lang="en-GB" i="1" dirty="0" smtClean="0">
                <a:solidFill>
                  <a:schemeClr val="bg1"/>
                </a:solidFill>
              </a:rPr>
              <a:t>Description of Greece</a:t>
            </a:r>
            <a:r>
              <a:rPr lang="en-GB" dirty="0" smtClean="0">
                <a:solidFill>
                  <a:schemeClr val="bg1"/>
                </a:solidFill>
              </a:rPr>
              <a:t>.</a:t>
            </a:r>
          </a:p>
          <a:p>
            <a:endParaRPr lang="en-GB" sz="500" dirty="0">
              <a:solidFill>
                <a:schemeClr val="bg1"/>
              </a:solidFill>
            </a:endParaRPr>
          </a:p>
          <a:p>
            <a:r>
              <a:rPr lang="en-GB" dirty="0" smtClean="0">
                <a:solidFill>
                  <a:schemeClr val="bg1"/>
                </a:solidFill>
              </a:rPr>
              <a:t>Inscriptional evidence quoted (notably by Pausanias). </a:t>
            </a:r>
          </a:p>
          <a:p>
            <a:pPr marL="137160" indent="0">
              <a:buNone/>
            </a:pPr>
            <a:endParaRPr lang="en-GB" sz="500" dirty="0">
              <a:solidFill>
                <a:schemeClr val="bg1"/>
              </a:solidFill>
            </a:endParaRPr>
          </a:p>
          <a:p>
            <a:r>
              <a:rPr lang="en-GB" i="1" dirty="0" err="1" smtClean="0">
                <a:solidFill>
                  <a:schemeClr val="bg1"/>
                </a:solidFill>
              </a:rPr>
              <a:t>Ekphrasis</a:t>
            </a:r>
            <a:r>
              <a:rPr lang="en-GB" i="1" dirty="0" smtClean="0">
                <a:solidFill>
                  <a:schemeClr val="bg1"/>
                </a:solidFill>
              </a:rPr>
              <a:t> - </a:t>
            </a:r>
            <a:r>
              <a:rPr lang="en-GB" dirty="0" smtClean="0">
                <a:solidFill>
                  <a:schemeClr val="bg1"/>
                </a:solidFill>
              </a:rPr>
              <a:t>rhetorical </a:t>
            </a:r>
            <a:r>
              <a:rPr lang="en-GB" dirty="0">
                <a:solidFill>
                  <a:schemeClr val="bg1"/>
                </a:solidFill>
              </a:rPr>
              <a:t>descriptions of works of art</a:t>
            </a:r>
            <a:r>
              <a:rPr lang="en-GB" dirty="0" smtClean="0">
                <a:solidFill>
                  <a:schemeClr val="bg1"/>
                </a:solidFill>
              </a:rPr>
              <a:t>.</a:t>
            </a:r>
          </a:p>
          <a:p>
            <a:pPr lvl="1"/>
            <a:r>
              <a:rPr lang="en-GB" dirty="0" smtClean="0">
                <a:solidFill>
                  <a:schemeClr val="bg1"/>
                </a:solidFill>
              </a:rPr>
              <a:t>“</a:t>
            </a:r>
            <a:r>
              <a:rPr lang="en-GB" dirty="0">
                <a:solidFill>
                  <a:schemeClr val="bg1"/>
                </a:solidFill>
              </a:rPr>
              <a:t>Zeuxis, that best of painters, did not paint popular and common subjects such as heroes, gods or wars; but rather always tried to do something new… something unusual and strange… Among his other daring innovations Zeuxis represented a female centaur, who in turn was feeding twin centaur children, mere infants.” – </a:t>
            </a:r>
            <a:r>
              <a:rPr lang="en-GB" b="1" dirty="0">
                <a:solidFill>
                  <a:schemeClr val="bg1"/>
                </a:solidFill>
              </a:rPr>
              <a:t>Lucian </a:t>
            </a:r>
            <a:r>
              <a:rPr lang="en-GB" b="1" i="1" dirty="0">
                <a:solidFill>
                  <a:schemeClr val="bg1"/>
                </a:solidFill>
              </a:rPr>
              <a:t>Zeuxis</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314169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Pottery </a:t>
            </a:r>
            <a:endParaRPr lang="en-GB" sz="6000" b="1" dirty="0">
              <a:solidFill>
                <a:schemeClr val="bg1"/>
              </a:solidFill>
            </a:endParaRPr>
          </a:p>
        </p:txBody>
      </p:sp>
    </p:spTree>
    <p:extLst>
      <p:ext uri="{BB962C8B-B14F-4D97-AF65-F5344CB8AC3E}">
        <p14:creationId xmlns:p14="http://schemas.microsoft.com/office/powerpoint/2010/main" val="1679665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402" y="10277"/>
            <a:ext cx="8229600" cy="1143000"/>
          </a:xfrm>
        </p:spPr>
        <p:txBody>
          <a:bodyPr/>
          <a:lstStyle/>
          <a:p>
            <a:r>
              <a:rPr lang="en-GB" dirty="0" smtClean="0">
                <a:solidFill>
                  <a:schemeClr val="bg1"/>
                </a:solidFill>
              </a:rPr>
              <a:t>Imagery on Pottery</a:t>
            </a:r>
            <a:endParaRPr lang="en-GB" dirty="0">
              <a:solidFill>
                <a:schemeClr val="bg1"/>
              </a:solidFill>
            </a:endParaRPr>
          </a:p>
        </p:txBody>
      </p:sp>
      <p:sp>
        <p:nvSpPr>
          <p:cNvPr id="3" name="Content Placeholder 2"/>
          <p:cNvSpPr>
            <a:spLocks noGrp="1"/>
          </p:cNvSpPr>
          <p:nvPr>
            <p:ph sz="half" idx="1"/>
          </p:nvPr>
        </p:nvSpPr>
        <p:spPr>
          <a:xfrm>
            <a:off x="0" y="1052737"/>
            <a:ext cx="9144000" cy="1584175"/>
          </a:xfrm>
        </p:spPr>
        <p:txBody>
          <a:bodyPr>
            <a:normAutofit/>
          </a:bodyPr>
          <a:lstStyle/>
          <a:p>
            <a:r>
              <a:rPr lang="en-GB" sz="2400" dirty="0" smtClean="0">
                <a:solidFill>
                  <a:schemeClr val="bg1"/>
                </a:solidFill>
              </a:rPr>
              <a:t>Difficulties - rounded surface, profile can appear irregular.</a:t>
            </a:r>
          </a:p>
          <a:p>
            <a:endParaRPr lang="en-GB" sz="500" dirty="0" smtClean="0">
              <a:solidFill>
                <a:schemeClr val="bg1"/>
              </a:solidFill>
            </a:endParaRPr>
          </a:p>
          <a:p>
            <a:r>
              <a:rPr lang="en-GB" sz="2400" dirty="0" smtClean="0">
                <a:solidFill>
                  <a:schemeClr val="bg1"/>
                </a:solidFill>
              </a:rPr>
              <a:t>Earlier pottery often simply shapes and lines, e.g. geometric.</a:t>
            </a:r>
          </a:p>
          <a:p>
            <a:endParaRPr lang="en-GB" sz="500" dirty="0" smtClean="0">
              <a:solidFill>
                <a:schemeClr val="bg1"/>
              </a:solidFill>
            </a:endParaRPr>
          </a:p>
          <a:p>
            <a:r>
              <a:rPr lang="en-GB" sz="2400" dirty="0" smtClean="0">
                <a:solidFill>
                  <a:schemeClr val="bg1"/>
                </a:solidFill>
              </a:rPr>
              <a:t>Mythic and Homeric scenes increasingly appear.</a:t>
            </a:r>
            <a:endParaRPr lang="en-GB" sz="2400" dirty="0">
              <a:solidFill>
                <a:schemeClr val="bg1"/>
              </a:solidFill>
            </a:endParaRPr>
          </a:p>
        </p:txBody>
      </p:sp>
      <p:pic>
        <p:nvPicPr>
          <p:cNvPr id="4" name="Picture 3" descr="Hydria_Boeotia_Louvre_A574.jpg"/>
          <p:cNvPicPr>
            <a:picLocks noChangeAspect="1"/>
          </p:cNvPicPr>
          <p:nvPr/>
        </p:nvPicPr>
        <p:blipFill>
          <a:blip r:embed="rId2" cstate="print"/>
          <a:stretch>
            <a:fillRect/>
          </a:stretch>
        </p:blipFill>
        <p:spPr>
          <a:xfrm>
            <a:off x="251520" y="2780927"/>
            <a:ext cx="3039005" cy="3201077"/>
          </a:xfrm>
          <a:prstGeom prst="rect">
            <a:avLst/>
          </a:prstGeom>
        </p:spPr>
      </p:pic>
      <p:sp>
        <p:nvSpPr>
          <p:cNvPr id="5" name="Content Placeholder 2"/>
          <p:cNvSpPr txBox="1">
            <a:spLocks/>
          </p:cNvSpPr>
          <p:nvPr/>
        </p:nvSpPr>
        <p:spPr>
          <a:xfrm>
            <a:off x="107504" y="5982005"/>
            <a:ext cx="3384376" cy="864096"/>
          </a:xfrm>
          <a:prstGeom prst="rect">
            <a:avLst/>
          </a:prstGeom>
        </p:spPr>
        <p:txBody>
          <a:bodyPr vert="horz">
            <a:normAutofit/>
          </a:bodyPr>
          <a:lstStyle/>
          <a:p>
            <a:pPr marL="137160" marR="0" lvl="0" algn="l" defTabSz="914400" rtl="0" eaLnBrk="1" fontAlgn="auto" latinLnBrk="0" hangingPunct="1">
              <a:lnSpc>
                <a:spcPct val="100000"/>
              </a:lnSpc>
              <a:spcBef>
                <a:spcPct val="20000"/>
              </a:spcBef>
              <a:spcAft>
                <a:spcPts val="0"/>
              </a:spcAft>
              <a:buClr>
                <a:schemeClr val="tx1">
                  <a:shade val="95000"/>
                </a:schemeClr>
              </a:buClr>
              <a:buSzPct val="65000"/>
              <a:tabLst/>
              <a:defRPr/>
            </a:pPr>
            <a:r>
              <a:rPr lang="en-GB" sz="2000" dirty="0" err="1" smtClean="0">
                <a:solidFill>
                  <a:schemeClr val="bg1"/>
                </a:solidFill>
              </a:rPr>
              <a:t>Boeotian</a:t>
            </a:r>
            <a:r>
              <a:rPr lang="en-GB" sz="2000" dirty="0" smtClean="0">
                <a:solidFill>
                  <a:schemeClr val="bg1"/>
                </a:solidFill>
              </a:rPr>
              <a:t> Hydria, c. early 7</a:t>
            </a:r>
            <a:r>
              <a:rPr lang="en-GB" sz="2000" baseline="30000" dirty="0" smtClean="0">
                <a:solidFill>
                  <a:schemeClr val="bg1"/>
                </a:solidFill>
              </a:rPr>
              <a:t>th</a:t>
            </a:r>
            <a:r>
              <a:rPr lang="en-GB" sz="2000" dirty="0" smtClean="0">
                <a:solidFill>
                  <a:schemeClr val="bg1"/>
                </a:solidFill>
              </a:rPr>
              <a:t> century – Louvre.</a:t>
            </a:r>
            <a:endParaRPr kumimoji="0" lang="en-GB" sz="2000" i="0" u="none" strike="noStrike" kern="1200" cap="none" spc="0" normalizeH="0" baseline="0" noProof="0" dirty="0">
              <a:ln>
                <a:noFill/>
              </a:ln>
              <a:solidFill>
                <a:schemeClr val="bg1"/>
              </a:solidFill>
              <a:effectLst/>
              <a:uLnTx/>
              <a:uFillTx/>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984" y="2774941"/>
            <a:ext cx="3960440" cy="3868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6182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67544" y="116632"/>
            <a:ext cx="4040188" cy="750887"/>
          </a:xfrm>
        </p:spPr>
        <p:txBody>
          <a:bodyPr>
            <a:normAutofit/>
          </a:bodyPr>
          <a:lstStyle/>
          <a:p>
            <a:r>
              <a:rPr lang="en-GB" b="1" dirty="0" smtClean="0">
                <a:solidFill>
                  <a:schemeClr val="bg1"/>
                </a:solidFill>
              </a:rPr>
              <a:t>Black-Figure</a:t>
            </a:r>
            <a:endParaRPr lang="en-GB" b="1" dirty="0">
              <a:solidFill>
                <a:schemeClr val="bg1"/>
              </a:solidFill>
            </a:endParaRPr>
          </a:p>
        </p:txBody>
      </p:sp>
      <p:sp>
        <p:nvSpPr>
          <p:cNvPr id="4" name="Text Placeholder 3"/>
          <p:cNvSpPr>
            <a:spLocks noGrp="1"/>
          </p:cNvSpPr>
          <p:nvPr>
            <p:ph type="body" sz="half" idx="3"/>
          </p:nvPr>
        </p:nvSpPr>
        <p:spPr>
          <a:xfrm>
            <a:off x="4644008" y="116632"/>
            <a:ext cx="4041775" cy="750887"/>
          </a:xfrm>
        </p:spPr>
        <p:txBody>
          <a:bodyPr/>
          <a:lstStyle/>
          <a:p>
            <a:r>
              <a:rPr lang="en-GB" b="1" dirty="0">
                <a:solidFill>
                  <a:srgbClr val="FF0000"/>
                </a:solidFill>
              </a:rPr>
              <a:t>Red-Figure</a:t>
            </a:r>
          </a:p>
        </p:txBody>
      </p:sp>
      <p:sp>
        <p:nvSpPr>
          <p:cNvPr id="7" name="Content Placeholder 3"/>
          <p:cNvSpPr>
            <a:spLocks noGrp="1"/>
          </p:cNvSpPr>
          <p:nvPr>
            <p:ph sz="quarter" idx="2"/>
          </p:nvPr>
        </p:nvSpPr>
        <p:spPr>
          <a:xfrm>
            <a:off x="107504" y="692696"/>
            <a:ext cx="4317876" cy="3763963"/>
          </a:xfrm>
        </p:spPr>
        <p:txBody>
          <a:bodyPr>
            <a:normAutofit lnSpcReduction="10000"/>
          </a:bodyPr>
          <a:lstStyle/>
          <a:p>
            <a:r>
              <a:rPr lang="en-GB" dirty="0" smtClean="0">
                <a:solidFill>
                  <a:schemeClr val="bg1"/>
                </a:solidFill>
              </a:rPr>
              <a:t>Artist first paints figures in a silhouette.</a:t>
            </a:r>
          </a:p>
          <a:p>
            <a:endParaRPr lang="en-GB" sz="400" dirty="0" smtClean="0">
              <a:solidFill>
                <a:schemeClr val="bg1"/>
              </a:solidFill>
            </a:endParaRPr>
          </a:p>
          <a:p>
            <a:r>
              <a:rPr lang="en-GB" dirty="0" smtClean="0">
                <a:solidFill>
                  <a:schemeClr val="bg1"/>
                </a:solidFill>
              </a:rPr>
              <a:t>Contours and inner markings incised, removing paint.</a:t>
            </a:r>
          </a:p>
          <a:p>
            <a:endParaRPr lang="en-GB" sz="400" dirty="0" smtClean="0">
              <a:solidFill>
                <a:schemeClr val="bg1"/>
              </a:solidFill>
            </a:endParaRPr>
          </a:p>
          <a:p>
            <a:r>
              <a:rPr lang="en-GB" dirty="0" smtClean="0">
                <a:solidFill>
                  <a:schemeClr val="bg1"/>
                </a:solidFill>
              </a:rPr>
              <a:t>White and purplish-red colour added.</a:t>
            </a:r>
          </a:p>
          <a:p>
            <a:endParaRPr lang="en-GB" sz="400" dirty="0" smtClean="0">
              <a:solidFill>
                <a:schemeClr val="bg1"/>
              </a:solidFill>
            </a:endParaRPr>
          </a:p>
          <a:p>
            <a:r>
              <a:rPr lang="en-GB" dirty="0" smtClean="0">
                <a:solidFill>
                  <a:schemeClr val="bg1"/>
                </a:solidFill>
              </a:rPr>
              <a:t>Image (right) – Ajax lifting body of Achilles.</a:t>
            </a:r>
          </a:p>
          <a:p>
            <a:endParaRPr lang="en-GB" dirty="0" smtClean="0">
              <a:solidFill>
                <a:schemeClr val="bg1"/>
              </a:solidFill>
            </a:endParaRPr>
          </a:p>
          <a:p>
            <a:endParaRPr lang="en-GB" dirty="0">
              <a:solidFill>
                <a:schemeClr val="bg1"/>
              </a:solidFill>
            </a:endParaRPr>
          </a:p>
        </p:txBody>
      </p:sp>
      <p:sp>
        <p:nvSpPr>
          <p:cNvPr id="8" name="Content Placeholder 3"/>
          <p:cNvSpPr>
            <a:spLocks noGrp="1"/>
          </p:cNvSpPr>
          <p:nvPr>
            <p:ph sz="quarter" idx="4"/>
          </p:nvPr>
        </p:nvSpPr>
        <p:spPr>
          <a:xfrm>
            <a:off x="4499992" y="692696"/>
            <a:ext cx="4536504" cy="3763963"/>
          </a:xfrm>
        </p:spPr>
        <p:txBody>
          <a:bodyPr>
            <a:normAutofit fontScale="92500" lnSpcReduction="10000"/>
          </a:bodyPr>
          <a:lstStyle/>
          <a:p>
            <a:r>
              <a:rPr lang="en-GB" dirty="0" smtClean="0">
                <a:solidFill>
                  <a:schemeClr val="bg1"/>
                </a:solidFill>
              </a:rPr>
              <a:t>Reverse of black-figure technique, painting background instead of figures.</a:t>
            </a:r>
          </a:p>
          <a:p>
            <a:endParaRPr lang="en-GB" sz="500" dirty="0" smtClean="0">
              <a:solidFill>
                <a:schemeClr val="bg1"/>
              </a:solidFill>
            </a:endParaRPr>
          </a:p>
          <a:p>
            <a:r>
              <a:rPr lang="en-GB" dirty="0" smtClean="0">
                <a:solidFill>
                  <a:schemeClr val="bg1"/>
                </a:solidFill>
              </a:rPr>
              <a:t>Brush, no need for harsh engraving.</a:t>
            </a:r>
          </a:p>
          <a:p>
            <a:endParaRPr lang="en-GB" sz="500" dirty="0" smtClean="0">
              <a:solidFill>
                <a:schemeClr val="bg1"/>
              </a:solidFill>
            </a:endParaRPr>
          </a:p>
          <a:p>
            <a:r>
              <a:rPr lang="en-GB" dirty="0" smtClean="0">
                <a:solidFill>
                  <a:schemeClr val="bg1"/>
                </a:solidFill>
              </a:rPr>
              <a:t>Invented c. 530 BC.</a:t>
            </a:r>
          </a:p>
          <a:p>
            <a:endParaRPr lang="en-GB" sz="500" dirty="0" smtClean="0">
              <a:solidFill>
                <a:schemeClr val="bg1"/>
              </a:solidFill>
            </a:endParaRPr>
          </a:p>
          <a:p>
            <a:r>
              <a:rPr lang="en-GB" dirty="0" smtClean="0">
                <a:solidFill>
                  <a:schemeClr val="bg1"/>
                </a:solidFill>
              </a:rPr>
              <a:t>Foreshortening – reducing or shortening figure, to convey illusion of three dimensional space.</a:t>
            </a:r>
            <a:endParaRPr lang="en-GB" dirty="0">
              <a:solidFill>
                <a:schemeClr val="bg1"/>
              </a:solidFill>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3493" y="4176682"/>
            <a:ext cx="2158832" cy="2404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837833" y="6581001"/>
            <a:ext cx="2430151" cy="276999"/>
          </a:xfrm>
          <a:prstGeom prst="rect">
            <a:avLst/>
          </a:prstGeom>
        </p:spPr>
        <p:txBody>
          <a:bodyPr wrap="square">
            <a:spAutoFit/>
          </a:bodyPr>
          <a:lstStyle/>
          <a:p>
            <a:pPr marL="137160" lvl="0">
              <a:spcBef>
                <a:spcPct val="20000"/>
              </a:spcBef>
              <a:buClr>
                <a:schemeClr val="tx1">
                  <a:shade val="95000"/>
                </a:schemeClr>
              </a:buClr>
              <a:buSzPct val="65000"/>
              <a:defRPr/>
            </a:pPr>
            <a:r>
              <a:rPr lang="en-GB" sz="1200" dirty="0">
                <a:solidFill>
                  <a:schemeClr val="bg1"/>
                </a:solidFill>
              </a:rPr>
              <a:t>“François Vase” – c.570-560 BC </a:t>
            </a:r>
          </a:p>
        </p:txBody>
      </p:sp>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6" y="4057735"/>
            <a:ext cx="2120232" cy="25006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Rectangle 9"/>
          <p:cNvSpPr/>
          <p:nvPr/>
        </p:nvSpPr>
        <p:spPr>
          <a:xfrm>
            <a:off x="5436096" y="6534834"/>
            <a:ext cx="3719736" cy="276999"/>
          </a:xfrm>
          <a:prstGeom prst="rect">
            <a:avLst/>
          </a:prstGeom>
        </p:spPr>
        <p:txBody>
          <a:bodyPr wrap="square">
            <a:spAutoFit/>
          </a:bodyPr>
          <a:lstStyle/>
          <a:p>
            <a:pPr marL="137160" lvl="0">
              <a:spcBef>
                <a:spcPct val="20000"/>
              </a:spcBef>
              <a:buClr>
                <a:schemeClr val="tx1">
                  <a:shade val="95000"/>
                </a:schemeClr>
              </a:buClr>
              <a:buSzPct val="65000"/>
              <a:defRPr/>
            </a:pPr>
            <a:r>
              <a:rPr lang="en-GB" sz="1200" dirty="0" err="1">
                <a:solidFill>
                  <a:schemeClr val="bg1"/>
                </a:solidFill>
              </a:rPr>
              <a:t>Euthymides</a:t>
            </a:r>
            <a:r>
              <a:rPr lang="en-GB" sz="1200" dirty="0">
                <a:solidFill>
                  <a:schemeClr val="bg1"/>
                </a:solidFill>
              </a:rPr>
              <a:t> (contra </a:t>
            </a:r>
            <a:r>
              <a:rPr lang="en-GB" sz="1200" dirty="0" err="1">
                <a:solidFill>
                  <a:schemeClr val="bg1"/>
                </a:solidFill>
              </a:rPr>
              <a:t>Euphronius</a:t>
            </a:r>
            <a:r>
              <a:rPr lang="en-GB" sz="1200" dirty="0">
                <a:solidFill>
                  <a:schemeClr val="bg1"/>
                </a:solidFill>
              </a:rPr>
              <a:t>) – c.510-500 BC </a:t>
            </a:r>
            <a:endParaRPr lang="en-GB" dirty="0">
              <a:solidFill>
                <a:schemeClr val="bg1"/>
              </a:solidFill>
            </a:endParaRPr>
          </a:p>
        </p:txBody>
      </p:sp>
    </p:spTree>
    <p:extLst>
      <p:ext uri="{BB962C8B-B14F-4D97-AF65-F5344CB8AC3E}">
        <p14:creationId xmlns:p14="http://schemas.microsoft.com/office/powerpoint/2010/main" val="2101747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Painting and Mosaics</a:t>
            </a:r>
            <a:endParaRPr lang="en-GB" sz="6000" b="1" dirty="0">
              <a:solidFill>
                <a:schemeClr val="bg1"/>
              </a:solidFill>
            </a:endParaRPr>
          </a:p>
        </p:txBody>
      </p:sp>
    </p:spTree>
    <p:extLst>
      <p:ext uri="{BB962C8B-B14F-4D97-AF65-F5344CB8AC3E}">
        <p14:creationId xmlns:p14="http://schemas.microsoft.com/office/powerpoint/2010/main" val="3217166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0"/>
            <a:ext cx="8928992" cy="4221088"/>
          </a:xfrm>
        </p:spPr>
        <p:txBody>
          <a:bodyPr>
            <a:normAutofit fontScale="77500" lnSpcReduction="20000"/>
          </a:bodyPr>
          <a:lstStyle/>
          <a:p>
            <a:r>
              <a:rPr lang="en-GB" dirty="0" smtClean="0">
                <a:solidFill>
                  <a:schemeClr val="bg1"/>
                </a:solidFill>
              </a:rPr>
              <a:t>Greeks often painted on walls and wooden panels - little survival - detail often dependent on literary descriptions.</a:t>
            </a:r>
          </a:p>
          <a:p>
            <a:endParaRPr lang="en-GB" sz="600" dirty="0" smtClean="0">
              <a:solidFill>
                <a:schemeClr val="bg1"/>
              </a:solidFill>
            </a:endParaRPr>
          </a:p>
          <a:p>
            <a:r>
              <a:rPr lang="en-GB" dirty="0" smtClean="0">
                <a:solidFill>
                  <a:schemeClr val="bg1"/>
                </a:solidFill>
              </a:rPr>
              <a:t>After 5</a:t>
            </a:r>
            <a:r>
              <a:rPr lang="en-GB" baseline="30000" dirty="0" smtClean="0">
                <a:solidFill>
                  <a:schemeClr val="bg1"/>
                </a:solidFill>
              </a:rPr>
              <a:t>th</a:t>
            </a:r>
            <a:r>
              <a:rPr lang="en-GB" dirty="0" smtClean="0">
                <a:solidFill>
                  <a:schemeClr val="bg1"/>
                </a:solidFill>
              </a:rPr>
              <a:t> century BC vase painting becomes more of a minor art.</a:t>
            </a:r>
          </a:p>
          <a:p>
            <a:pPr>
              <a:buNone/>
            </a:pPr>
            <a:endParaRPr lang="en-GB" sz="600" dirty="0" smtClean="0">
              <a:solidFill>
                <a:schemeClr val="bg1"/>
              </a:solidFill>
            </a:endParaRPr>
          </a:p>
          <a:p>
            <a:pPr marL="0">
              <a:buNone/>
            </a:pPr>
            <a:r>
              <a:rPr lang="en-GB" dirty="0" smtClean="0">
                <a:solidFill>
                  <a:schemeClr val="bg1"/>
                </a:solidFill>
              </a:rPr>
              <a:t>“</a:t>
            </a:r>
            <a:r>
              <a:rPr lang="en-GB" dirty="0" err="1" smtClean="0">
                <a:solidFill>
                  <a:schemeClr val="bg1"/>
                </a:solidFill>
              </a:rPr>
              <a:t>Herakleides</a:t>
            </a:r>
            <a:r>
              <a:rPr lang="en-GB" dirty="0" smtClean="0">
                <a:solidFill>
                  <a:schemeClr val="bg1"/>
                </a:solidFill>
              </a:rPr>
              <a:t> of Macedon should be noted. He started his career painting ships and after the capture of King Perseus [168 BC] he migrated to Athens where he was active at the same time as </a:t>
            </a:r>
            <a:r>
              <a:rPr lang="en-GB" dirty="0" err="1" smtClean="0">
                <a:solidFill>
                  <a:schemeClr val="bg1"/>
                </a:solidFill>
              </a:rPr>
              <a:t>Metrodoros</a:t>
            </a:r>
            <a:r>
              <a:rPr lang="en-GB" dirty="0" smtClean="0">
                <a:solidFill>
                  <a:schemeClr val="bg1"/>
                </a:solidFill>
              </a:rPr>
              <a:t>, the latter was both a philosopher and a painter and had a great reputation in both disciplines… [</a:t>
            </a:r>
            <a:r>
              <a:rPr lang="en-GB" dirty="0" err="1" smtClean="0">
                <a:solidFill>
                  <a:schemeClr val="bg1"/>
                </a:solidFill>
              </a:rPr>
              <a:t>Metrodoros</a:t>
            </a:r>
            <a:r>
              <a:rPr lang="en-GB" dirty="0" smtClean="0">
                <a:solidFill>
                  <a:schemeClr val="bg1"/>
                </a:solidFill>
              </a:rPr>
              <a:t> sent to Rome on request of L. </a:t>
            </a:r>
            <a:r>
              <a:rPr lang="en-GB" dirty="0" err="1" smtClean="0">
                <a:solidFill>
                  <a:schemeClr val="bg1"/>
                </a:solidFill>
              </a:rPr>
              <a:t>Paullus</a:t>
            </a:r>
            <a:r>
              <a:rPr lang="en-GB" dirty="0" smtClean="0">
                <a:solidFill>
                  <a:schemeClr val="bg1"/>
                </a:solidFill>
              </a:rPr>
              <a:t>, conqueror of Perseus…” – </a:t>
            </a:r>
            <a:r>
              <a:rPr lang="en-GB" b="1" dirty="0" smtClean="0">
                <a:solidFill>
                  <a:schemeClr val="bg1"/>
                </a:solidFill>
              </a:rPr>
              <a:t>Pliny </a:t>
            </a:r>
            <a:r>
              <a:rPr lang="en-GB" b="1" i="1" dirty="0" smtClean="0">
                <a:solidFill>
                  <a:schemeClr val="bg1"/>
                </a:solidFill>
              </a:rPr>
              <a:t>NH </a:t>
            </a:r>
            <a:r>
              <a:rPr lang="en-GB" b="1" dirty="0" smtClean="0">
                <a:solidFill>
                  <a:schemeClr val="bg1"/>
                </a:solidFill>
              </a:rPr>
              <a:t>35.135</a:t>
            </a:r>
            <a:r>
              <a:rPr lang="en-GB" dirty="0" smtClean="0">
                <a:solidFill>
                  <a:schemeClr val="bg1"/>
                </a:solidFill>
              </a:rPr>
              <a:t>.</a:t>
            </a:r>
          </a:p>
          <a:p>
            <a:pPr marL="0">
              <a:buNone/>
            </a:pPr>
            <a:endParaRPr lang="en-GB" sz="600" dirty="0">
              <a:solidFill>
                <a:schemeClr val="bg1"/>
              </a:solidFill>
            </a:endParaRPr>
          </a:p>
          <a:p>
            <a:pPr marL="0">
              <a:buNone/>
            </a:pPr>
            <a:r>
              <a:rPr lang="en-GB" dirty="0" smtClean="0">
                <a:solidFill>
                  <a:schemeClr val="bg1"/>
                </a:solidFill>
              </a:rPr>
              <a:t>“…</a:t>
            </a:r>
            <a:r>
              <a:rPr lang="en-GB" dirty="0" err="1" smtClean="0">
                <a:solidFill>
                  <a:schemeClr val="bg1"/>
                </a:solidFill>
              </a:rPr>
              <a:t>cinnabaris</a:t>
            </a:r>
            <a:r>
              <a:rPr lang="en-GB" dirty="0" smtClean="0">
                <a:solidFill>
                  <a:schemeClr val="bg1"/>
                </a:solidFill>
              </a:rPr>
              <a:t>…</a:t>
            </a:r>
            <a:r>
              <a:rPr lang="en-GB" dirty="0">
                <a:solidFill>
                  <a:schemeClr val="bg1"/>
                </a:solidFill>
              </a:rPr>
              <a:t> </a:t>
            </a:r>
            <a:r>
              <a:rPr lang="en-GB" dirty="0" smtClean="0">
                <a:solidFill>
                  <a:schemeClr val="bg1"/>
                </a:solidFill>
              </a:rPr>
              <a:t>the </a:t>
            </a:r>
            <a:r>
              <a:rPr lang="en-GB" dirty="0">
                <a:solidFill>
                  <a:schemeClr val="bg1"/>
                </a:solidFill>
              </a:rPr>
              <a:t>thick matter which issues from the dragon when crushed beneath the weight of the dying elephant, mixed with the blood of either animal, as already </a:t>
            </a:r>
            <a:r>
              <a:rPr lang="en-GB" dirty="0" smtClean="0">
                <a:solidFill>
                  <a:schemeClr val="bg1"/>
                </a:solidFill>
              </a:rPr>
              <a:t>described… [This] colour… </a:t>
            </a:r>
            <a:r>
              <a:rPr lang="en-GB" dirty="0">
                <a:solidFill>
                  <a:schemeClr val="bg1"/>
                </a:solidFill>
              </a:rPr>
              <a:t>gives a proper representation of blood.” </a:t>
            </a:r>
            <a:r>
              <a:rPr lang="en-GB" dirty="0" smtClean="0">
                <a:solidFill>
                  <a:schemeClr val="bg1"/>
                </a:solidFill>
              </a:rPr>
              <a:t>– (</a:t>
            </a:r>
            <a:r>
              <a:rPr lang="en-GB" b="1" dirty="0" smtClean="0">
                <a:solidFill>
                  <a:schemeClr val="bg1"/>
                </a:solidFill>
              </a:rPr>
              <a:t>33.115-116</a:t>
            </a:r>
            <a:r>
              <a:rPr lang="en-GB" dirty="0" smtClean="0">
                <a:solidFill>
                  <a:schemeClr val="bg1"/>
                </a:solidFill>
              </a:rPr>
              <a:t>)</a:t>
            </a:r>
            <a:r>
              <a:rPr lang="en-GB" b="1" dirty="0" smtClean="0">
                <a:solidFill>
                  <a:schemeClr val="bg1"/>
                </a:solidFill>
              </a:rPr>
              <a:t>.</a:t>
            </a:r>
            <a:endParaRPr lang="en-GB" dirty="0">
              <a:solidFill>
                <a:schemeClr val="bg1"/>
              </a:solidFill>
            </a:endParaRPr>
          </a:p>
          <a:p>
            <a:pPr marL="0">
              <a:buNone/>
            </a:pPr>
            <a:endParaRPr lang="en-GB" dirty="0" smtClean="0">
              <a:solidFill>
                <a:schemeClr val="bg1"/>
              </a:solidFill>
            </a:endParaRPr>
          </a:p>
          <a:p>
            <a:endParaRPr lang="en-GB" dirty="0" smtClean="0">
              <a:solidFill>
                <a:schemeClr val="bg1"/>
              </a:solidFill>
            </a:endParaRPr>
          </a:p>
          <a:p>
            <a:endParaRPr lang="en-GB" dirty="0">
              <a:solidFill>
                <a:schemeClr val="bg1"/>
              </a:solidFill>
            </a:endParaRPr>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4077071"/>
            <a:ext cx="3960440" cy="2668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0" y="6442087"/>
            <a:ext cx="5004048" cy="307777"/>
          </a:xfrm>
          <a:prstGeom prst="rect">
            <a:avLst/>
          </a:prstGeom>
        </p:spPr>
        <p:txBody>
          <a:bodyPr wrap="square">
            <a:spAutoFit/>
          </a:bodyPr>
          <a:lstStyle/>
          <a:p>
            <a:pPr algn="ctr"/>
            <a:r>
              <a:rPr lang="en-GB" sz="1400" dirty="0" smtClean="0">
                <a:solidFill>
                  <a:schemeClr val="bg1"/>
                </a:solidFill>
              </a:rPr>
              <a:t>“Alexander Sarcophagus” from Sidon – c. late 4</a:t>
            </a:r>
            <a:r>
              <a:rPr lang="en-GB" sz="1400" baseline="30000" dirty="0" smtClean="0">
                <a:solidFill>
                  <a:schemeClr val="bg1"/>
                </a:solidFill>
              </a:rPr>
              <a:t>th</a:t>
            </a:r>
            <a:r>
              <a:rPr lang="en-GB" sz="1400" dirty="0" smtClean="0">
                <a:solidFill>
                  <a:schemeClr val="bg1"/>
                </a:solidFill>
              </a:rPr>
              <a:t> century BC </a:t>
            </a:r>
            <a:endParaRPr lang="en-GB" sz="1400" dirty="0">
              <a:solidFill>
                <a:schemeClr val="bg1"/>
              </a:solidFill>
            </a:endParaRPr>
          </a:p>
        </p:txBody>
      </p:sp>
      <p:pic>
        <p:nvPicPr>
          <p:cNvPr id="5124"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t="28106" b="5898"/>
          <a:stretch/>
        </p:blipFill>
        <p:spPr bwMode="auto">
          <a:xfrm>
            <a:off x="249361" y="4158335"/>
            <a:ext cx="4610671" cy="228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542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Roman Painting</a:t>
            </a:r>
            <a:endParaRPr lang="en-GB" dirty="0">
              <a:solidFill>
                <a:schemeClr val="bg1"/>
              </a:solidFill>
            </a:endParaRPr>
          </a:p>
        </p:txBody>
      </p:sp>
      <p:sp>
        <p:nvSpPr>
          <p:cNvPr id="4" name="Content Placeholder 3"/>
          <p:cNvSpPr>
            <a:spLocks noGrp="1"/>
          </p:cNvSpPr>
          <p:nvPr>
            <p:ph sz="half" idx="1"/>
          </p:nvPr>
        </p:nvSpPr>
        <p:spPr>
          <a:xfrm>
            <a:off x="0" y="1196752"/>
            <a:ext cx="4788024" cy="2376264"/>
          </a:xfrm>
        </p:spPr>
        <p:txBody>
          <a:bodyPr>
            <a:normAutofit fontScale="85000" lnSpcReduction="20000"/>
          </a:bodyPr>
          <a:lstStyle/>
          <a:p>
            <a:r>
              <a:rPr lang="en-GB" dirty="0" smtClean="0">
                <a:solidFill>
                  <a:schemeClr val="bg1"/>
                </a:solidFill>
              </a:rPr>
              <a:t>A good number of Roman paintings survive from Pompeii and Herculaneum.</a:t>
            </a:r>
          </a:p>
          <a:p>
            <a:endParaRPr lang="en-GB" sz="600" dirty="0" smtClean="0">
              <a:solidFill>
                <a:schemeClr val="bg1"/>
              </a:solidFill>
            </a:endParaRPr>
          </a:p>
          <a:p>
            <a:r>
              <a:rPr lang="en-GB" dirty="0" smtClean="0">
                <a:solidFill>
                  <a:schemeClr val="bg1"/>
                </a:solidFill>
              </a:rPr>
              <a:t>Popularity of copying earlier Greek paintings.</a:t>
            </a:r>
          </a:p>
          <a:p>
            <a:endParaRPr lang="en-GB" sz="600" dirty="0" smtClean="0">
              <a:solidFill>
                <a:schemeClr val="bg1"/>
              </a:solidFill>
            </a:endParaRPr>
          </a:p>
          <a:p>
            <a:r>
              <a:rPr lang="en-GB" dirty="0" smtClean="0">
                <a:solidFill>
                  <a:schemeClr val="bg1"/>
                </a:solidFill>
              </a:rPr>
              <a:t>Development of illusion by 1</a:t>
            </a:r>
            <a:r>
              <a:rPr lang="en-GB" baseline="30000" dirty="0" smtClean="0">
                <a:solidFill>
                  <a:schemeClr val="bg1"/>
                </a:solidFill>
              </a:rPr>
              <a:t>st</a:t>
            </a:r>
            <a:r>
              <a:rPr lang="en-GB" dirty="0" smtClean="0">
                <a:solidFill>
                  <a:schemeClr val="bg1"/>
                </a:solidFill>
              </a:rPr>
              <a:t> century BC.</a:t>
            </a:r>
            <a:endParaRPr lang="en-GB" dirty="0">
              <a:solidFill>
                <a:schemeClr val="bg1"/>
              </a:solidFill>
            </a:endParaRPr>
          </a:p>
        </p:txBody>
      </p:sp>
      <p:pic>
        <p:nvPicPr>
          <p:cNvPr id="6" name="Content Placeholder 5" descr="Pompeii - Riot in Amphitheatre.jpg"/>
          <p:cNvPicPr>
            <a:picLocks noGrp="1" noChangeAspect="1"/>
          </p:cNvPicPr>
          <p:nvPr>
            <p:ph sz="half" idx="2"/>
          </p:nvPr>
        </p:nvPicPr>
        <p:blipFill>
          <a:blip r:embed="rId2" cstate="print"/>
          <a:stretch>
            <a:fillRect/>
          </a:stretch>
        </p:blipFill>
        <p:spPr>
          <a:xfrm>
            <a:off x="4817316" y="1196751"/>
            <a:ext cx="4075164" cy="4814563"/>
          </a:xfrm>
        </p:spPr>
      </p:pic>
      <p:sp>
        <p:nvSpPr>
          <p:cNvPr id="7" name="Content Placeholder 2"/>
          <p:cNvSpPr txBox="1">
            <a:spLocks/>
          </p:cNvSpPr>
          <p:nvPr/>
        </p:nvSpPr>
        <p:spPr>
          <a:xfrm>
            <a:off x="4575178" y="6011315"/>
            <a:ext cx="4320480" cy="828092"/>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None/>
            </a:pPr>
            <a:r>
              <a:rPr lang="en-GB" sz="2000" dirty="0" smtClean="0">
                <a:solidFill>
                  <a:schemeClr val="bg1"/>
                </a:solidFill>
              </a:rPr>
              <a:t>Painting from Pompeii c. AD 59-79 – </a:t>
            </a:r>
            <a:r>
              <a:rPr lang="en-GB" sz="2000" dirty="0" err="1" smtClean="0">
                <a:solidFill>
                  <a:schemeClr val="bg1"/>
                </a:solidFill>
              </a:rPr>
              <a:t>Museo</a:t>
            </a:r>
            <a:r>
              <a:rPr lang="en-GB" sz="2000" dirty="0" smtClean="0">
                <a:solidFill>
                  <a:schemeClr val="bg1"/>
                </a:solidFill>
              </a:rPr>
              <a:t> </a:t>
            </a:r>
            <a:r>
              <a:rPr lang="en-GB" sz="2000" dirty="0" err="1" smtClean="0">
                <a:solidFill>
                  <a:schemeClr val="bg1"/>
                </a:solidFill>
              </a:rPr>
              <a:t>Nazionale</a:t>
            </a:r>
            <a:r>
              <a:rPr lang="en-GB" sz="2000" dirty="0" smtClean="0">
                <a:solidFill>
                  <a:schemeClr val="bg1"/>
                </a:solidFill>
              </a:rPr>
              <a:t>, Naples. </a:t>
            </a:r>
            <a:endParaRPr lang="en-GB" sz="2000" dirty="0">
              <a:solidFill>
                <a:schemeClr val="bg1"/>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3501008"/>
            <a:ext cx="3168351" cy="2968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107504" y="6470075"/>
            <a:ext cx="4392488" cy="369332"/>
          </a:xfrm>
          <a:prstGeom prst="rect">
            <a:avLst/>
          </a:prstGeom>
        </p:spPr>
        <p:txBody>
          <a:bodyPr wrap="square">
            <a:spAutoFit/>
          </a:bodyPr>
          <a:lstStyle/>
          <a:p>
            <a:r>
              <a:rPr lang="en-GB" dirty="0" smtClean="0">
                <a:solidFill>
                  <a:prstClr val="black"/>
                </a:solidFill>
              </a:rPr>
              <a:t>House of Augustus - Room of the Masks</a:t>
            </a:r>
            <a:endParaRPr lang="en-GB" dirty="0">
              <a:solidFill>
                <a:prstClr val="black"/>
              </a:solidFill>
            </a:endParaRPr>
          </a:p>
        </p:txBody>
      </p:sp>
    </p:spTree>
    <p:extLst>
      <p:ext uri="{BB962C8B-B14F-4D97-AF65-F5344CB8AC3E}">
        <p14:creationId xmlns:p14="http://schemas.microsoft.com/office/powerpoint/2010/main" val="1888794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052736"/>
          </a:xfrm>
        </p:spPr>
        <p:txBody>
          <a:bodyPr/>
          <a:lstStyle/>
          <a:p>
            <a:r>
              <a:rPr lang="en-GB" dirty="0" smtClean="0">
                <a:solidFill>
                  <a:schemeClr val="bg1"/>
                </a:solidFill>
              </a:rPr>
              <a:t>Mosaics</a:t>
            </a:r>
            <a:endParaRPr lang="en-GB" dirty="0">
              <a:solidFill>
                <a:schemeClr val="bg1"/>
              </a:solidFill>
            </a:endParaRPr>
          </a:p>
        </p:txBody>
      </p:sp>
      <p:sp>
        <p:nvSpPr>
          <p:cNvPr id="3" name="Content Placeholder 2"/>
          <p:cNvSpPr>
            <a:spLocks noGrp="1"/>
          </p:cNvSpPr>
          <p:nvPr>
            <p:ph idx="1"/>
          </p:nvPr>
        </p:nvSpPr>
        <p:spPr>
          <a:xfrm>
            <a:off x="107504" y="980728"/>
            <a:ext cx="8928992" cy="2808312"/>
          </a:xfrm>
        </p:spPr>
        <p:txBody>
          <a:bodyPr>
            <a:normAutofit/>
          </a:bodyPr>
          <a:lstStyle/>
          <a:p>
            <a:r>
              <a:rPr lang="en-GB" dirty="0" smtClean="0">
                <a:solidFill>
                  <a:schemeClr val="bg1"/>
                </a:solidFill>
              </a:rPr>
              <a:t>Developed in third century BC.</a:t>
            </a:r>
          </a:p>
          <a:p>
            <a:pPr lvl="1"/>
            <a:r>
              <a:rPr lang="en-GB" sz="2200" i="1" dirty="0" err="1" smtClean="0">
                <a:solidFill>
                  <a:schemeClr val="bg1"/>
                </a:solidFill>
              </a:rPr>
              <a:t>Tessella</a:t>
            </a:r>
            <a:r>
              <a:rPr lang="en-GB" sz="2200" i="1" dirty="0" smtClean="0">
                <a:solidFill>
                  <a:schemeClr val="bg1"/>
                </a:solidFill>
              </a:rPr>
              <a:t> </a:t>
            </a:r>
            <a:r>
              <a:rPr lang="en-GB" sz="2200" dirty="0" smtClean="0">
                <a:solidFill>
                  <a:schemeClr val="bg1"/>
                </a:solidFill>
              </a:rPr>
              <a:t>– small cube of stone (often tend to be c. 0.5-1.5 cm.).</a:t>
            </a:r>
          </a:p>
          <a:p>
            <a:pPr lvl="1"/>
            <a:r>
              <a:rPr lang="en-GB" sz="2200" dirty="0" smtClean="0">
                <a:solidFill>
                  <a:schemeClr val="bg1"/>
                </a:solidFill>
              </a:rPr>
              <a:t>Materials – coloured marble (and other stones) tiles/pottery, occasionally clear and coloured glass.</a:t>
            </a:r>
          </a:p>
          <a:p>
            <a:pPr lvl="1"/>
            <a:r>
              <a:rPr lang="en-GB" sz="2200" dirty="0" smtClean="0">
                <a:solidFill>
                  <a:schemeClr val="bg1"/>
                </a:solidFill>
              </a:rPr>
              <a:t>Set together closely in fresh bed of mortar, after </a:t>
            </a:r>
            <a:r>
              <a:rPr lang="en-GB" sz="2200" i="1" dirty="0" err="1" smtClean="0">
                <a:solidFill>
                  <a:schemeClr val="bg1"/>
                </a:solidFill>
              </a:rPr>
              <a:t>tessellae</a:t>
            </a:r>
            <a:r>
              <a:rPr lang="en-GB" sz="2200" dirty="0" smtClean="0">
                <a:solidFill>
                  <a:schemeClr val="bg1"/>
                </a:solidFill>
              </a:rPr>
              <a:t> set in the mortar, the bed grouted (filled) with fine liquid mortar - mosaic cleaned and polished.</a:t>
            </a:r>
            <a:endParaRPr lang="en-GB" sz="2200" dirty="0">
              <a:solidFill>
                <a:schemeClr val="bg1"/>
              </a:solidFill>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028" y="3789041"/>
            <a:ext cx="6119688" cy="2664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2"/>
          <p:cNvSpPr txBox="1">
            <a:spLocks/>
          </p:cNvSpPr>
          <p:nvPr/>
        </p:nvSpPr>
        <p:spPr>
          <a:xfrm>
            <a:off x="6401431" y="3972674"/>
            <a:ext cx="2635065" cy="2682993"/>
          </a:xfrm>
          <a:prstGeom prst="rect">
            <a:avLst/>
          </a:prstGeom>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Restrained colour range, no greens or blues (possibly copied painting).</a:t>
            </a:r>
            <a:endParaRPr lang="en-GB" dirty="0">
              <a:solidFill>
                <a:schemeClr val="bg1"/>
              </a:solidFill>
            </a:endParaRPr>
          </a:p>
        </p:txBody>
      </p:sp>
      <p:sp>
        <p:nvSpPr>
          <p:cNvPr id="6" name="Content Placeholder 2"/>
          <p:cNvSpPr txBox="1">
            <a:spLocks/>
          </p:cNvSpPr>
          <p:nvPr/>
        </p:nvSpPr>
        <p:spPr>
          <a:xfrm>
            <a:off x="0" y="6453336"/>
            <a:ext cx="6516216" cy="404664"/>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None/>
            </a:pPr>
            <a:r>
              <a:rPr lang="en-GB" sz="1700" dirty="0" smtClean="0">
                <a:solidFill>
                  <a:schemeClr val="bg1"/>
                </a:solidFill>
              </a:rPr>
              <a:t>Roman copy of the Greek original - </a:t>
            </a:r>
            <a:r>
              <a:rPr lang="en-GB" sz="1700" dirty="0" err="1" smtClean="0">
                <a:solidFill>
                  <a:schemeClr val="bg1"/>
                </a:solidFill>
              </a:rPr>
              <a:t>Museo</a:t>
            </a:r>
            <a:r>
              <a:rPr lang="en-GB" sz="1700" dirty="0" smtClean="0">
                <a:solidFill>
                  <a:schemeClr val="bg1"/>
                </a:solidFill>
              </a:rPr>
              <a:t> </a:t>
            </a:r>
            <a:r>
              <a:rPr lang="en-GB" sz="1700" dirty="0" err="1" smtClean="0">
                <a:solidFill>
                  <a:schemeClr val="bg1"/>
                </a:solidFill>
              </a:rPr>
              <a:t>Nazionale</a:t>
            </a:r>
            <a:r>
              <a:rPr lang="en-GB" sz="1700" dirty="0" smtClean="0">
                <a:solidFill>
                  <a:schemeClr val="bg1"/>
                </a:solidFill>
              </a:rPr>
              <a:t>, Naples. </a:t>
            </a:r>
            <a:endParaRPr lang="en-GB" sz="1700" dirty="0">
              <a:solidFill>
                <a:schemeClr val="bg1"/>
              </a:solidFill>
            </a:endParaRPr>
          </a:p>
        </p:txBody>
      </p:sp>
    </p:spTree>
    <p:extLst>
      <p:ext uri="{BB962C8B-B14F-4D97-AF65-F5344CB8AC3E}">
        <p14:creationId xmlns:p14="http://schemas.microsoft.com/office/powerpoint/2010/main" val="34256729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Statues and Portraits </a:t>
            </a:r>
            <a:endParaRPr lang="en-GB" sz="6000" b="1" dirty="0">
              <a:solidFill>
                <a:schemeClr val="bg1"/>
              </a:solidFill>
            </a:endParaRPr>
          </a:p>
        </p:txBody>
      </p:sp>
    </p:spTree>
    <p:extLst>
      <p:ext uri="{BB962C8B-B14F-4D97-AF65-F5344CB8AC3E}">
        <p14:creationId xmlns:p14="http://schemas.microsoft.com/office/powerpoint/2010/main" val="36536185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Greek Notions of Artistic Development</a:t>
            </a:r>
            <a:endParaRPr lang="en-GB" dirty="0">
              <a:solidFill>
                <a:schemeClr val="bg1"/>
              </a:solidFill>
            </a:endParaRPr>
          </a:p>
        </p:txBody>
      </p:sp>
      <p:sp>
        <p:nvSpPr>
          <p:cNvPr id="3" name="Content Placeholder 2"/>
          <p:cNvSpPr>
            <a:spLocks noGrp="1"/>
          </p:cNvSpPr>
          <p:nvPr>
            <p:ph idx="1"/>
          </p:nvPr>
        </p:nvSpPr>
        <p:spPr>
          <a:xfrm>
            <a:off x="457200" y="1600200"/>
            <a:ext cx="8229600" cy="4853136"/>
          </a:xfrm>
        </p:spPr>
        <p:txBody>
          <a:bodyPr/>
          <a:lstStyle/>
          <a:p>
            <a:r>
              <a:rPr lang="en-GB" b="1" dirty="0" err="1" smtClean="0">
                <a:solidFill>
                  <a:schemeClr val="bg1"/>
                </a:solidFill>
              </a:rPr>
              <a:t>Diodorus</a:t>
            </a:r>
            <a:r>
              <a:rPr lang="en-GB" dirty="0" smtClean="0">
                <a:solidFill>
                  <a:schemeClr val="bg1"/>
                </a:solidFill>
              </a:rPr>
              <a:t> records </a:t>
            </a:r>
            <a:r>
              <a:rPr lang="en-GB" dirty="0" err="1" smtClean="0">
                <a:solidFill>
                  <a:schemeClr val="bg1"/>
                </a:solidFill>
              </a:rPr>
              <a:t>Telchines</a:t>
            </a:r>
            <a:r>
              <a:rPr lang="en-GB" dirty="0" smtClean="0">
                <a:solidFill>
                  <a:schemeClr val="bg1"/>
                </a:solidFill>
              </a:rPr>
              <a:t> of Rhodes as inventors of various arts (</a:t>
            </a:r>
            <a:r>
              <a:rPr lang="en-GB" b="1" dirty="0" smtClean="0">
                <a:solidFill>
                  <a:schemeClr val="bg1"/>
                </a:solidFill>
              </a:rPr>
              <a:t>5.55</a:t>
            </a:r>
            <a:r>
              <a:rPr lang="en-GB" dirty="0" smtClean="0">
                <a:solidFill>
                  <a:schemeClr val="bg1"/>
                </a:solidFill>
              </a:rPr>
              <a:t>); and Crete as the origin of bronze and iron-working (</a:t>
            </a:r>
            <a:r>
              <a:rPr lang="en-GB" b="1" dirty="0" smtClean="0">
                <a:solidFill>
                  <a:schemeClr val="bg1"/>
                </a:solidFill>
              </a:rPr>
              <a:t>5.64</a:t>
            </a:r>
            <a:r>
              <a:rPr lang="en-GB" dirty="0" smtClean="0">
                <a:solidFill>
                  <a:schemeClr val="bg1"/>
                </a:solidFill>
              </a:rPr>
              <a:t>). </a:t>
            </a:r>
          </a:p>
          <a:p>
            <a:pPr marL="137160" indent="0">
              <a:buNone/>
            </a:pPr>
            <a:endParaRPr lang="en-GB" sz="1200" dirty="0">
              <a:solidFill>
                <a:schemeClr val="bg1"/>
              </a:solidFill>
            </a:endParaRPr>
          </a:p>
          <a:p>
            <a:pPr marL="137160" indent="0">
              <a:buNone/>
            </a:pPr>
            <a:r>
              <a:rPr lang="en-GB" dirty="0" smtClean="0">
                <a:solidFill>
                  <a:schemeClr val="bg1"/>
                </a:solidFill>
              </a:rPr>
              <a:t>“</a:t>
            </a:r>
            <a:r>
              <a:rPr lang="en-GB" dirty="0" err="1" smtClean="0">
                <a:solidFill>
                  <a:schemeClr val="bg1"/>
                </a:solidFill>
              </a:rPr>
              <a:t>Daidalos</a:t>
            </a:r>
            <a:r>
              <a:rPr lang="en-GB" dirty="0" smtClean="0">
                <a:solidFill>
                  <a:schemeClr val="bg1"/>
                </a:solidFill>
              </a:rPr>
              <a:t> was an Athenian by birth… he was the discoverer of many devices that contributed to the development of art… In the production of statues he excelled all other men… he was the first to represent the eyes open and the legs separated as they are in walking, and also to render arms and hands as if stretched out…” – (</a:t>
            </a:r>
            <a:r>
              <a:rPr lang="en-GB" b="1" dirty="0" smtClean="0">
                <a:solidFill>
                  <a:schemeClr val="bg1"/>
                </a:solidFill>
              </a:rPr>
              <a:t>4.76</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3077389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Early Greek Statues</a:t>
            </a:r>
            <a:endParaRPr lang="en-GB" dirty="0">
              <a:solidFill>
                <a:schemeClr val="bg1"/>
              </a:solidFill>
            </a:endParaRPr>
          </a:p>
        </p:txBody>
      </p:sp>
      <p:sp>
        <p:nvSpPr>
          <p:cNvPr id="3" name="Content Placeholder 2"/>
          <p:cNvSpPr>
            <a:spLocks noGrp="1"/>
          </p:cNvSpPr>
          <p:nvPr>
            <p:ph sz="half" idx="1"/>
          </p:nvPr>
        </p:nvSpPr>
        <p:spPr>
          <a:xfrm>
            <a:off x="179512" y="1600200"/>
            <a:ext cx="3960440" cy="5069160"/>
          </a:xfrm>
        </p:spPr>
        <p:txBody>
          <a:bodyPr>
            <a:normAutofit lnSpcReduction="10000"/>
          </a:bodyPr>
          <a:lstStyle/>
          <a:p>
            <a:r>
              <a:rPr lang="en-GB" dirty="0" smtClean="0">
                <a:solidFill>
                  <a:schemeClr val="bg1"/>
                </a:solidFill>
              </a:rPr>
              <a:t>Large figures of people being carved in mid-7</a:t>
            </a:r>
            <a:r>
              <a:rPr lang="en-GB" baseline="30000" dirty="0" smtClean="0">
                <a:solidFill>
                  <a:schemeClr val="bg1"/>
                </a:solidFill>
              </a:rPr>
              <a:t>th</a:t>
            </a:r>
            <a:r>
              <a:rPr lang="en-GB" dirty="0" smtClean="0">
                <a:solidFill>
                  <a:schemeClr val="bg1"/>
                </a:solidFill>
              </a:rPr>
              <a:t> century BC.</a:t>
            </a:r>
          </a:p>
          <a:p>
            <a:endParaRPr lang="en-GB" sz="500" dirty="0" smtClean="0">
              <a:solidFill>
                <a:schemeClr val="bg1"/>
              </a:solidFill>
            </a:endParaRPr>
          </a:p>
          <a:p>
            <a:r>
              <a:rPr lang="en-GB" dirty="0" smtClean="0">
                <a:solidFill>
                  <a:schemeClr val="bg1"/>
                </a:solidFill>
              </a:rPr>
              <a:t>Inspiration from Egypt – adoption of technique, drawing outlines, chiselling to corresponding depth.</a:t>
            </a:r>
          </a:p>
          <a:p>
            <a:endParaRPr lang="en-GB" sz="500" dirty="0" smtClean="0">
              <a:solidFill>
                <a:schemeClr val="bg1"/>
              </a:solidFill>
            </a:endParaRPr>
          </a:p>
          <a:p>
            <a:r>
              <a:rPr lang="en-GB" dirty="0" smtClean="0">
                <a:solidFill>
                  <a:schemeClr val="bg1"/>
                </a:solidFill>
              </a:rPr>
              <a:t>Emphasis on symmetry and repetition of shapes.</a:t>
            </a:r>
            <a:endParaRPr lang="en-GB" dirty="0">
              <a:solidFill>
                <a:schemeClr val="bg1"/>
              </a:solidFill>
            </a:endParaRPr>
          </a:p>
        </p:txBody>
      </p:sp>
      <p:pic>
        <p:nvPicPr>
          <p:cNvPr id="5" name="Content Placeholder 4" descr="Kouros.jpg"/>
          <p:cNvPicPr>
            <a:picLocks noGrp="1" noChangeAspect="1"/>
          </p:cNvPicPr>
          <p:nvPr>
            <p:ph sz="half" idx="2"/>
          </p:nvPr>
        </p:nvPicPr>
        <p:blipFill>
          <a:blip r:embed="rId2" cstate="print"/>
          <a:stretch>
            <a:fillRect/>
          </a:stretch>
        </p:blipFill>
        <p:spPr>
          <a:xfrm>
            <a:off x="4355976" y="1556793"/>
            <a:ext cx="2088232" cy="4135760"/>
          </a:xfrm>
        </p:spPr>
      </p:pic>
      <p:sp>
        <p:nvSpPr>
          <p:cNvPr id="6" name="Content Placeholder 2"/>
          <p:cNvSpPr txBox="1">
            <a:spLocks/>
          </p:cNvSpPr>
          <p:nvPr/>
        </p:nvSpPr>
        <p:spPr>
          <a:xfrm>
            <a:off x="4139952" y="5805264"/>
            <a:ext cx="2520280" cy="936104"/>
          </a:xfrm>
          <a:prstGeom prst="rect">
            <a:avLst/>
          </a:prstGeom>
        </p:spPr>
        <p:txBody>
          <a:bodyPr vert="horz">
            <a:noAutofit/>
          </a:bodyPr>
          <a:lstStyle/>
          <a:p>
            <a:pPr marL="137160" marR="0" lvl="0" algn="l" defTabSz="914400" rtl="0" eaLnBrk="1" fontAlgn="auto" latinLnBrk="0" hangingPunct="1">
              <a:lnSpc>
                <a:spcPct val="100000"/>
              </a:lnSpc>
              <a:spcBef>
                <a:spcPct val="20000"/>
              </a:spcBef>
              <a:spcAft>
                <a:spcPts val="0"/>
              </a:spcAft>
              <a:buClr>
                <a:schemeClr val="tx1">
                  <a:shade val="95000"/>
                </a:schemeClr>
              </a:buClr>
              <a:buSzPct val="65000"/>
              <a:tabLst/>
              <a:defRPr/>
            </a:pPr>
            <a:r>
              <a:rPr kumimoji="0" lang="en-GB" b="1" i="0" u="none" strike="noStrike" kern="1200" cap="none" spc="0" normalizeH="0" baseline="0" noProof="0" dirty="0" err="1" smtClean="0">
                <a:ln>
                  <a:noFill/>
                </a:ln>
                <a:solidFill>
                  <a:schemeClr val="bg1"/>
                </a:solidFill>
                <a:effectLst/>
                <a:uLnTx/>
                <a:uFillTx/>
                <a:latin typeface="+mn-lt"/>
                <a:ea typeface="+mn-ea"/>
                <a:cs typeface="+mn-cs"/>
              </a:rPr>
              <a:t>Kouros</a:t>
            </a:r>
            <a:r>
              <a:rPr kumimoji="0" lang="en-GB" b="0" i="0" u="none" strike="noStrike" kern="1200" cap="none" spc="0" normalizeH="0" baseline="0" noProof="0" dirty="0" smtClean="0">
                <a:ln>
                  <a:noFill/>
                </a:ln>
                <a:solidFill>
                  <a:schemeClr val="bg1"/>
                </a:solidFill>
                <a:effectLst/>
                <a:uLnTx/>
                <a:uFillTx/>
                <a:latin typeface="+mn-lt"/>
                <a:ea typeface="+mn-ea"/>
                <a:cs typeface="+mn-cs"/>
              </a:rPr>
              <a:t> - Metropolitan</a:t>
            </a:r>
            <a:r>
              <a:rPr kumimoji="0" lang="en-GB" b="0" i="0" u="none" strike="noStrike" kern="1200" cap="none" spc="0" normalizeH="0" noProof="0" dirty="0" smtClean="0">
                <a:ln>
                  <a:noFill/>
                </a:ln>
                <a:solidFill>
                  <a:schemeClr val="bg1"/>
                </a:solidFill>
                <a:effectLst/>
                <a:uLnTx/>
                <a:uFillTx/>
                <a:latin typeface="+mn-lt"/>
                <a:ea typeface="+mn-ea"/>
                <a:cs typeface="+mn-cs"/>
              </a:rPr>
              <a:t> Museum, New York.</a:t>
            </a:r>
            <a:endParaRPr kumimoji="0" lang="en-GB" b="0" i="0" u="none" strike="noStrike" kern="1200" cap="none" spc="0" normalizeH="0" baseline="0" noProof="0" dirty="0">
              <a:ln>
                <a:noFill/>
              </a:ln>
              <a:solidFill>
                <a:schemeClr val="bg1"/>
              </a:solidFill>
              <a:effectLst/>
              <a:uLnTx/>
              <a:uFillTx/>
              <a:latin typeface="+mn-lt"/>
              <a:ea typeface="+mn-ea"/>
              <a:cs typeface="+mn-cs"/>
            </a:endParaRPr>
          </a:p>
        </p:txBody>
      </p:sp>
      <p:pic>
        <p:nvPicPr>
          <p:cNvPr id="7" name="Picture 6" descr="Bakenrenef.jpg"/>
          <p:cNvPicPr>
            <a:picLocks noChangeAspect="1"/>
          </p:cNvPicPr>
          <p:nvPr/>
        </p:nvPicPr>
        <p:blipFill>
          <a:blip r:embed="rId3" cstate="print"/>
          <a:stretch>
            <a:fillRect/>
          </a:stretch>
        </p:blipFill>
        <p:spPr>
          <a:xfrm>
            <a:off x="6588224" y="1556792"/>
            <a:ext cx="2381250" cy="4135760"/>
          </a:xfrm>
          <a:prstGeom prst="rect">
            <a:avLst/>
          </a:prstGeom>
        </p:spPr>
      </p:pic>
      <p:sp>
        <p:nvSpPr>
          <p:cNvPr id="8" name="Content Placeholder 2"/>
          <p:cNvSpPr txBox="1">
            <a:spLocks/>
          </p:cNvSpPr>
          <p:nvPr/>
        </p:nvSpPr>
        <p:spPr>
          <a:xfrm>
            <a:off x="6660232" y="5805264"/>
            <a:ext cx="2309242" cy="936104"/>
          </a:xfrm>
          <a:prstGeom prst="rect">
            <a:avLst/>
          </a:prstGeom>
        </p:spPr>
        <p:txBody>
          <a:bodyPr vert="horz">
            <a:normAutofit/>
          </a:bodyPr>
          <a:lstStyle/>
          <a:p>
            <a:pPr marL="137160" marR="0" lvl="0" algn="l" defTabSz="914400" rtl="0" eaLnBrk="1" fontAlgn="auto" latinLnBrk="0" hangingPunct="1">
              <a:lnSpc>
                <a:spcPct val="100000"/>
              </a:lnSpc>
              <a:spcBef>
                <a:spcPct val="20000"/>
              </a:spcBef>
              <a:spcAft>
                <a:spcPts val="0"/>
              </a:spcAft>
              <a:buClr>
                <a:schemeClr val="tx1">
                  <a:shade val="95000"/>
                </a:schemeClr>
              </a:buClr>
              <a:buSzPct val="65000"/>
              <a:tabLst/>
              <a:defRPr/>
            </a:pPr>
            <a:r>
              <a:rPr kumimoji="0" lang="en-GB" b="1" i="0" u="none" strike="noStrike" kern="1200" cap="none" spc="0" normalizeH="0" baseline="0" noProof="0" dirty="0" err="1" smtClean="0">
                <a:ln>
                  <a:noFill/>
                </a:ln>
                <a:solidFill>
                  <a:schemeClr val="bg1"/>
                </a:solidFill>
                <a:effectLst/>
                <a:uLnTx/>
                <a:uFillTx/>
                <a:latin typeface="+mn-lt"/>
                <a:ea typeface="+mn-ea"/>
                <a:cs typeface="+mn-cs"/>
              </a:rPr>
              <a:t>Bakenrenef</a:t>
            </a:r>
            <a:r>
              <a:rPr kumimoji="0" lang="en-GB" b="0" i="0" u="none" strike="noStrike" kern="1200" cap="none" spc="0" normalizeH="0" baseline="0" noProof="0" dirty="0" smtClean="0">
                <a:ln>
                  <a:noFill/>
                </a:ln>
                <a:solidFill>
                  <a:schemeClr val="bg1"/>
                </a:solidFill>
                <a:effectLst/>
                <a:uLnTx/>
                <a:uFillTx/>
                <a:latin typeface="+mn-lt"/>
                <a:ea typeface="+mn-ea"/>
                <a:cs typeface="+mn-cs"/>
              </a:rPr>
              <a:t> – Museum</a:t>
            </a:r>
            <a:r>
              <a:rPr kumimoji="0" lang="en-GB" b="0" i="0" u="none" strike="noStrike" kern="1200" cap="none" spc="0" normalizeH="0" noProof="0" dirty="0" smtClean="0">
                <a:ln>
                  <a:noFill/>
                </a:ln>
                <a:solidFill>
                  <a:schemeClr val="bg1"/>
                </a:solidFill>
                <a:effectLst/>
                <a:uLnTx/>
                <a:uFillTx/>
                <a:latin typeface="+mn-lt"/>
                <a:ea typeface="+mn-ea"/>
                <a:cs typeface="+mn-cs"/>
              </a:rPr>
              <a:t> of Fine Art, Boston.</a:t>
            </a:r>
            <a:endParaRPr kumimoji="0" lang="en-GB" b="0" i="0" u="none" strike="noStrike" kern="1200" cap="none" spc="0" normalizeH="0" baseline="0" noProof="0" dirty="0">
              <a:ln>
                <a:noFill/>
              </a:ln>
              <a:solidFill>
                <a:schemeClr val="bg1"/>
              </a:solidFill>
              <a:effectLst/>
              <a:uLnTx/>
              <a:uFillTx/>
              <a:latin typeface="+mn-lt"/>
              <a:ea typeface="+mn-ea"/>
              <a:cs typeface="+mn-cs"/>
            </a:endParaRPr>
          </a:p>
        </p:txBody>
      </p:sp>
    </p:spTree>
    <p:extLst>
      <p:ext uri="{BB962C8B-B14F-4D97-AF65-F5344CB8AC3E}">
        <p14:creationId xmlns:p14="http://schemas.microsoft.com/office/powerpoint/2010/main" val="33654783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Increasing Naturalism</a:t>
            </a:r>
            <a:endParaRPr lang="en-GB" dirty="0">
              <a:solidFill>
                <a:schemeClr val="bg1"/>
              </a:solidFill>
            </a:endParaRPr>
          </a:p>
        </p:txBody>
      </p:sp>
      <p:sp>
        <p:nvSpPr>
          <p:cNvPr id="4" name="Content Placeholder 3"/>
          <p:cNvSpPr>
            <a:spLocks noGrp="1"/>
          </p:cNvSpPr>
          <p:nvPr>
            <p:ph sz="half" idx="1"/>
          </p:nvPr>
        </p:nvSpPr>
        <p:spPr>
          <a:xfrm>
            <a:off x="179512" y="1600200"/>
            <a:ext cx="5112568" cy="5069160"/>
          </a:xfrm>
        </p:spPr>
        <p:txBody>
          <a:bodyPr>
            <a:normAutofit lnSpcReduction="10000"/>
          </a:bodyPr>
          <a:lstStyle/>
          <a:p>
            <a:r>
              <a:rPr lang="en-GB" dirty="0" smtClean="0">
                <a:solidFill>
                  <a:schemeClr val="bg1"/>
                </a:solidFill>
              </a:rPr>
              <a:t>Increasing experimentation by Greek artists.</a:t>
            </a:r>
          </a:p>
          <a:p>
            <a:endParaRPr lang="en-GB" sz="1200" dirty="0" smtClean="0">
              <a:solidFill>
                <a:schemeClr val="bg1"/>
              </a:solidFill>
            </a:endParaRPr>
          </a:p>
          <a:p>
            <a:r>
              <a:rPr lang="en-GB" dirty="0" smtClean="0">
                <a:solidFill>
                  <a:schemeClr val="bg1"/>
                </a:solidFill>
              </a:rPr>
              <a:t>Increasing change in pose – move away from rigid look – turned head, shifted weight.</a:t>
            </a:r>
          </a:p>
          <a:p>
            <a:endParaRPr lang="en-GB" sz="1200" dirty="0" smtClean="0">
              <a:solidFill>
                <a:schemeClr val="bg1"/>
              </a:solidFill>
            </a:endParaRPr>
          </a:p>
          <a:p>
            <a:r>
              <a:rPr lang="en-GB" dirty="0" smtClean="0">
                <a:solidFill>
                  <a:schemeClr val="bg1"/>
                </a:solidFill>
              </a:rPr>
              <a:t>Bronze-statues, wax model technique, allowing experimentation.</a:t>
            </a:r>
          </a:p>
          <a:p>
            <a:endParaRPr lang="en-GB" sz="1200" dirty="0" smtClean="0">
              <a:solidFill>
                <a:schemeClr val="bg1"/>
              </a:solidFill>
            </a:endParaRPr>
          </a:p>
          <a:p>
            <a:r>
              <a:rPr lang="en-GB" dirty="0" err="1" smtClean="0">
                <a:solidFill>
                  <a:schemeClr val="bg1"/>
                </a:solidFill>
              </a:rPr>
              <a:t>Kritios</a:t>
            </a:r>
            <a:r>
              <a:rPr lang="en-GB" dirty="0" smtClean="0">
                <a:solidFill>
                  <a:schemeClr val="bg1"/>
                </a:solidFill>
              </a:rPr>
              <a:t> boy buried after destruction of Athens by Persians.</a:t>
            </a:r>
            <a:endParaRPr lang="en-GB" dirty="0">
              <a:solidFill>
                <a:schemeClr val="bg1"/>
              </a:solidFill>
            </a:endParaRPr>
          </a:p>
        </p:txBody>
      </p:sp>
      <p:pic>
        <p:nvPicPr>
          <p:cNvPr id="6" name="Content Placeholder 5" descr="Kritios boy.jpg"/>
          <p:cNvPicPr>
            <a:picLocks noGrp="1" noChangeAspect="1"/>
          </p:cNvPicPr>
          <p:nvPr>
            <p:ph sz="half" idx="2"/>
          </p:nvPr>
        </p:nvPicPr>
        <p:blipFill>
          <a:blip r:embed="rId2" cstate="print"/>
          <a:stretch>
            <a:fillRect/>
          </a:stretch>
        </p:blipFill>
        <p:spPr>
          <a:xfrm>
            <a:off x="5580112" y="1477787"/>
            <a:ext cx="3240360" cy="4929411"/>
          </a:xfrm>
        </p:spPr>
      </p:pic>
      <p:sp>
        <p:nvSpPr>
          <p:cNvPr id="7" name="Content Placeholder 2"/>
          <p:cNvSpPr txBox="1">
            <a:spLocks/>
          </p:cNvSpPr>
          <p:nvPr/>
        </p:nvSpPr>
        <p:spPr>
          <a:xfrm>
            <a:off x="5446440" y="6483598"/>
            <a:ext cx="3240360" cy="360040"/>
          </a:xfrm>
          <a:prstGeom prst="rect">
            <a:avLst/>
          </a:prstGeom>
        </p:spPr>
        <p:txBody>
          <a:bodyPr vert="horz">
            <a:normAutofit fontScale="70000" lnSpcReduction="20000"/>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Arial" pitchFamily="34" charset="0"/>
              <a:buChar char="•"/>
              <a:tabLst/>
              <a:defRPr/>
            </a:pPr>
            <a:r>
              <a:rPr kumimoji="0" lang="en-GB" sz="2600" b="1" i="0" u="none" strike="noStrike" kern="1200" cap="none" spc="0" normalizeH="0" baseline="0" noProof="0" dirty="0" err="1" smtClean="0">
                <a:ln>
                  <a:noFill/>
                </a:ln>
                <a:solidFill>
                  <a:schemeClr val="bg1"/>
                </a:solidFill>
                <a:effectLst/>
                <a:uLnTx/>
                <a:uFillTx/>
                <a:latin typeface="+mn-lt"/>
                <a:ea typeface="+mn-ea"/>
                <a:cs typeface="+mn-cs"/>
              </a:rPr>
              <a:t>Kritios</a:t>
            </a:r>
            <a:r>
              <a:rPr kumimoji="0" lang="en-GB" sz="2600" b="1" i="0" u="none" strike="noStrike" kern="1200" cap="none" spc="0" normalizeH="0" noProof="0" dirty="0" smtClean="0">
                <a:ln>
                  <a:noFill/>
                </a:ln>
                <a:solidFill>
                  <a:schemeClr val="bg1"/>
                </a:solidFill>
                <a:effectLst/>
                <a:uLnTx/>
                <a:uFillTx/>
                <a:latin typeface="+mn-lt"/>
                <a:ea typeface="+mn-ea"/>
                <a:cs typeface="+mn-cs"/>
              </a:rPr>
              <a:t> Boy</a:t>
            </a:r>
            <a:r>
              <a:rPr kumimoji="0" lang="en-GB" sz="2600" b="0" i="0" u="none" strike="noStrike" kern="1200" cap="none" spc="0" normalizeH="0" baseline="0" noProof="0" dirty="0" smtClean="0">
                <a:ln>
                  <a:noFill/>
                </a:ln>
                <a:solidFill>
                  <a:schemeClr val="bg1"/>
                </a:solidFill>
                <a:effectLst/>
                <a:uLnTx/>
                <a:uFillTx/>
                <a:latin typeface="+mn-lt"/>
                <a:ea typeface="+mn-ea"/>
                <a:cs typeface="+mn-cs"/>
              </a:rPr>
              <a:t> – c. </a:t>
            </a:r>
            <a:r>
              <a:rPr lang="en-GB" sz="2600" noProof="0" dirty="0" smtClean="0">
                <a:solidFill>
                  <a:schemeClr val="bg1"/>
                </a:solidFill>
              </a:rPr>
              <a:t>480</a:t>
            </a:r>
            <a:r>
              <a:rPr kumimoji="0" lang="en-GB" sz="2600" b="0" i="0" u="none" strike="noStrike" kern="1200" cap="none" spc="0" normalizeH="0" baseline="0" noProof="0" dirty="0" smtClean="0">
                <a:ln>
                  <a:noFill/>
                </a:ln>
                <a:solidFill>
                  <a:schemeClr val="bg1"/>
                </a:solidFill>
                <a:effectLst/>
                <a:uLnTx/>
                <a:uFillTx/>
                <a:latin typeface="+mn-lt"/>
                <a:ea typeface="+mn-ea"/>
                <a:cs typeface="+mn-cs"/>
              </a:rPr>
              <a:t> BC. </a:t>
            </a:r>
            <a:endParaRPr kumimoji="0" lang="en-GB" sz="2600" b="0" i="0" u="none" strike="noStrike" kern="1200" cap="none" spc="0" normalizeH="0" baseline="0" noProof="0" dirty="0">
              <a:ln>
                <a:noFill/>
              </a:ln>
              <a:solidFill>
                <a:schemeClr val="bg1"/>
              </a:solidFill>
              <a:effectLst/>
              <a:uLnTx/>
              <a:uFillTx/>
              <a:latin typeface="+mn-lt"/>
              <a:ea typeface="+mn-ea"/>
              <a:cs typeface="+mn-cs"/>
            </a:endParaRPr>
          </a:p>
        </p:txBody>
      </p:sp>
    </p:spTree>
    <p:extLst>
      <p:ext uri="{BB962C8B-B14F-4D97-AF65-F5344CB8AC3E}">
        <p14:creationId xmlns:p14="http://schemas.microsoft.com/office/powerpoint/2010/main" val="28903201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Classical Sculpture</a:t>
            </a:r>
            <a:endParaRPr lang="en-GB" dirty="0">
              <a:solidFill>
                <a:schemeClr val="bg1"/>
              </a:solidFill>
            </a:endParaRPr>
          </a:p>
        </p:txBody>
      </p:sp>
      <p:sp>
        <p:nvSpPr>
          <p:cNvPr id="3" name="Content Placeholder 2"/>
          <p:cNvSpPr>
            <a:spLocks noGrp="1"/>
          </p:cNvSpPr>
          <p:nvPr>
            <p:ph idx="1"/>
          </p:nvPr>
        </p:nvSpPr>
        <p:spPr>
          <a:xfrm>
            <a:off x="123561" y="5589240"/>
            <a:ext cx="4608512" cy="1152128"/>
          </a:xfrm>
        </p:spPr>
        <p:txBody>
          <a:bodyPr>
            <a:normAutofit fontScale="62500" lnSpcReduction="20000"/>
          </a:bodyPr>
          <a:lstStyle/>
          <a:p>
            <a:r>
              <a:rPr lang="en-GB" dirty="0" err="1" smtClean="0">
                <a:solidFill>
                  <a:schemeClr val="bg1"/>
                </a:solidFill>
              </a:rPr>
              <a:t>Doryphoros</a:t>
            </a:r>
            <a:r>
              <a:rPr lang="en-GB" dirty="0" smtClean="0">
                <a:solidFill>
                  <a:schemeClr val="bg1"/>
                </a:solidFill>
              </a:rPr>
              <a:t> “Spear-Bearer” – made by </a:t>
            </a:r>
            <a:r>
              <a:rPr lang="en-GB" dirty="0" err="1" smtClean="0">
                <a:solidFill>
                  <a:schemeClr val="bg1"/>
                </a:solidFill>
              </a:rPr>
              <a:t>Polykleitos</a:t>
            </a:r>
            <a:r>
              <a:rPr lang="en-GB" dirty="0" smtClean="0">
                <a:solidFill>
                  <a:schemeClr val="bg1"/>
                </a:solidFill>
              </a:rPr>
              <a:t>, Roman copy.</a:t>
            </a:r>
          </a:p>
          <a:p>
            <a:r>
              <a:rPr lang="en-GB" dirty="0" smtClean="0">
                <a:solidFill>
                  <a:schemeClr val="bg1"/>
                </a:solidFill>
              </a:rPr>
              <a:t>Alternation of tensed and relaxed limbs – </a:t>
            </a:r>
            <a:r>
              <a:rPr lang="en-GB" i="1" dirty="0" err="1" smtClean="0">
                <a:solidFill>
                  <a:schemeClr val="bg1"/>
                </a:solidFill>
              </a:rPr>
              <a:t>contrappasto</a:t>
            </a:r>
            <a:r>
              <a:rPr lang="en-GB" dirty="0" smtClean="0">
                <a:solidFill>
                  <a:schemeClr val="bg1"/>
                </a:solidFill>
              </a:rPr>
              <a:t>.</a:t>
            </a:r>
            <a:endParaRPr lang="en-GB" dirty="0">
              <a:solidFill>
                <a:schemeClr val="bg1"/>
              </a:solidFill>
            </a:endParaRPr>
          </a:p>
        </p:txBody>
      </p:sp>
      <p:sp>
        <p:nvSpPr>
          <p:cNvPr id="5" name="Content Placeholder 2"/>
          <p:cNvSpPr txBox="1">
            <a:spLocks/>
          </p:cNvSpPr>
          <p:nvPr/>
        </p:nvSpPr>
        <p:spPr>
          <a:xfrm>
            <a:off x="4716016" y="5589240"/>
            <a:ext cx="4104456" cy="1080120"/>
          </a:xfrm>
          <a:prstGeom prst="rect">
            <a:avLst/>
          </a:prstGeom>
        </p:spPr>
        <p:txBody>
          <a:bodyPr vert="horz">
            <a:normAutofit fontScale="62500" lnSpcReduction="20000"/>
          </a:bodyPr>
          <a:lstStyle/>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kumimoji="0" lang="en-GB" sz="2800" b="0" i="0" u="none" strike="noStrike" kern="1200" cap="none" spc="0" normalizeH="0" baseline="0" noProof="0" dirty="0" smtClean="0">
                <a:ln>
                  <a:noFill/>
                </a:ln>
                <a:solidFill>
                  <a:schemeClr val="bg1"/>
                </a:solidFill>
                <a:effectLst/>
                <a:uLnTx/>
                <a:uFillTx/>
                <a:latin typeface="+mn-lt"/>
                <a:ea typeface="+mn-ea"/>
                <a:cs typeface="+mn-cs"/>
              </a:rPr>
              <a:t>Venus </a:t>
            </a:r>
            <a:r>
              <a:rPr kumimoji="0" lang="en-GB" sz="2800" b="0" i="0" u="none" strike="noStrike" kern="1200" cap="none" spc="0" normalizeH="0" baseline="0" noProof="0" dirty="0" err="1" smtClean="0">
                <a:ln>
                  <a:noFill/>
                </a:ln>
                <a:solidFill>
                  <a:schemeClr val="bg1"/>
                </a:solidFill>
                <a:effectLst/>
                <a:uLnTx/>
                <a:uFillTx/>
                <a:latin typeface="+mn-lt"/>
                <a:ea typeface="+mn-ea"/>
                <a:cs typeface="+mn-cs"/>
              </a:rPr>
              <a:t>Genetrix</a:t>
            </a:r>
            <a:r>
              <a:rPr lang="en-GB" sz="2800" dirty="0">
                <a:solidFill>
                  <a:schemeClr val="bg1"/>
                </a:solidFill>
              </a:rPr>
              <a:t> </a:t>
            </a:r>
            <a:r>
              <a:rPr lang="en-GB" sz="2800" dirty="0" smtClean="0">
                <a:solidFill>
                  <a:schemeClr val="bg1"/>
                </a:solidFill>
              </a:rPr>
              <a:t>–</a:t>
            </a:r>
            <a:r>
              <a:rPr kumimoji="0" lang="en-GB" sz="2800" b="0" i="0" u="none" strike="noStrike" kern="1200" cap="none" spc="0" normalizeH="0" noProof="0" dirty="0" smtClean="0">
                <a:ln>
                  <a:noFill/>
                </a:ln>
                <a:solidFill>
                  <a:schemeClr val="bg1"/>
                </a:solidFill>
                <a:effectLst/>
                <a:uLnTx/>
                <a:uFillTx/>
                <a:latin typeface="+mn-lt"/>
                <a:ea typeface="+mn-ea"/>
                <a:cs typeface="+mn-cs"/>
              </a:rPr>
              <a:t> Louvre, Paris, Roman copy of Greek original</a:t>
            </a:r>
            <a:r>
              <a:rPr kumimoji="0" lang="en-GB" sz="2800" b="0" i="0" u="none" strike="noStrike" kern="1200" cap="none" spc="0" normalizeH="0" baseline="0" noProof="0" dirty="0" smtClean="0">
                <a:ln>
                  <a:noFill/>
                </a:ln>
                <a:solidFill>
                  <a:schemeClr val="bg1"/>
                </a:solidFill>
                <a:effectLst/>
                <a:uLnTx/>
                <a:uFillTx/>
                <a:latin typeface="+mn-lt"/>
                <a:ea typeface="+mn-ea"/>
                <a:cs typeface="+mn-cs"/>
              </a:rPr>
              <a:t>.</a:t>
            </a:r>
          </a:p>
          <a:p>
            <a:pPr marL="548640" marR="0" lvl="0" indent="-411480" algn="l" defTabSz="914400" rtl="0" eaLnBrk="1" fontAlgn="auto" latinLnBrk="0" hangingPunct="1">
              <a:lnSpc>
                <a:spcPct val="100000"/>
              </a:lnSpc>
              <a:spcBef>
                <a:spcPct val="20000"/>
              </a:spcBef>
              <a:spcAft>
                <a:spcPts val="0"/>
              </a:spcAft>
              <a:buClr>
                <a:schemeClr val="tx1">
                  <a:shade val="95000"/>
                </a:schemeClr>
              </a:buClr>
              <a:buSzPct val="65000"/>
              <a:buFont typeface="Wingdings 2"/>
              <a:buChar char=""/>
              <a:tabLst/>
              <a:defRPr/>
            </a:pPr>
            <a:r>
              <a:rPr lang="en-GB" sz="2800" dirty="0" smtClean="0">
                <a:solidFill>
                  <a:schemeClr val="bg1"/>
                </a:solidFill>
              </a:rPr>
              <a:t>Clothed but with suggestion of body beneath.</a:t>
            </a:r>
            <a:endParaRPr kumimoji="0" lang="en-GB" sz="2800" b="0" i="0" u="none" strike="noStrike" kern="1200" cap="none" spc="0" normalizeH="0" baseline="0" noProof="0" dirty="0" smtClean="0">
              <a:ln>
                <a:noFill/>
              </a:ln>
              <a:solidFill>
                <a:schemeClr val="bg1"/>
              </a:solidFill>
              <a:effectLst/>
              <a:uLnTx/>
              <a:uFillTx/>
              <a:latin typeface="+mn-lt"/>
              <a:ea typeface="+mn-ea"/>
              <a:cs typeface="+mn-cs"/>
            </a:endParaRPr>
          </a:p>
        </p:txBody>
      </p:sp>
      <p:pic>
        <p:nvPicPr>
          <p:cNvPr id="6" name="Picture 5" descr="Venus Genetrix.jpg"/>
          <p:cNvPicPr>
            <a:picLocks noChangeAspect="1"/>
          </p:cNvPicPr>
          <p:nvPr/>
        </p:nvPicPr>
        <p:blipFill>
          <a:blip r:embed="rId2" cstate="print"/>
          <a:stretch>
            <a:fillRect/>
          </a:stretch>
        </p:blipFill>
        <p:spPr>
          <a:xfrm>
            <a:off x="5220072" y="1556792"/>
            <a:ext cx="3312368" cy="3932042"/>
          </a:xfrm>
          <a:prstGeom prst="rect">
            <a:avLst/>
          </a:prstGeom>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448" y="1556792"/>
            <a:ext cx="3362739" cy="39265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4884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Hellenistic Sculpture</a:t>
            </a:r>
            <a:endParaRPr lang="en-GB" dirty="0">
              <a:solidFill>
                <a:schemeClr val="bg1"/>
              </a:solidFill>
            </a:endParaRPr>
          </a:p>
        </p:txBody>
      </p:sp>
      <p:sp>
        <p:nvSpPr>
          <p:cNvPr id="4" name="Content Placeholder 3"/>
          <p:cNvSpPr>
            <a:spLocks noGrp="1"/>
          </p:cNvSpPr>
          <p:nvPr>
            <p:ph sz="half" idx="1"/>
          </p:nvPr>
        </p:nvSpPr>
        <p:spPr>
          <a:xfrm>
            <a:off x="107504" y="1484784"/>
            <a:ext cx="6192688" cy="2376264"/>
          </a:xfrm>
        </p:spPr>
        <p:txBody>
          <a:bodyPr>
            <a:normAutofit fontScale="77500" lnSpcReduction="20000"/>
          </a:bodyPr>
          <a:lstStyle/>
          <a:p>
            <a:r>
              <a:rPr lang="en-GB" dirty="0" smtClean="0">
                <a:solidFill>
                  <a:schemeClr val="bg1"/>
                </a:solidFill>
              </a:rPr>
              <a:t>Nudity the norm for heroes, gods, and distinguished mortals – utilised by Hellenistic kings.</a:t>
            </a:r>
          </a:p>
          <a:p>
            <a:endParaRPr lang="en-GB" sz="1200" dirty="0" smtClean="0">
              <a:solidFill>
                <a:schemeClr val="bg1"/>
              </a:solidFill>
            </a:endParaRPr>
          </a:p>
          <a:p>
            <a:r>
              <a:rPr lang="en-GB" dirty="0" smtClean="0">
                <a:solidFill>
                  <a:schemeClr val="bg1"/>
                </a:solidFill>
              </a:rPr>
              <a:t>Realism of expression, also emphasis on athletic – </a:t>
            </a:r>
            <a:r>
              <a:rPr lang="en-GB" dirty="0" err="1" smtClean="0">
                <a:solidFill>
                  <a:schemeClr val="bg1"/>
                </a:solidFill>
              </a:rPr>
              <a:t>Pergamene</a:t>
            </a:r>
            <a:r>
              <a:rPr lang="en-GB" dirty="0" smtClean="0">
                <a:solidFill>
                  <a:schemeClr val="bg1"/>
                </a:solidFill>
              </a:rPr>
              <a:t> sculpture.</a:t>
            </a:r>
          </a:p>
          <a:p>
            <a:endParaRPr lang="en-GB" sz="1200" dirty="0">
              <a:solidFill>
                <a:schemeClr val="bg1"/>
              </a:solidFill>
            </a:endParaRPr>
          </a:p>
          <a:p>
            <a:r>
              <a:rPr lang="en-GB" dirty="0" smtClean="0">
                <a:solidFill>
                  <a:schemeClr val="bg1"/>
                </a:solidFill>
              </a:rPr>
              <a:t>Character representations, e.g. bearded, gruff philosopher.</a:t>
            </a:r>
            <a:endParaRPr lang="en-GB" dirty="0">
              <a:solidFill>
                <a:schemeClr val="bg1"/>
              </a:solidFill>
            </a:endParaRPr>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1115616" y="3717032"/>
            <a:ext cx="3168352" cy="2702498"/>
          </a:xfrm>
        </p:spPr>
      </p:pic>
      <p:sp>
        <p:nvSpPr>
          <p:cNvPr id="7" name="Rectangle 6"/>
          <p:cNvSpPr/>
          <p:nvPr/>
        </p:nvSpPr>
        <p:spPr>
          <a:xfrm>
            <a:off x="21100" y="6401072"/>
            <a:ext cx="5626496" cy="400110"/>
          </a:xfrm>
          <a:prstGeom prst="rect">
            <a:avLst/>
          </a:prstGeom>
        </p:spPr>
        <p:txBody>
          <a:bodyPr wrap="square">
            <a:spAutoFit/>
          </a:bodyPr>
          <a:lstStyle/>
          <a:p>
            <a:pPr algn="ctr"/>
            <a:r>
              <a:rPr lang="en-GB" sz="2000" dirty="0" smtClean="0">
                <a:solidFill>
                  <a:schemeClr val="bg1"/>
                </a:solidFill>
              </a:rPr>
              <a:t>Epicurus bust, British Museum, Roman copy</a:t>
            </a:r>
            <a:endParaRPr lang="en-GB" sz="2000" dirty="0">
              <a:solidFill>
                <a:schemeClr val="bg1"/>
              </a:solidFill>
            </a:endParaRP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44208" y="1628800"/>
            <a:ext cx="2232248" cy="4032448"/>
          </a:xfrm>
          <a:prstGeom prst="rect">
            <a:avLst/>
          </a:prstGeom>
        </p:spPr>
      </p:pic>
      <p:sp>
        <p:nvSpPr>
          <p:cNvPr id="9" name="Rectangle 8"/>
          <p:cNvSpPr/>
          <p:nvPr/>
        </p:nvSpPr>
        <p:spPr>
          <a:xfrm>
            <a:off x="5796136" y="5893241"/>
            <a:ext cx="3240360" cy="707886"/>
          </a:xfrm>
          <a:prstGeom prst="rect">
            <a:avLst/>
          </a:prstGeom>
        </p:spPr>
        <p:txBody>
          <a:bodyPr wrap="square">
            <a:spAutoFit/>
          </a:bodyPr>
          <a:lstStyle/>
          <a:p>
            <a:pPr algn="ctr"/>
            <a:r>
              <a:rPr lang="en-GB" sz="2000" dirty="0" smtClean="0">
                <a:solidFill>
                  <a:schemeClr val="bg1"/>
                </a:solidFill>
              </a:rPr>
              <a:t>“Hellenistic Ruler” statue – National Museum, Rome</a:t>
            </a:r>
            <a:endParaRPr lang="en-GB" sz="2000" dirty="0">
              <a:solidFill>
                <a:schemeClr val="bg1"/>
              </a:solidFill>
            </a:endParaRPr>
          </a:p>
        </p:txBody>
      </p:sp>
    </p:spTree>
    <p:extLst>
      <p:ext uri="{BB962C8B-B14F-4D97-AF65-F5344CB8AC3E}">
        <p14:creationId xmlns:p14="http://schemas.microsoft.com/office/powerpoint/2010/main" val="15323344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0648"/>
            <a:ext cx="8496944" cy="6048712"/>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Art as “Propaganda”</a:t>
            </a:r>
          </a:p>
          <a:p>
            <a:pPr marL="137160" indent="0" algn="ctr">
              <a:buNone/>
            </a:pPr>
            <a:r>
              <a:rPr lang="en-GB" sz="6000" b="1" dirty="0">
                <a:solidFill>
                  <a:schemeClr val="bg1"/>
                </a:solidFill>
              </a:rPr>
              <a:t>i</a:t>
            </a:r>
            <a:r>
              <a:rPr lang="en-GB" sz="6000" b="1" dirty="0" smtClean="0">
                <a:solidFill>
                  <a:schemeClr val="bg1"/>
                </a:solidFill>
              </a:rPr>
              <a:t>n Rome</a:t>
            </a:r>
            <a:endParaRPr lang="en-GB" sz="6000" b="1" dirty="0">
              <a:solidFill>
                <a:schemeClr val="bg1"/>
              </a:solidFill>
            </a:endParaRPr>
          </a:p>
        </p:txBody>
      </p:sp>
    </p:spTree>
    <p:extLst>
      <p:ext uri="{BB962C8B-B14F-4D97-AF65-F5344CB8AC3E}">
        <p14:creationId xmlns:p14="http://schemas.microsoft.com/office/powerpoint/2010/main" val="32680242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1152128"/>
          </a:xfrm>
        </p:spPr>
        <p:txBody>
          <a:bodyPr>
            <a:normAutofit/>
          </a:bodyPr>
          <a:lstStyle/>
          <a:p>
            <a:r>
              <a:rPr lang="en-GB" dirty="0" smtClean="0">
                <a:solidFill>
                  <a:schemeClr val="bg1"/>
                </a:solidFill>
              </a:rPr>
              <a:t>Honorific Statues</a:t>
            </a:r>
            <a:endParaRPr lang="en-GB" dirty="0">
              <a:solidFill>
                <a:schemeClr val="bg1"/>
              </a:solidFill>
            </a:endParaRPr>
          </a:p>
        </p:txBody>
      </p:sp>
      <p:sp>
        <p:nvSpPr>
          <p:cNvPr id="3" name="Content Placeholder 2"/>
          <p:cNvSpPr>
            <a:spLocks noGrp="1"/>
          </p:cNvSpPr>
          <p:nvPr>
            <p:ph idx="1"/>
          </p:nvPr>
        </p:nvSpPr>
        <p:spPr>
          <a:xfrm>
            <a:off x="107504" y="1484784"/>
            <a:ext cx="8928992" cy="5363030"/>
          </a:xfrm>
        </p:spPr>
        <p:txBody>
          <a:bodyPr>
            <a:normAutofit lnSpcReduction="10000"/>
          </a:bodyPr>
          <a:lstStyle/>
          <a:p>
            <a:r>
              <a:rPr lang="en-GB" dirty="0" smtClean="0">
                <a:solidFill>
                  <a:schemeClr val="bg1"/>
                </a:solidFill>
              </a:rPr>
              <a:t>Style and material of statues of varying levels of prestige.</a:t>
            </a:r>
          </a:p>
          <a:p>
            <a:endParaRPr lang="en-GB" sz="700" dirty="0">
              <a:solidFill>
                <a:schemeClr val="bg1"/>
              </a:solidFill>
            </a:endParaRPr>
          </a:p>
          <a:p>
            <a:r>
              <a:rPr lang="en-GB" dirty="0" smtClean="0">
                <a:solidFill>
                  <a:schemeClr val="bg1"/>
                </a:solidFill>
              </a:rPr>
              <a:t>Equestrian statues of high prestige, as were gilded statues.</a:t>
            </a:r>
          </a:p>
          <a:p>
            <a:endParaRPr lang="en-GB" sz="700" dirty="0">
              <a:solidFill>
                <a:schemeClr val="bg1"/>
              </a:solidFill>
            </a:endParaRPr>
          </a:p>
          <a:p>
            <a:r>
              <a:rPr lang="en-GB" dirty="0" smtClean="0">
                <a:solidFill>
                  <a:schemeClr val="bg1"/>
                </a:solidFill>
              </a:rPr>
              <a:t>Gold and silver statues often for divine figures.</a:t>
            </a:r>
          </a:p>
          <a:p>
            <a:pPr marL="137160" indent="0">
              <a:buNone/>
            </a:pPr>
            <a:endParaRPr lang="en-GB" sz="700" dirty="0">
              <a:solidFill>
                <a:schemeClr val="bg1"/>
              </a:solidFill>
            </a:endParaRPr>
          </a:p>
          <a:p>
            <a:pPr marL="137160" indent="0">
              <a:buNone/>
            </a:pPr>
            <a:r>
              <a:rPr lang="en-GB" dirty="0" smtClean="0">
                <a:solidFill>
                  <a:schemeClr val="bg1"/>
                </a:solidFill>
              </a:rPr>
              <a:t>“…the </a:t>
            </a:r>
            <a:r>
              <a:rPr lang="en-GB" dirty="0">
                <a:solidFill>
                  <a:schemeClr val="bg1"/>
                </a:solidFill>
              </a:rPr>
              <a:t>censors, P. Cornelius Scipio and M. </a:t>
            </a:r>
            <a:r>
              <a:rPr lang="en-GB" dirty="0" err="1" smtClean="0">
                <a:solidFill>
                  <a:schemeClr val="bg1"/>
                </a:solidFill>
              </a:rPr>
              <a:t>Popilius</a:t>
            </a:r>
            <a:r>
              <a:rPr lang="en-GB" dirty="0" smtClean="0">
                <a:solidFill>
                  <a:schemeClr val="bg1"/>
                </a:solidFill>
              </a:rPr>
              <a:t> [158 BC], </a:t>
            </a:r>
            <a:r>
              <a:rPr lang="en-GB" dirty="0">
                <a:solidFill>
                  <a:schemeClr val="bg1"/>
                </a:solidFill>
              </a:rPr>
              <a:t>caused all the statues erected round the Forum in honour of those who had borne the office of magistrates, to be removed; with the exception of those which had been placed there, either by order of the people or of the senate</a:t>
            </a:r>
            <a:r>
              <a:rPr lang="en-GB" dirty="0" smtClean="0">
                <a:solidFill>
                  <a:schemeClr val="bg1"/>
                </a:solidFill>
              </a:rPr>
              <a:t>.” -</a:t>
            </a:r>
            <a:r>
              <a:rPr lang="en-GB" dirty="0">
                <a:solidFill>
                  <a:schemeClr val="bg1"/>
                </a:solidFill>
              </a:rPr>
              <a:t> </a:t>
            </a:r>
            <a:r>
              <a:rPr lang="en-GB" b="1" dirty="0" smtClean="0">
                <a:solidFill>
                  <a:schemeClr val="bg1"/>
                </a:solidFill>
              </a:rPr>
              <a:t>Pliny </a:t>
            </a:r>
            <a:r>
              <a:rPr lang="en-GB" b="1" i="1" dirty="0" smtClean="0">
                <a:solidFill>
                  <a:schemeClr val="bg1"/>
                </a:solidFill>
              </a:rPr>
              <a:t>Natural History </a:t>
            </a:r>
            <a:r>
              <a:rPr lang="en-GB" b="1" dirty="0" smtClean="0">
                <a:solidFill>
                  <a:schemeClr val="bg1"/>
                </a:solidFill>
              </a:rPr>
              <a:t>34.14.30</a:t>
            </a:r>
            <a:r>
              <a:rPr lang="en-GB" dirty="0" smtClean="0">
                <a:solidFill>
                  <a:schemeClr val="bg1"/>
                </a:solidFill>
              </a:rPr>
              <a:t>.</a:t>
            </a:r>
          </a:p>
        </p:txBody>
      </p:sp>
      <p:sp>
        <p:nvSpPr>
          <p:cNvPr id="4" name="Title 1"/>
          <p:cNvSpPr txBox="1">
            <a:spLocks/>
          </p:cNvSpPr>
          <p:nvPr/>
        </p:nvSpPr>
        <p:spPr>
          <a:xfrm>
            <a:off x="0" y="3501008"/>
            <a:ext cx="9144000" cy="864096"/>
          </a:xfrm>
          <a:prstGeom prst="rect">
            <a:avLst/>
          </a:prstGeom>
        </p:spPr>
        <p:txBody>
          <a:bodyPr vert="horz" anchor="ctr">
            <a:normAutofit/>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endParaRPr lang="en-GB" sz="3700" dirty="0">
              <a:solidFill>
                <a:schemeClr val="bg1"/>
              </a:solidFill>
            </a:endParaRPr>
          </a:p>
        </p:txBody>
      </p:sp>
    </p:spTree>
    <p:extLst>
      <p:ext uri="{BB962C8B-B14F-4D97-AF65-F5344CB8AC3E}">
        <p14:creationId xmlns:p14="http://schemas.microsoft.com/office/powerpoint/2010/main" val="33120432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856984" cy="6552728"/>
          </a:xfrm>
        </p:spPr>
        <p:txBody>
          <a:bodyPr>
            <a:normAutofit/>
          </a:bodyPr>
          <a:lstStyle/>
          <a:p>
            <a:pPr marL="137160" indent="0">
              <a:buNone/>
            </a:pPr>
            <a:r>
              <a:rPr lang="en-GB" dirty="0" smtClean="0">
                <a:solidFill>
                  <a:schemeClr val="bg1"/>
                </a:solidFill>
              </a:rPr>
              <a:t>“</a:t>
            </a:r>
            <a:r>
              <a:rPr lang="en-GB" dirty="0">
                <a:solidFill>
                  <a:schemeClr val="bg1"/>
                </a:solidFill>
              </a:rPr>
              <a:t>Before </a:t>
            </a:r>
            <a:r>
              <a:rPr lang="en-GB" dirty="0" smtClean="0">
                <a:solidFill>
                  <a:schemeClr val="bg1"/>
                </a:solidFill>
              </a:rPr>
              <a:t>Pompey [61 BC] </a:t>
            </a:r>
            <a:r>
              <a:rPr lang="en-GB" dirty="0">
                <a:solidFill>
                  <a:schemeClr val="bg1"/>
                </a:solidFill>
              </a:rPr>
              <a:t>himself were led the satraps, sons, and generals of the kings against whom he had fought, who were present (some having been captured and others given as hostages</a:t>
            </a:r>
            <a:r>
              <a:rPr lang="en-GB" dirty="0" smtClean="0">
                <a:solidFill>
                  <a:schemeClr val="bg1"/>
                </a:solidFill>
              </a:rPr>
              <a:t>)… </a:t>
            </a:r>
            <a:r>
              <a:rPr lang="en-GB" b="1" dirty="0">
                <a:solidFill>
                  <a:schemeClr val="bg1"/>
                </a:solidFill>
              </a:rPr>
              <a:t>There were carried in the procession images of those who were not present, of </a:t>
            </a:r>
            <a:r>
              <a:rPr lang="en-GB" b="1" dirty="0" err="1">
                <a:solidFill>
                  <a:schemeClr val="bg1"/>
                </a:solidFill>
              </a:rPr>
              <a:t>Tigranes</a:t>
            </a:r>
            <a:r>
              <a:rPr lang="en-GB" b="1" dirty="0">
                <a:solidFill>
                  <a:schemeClr val="bg1"/>
                </a:solidFill>
              </a:rPr>
              <a:t> and of </a:t>
            </a:r>
            <a:r>
              <a:rPr lang="en-GB" b="1" dirty="0" err="1">
                <a:solidFill>
                  <a:schemeClr val="bg1"/>
                </a:solidFill>
              </a:rPr>
              <a:t>Mithridates</a:t>
            </a:r>
            <a:r>
              <a:rPr lang="en-GB" dirty="0">
                <a:solidFill>
                  <a:schemeClr val="bg1"/>
                </a:solidFill>
              </a:rPr>
              <a:t>, representing them as fighting, as vanquished, and as fleeing. Even the besieging of </a:t>
            </a:r>
            <a:r>
              <a:rPr lang="en-GB" dirty="0" err="1">
                <a:solidFill>
                  <a:schemeClr val="bg1"/>
                </a:solidFill>
              </a:rPr>
              <a:t>Mithridates</a:t>
            </a:r>
            <a:r>
              <a:rPr lang="en-GB" dirty="0">
                <a:solidFill>
                  <a:schemeClr val="bg1"/>
                </a:solidFill>
              </a:rPr>
              <a:t> and his silent flight by night were represented. </a:t>
            </a:r>
            <a:r>
              <a:rPr lang="en-GB" b="1" dirty="0">
                <a:solidFill>
                  <a:schemeClr val="bg1"/>
                </a:solidFill>
              </a:rPr>
              <a:t>Finally it was shown how he died, and the daughters who perished with him were pictured also, and there were figures of the sons and daughters who died before him</a:t>
            </a:r>
            <a:r>
              <a:rPr lang="en-GB" dirty="0">
                <a:solidFill>
                  <a:schemeClr val="bg1"/>
                </a:solidFill>
              </a:rPr>
              <a:t>, and images of the barbarian gods decked out in the fashion of their countries</a:t>
            </a:r>
            <a:r>
              <a:rPr lang="en-GB" dirty="0" smtClean="0">
                <a:solidFill>
                  <a:schemeClr val="bg1"/>
                </a:solidFill>
              </a:rPr>
              <a:t>.” – </a:t>
            </a:r>
            <a:r>
              <a:rPr lang="en-GB" b="1" dirty="0" smtClean="0">
                <a:solidFill>
                  <a:schemeClr val="bg1"/>
                </a:solidFill>
              </a:rPr>
              <a:t>Appian </a:t>
            </a:r>
            <a:r>
              <a:rPr lang="en-GB" b="1" i="1" dirty="0" smtClean="0">
                <a:solidFill>
                  <a:schemeClr val="bg1"/>
                </a:solidFill>
              </a:rPr>
              <a:t>The </a:t>
            </a:r>
            <a:r>
              <a:rPr lang="en-GB" b="1" i="1" dirty="0" err="1" smtClean="0">
                <a:solidFill>
                  <a:schemeClr val="bg1"/>
                </a:solidFill>
              </a:rPr>
              <a:t>Mithridatic</a:t>
            </a:r>
            <a:r>
              <a:rPr lang="en-GB" b="1" i="1" dirty="0" smtClean="0">
                <a:solidFill>
                  <a:schemeClr val="bg1"/>
                </a:solidFill>
              </a:rPr>
              <a:t> War </a:t>
            </a:r>
            <a:r>
              <a:rPr lang="en-GB" b="1" dirty="0" smtClean="0">
                <a:solidFill>
                  <a:schemeClr val="bg1"/>
                </a:solidFill>
              </a:rPr>
              <a:t>117</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0653419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Symbols of Foreign Subjugation</a:t>
            </a:r>
            <a:endParaRPr lang="en-GB" dirty="0">
              <a:solidFill>
                <a:schemeClr val="bg1"/>
              </a:solidFill>
            </a:endParaRPr>
          </a:p>
        </p:txBody>
      </p:sp>
      <p:sp>
        <p:nvSpPr>
          <p:cNvPr id="4" name="Content Placeholder 3"/>
          <p:cNvSpPr>
            <a:spLocks noGrp="1"/>
          </p:cNvSpPr>
          <p:nvPr>
            <p:ph sz="half" idx="1"/>
          </p:nvPr>
        </p:nvSpPr>
        <p:spPr>
          <a:xfrm>
            <a:off x="251520" y="1600201"/>
            <a:ext cx="4536504" cy="1756791"/>
          </a:xfrm>
        </p:spPr>
        <p:txBody>
          <a:bodyPr/>
          <a:lstStyle/>
          <a:p>
            <a:r>
              <a:rPr lang="en-GB" dirty="0" smtClean="0">
                <a:solidFill>
                  <a:schemeClr val="bg1"/>
                </a:solidFill>
              </a:rPr>
              <a:t>Suggestion that these statues were copied as part of Julius Caesar’s Gallic triumph in 46 BC?</a:t>
            </a:r>
            <a:endParaRPr lang="en-GB" dirty="0">
              <a:solidFill>
                <a:schemeClr val="bg1"/>
              </a:solidFill>
            </a:endParaRPr>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932040" y="1600201"/>
            <a:ext cx="3744416" cy="4133056"/>
          </a:xfrm>
        </p:spPr>
      </p:pic>
      <p:sp>
        <p:nvSpPr>
          <p:cNvPr id="7" name="Content Placeholder 2"/>
          <p:cNvSpPr txBox="1">
            <a:spLocks/>
          </p:cNvSpPr>
          <p:nvPr/>
        </p:nvSpPr>
        <p:spPr>
          <a:xfrm>
            <a:off x="4788024" y="5877272"/>
            <a:ext cx="4104456" cy="792088"/>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1400" dirty="0" smtClean="0">
                <a:solidFill>
                  <a:schemeClr val="bg1"/>
                </a:solidFill>
              </a:rPr>
              <a:t>Gallic Chieftain committing suicide – marble copy of an original bronze statue created for </a:t>
            </a:r>
            <a:r>
              <a:rPr lang="en-GB" sz="1400" dirty="0" err="1" smtClean="0">
                <a:solidFill>
                  <a:schemeClr val="bg1"/>
                </a:solidFill>
              </a:rPr>
              <a:t>Attalus</a:t>
            </a:r>
            <a:r>
              <a:rPr lang="en-GB" sz="1400" dirty="0" smtClean="0">
                <a:solidFill>
                  <a:schemeClr val="bg1"/>
                </a:solidFill>
              </a:rPr>
              <a:t> I of Pergamum – </a:t>
            </a:r>
            <a:r>
              <a:rPr lang="en-GB" sz="1400" dirty="0" err="1" smtClean="0">
                <a:solidFill>
                  <a:schemeClr val="bg1"/>
                </a:solidFill>
              </a:rPr>
              <a:t>Plazzo</a:t>
            </a:r>
            <a:r>
              <a:rPr lang="en-GB" sz="1400" dirty="0" smtClean="0">
                <a:solidFill>
                  <a:schemeClr val="bg1"/>
                </a:solidFill>
              </a:rPr>
              <a:t> </a:t>
            </a:r>
            <a:r>
              <a:rPr lang="en-GB" sz="1400" dirty="0" err="1" smtClean="0">
                <a:solidFill>
                  <a:schemeClr val="bg1"/>
                </a:solidFill>
              </a:rPr>
              <a:t>Altempts</a:t>
            </a:r>
            <a:r>
              <a:rPr lang="en-GB" sz="1400" dirty="0" smtClean="0">
                <a:solidFill>
                  <a:schemeClr val="bg1"/>
                </a:solidFill>
              </a:rPr>
              <a:t>. </a:t>
            </a:r>
          </a:p>
          <a:p>
            <a:endParaRPr lang="en-GB" sz="2100" dirty="0">
              <a:solidFill>
                <a:schemeClr val="bg1"/>
              </a:solidFill>
            </a:endParaRPr>
          </a:p>
        </p:txBody>
      </p:sp>
      <p:pic>
        <p:nvPicPr>
          <p:cNvPr id="1026" name="Picture 2" descr="C:\Users\Matt\Downloads\Dying Gau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3645024"/>
            <a:ext cx="4104456" cy="2520280"/>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p:cNvSpPr txBox="1">
            <a:spLocks/>
          </p:cNvSpPr>
          <p:nvPr/>
        </p:nvSpPr>
        <p:spPr>
          <a:xfrm>
            <a:off x="323528" y="6273316"/>
            <a:ext cx="4104456" cy="396044"/>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None/>
            </a:pPr>
            <a:r>
              <a:rPr lang="en-GB" sz="1400" dirty="0" smtClean="0">
                <a:solidFill>
                  <a:schemeClr val="bg1"/>
                </a:solidFill>
              </a:rPr>
              <a:t>Dying Gaul – Capitoline Museum.</a:t>
            </a:r>
            <a:endParaRPr lang="en-GB" sz="2100" dirty="0">
              <a:solidFill>
                <a:schemeClr val="bg1"/>
              </a:solidFill>
            </a:endParaRPr>
          </a:p>
        </p:txBody>
      </p:sp>
    </p:spTree>
    <p:extLst>
      <p:ext uri="{BB962C8B-B14F-4D97-AF65-F5344CB8AC3E}">
        <p14:creationId xmlns:p14="http://schemas.microsoft.com/office/powerpoint/2010/main" val="552336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Personifications</a:t>
            </a:r>
            <a:endParaRPr lang="en-GB" dirty="0">
              <a:solidFill>
                <a:schemeClr val="bg1"/>
              </a:solidFill>
            </a:endParaRPr>
          </a:p>
        </p:txBody>
      </p:sp>
      <p:sp>
        <p:nvSpPr>
          <p:cNvPr id="5" name="Content Placeholder 4"/>
          <p:cNvSpPr>
            <a:spLocks noGrp="1"/>
          </p:cNvSpPr>
          <p:nvPr>
            <p:ph sz="half" idx="2"/>
          </p:nvPr>
        </p:nvSpPr>
        <p:spPr>
          <a:xfrm>
            <a:off x="179512" y="1052736"/>
            <a:ext cx="8964488" cy="2088232"/>
          </a:xfrm>
        </p:spPr>
        <p:txBody>
          <a:bodyPr>
            <a:normAutofit/>
          </a:bodyPr>
          <a:lstStyle/>
          <a:p>
            <a:pPr marL="137160" indent="0">
              <a:buNone/>
            </a:pPr>
            <a:r>
              <a:rPr lang="en-GB" sz="2100" dirty="0" smtClean="0">
                <a:solidFill>
                  <a:schemeClr val="bg1"/>
                </a:solidFill>
              </a:rPr>
              <a:t>“…then </a:t>
            </a:r>
            <a:r>
              <a:rPr lang="en-GB" sz="2100" dirty="0">
                <a:solidFill>
                  <a:schemeClr val="bg1"/>
                </a:solidFill>
              </a:rPr>
              <a:t>choruses of boys and men, singing a dirge-like hymn to </a:t>
            </a:r>
            <a:r>
              <a:rPr lang="en-GB" sz="2100" dirty="0" err="1">
                <a:solidFill>
                  <a:schemeClr val="bg1"/>
                </a:solidFill>
              </a:rPr>
              <a:t>Pertinax</a:t>
            </a:r>
            <a:r>
              <a:rPr lang="en-GB" sz="2100" dirty="0">
                <a:solidFill>
                  <a:schemeClr val="bg1"/>
                </a:solidFill>
              </a:rPr>
              <a:t>; there followed all the subject nations, represented by bronze figures attired in native </a:t>
            </a:r>
            <a:r>
              <a:rPr lang="en-GB" sz="2100" dirty="0" smtClean="0">
                <a:solidFill>
                  <a:schemeClr val="bg1"/>
                </a:solidFill>
              </a:rPr>
              <a:t>dress…” – </a:t>
            </a:r>
            <a:r>
              <a:rPr lang="en-GB" sz="2100" b="1" dirty="0" err="1" smtClean="0">
                <a:solidFill>
                  <a:schemeClr val="bg1"/>
                </a:solidFill>
              </a:rPr>
              <a:t>Dio</a:t>
            </a:r>
            <a:r>
              <a:rPr lang="en-GB" sz="2100" b="1" dirty="0" smtClean="0">
                <a:solidFill>
                  <a:schemeClr val="bg1"/>
                </a:solidFill>
              </a:rPr>
              <a:t> Cassius 74.4.5</a:t>
            </a:r>
            <a:r>
              <a:rPr lang="en-GB" sz="2100" dirty="0" smtClean="0">
                <a:solidFill>
                  <a:schemeClr val="bg1"/>
                </a:solidFill>
              </a:rPr>
              <a:t>.</a:t>
            </a:r>
            <a:endParaRPr lang="en-GB" sz="2100" dirty="0">
              <a:solidFill>
                <a:schemeClr val="bg1"/>
              </a:solidFill>
            </a:endParaRPr>
          </a:p>
        </p:txBody>
      </p:sp>
      <p:pic>
        <p:nvPicPr>
          <p:cNvPr id="6" name="Picture 2" descr="F:\Nigel Rome 2008-9 photos\2009-03-05 rome 2009\rome 2009 232.JPG"/>
          <p:cNvPicPr>
            <a:picLocks noGrp="1" noChangeAspect="1" noChangeArrowheads="1"/>
          </p:cNvPicPr>
          <p:nvPr>
            <p:ph sz="half" idx="1"/>
          </p:nvPr>
        </p:nvPicPr>
        <p:blipFill>
          <a:blip r:embed="rId2" cstate="print"/>
          <a:srcRect/>
          <a:stretch>
            <a:fillRect/>
          </a:stretch>
        </p:blipFill>
        <p:spPr>
          <a:xfrm>
            <a:off x="346566" y="2150570"/>
            <a:ext cx="3770347" cy="3797087"/>
          </a:xfrm>
          <a:noFill/>
        </p:spPr>
      </p:pic>
      <p:sp>
        <p:nvSpPr>
          <p:cNvPr id="7" name="Content Placeholder 2"/>
          <p:cNvSpPr txBox="1">
            <a:spLocks/>
          </p:cNvSpPr>
          <p:nvPr/>
        </p:nvSpPr>
        <p:spPr>
          <a:xfrm>
            <a:off x="179512" y="5949280"/>
            <a:ext cx="4104456" cy="792088"/>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2000" dirty="0" smtClean="0">
                <a:solidFill>
                  <a:schemeClr val="bg1"/>
                </a:solidFill>
              </a:rPr>
              <a:t>Personification of Egypt – </a:t>
            </a:r>
            <a:r>
              <a:rPr lang="en-GB" sz="2000" dirty="0" err="1" smtClean="0">
                <a:solidFill>
                  <a:schemeClr val="bg1"/>
                </a:solidFill>
              </a:rPr>
              <a:t>Hadrianum</a:t>
            </a:r>
            <a:r>
              <a:rPr lang="en-GB" sz="2000" dirty="0" smtClean="0">
                <a:solidFill>
                  <a:schemeClr val="bg1"/>
                </a:solidFill>
              </a:rPr>
              <a:t>, dedicated AD 145. </a:t>
            </a:r>
          </a:p>
          <a:p>
            <a:endParaRPr lang="en-GB" sz="2100" dirty="0">
              <a:solidFill>
                <a:schemeClr val="bg1"/>
              </a:solidFill>
            </a:endParaRPr>
          </a:p>
        </p:txBody>
      </p:sp>
      <p:sp>
        <p:nvSpPr>
          <p:cNvPr id="8" name="Content Placeholder 2"/>
          <p:cNvSpPr txBox="1">
            <a:spLocks/>
          </p:cNvSpPr>
          <p:nvPr/>
        </p:nvSpPr>
        <p:spPr>
          <a:xfrm>
            <a:off x="4139952" y="2205541"/>
            <a:ext cx="4860032" cy="4581128"/>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100" dirty="0" smtClean="0">
                <a:solidFill>
                  <a:schemeClr val="bg1"/>
                </a:solidFill>
              </a:rPr>
              <a:t>“…[Varro also says] that the fourteen figures around the Theatre of Pompey,</a:t>
            </a:r>
            <a:r>
              <a:rPr lang="en-GB" sz="3100" baseline="30000" dirty="0" smtClean="0">
                <a:solidFill>
                  <a:schemeClr val="bg1"/>
                </a:solidFill>
              </a:rPr>
              <a:t> </a:t>
            </a:r>
            <a:r>
              <a:rPr lang="en-GB" sz="3100" dirty="0" smtClean="0">
                <a:solidFill>
                  <a:schemeClr val="bg1"/>
                </a:solidFill>
              </a:rPr>
              <a:t>representing different Nations, are the work of </a:t>
            </a:r>
            <a:r>
              <a:rPr lang="en-GB" sz="3100" dirty="0" err="1" smtClean="0">
                <a:solidFill>
                  <a:schemeClr val="bg1"/>
                </a:solidFill>
              </a:rPr>
              <a:t>Coponius</a:t>
            </a:r>
            <a:r>
              <a:rPr lang="en-GB" sz="3100" dirty="0" smtClean="0">
                <a:solidFill>
                  <a:schemeClr val="bg1"/>
                </a:solidFill>
              </a:rPr>
              <a:t>.” – </a:t>
            </a:r>
            <a:r>
              <a:rPr lang="en-GB" sz="3100" b="1" dirty="0" smtClean="0">
                <a:solidFill>
                  <a:schemeClr val="bg1"/>
                </a:solidFill>
              </a:rPr>
              <a:t>Pliny </a:t>
            </a:r>
            <a:r>
              <a:rPr lang="en-GB" sz="3100" b="1" i="1" dirty="0" smtClean="0">
                <a:solidFill>
                  <a:schemeClr val="bg1"/>
                </a:solidFill>
              </a:rPr>
              <a:t>Natural History </a:t>
            </a:r>
            <a:r>
              <a:rPr lang="en-GB" sz="3100" b="1" dirty="0" smtClean="0">
                <a:solidFill>
                  <a:schemeClr val="bg1"/>
                </a:solidFill>
              </a:rPr>
              <a:t>36.4.41</a:t>
            </a:r>
            <a:r>
              <a:rPr lang="en-GB" sz="3100" dirty="0" smtClean="0">
                <a:solidFill>
                  <a:schemeClr val="bg1"/>
                </a:solidFill>
              </a:rPr>
              <a:t>.</a:t>
            </a:r>
          </a:p>
          <a:p>
            <a:pPr marL="137160" indent="0">
              <a:buFont typeface="Wingdings 2"/>
              <a:buNone/>
            </a:pPr>
            <a:endParaRPr lang="en-GB" sz="2000" dirty="0" smtClean="0">
              <a:solidFill>
                <a:schemeClr val="bg1"/>
              </a:solidFill>
            </a:endParaRPr>
          </a:p>
          <a:p>
            <a:pPr marL="137160" indent="0">
              <a:buFont typeface="Wingdings 2"/>
              <a:buNone/>
            </a:pPr>
            <a:r>
              <a:rPr lang="en-GB" sz="3100" dirty="0" smtClean="0">
                <a:solidFill>
                  <a:schemeClr val="bg1"/>
                </a:solidFill>
              </a:rPr>
              <a:t>“In addition he was frightened by manifest portents from dreams, auspices and omens, both old and new. Although he had never before been in the habit of dreaming… and now was surrounded by the statues of the nations which had been dedicated in Pompey's theatre and stopped in his tracks.” – </a:t>
            </a:r>
            <a:r>
              <a:rPr lang="en-GB" sz="3100" b="1" dirty="0" smtClean="0">
                <a:solidFill>
                  <a:schemeClr val="bg1"/>
                </a:solidFill>
              </a:rPr>
              <a:t>Suetonius </a:t>
            </a:r>
            <a:r>
              <a:rPr lang="en-GB" sz="3100" b="1" i="1" dirty="0" smtClean="0">
                <a:solidFill>
                  <a:schemeClr val="bg1"/>
                </a:solidFill>
              </a:rPr>
              <a:t>Nero </a:t>
            </a:r>
            <a:r>
              <a:rPr lang="en-GB" sz="3100" b="1" dirty="0" smtClean="0">
                <a:solidFill>
                  <a:schemeClr val="bg1"/>
                </a:solidFill>
              </a:rPr>
              <a:t>46.1</a:t>
            </a:r>
            <a:r>
              <a:rPr lang="en-GB" sz="3100" dirty="0" smtClean="0">
                <a:solidFill>
                  <a:schemeClr val="bg1"/>
                </a:solidFill>
              </a:rPr>
              <a:t>.</a:t>
            </a:r>
            <a:endParaRPr lang="en-GB" sz="3100" dirty="0">
              <a:solidFill>
                <a:schemeClr val="bg1"/>
              </a:solidFill>
            </a:endParaRPr>
          </a:p>
        </p:txBody>
      </p:sp>
    </p:spTree>
    <p:extLst>
      <p:ext uri="{BB962C8B-B14F-4D97-AF65-F5344CB8AC3E}">
        <p14:creationId xmlns:p14="http://schemas.microsoft.com/office/powerpoint/2010/main" val="13809192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02" y="116632"/>
            <a:ext cx="9144000" cy="6494085"/>
          </a:xfrm>
          <a:prstGeom prst="rect">
            <a:avLst/>
          </a:prstGeom>
        </p:spPr>
        <p:txBody>
          <a:bodyPr wrap="square">
            <a:spAutoFit/>
          </a:bodyPr>
          <a:lstStyle/>
          <a:p>
            <a:r>
              <a:rPr lang="en-GB" sz="3200" dirty="0">
                <a:solidFill>
                  <a:schemeClr val="bg1"/>
                </a:solidFill>
              </a:rPr>
              <a:t>“The multitude of statues known as the ‘Salvation of the Citizens’ is to be much admired. </a:t>
            </a:r>
            <a:r>
              <a:rPr lang="en-GB" sz="3200" b="1" dirty="0">
                <a:solidFill>
                  <a:schemeClr val="bg1"/>
                </a:solidFill>
              </a:rPr>
              <a:t>By magic art statues were dedicated to all those peoples who were subject to Roman rule</a:t>
            </a:r>
            <a:r>
              <a:rPr lang="en-GB" sz="3200" dirty="0">
                <a:solidFill>
                  <a:schemeClr val="bg1"/>
                </a:solidFill>
              </a:rPr>
              <a:t>, and indeed there was no region under Roman authority which did not have statues in this particular hall… </a:t>
            </a:r>
            <a:r>
              <a:rPr lang="en-GB" sz="3200" b="1" dirty="0">
                <a:solidFill>
                  <a:schemeClr val="bg1"/>
                </a:solidFill>
              </a:rPr>
              <a:t>each wearing round its neck a bell made of silver</a:t>
            </a:r>
            <a:r>
              <a:rPr lang="en-GB" sz="3200" dirty="0">
                <a:solidFill>
                  <a:schemeClr val="bg1"/>
                </a:solidFill>
              </a:rPr>
              <a:t>… </a:t>
            </a:r>
            <a:r>
              <a:rPr lang="en-GB" sz="3200" b="1" dirty="0">
                <a:solidFill>
                  <a:schemeClr val="bg1"/>
                </a:solidFill>
              </a:rPr>
              <a:t>If any nation dared to rise in rebellion against Roman rule</a:t>
            </a:r>
            <a:r>
              <a:rPr lang="en-GB" sz="3200" dirty="0">
                <a:solidFill>
                  <a:schemeClr val="bg1"/>
                </a:solidFill>
              </a:rPr>
              <a:t>, its statues would immediate move, causing the bell to ring, and at once a priest would write down its name and convey this to the government.” – </a:t>
            </a:r>
            <a:r>
              <a:rPr lang="en-GB" sz="3200" b="1" dirty="0">
                <a:solidFill>
                  <a:schemeClr val="bg1"/>
                </a:solidFill>
              </a:rPr>
              <a:t>Magister </a:t>
            </a:r>
            <a:r>
              <a:rPr lang="en-GB" sz="3200" b="1" dirty="0" err="1">
                <a:solidFill>
                  <a:schemeClr val="bg1"/>
                </a:solidFill>
              </a:rPr>
              <a:t>Gregorius</a:t>
            </a:r>
            <a:r>
              <a:rPr lang="en-GB" sz="3200" b="1" dirty="0">
                <a:solidFill>
                  <a:schemeClr val="bg1"/>
                </a:solidFill>
              </a:rPr>
              <a:t> </a:t>
            </a:r>
            <a:r>
              <a:rPr lang="en-GB" sz="3200" b="1" i="1" dirty="0">
                <a:solidFill>
                  <a:schemeClr val="bg1"/>
                </a:solidFill>
              </a:rPr>
              <a:t>The Marvels of Rome </a:t>
            </a:r>
            <a:r>
              <a:rPr lang="en-GB" sz="3200" dirty="0" smtClean="0">
                <a:solidFill>
                  <a:schemeClr val="bg1"/>
                </a:solidFill>
              </a:rPr>
              <a:t>(12</a:t>
            </a:r>
            <a:r>
              <a:rPr lang="en-GB" sz="3200" baseline="30000" dirty="0" smtClean="0">
                <a:solidFill>
                  <a:schemeClr val="bg1"/>
                </a:solidFill>
              </a:rPr>
              <a:t>th</a:t>
            </a:r>
            <a:r>
              <a:rPr lang="en-GB" sz="3200" dirty="0" smtClean="0">
                <a:solidFill>
                  <a:schemeClr val="bg1"/>
                </a:solidFill>
              </a:rPr>
              <a:t> century).</a:t>
            </a:r>
            <a:endParaRPr lang="en-GB" sz="3200" dirty="0">
              <a:solidFill>
                <a:schemeClr val="bg1"/>
              </a:solidFill>
            </a:endParaRPr>
          </a:p>
        </p:txBody>
      </p:sp>
    </p:spTree>
    <p:extLst>
      <p:ext uri="{BB962C8B-B14F-4D97-AF65-F5344CB8AC3E}">
        <p14:creationId xmlns:p14="http://schemas.microsoft.com/office/powerpoint/2010/main" val="36483560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600200"/>
            <a:ext cx="8856984" cy="5141168"/>
          </a:xfrm>
        </p:spPr>
        <p:txBody>
          <a:bodyPr>
            <a:normAutofit lnSpcReduction="10000"/>
          </a:bodyPr>
          <a:lstStyle/>
          <a:p>
            <a:pPr lvl="0">
              <a:buClr>
                <a:prstClr val="white">
                  <a:shade val="95000"/>
                </a:prstClr>
              </a:buClr>
            </a:pPr>
            <a:r>
              <a:rPr lang="en-GB" dirty="0">
                <a:solidFill>
                  <a:prstClr val="black"/>
                </a:solidFill>
              </a:rPr>
              <a:t>Edwards, C. 2003: ‘Incorporating the Alien: The Art of Conquest’. In Edwards, C., and Woolf, G. (eds.), </a:t>
            </a:r>
            <a:r>
              <a:rPr lang="en-GB" i="1" dirty="0">
                <a:solidFill>
                  <a:prstClr val="black"/>
                </a:solidFill>
              </a:rPr>
              <a:t>Rome the </a:t>
            </a:r>
            <a:r>
              <a:rPr lang="en-GB" i="1" dirty="0" err="1">
                <a:solidFill>
                  <a:prstClr val="black"/>
                </a:solidFill>
              </a:rPr>
              <a:t>Cosmopolis</a:t>
            </a:r>
            <a:r>
              <a:rPr lang="en-GB" i="1" dirty="0">
                <a:solidFill>
                  <a:prstClr val="black"/>
                </a:solidFill>
              </a:rPr>
              <a:t>  </a:t>
            </a:r>
            <a:r>
              <a:rPr lang="en-GB" dirty="0">
                <a:solidFill>
                  <a:prstClr val="black"/>
                </a:solidFill>
              </a:rPr>
              <a:t>(Cambridge: Cambridge University Press): 44-70.</a:t>
            </a:r>
          </a:p>
          <a:p>
            <a:endParaRPr lang="en-GB" sz="900" dirty="0">
              <a:solidFill>
                <a:schemeClr val="bg1"/>
              </a:solidFill>
            </a:endParaRPr>
          </a:p>
          <a:p>
            <a:r>
              <a:rPr lang="en-GB" dirty="0" err="1">
                <a:solidFill>
                  <a:schemeClr val="bg1"/>
                </a:solidFill>
              </a:rPr>
              <a:t>Henig</a:t>
            </a:r>
            <a:r>
              <a:rPr lang="en-GB" dirty="0">
                <a:solidFill>
                  <a:schemeClr val="bg1"/>
                </a:solidFill>
              </a:rPr>
              <a:t>, M. (ed.), 1983: </a:t>
            </a:r>
            <a:r>
              <a:rPr lang="en-GB" i="1" dirty="0">
                <a:solidFill>
                  <a:schemeClr val="bg1"/>
                </a:solidFill>
              </a:rPr>
              <a:t>A Handbook of Roman Art</a:t>
            </a:r>
            <a:r>
              <a:rPr lang="en-GB" dirty="0">
                <a:solidFill>
                  <a:schemeClr val="bg1"/>
                </a:solidFill>
              </a:rPr>
              <a:t>. Oxford: </a:t>
            </a:r>
            <a:r>
              <a:rPr lang="en-GB" dirty="0" err="1">
                <a:solidFill>
                  <a:schemeClr val="bg1"/>
                </a:solidFill>
              </a:rPr>
              <a:t>Phaidon</a:t>
            </a:r>
            <a:r>
              <a:rPr lang="en-GB" dirty="0">
                <a:solidFill>
                  <a:schemeClr val="bg1"/>
                </a:solidFill>
              </a:rPr>
              <a:t> Press.</a:t>
            </a:r>
          </a:p>
          <a:p>
            <a:endParaRPr lang="en-GB" sz="900" dirty="0">
              <a:solidFill>
                <a:schemeClr val="bg1"/>
              </a:solidFill>
            </a:endParaRPr>
          </a:p>
          <a:p>
            <a:pPr lvl="0">
              <a:buClr>
                <a:prstClr val="white">
                  <a:shade val="95000"/>
                </a:prstClr>
              </a:buClr>
            </a:pPr>
            <a:r>
              <a:rPr lang="en-GB" dirty="0" smtClean="0">
                <a:solidFill>
                  <a:prstClr val="black"/>
                </a:solidFill>
              </a:rPr>
              <a:t>Pollitt</a:t>
            </a:r>
            <a:r>
              <a:rPr lang="en-GB" dirty="0">
                <a:solidFill>
                  <a:prstClr val="black"/>
                </a:solidFill>
              </a:rPr>
              <a:t>, J. J. 1990: </a:t>
            </a:r>
            <a:r>
              <a:rPr lang="en-GB" i="1" dirty="0">
                <a:solidFill>
                  <a:prstClr val="black"/>
                </a:solidFill>
              </a:rPr>
              <a:t>The Art of Ancient Greece: Sources and Documents</a:t>
            </a:r>
            <a:r>
              <a:rPr lang="en-GB" dirty="0">
                <a:solidFill>
                  <a:prstClr val="black"/>
                </a:solidFill>
              </a:rPr>
              <a:t>. Cambridge: Cambridge University Press.</a:t>
            </a:r>
          </a:p>
          <a:p>
            <a:pPr lvl="0">
              <a:buClr>
                <a:prstClr val="white">
                  <a:shade val="95000"/>
                </a:prstClr>
              </a:buClr>
            </a:pPr>
            <a:endParaRPr lang="en-GB" sz="900" dirty="0" smtClean="0">
              <a:solidFill>
                <a:prstClr val="black"/>
              </a:solidFill>
            </a:endParaRPr>
          </a:p>
          <a:p>
            <a:pPr lvl="0">
              <a:buClr>
                <a:prstClr val="white">
                  <a:shade val="95000"/>
                </a:prstClr>
              </a:buClr>
            </a:pPr>
            <a:r>
              <a:rPr lang="en-GB" dirty="0" smtClean="0">
                <a:solidFill>
                  <a:prstClr val="black"/>
                </a:solidFill>
              </a:rPr>
              <a:t>Woodford</a:t>
            </a:r>
            <a:r>
              <a:rPr lang="en-GB" dirty="0">
                <a:solidFill>
                  <a:prstClr val="black"/>
                </a:solidFill>
              </a:rPr>
              <a:t>, S. 1982: </a:t>
            </a:r>
            <a:r>
              <a:rPr lang="en-GB" i="1" dirty="0">
                <a:solidFill>
                  <a:prstClr val="black"/>
                </a:solidFill>
              </a:rPr>
              <a:t>The Art of Greece and Rome</a:t>
            </a:r>
            <a:r>
              <a:rPr lang="en-GB" dirty="0">
                <a:solidFill>
                  <a:prstClr val="black"/>
                </a:solidFill>
              </a:rPr>
              <a:t>. Cambridge: Cambridge University Press.</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9547925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429</TotalTime>
  <Words>1706</Words>
  <Application>Microsoft Office PowerPoint</Application>
  <PresentationFormat>On-screen Show (4:3)</PresentationFormat>
  <Paragraphs>156</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Book Antiqua</vt:lpstr>
      <vt:lpstr>Lucida Sans</vt:lpstr>
      <vt:lpstr>Wingdings</vt:lpstr>
      <vt:lpstr>Wingdings 2</vt:lpstr>
      <vt:lpstr>Wingdings 3</vt:lpstr>
      <vt:lpstr>Apex</vt:lpstr>
      <vt:lpstr>Athens and Rome: Life and Culture in Classical Antiquity</vt:lpstr>
      <vt:lpstr>Survival of Art</vt:lpstr>
      <vt:lpstr>Conquered Art on Display</vt:lpstr>
      <vt:lpstr>PowerPoint Presentation</vt:lpstr>
      <vt:lpstr>PowerPoint Presentation</vt:lpstr>
      <vt:lpstr>Survival of Pottery</vt:lpstr>
      <vt:lpstr>Sources on Greek Art</vt:lpstr>
      <vt:lpstr>PowerPoint Presentation</vt:lpstr>
      <vt:lpstr>Imagery on Pottery</vt:lpstr>
      <vt:lpstr>PowerPoint Presentation</vt:lpstr>
      <vt:lpstr>PowerPoint Presentation</vt:lpstr>
      <vt:lpstr>PowerPoint Presentation</vt:lpstr>
      <vt:lpstr>Roman Painting</vt:lpstr>
      <vt:lpstr>Mosaics</vt:lpstr>
      <vt:lpstr>PowerPoint Presentation</vt:lpstr>
      <vt:lpstr>Greek Notions of Artistic Development</vt:lpstr>
      <vt:lpstr>Early Greek Statues</vt:lpstr>
      <vt:lpstr>Increasing Naturalism</vt:lpstr>
      <vt:lpstr>Classical Sculpture</vt:lpstr>
      <vt:lpstr>Hellenistic Sculpture</vt:lpstr>
      <vt:lpstr>PowerPoint Presentation</vt:lpstr>
      <vt:lpstr>Honorific Statues</vt:lpstr>
      <vt:lpstr>PowerPoint Presentation</vt:lpstr>
      <vt:lpstr>Symbols of Foreign Subjugation</vt:lpstr>
      <vt:lpstr>Personifications</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71</cp:revision>
  <dcterms:created xsi:type="dcterms:W3CDTF">2014-02-24T15:56:02Z</dcterms:created>
  <dcterms:modified xsi:type="dcterms:W3CDTF">2017-02-06T18:47:40Z</dcterms:modified>
</cp:coreProperties>
</file>