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64"/>
  </p:notesMasterIdLst>
  <p:handoutMasterIdLst>
    <p:handoutMasterId r:id="rId65"/>
  </p:handoutMasterIdLst>
  <p:sldIdLst>
    <p:sldId id="284" r:id="rId2"/>
    <p:sldId id="285" r:id="rId3"/>
    <p:sldId id="286" r:id="rId4"/>
    <p:sldId id="287" r:id="rId5"/>
    <p:sldId id="346" r:id="rId6"/>
    <p:sldId id="347" r:id="rId7"/>
    <p:sldId id="288" r:id="rId8"/>
    <p:sldId id="348" r:id="rId9"/>
    <p:sldId id="289" r:id="rId10"/>
    <p:sldId id="340" r:id="rId11"/>
    <p:sldId id="341" r:id="rId12"/>
    <p:sldId id="342" r:id="rId13"/>
    <p:sldId id="290" r:id="rId14"/>
    <p:sldId id="291" r:id="rId15"/>
    <p:sldId id="292" r:id="rId16"/>
    <p:sldId id="349" r:id="rId17"/>
    <p:sldId id="293" r:id="rId18"/>
    <p:sldId id="343" r:id="rId19"/>
    <p:sldId id="344" r:id="rId20"/>
    <p:sldId id="345" r:id="rId21"/>
    <p:sldId id="294" r:id="rId22"/>
    <p:sldId id="295" r:id="rId23"/>
    <p:sldId id="296" r:id="rId24"/>
    <p:sldId id="297" r:id="rId25"/>
    <p:sldId id="298" r:id="rId26"/>
    <p:sldId id="350" r:id="rId27"/>
    <p:sldId id="351" r:id="rId28"/>
    <p:sldId id="352" r:id="rId29"/>
    <p:sldId id="353" r:id="rId30"/>
    <p:sldId id="354" r:id="rId31"/>
    <p:sldId id="355" r:id="rId32"/>
    <p:sldId id="356" r:id="rId33"/>
    <p:sldId id="357" r:id="rId34"/>
    <p:sldId id="358" r:id="rId35"/>
    <p:sldId id="359" r:id="rId36"/>
    <p:sldId id="360" r:id="rId37"/>
    <p:sldId id="361" r:id="rId38"/>
    <p:sldId id="362" r:id="rId39"/>
    <p:sldId id="363" r:id="rId40"/>
    <p:sldId id="364" r:id="rId41"/>
    <p:sldId id="365" r:id="rId42"/>
    <p:sldId id="366" r:id="rId43"/>
    <p:sldId id="367" r:id="rId44"/>
    <p:sldId id="368" r:id="rId45"/>
    <p:sldId id="369" r:id="rId46"/>
    <p:sldId id="371" r:id="rId47"/>
    <p:sldId id="300" r:id="rId48"/>
    <p:sldId id="301" r:id="rId49"/>
    <p:sldId id="370" r:id="rId50"/>
    <p:sldId id="302" r:id="rId51"/>
    <p:sldId id="303" r:id="rId52"/>
    <p:sldId id="304" r:id="rId53"/>
    <p:sldId id="305" r:id="rId54"/>
    <p:sldId id="299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35" r:id="rId63"/>
  </p:sldIdLst>
  <p:sldSz cx="9144000" cy="6858000" type="screen4x3"/>
  <p:notesSz cx="672465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8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75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814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29F1F411-9C10-4DED-B8BE-24DFD6A9EDA2}" type="slidenum">
              <a:rPr lang="en-US"/>
              <a:pPr/>
              <a:t>2</a:t>
            </a:fld>
            <a:endParaRPr lang="en-US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0275" y="739775"/>
            <a:ext cx="4864100" cy="3649663"/>
          </a:xfrm>
          <a:prstGeom prst="rect">
            <a:avLst/>
          </a:prstGeom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6828" y="4641141"/>
            <a:ext cx="4929437" cy="4396870"/>
          </a:xfrm>
          <a:prstGeom prst="rect">
            <a:avLst/>
          </a:prstGeom>
        </p:spPr>
        <p:txBody>
          <a:bodyPr lIns="89867" tIns="44934" rIns="89867" bIns="44934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4153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5B41C82E-E579-425B-9173-DE94D41B87B1}" type="slidenum">
              <a:rPr lang="en-US"/>
              <a:pPr/>
              <a:t>4</a:t>
            </a:fld>
            <a:endParaRPr lang="en-US"/>
          </a:p>
        </p:txBody>
      </p:sp>
      <p:sp>
        <p:nvSpPr>
          <p:cNvPr id="502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02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409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5B41C82E-E579-425B-9173-DE94D41B87B1}" type="slidenum">
              <a:rPr lang="en-US"/>
              <a:pPr/>
              <a:t>5</a:t>
            </a:fld>
            <a:endParaRPr lang="en-US"/>
          </a:p>
        </p:txBody>
      </p:sp>
      <p:sp>
        <p:nvSpPr>
          <p:cNvPr id="502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02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521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5B41C82E-E579-425B-9173-DE94D41B87B1}" type="slidenum">
              <a:rPr lang="en-US"/>
              <a:pPr/>
              <a:t>6</a:t>
            </a:fld>
            <a:endParaRPr lang="en-US"/>
          </a:p>
        </p:txBody>
      </p:sp>
      <p:sp>
        <p:nvSpPr>
          <p:cNvPr id="502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02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40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D869F843-B38E-40B9-8F7C-B054EC14B410}" type="slidenum">
              <a:rPr lang="en-US"/>
              <a:pPr/>
              <a:t>7</a:t>
            </a:fld>
            <a:endParaRPr lang="en-US"/>
          </a:p>
        </p:txBody>
      </p:sp>
      <p:sp>
        <p:nvSpPr>
          <p:cNvPr id="504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04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6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D869F843-B38E-40B9-8F7C-B054EC14B410}" type="slidenum">
              <a:rPr lang="en-US"/>
              <a:pPr/>
              <a:t>8</a:t>
            </a:fld>
            <a:endParaRPr lang="en-US"/>
          </a:p>
        </p:txBody>
      </p:sp>
      <p:sp>
        <p:nvSpPr>
          <p:cNvPr id="504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04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980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58A68D2F-CDB4-43D5-B20B-67263FDE21F0}" type="slidenum">
              <a:rPr lang="en-US"/>
              <a:pPr/>
              <a:t>13</a:t>
            </a:fld>
            <a:endParaRPr lang="en-US"/>
          </a:p>
        </p:txBody>
      </p:sp>
      <p:sp>
        <p:nvSpPr>
          <p:cNvPr id="506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06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7720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BE1AFFBF-E47A-443F-9EC7-B7D7DF0174EB}" type="slidenum">
              <a:rPr lang="en-US"/>
              <a:pPr/>
              <a:t>14</a:t>
            </a:fld>
            <a:endParaRPr lang="en-US"/>
          </a:p>
        </p:txBody>
      </p:sp>
      <p:sp>
        <p:nvSpPr>
          <p:cNvPr id="508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08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799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9992433C-8B9B-419A-8F80-DAB709E5702D}" type="slidenum">
              <a:rPr lang="en-US"/>
              <a:pPr/>
              <a:t>15</a:t>
            </a:fld>
            <a:endParaRPr lang="en-US"/>
          </a:p>
        </p:txBody>
      </p:sp>
      <p:sp>
        <p:nvSpPr>
          <p:cNvPr id="510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10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350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9992433C-8B9B-419A-8F80-DAB709E5702D}" type="slidenum">
              <a:rPr lang="en-US"/>
              <a:pPr/>
              <a:t>16</a:t>
            </a:fld>
            <a:endParaRPr lang="en-US"/>
          </a:p>
        </p:txBody>
      </p:sp>
      <p:sp>
        <p:nvSpPr>
          <p:cNvPr id="510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10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0213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24A1C638-F655-43D2-B09E-466F6549400A}" type="slidenum">
              <a:rPr lang="en-US"/>
              <a:pPr/>
              <a:t>17</a:t>
            </a:fld>
            <a:endParaRPr lang="en-US"/>
          </a:p>
        </p:txBody>
      </p:sp>
      <p:sp>
        <p:nvSpPr>
          <p:cNvPr id="513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13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7206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24A1C638-F655-43D2-B09E-466F6549400A}" type="slidenum">
              <a:rPr lang="en-US"/>
              <a:pPr/>
              <a:t>18</a:t>
            </a:fld>
            <a:endParaRPr lang="en-US"/>
          </a:p>
        </p:txBody>
      </p:sp>
      <p:sp>
        <p:nvSpPr>
          <p:cNvPr id="513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13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461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24A1C638-F655-43D2-B09E-466F6549400A}" type="slidenum">
              <a:rPr lang="en-US"/>
              <a:pPr/>
              <a:t>19</a:t>
            </a:fld>
            <a:endParaRPr lang="en-US"/>
          </a:p>
        </p:txBody>
      </p:sp>
      <p:sp>
        <p:nvSpPr>
          <p:cNvPr id="513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13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65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24A1C638-F655-43D2-B09E-466F6549400A}" type="slidenum">
              <a:rPr lang="en-US"/>
              <a:pPr/>
              <a:t>20</a:t>
            </a:fld>
            <a:endParaRPr lang="en-US"/>
          </a:p>
        </p:txBody>
      </p:sp>
      <p:sp>
        <p:nvSpPr>
          <p:cNvPr id="513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13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81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8151A6CB-15DF-4D0E-A7DF-B595A44F1882}" type="slidenum">
              <a:rPr lang="en-US"/>
              <a:pPr/>
              <a:t>22</a:t>
            </a:fld>
            <a:endParaRPr lang="en-US"/>
          </a:p>
        </p:txBody>
      </p:sp>
      <p:sp>
        <p:nvSpPr>
          <p:cNvPr id="517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17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5246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7AFDD49A-C6A0-4D7E-97D3-2935CD599437}" type="slidenum">
              <a:rPr lang="en-US"/>
              <a:pPr/>
              <a:t>23</a:t>
            </a:fld>
            <a:endParaRPr lang="en-US"/>
          </a:p>
        </p:txBody>
      </p:sp>
      <p:sp>
        <p:nvSpPr>
          <p:cNvPr id="519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19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8523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3100" y="4703763"/>
            <a:ext cx="5378450" cy="38481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8422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7250" y="736600"/>
            <a:ext cx="4902200" cy="3678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68611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1988" y="4660900"/>
            <a:ext cx="5292725" cy="4413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861136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A82A91E2-9237-4EE6-A8A0-34771EA172A9}" type="slidenum">
              <a:rPr lang="en-US"/>
              <a:pPr/>
              <a:t>47</a:t>
            </a:fld>
            <a:endParaRPr lang="en-US"/>
          </a:p>
        </p:txBody>
      </p:sp>
      <p:sp>
        <p:nvSpPr>
          <p:cNvPr id="525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25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6305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2BB49756-2E56-4CA3-80FB-16FC08D8BB0B}" type="slidenum">
              <a:rPr lang="en-US"/>
              <a:pPr/>
              <a:t>48</a:t>
            </a:fld>
            <a:endParaRPr lang="en-US"/>
          </a:p>
        </p:txBody>
      </p:sp>
      <p:sp>
        <p:nvSpPr>
          <p:cNvPr id="527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27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8010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7250" y="736600"/>
            <a:ext cx="4902200" cy="3678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1988" y="4660900"/>
            <a:ext cx="5292725" cy="4413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061743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5E88F04D-8B65-4BAC-8541-9E27677DEE3D}" type="slidenum">
              <a:rPr lang="en-US"/>
              <a:pPr/>
              <a:t>50</a:t>
            </a:fld>
            <a:endParaRPr lang="en-US"/>
          </a:p>
        </p:txBody>
      </p:sp>
      <p:sp>
        <p:nvSpPr>
          <p:cNvPr id="529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29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9027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528358ED-CF1D-4AAF-BDE9-994EC4C0AF4C}" type="slidenum">
              <a:rPr lang="en-US"/>
              <a:pPr/>
              <a:t>51</a:t>
            </a:fld>
            <a:endParaRPr lang="en-US"/>
          </a:p>
        </p:txBody>
      </p:sp>
      <p:sp>
        <p:nvSpPr>
          <p:cNvPr id="531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31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9877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45E5B81A-6A7D-4A72-B770-45E750551FB0}" type="slidenum">
              <a:rPr lang="en-US"/>
              <a:pPr/>
              <a:t>52</a:t>
            </a:fld>
            <a:endParaRPr lang="en-US"/>
          </a:p>
        </p:txBody>
      </p:sp>
      <p:sp>
        <p:nvSpPr>
          <p:cNvPr id="533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33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0603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5D313F0A-38A5-4CD6-B51D-003C32F4AFEC}" type="slidenum">
              <a:rPr lang="en-US"/>
              <a:pPr/>
              <a:t>53</a:t>
            </a:fld>
            <a:endParaRPr lang="en-US"/>
          </a:p>
        </p:txBody>
      </p:sp>
      <p:sp>
        <p:nvSpPr>
          <p:cNvPr id="535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35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7259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6525F713-9395-4D01-B8B8-3E09975610FE}" type="slidenum">
              <a:rPr lang="en-US"/>
              <a:pPr/>
              <a:t>55</a:t>
            </a:fld>
            <a:endParaRPr lang="en-US"/>
          </a:p>
        </p:txBody>
      </p:sp>
      <p:sp>
        <p:nvSpPr>
          <p:cNvPr id="537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37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560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43E1ADEC-8D3C-4B08-81B0-4BF86DB8E81E}" type="slidenum">
              <a:rPr lang="en-US"/>
              <a:pPr/>
              <a:t>56</a:t>
            </a:fld>
            <a:endParaRPr lang="en-US"/>
          </a:p>
        </p:txBody>
      </p:sp>
      <p:sp>
        <p:nvSpPr>
          <p:cNvPr id="539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39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5722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2A877E50-61C9-44C9-B323-DD4589CFFD10}" type="slidenum">
              <a:rPr lang="en-US"/>
              <a:pPr/>
              <a:t>58</a:t>
            </a:fld>
            <a:endParaRPr lang="en-US"/>
          </a:p>
        </p:txBody>
      </p:sp>
      <p:sp>
        <p:nvSpPr>
          <p:cNvPr id="541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41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991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09314" y="9284524"/>
            <a:ext cx="2913812" cy="488044"/>
          </a:xfrm>
          <a:prstGeom prst="rect">
            <a:avLst/>
          </a:prstGeom>
          <a:ln/>
        </p:spPr>
        <p:txBody>
          <a:bodyPr lIns="89867" tIns="44934" rIns="89867" bIns="44934"/>
          <a:lstStyle/>
          <a:p>
            <a:fld id="{28477E5D-2707-42D5-BD06-7ABCFBF9FF67}" type="slidenum">
              <a:rPr lang="en-US"/>
              <a:pPr/>
              <a:t>59</a:t>
            </a:fld>
            <a:endParaRPr lang="en-US"/>
          </a:p>
        </p:txBody>
      </p:sp>
      <p:sp>
        <p:nvSpPr>
          <p:cNvPr id="543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9500" y="852488"/>
            <a:ext cx="4565650" cy="3424237"/>
          </a:xfrm>
          <a:prstGeom prst="rect">
            <a:avLst/>
          </a:prstGeom>
          <a:ln w="12700" cap="flat"/>
        </p:spPr>
      </p:sp>
      <p:sp>
        <p:nvSpPr>
          <p:cNvPr id="543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9525" y="4634308"/>
            <a:ext cx="4878056" cy="4116728"/>
          </a:xfrm>
          <a:prstGeom prst="rect">
            <a:avLst/>
          </a:prstGeom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269" tIns="44342" rIns="90269" bIns="44342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81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</p:grpSp>
      <p:sp>
        <p:nvSpPr>
          <p:cNvPr id="5223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3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C3B3735-99B9-4A8E-86FC-16C8E3E869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005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F625C-EAA0-4480-BD7D-74BCE99C9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05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BD0AD-FAEB-454E-959A-271131A6FA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89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49F8C7-17D7-4CAF-8C7C-22E3907541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39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AB41F-1E33-415C-9399-8608D799F9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63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92C49-F032-43A4-BF4D-90407EC179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840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243D0-114D-485B-84A5-2CC6FBE424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508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15D8DE-3A05-43EA-8359-3023974FF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263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375342-00EC-488B-8980-9AB014B8E2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925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31F1F-8751-4E86-BD48-FB5D9D193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5806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304800"/>
            <a:ext cx="1952625" cy="5827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304800"/>
            <a:ext cx="5707063" cy="5827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F8905-8788-4A36-AA59-B31ADCDC28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61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04800"/>
            <a:ext cx="77930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1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A5B189-04A4-4A32-833E-0E62836EC25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r>
              <a:rPr lang="en-US" smtClean="0"/>
              <a:t>November 2018</a:t>
            </a:r>
          </a:p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3663280" cy="457200"/>
          </a:xfrm>
        </p:spPr>
        <p:txBody>
          <a:bodyPr/>
          <a:lstStyle/>
          <a:p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C9A24-6438-4039-9137-61B9E05A740A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584" y="1628800"/>
            <a:ext cx="7772400" cy="1143000"/>
          </a:xfrm>
        </p:spPr>
        <p:txBody>
          <a:bodyPr/>
          <a:lstStyle/>
          <a:p>
            <a:r>
              <a:rPr lang="en-US" b="1" dirty="0" smtClean="0"/>
              <a:t>Topic 3 - Normalization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9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F3A5-2E23-408F-A418-8DCC52F54F36}" type="slidenum">
              <a:rPr lang="en-US"/>
              <a:pPr/>
              <a:t>2</a:t>
            </a:fld>
            <a:endParaRPr lang="en-US"/>
          </a:p>
        </p:txBody>
      </p:sp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7772400" cy="914400"/>
          </a:xfrm>
        </p:spPr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72816"/>
            <a:ext cx="7772400" cy="4551784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smtClean="0"/>
              <a:t>Define what is  </a:t>
            </a:r>
            <a:r>
              <a:rPr lang="en-US" sz="2800" dirty="0"/>
              <a:t>normalization and its purpose in database </a:t>
            </a:r>
            <a:r>
              <a:rPr lang="en-US" sz="2800" dirty="0" smtClean="0"/>
              <a:t>design.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 smtClean="0"/>
              <a:t>Differentiate between the types </a:t>
            </a:r>
            <a:r>
              <a:rPr lang="en-US" sz="2800" dirty="0"/>
              <a:t>of normal forms 1NF, </a:t>
            </a:r>
            <a:r>
              <a:rPr lang="en-US" sz="2800" dirty="0" smtClean="0"/>
              <a:t>2NF</a:t>
            </a:r>
            <a:r>
              <a:rPr lang="en-US" sz="2800" dirty="0"/>
              <a:t> </a:t>
            </a:r>
            <a:r>
              <a:rPr lang="en-US" sz="2800" dirty="0" smtClean="0"/>
              <a:t>and 3NF.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 smtClean="0"/>
              <a:t>Transform </a:t>
            </a:r>
            <a:r>
              <a:rPr lang="en-US" sz="2800" dirty="0"/>
              <a:t>from lower normal forms to higher normal forms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U</a:t>
            </a:r>
            <a:r>
              <a:rPr lang="en-US" sz="2800" dirty="0" smtClean="0"/>
              <a:t>se normalization modeling to </a:t>
            </a:r>
            <a:r>
              <a:rPr lang="en-US" sz="2800" dirty="0"/>
              <a:t>produce a good database </a:t>
            </a:r>
            <a:r>
              <a:rPr lang="en-US" sz="2800" dirty="0" smtClean="0"/>
              <a:t>design to 3NF.</a:t>
            </a:r>
            <a:endParaRPr lang="en-US" sz="2800" dirty="0"/>
          </a:p>
          <a:p>
            <a:pPr>
              <a:lnSpc>
                <a:spcPct val="9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08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C6722-AB10-4095-B668-325448078CF1}" type="slidenum">
              <a:rPr lang="en-US"/>
              <a:pPr/>
              <a:t>3</a:t>
            </a:fld>
            <a:endParaRPr lang="en-US"/>
          </a:p>
        </p:txBody>
      </p:sp>
      <p:sp>
        <p:nvSpPr>
          <p:cNvPr id="4945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b="1"/>
              <a:t>Acknowledgments</a:t>
            </a:r>
            <a:endParaRPr lang="en-US"/>
          </a:p>
        </p:txBody>
      </p:sp>
      <p:sp>
        <p:nvSpPr>
          <p:cNvPr id="494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2204864"/>
            <a:ext cx="8686800" cy="1905000"/>
          </a:xfrm>
        </p:spPr>
        <p:txBody>
          <a:bodyPr/>
          <a:lstStyle/>
          <a:p>
            <a:r>
              <a:rPr lang="en-US" dirty="0" smtClean="0"/>
              <a:t>Some of these </a:t>
            </a:r>
            <a:r>
              <a:rPr lang="en-US" dirty="0"/>
              <a:t>slides have been adapted from Thomas Connolly and Carolyn </a:t>
            </a:r>
            <a:r>
              <a:rPr lang="en-US" dirty="0" err="1"/>
              <a:t>Begg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528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6244-0DD5-41B0-B79A-D7FCA9B46927}" type="slidenum">
              <a:rPr lang="en-US"/>
              <a:pPr/>
              <a:t>4</a:t>
            </a:fld>
            <a:endParaRPr lang="en-US"/>
          </a:p>
        </p:txBody>
      </p:sp>
      <p:sp>
        <p:nvSpPr>
          <p:cNvPr id="501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>
                <a:latin typeface="Times" pitchFamily="18" charset="0"/>
              </a:rPr>
              <a:t>Normalization</a:t>
            </a:r>
          </a:p>
        </p:txBody>
      </p:sp>
      <p:sp>
        <p:nvSpPr>
          <p:cNvPr id="501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988840"/>
            <a:ext cx="7727950" cy="380236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GB" dirty="0">
                <a:latin typeface="Times" pitchFamily="18" charset="0"/>
              </a:rPr>
              <a:t>Main objective in developing a logical data model for relational database systems is to create an accurate representation of the data, its relationships, and constraints</a:t>
            </a:r>
            <a:r>
              <a:rPr lang="en-GB" dirty="0" smtClean="0">
                <a:latin typeface="Times" pitchFamily="18" charset="0"/>
              </a:rPr>
              <a:t>.</a:t>
            </a:r>
            <a:endParaRPr lang="en-GB" dirty="0">
              <a:latin typeface="Times" pitchFamily="18" charset="0"/>
            </a:endParaRPr>
          </a:p>
          <a:p>
            <a:pPr>
              <a:lnSpc>
                <a:spcPct val="90000"/>
              </a:lnSpc>
            </a:pPr>
            <a:r>
              <a:rPr lang="en-GB" dirty="0">
                <a:latin typeface="Times" pitchFamily="18" charset="0"/>
              </a:rPr>
              <a:t>To achieve this objective, must identify a suitable set of relations.</a:t>
            </a:r>
          </a:p>
        </p:txBody>
      </p:sp>
    </p:spTree>
    <p:extLst>
      <p:ext uri="{BB962C8B-B14F-4D97-AF65-F5344CB8AC3E}">
        <p14:creationId xmlns:p14="http://schemas.microsoft.com/office/powerpoint/2010/main" val="214908529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63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6244-0DD5-41B0-B79A-D7FCA9B46927}" type="slidenum">
              <a:rPr lang="en-US"/>
              <a:pPr/>
              <a:t>5</a:t>
            </a:fld>
            <a:endParaRPr lang="en-US"/>
          </a:p>
        </p:txBody>
      </p:sp>
      <p:sp>
        <p:nvSpPr>
          <p:cNvPr id="501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 smtClean="0">
                <a:latin typeface="Times" pitchFamily="18" charset="0"/>
              </a:rPr>
              <a:t>Purpose of Normalization</a:t>
            </a:r>
            <a:endParaRPr lang="en-GB" b="1" dirty="0">
              <a:latin typeface="Times" pitchFamily="18" charset="0"/>
            </a:endParaRPr>
          </a:p>
        </p:txBody>
      </p:sp>
      <p:sp>
        <p:nvSpPr>
          <p:cNvPr id="501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988840"/>
            <a:ext cx="7727950" cy="4176464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altLang="en-US" sz="2800" dirty="0"/>
              <a:t>Characteristics of a suitable set of relations include: </a:t>
            </a:r>
          </a:p>
          <a:p>
            <a:pPr lvl="1"/>
            <a:r>
              <a:rPr lang="en-US" altLang="en-US" sz="2400" dirty="0"/>
              <a:t>the  </a:t>
            </a:r>
            <a:r>
              <a:rPr lang="en-US" altLang="en-US" sz="2400" i="1" dirty="0"/>
              <a:t>minimal</a:t>
            </a:r>
            <a:r>
              <a:rPr lang="en-US" altLang="en-US" sz="2400" dirty="0"/>
              <a:t> number of attributes necessary to support the data requirements of the enterprise;</a:t>
            </a:r>
          </a:p>
          <a:p>
            <a:pPr lvl="1"/>
            <a:r>
              <a:rPr lang="en-US" altLang="en-US" sz="2400" dirty="0"/>
              <a:t>attributes with a close logical relationship are found in the same relation;</a:t>
            </a:r>
            <a:endParaRPr lang="en-US" altLang="en-US" sz="2400" i="1" dirty="0"/>
          </a:p>
          <a:p>
            <a:pPr lvl="1"/>
            <a:r>
              <a:rPr lang="en-US" altLang="en-US" sz="2400" i="1" dirty="0"/>
              <a:t>minimal</a:t>
            </a:r>
            <a:r>
              <a:rPr lang="en-US" altLang="en-US" sz="2400" dirty="0"/>
              <a:t> redundancy with each attribute represented only once with the important exception of attributes that form all or part of foreign keys.</a:t>
            </a:r>
            <a:endParaRPr lang="en-GB" altLang="en-US" sz="2400" dirty="0"/>
          </a:p>
          <a:p>
            <a:pPr>
              <a:lnSpc>
                <a:spcPct val="90000"/>
              </a:lnSpc>
            </a:pPr>
            <a:endParaRPr lang="en-GB" dirty="0"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79704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63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6244-0DD5-41B0-B79A-D7FCA9B46927}" type="slidenum">
              <a:rPr lang="en-US"/>
              <a:pPr/>
              <a:t>6</a:t>
            </a:fld>
            <a:endParaRPr lang="en-US"/>
          </a:p>
        </p:txBody>
      </p:sp>
      <p:sp>
        <p:nvSpPr>
          <p:cNvPr id="501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 smtClean="0">
                <a:latin typeface="Times" pitchFamily="18" charset="0"/>
              </a:rPr>
              <a:t>Purpose of Normalization</a:t>
            </a:r>
            <a:endParaRPr lang="en-GB" b="1" dirty="0">
              <a:latin typeface="Times" pitchFamily="18" charset="0"/>
            </a:endParaRPr>
          </a:p>
        </p:txBody>
      </p:sp>
      <p:sp>
        <p:nvSpPr>
          <p:cNvPr id="501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988840"/>
            <a:ext cx="7727950" cy="4176464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altLang="en-US" dirty="0"/>
              <a:t>The benefits of using a database that has a suitable set of relations is that the database will be:</a:t>
            </a:r>
          </a:p>
          <a:p>
            <a:pPr lvl="1"/>
            <a:r>
              <a:rPr lang="en-US" altLang="en-US" dirty="0" smtClean="0"/>
              <a:t>Easier </a:t>
            </a:r>
            <a:r>
              <a:rPr lang="en-US" altLang="en-US" dirty="0"/>
              <a:t>for the user to access and maintain the data;</a:t>
            </a:r>
          </a:p>
          <a:p>
            <a:pPr lvl="1"/>
            <a:r>
              <a:rPr lang="en-US" altLang="en-US" dirty="0" smtClean="0"/>
              <a:t>Take </a:t>
            </a:r>
            <a:r>
              <a:rPr lang="en-US" altLang="en-US" dirty="0"/>
              <a:t>up minimal storage space on the computer. </a:t>
            </a:r>
            <a:endParaRPr lang="en-GB" altLang="en-US" dirty="0"/>
          </a:p>
          <a:p>
            <a:pPr>
              <a:lnSpc>
                <a:spcPct val="90000"/>
              </a:lnSpc>
            </a:pPr>
            <a:endParaRPr lang="en-GB" dirty="0"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69174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6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8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 smtClean="0">
                <a:latin typeface="Times" pitchFamily="18" charset="0"/>
              </a:rPr>
              <a:t>Normalization Supporting Database Design</a:t>
            </a:r>
            <a:endParaRPr lang="en-GB" b="1" dirty="0">
              <a:latin typeface="Times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F8B60-F35D-43D7-AE66-CC550BD805BC}" type="slidenum">
              <a:rPr lang="en-US"/>
              <a:pPr/>
              <a:t>7</a:t>
            </a:fld>
            <a:endParaRPr lang="en-US"/>
          </a:p>
        </p:txBody>
      </p:sp>
      <p:pic>
        <p:nvPicPr>
          <p:cNvPr id="8" name="Picture 13" descr="C13NF0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964" b="4156"/>
          <a:stretch>
            <a:fillRect/>
          </a:stretch>
        </p:blipFill>
        <p:spPr>
          <a:xfrm>
            <a:off x="1056481" y="1772816"/>
            <a:ext cx="7488238" cy="4441006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598000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F8B60-F35D-43D7-AE66-CC550BD805BC}" type="slidenum">
              <a:rPr lang="en-US"/>
              <a:pPr/>
              <a:t>8</a:t>
            </a:fld>
            <a:endParaRPr lang="en-US"/>
          </a:p>
        </p:txBody>
      </p:sp>
      <p:sp>
        <p:nvSpPr>
          <p:cNvPr id="50381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>
                <a:latin typeface="Times" pitchFamily="18" charset="0"/>
              </a:rPr>
              <a:t>Normalization</a:t>
            </a:r>
          </a:p>
        </p:txBody>
      </p:sp>
      <p:sp>
        <p:nvSpPr>
          <p:cNvPr id="503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16832"/>
            <a:ext cx="815340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GB" sz="2800" dirty="0" smtClean="0">
                <a:latin typeface="Times" pitchFamily="18" charset="0"/>
              </a:rPr>
              <a:t>The three most </a:t>
            </a:r>
            <a:r>
              <a:rPr lang="en-GB" sz="2800" dirty="0">
                <a:latin typeface="Times" pitchFamily="18" charset="0"/>
              </a:rPr>
              <a:t>commonly used normal </a:t>
            </a:r>
            <a:r>
              <a:rPr lang="en-GB" sz="2800" dirty="0" smtClean="0">
                <a:latin typeface="Times" pitchFamily="18" charset="0"/>
              </a:rPr>
              <a:t>forms are: 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>
                <a:latin typeface="Times" pitchFamily="18" charset="0"/>
              </a:rPr>
              <a:t>First Normal Form (1NF); 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>
                <a:latin typeface="Times" pitchFamily="18" charset="0"/>
              </a:rPr>
              <a:t>Second Normal Form (2NF);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>
                <a:latin typeface="Times" pitchFamily="18" charset="0"/>
              </a:rPr>
              <a:t>Third Normal Form (</a:t>
            </a:r>
            <a:r>
              <a:rPr lang="en-GB" sz="2400" dirty="0">
                <a:latin typeface="Times" pitchFamily="18" charset="0"/>
              </a:rPr>
              <a:t>3NF</a:t>
            </a:r>
            <a:r>
              <a:rPr lang="en-GB" sz="2400" dirty="0" smtClean="0">
                <a:latin typeface="Times" pitchFamily="18" charset="0"/>
              </a:rPr>
              <a:t>).</a:t>
            </a:r>
          </a:p>
          <a:p>
            <a:pPr>
              <a:lnSpc>
                <a:spcPct val="90000"/>
              </a:lnSpc>
            </a:pPr>
            <a:r>
              <a:rPr lang="en-GB" sz="2800" dirty="0" smtClean="0">
                <a:latin typeface="Times" pitchFamily="18" charset="0"/>
              </a:rPr>
              <a:t>Based </a:t>
            </a:r>
            <a:r>
              <a:rPr lang="en-GB" sz="2800" dirty="0">
                <a:latin typeface="Times" pitchFamily="18" charset="0"/>
              </a:rPr>
              <a:t>on functional dependencies among the attributes of a relation.</a:t>
            </a:r>
          </a:p>
          <a:p>
            <a:pPr>
              <a:lnSpc>
                <a:spcPct val="90000"/>
              </a:lnSpc>
            </a:pPr>
            <a:r>
              <a:rPr lang="en-GB" sz="2800" dirty="0" smtClean="0">
                <a:latin typeface="Times" pitchFamily="18" charset="0"/>
              </a:rPr>
              <a:t>A </a:t>
            </a:r>
            <a:r>
              <a:rPr lang="en-GB" sz="2800" dirty="0">
                <a:latin typeface="Times" pitchFamily="18" charset="0"/>
              </a:rPr>
              <a:t>relation can be normalized to a specific form to prevent possible occurrence of update anomalies.</a:t>
            </a:r>
          </a:p>
        </p:txBody>
      </p:sp>
    </p:spTree>
    <p:extLst>
      <p:ext uri="{BB962C8B-B14F-4D97-AF65-F5344CB8AC3E}">
        <p14:creationId xmlns:p14="http://schemas.microsoft.com/office/powerpoint/2010/main" val="213856994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11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74051-D520-4A5F-A45B-820AD7E60EBE}" type="slidenum">
              <a:rPr lang="en-US"/>
              <a:pPr/>
              <a:t>9</a:t>
            </a:fld>
            <a:endParaRPr lang="en-US"/>
          </a:p>
        </p:txBody>
      </p:sp>
      <p:sp>
        <p:nvSpPr>
          <p:cNvPr id="562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b="1"/>
              <a:t>Normalization</a:t>
            </a:r>
          </a:p>
        </p:txBody>
      </p:sp>
      <p:sp>
        <p:nvSpPr>
          <p:cNvPr id="562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132856"/>
            <a:ext cx="82296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Normalization is the process for assigning attributes to entities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Reduces data redundancies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Helps eliminate data anomalies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Produces controlled redundancies to link tables</a:t>
            </a:r>
            <a:endParaRPr lang="en-US" sz="1800" dirty="0"/>
          </a:p>
          <a:p>
            <a:pPr>
              <a:lnSpc>
                <a:spcPct val="90000"/>
              </a:lnSpc>
            </a:pPr>
            <a:r>
              <a:rPr lang="en-US" sz="2800" dirty="0"/>
              <a:t>Normalization stages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1NF - First normal form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2NF - Second normal form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3NF - Third normal form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4NF - Fourth normal form</a:t>
            </a:r>
          </a:p>
        </p:txBody>
      </p:sp>
    </p:spTree>
    <p:extLst>
      <p:ext uri="{BB962C8B-B14F-4D97-AF65-F5344CB8AC3E}">
        <p14:creationId xmlns:p14="http://schemas.microsoft.com/office/powerpoint/2010/main" val="85175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November 2018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DVLA Software Engineering Masters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74051-D520-4A5F-A45B-820AD7E60EBE}" type="slidenum">
              <a:rPr lang="en-US">
                <a:solidFill>
                  <a:srgbClr val="000000"/>
                </a:solidFill>
              </a:rPr>
              <a:pPr/>
              <a:t>10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62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b="1"/>
              <a:t>Normalization</a:t>
            </a:r>
          </a:p>
        </p:txBody>
      </p:sp>
      <p:sp>
        <p:nvSpPr>
          <p:cNvPr id="562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132856"/>
            <a:ext cx="8229600" cy="4114800"/>
          </a:xfrm>
        </p:spPr>
        <p:txBody>
          <a:bodyPr/>
          <a:lstStyle/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Database normalization is process used to organize a database into tables and columns.  </a:t>
            </a:r>
          </a:p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The idea is that a table should be about a </a:t>
            </a:r>
            <a:r>
              <a:rPr lang="en-US" i="1" dirty="0">
                <a:latin typeface="Times" panose="02020603050405020304" pitchFamily="18" charset="0"/>
                <a:cs typeface="Times" panose="02020603050405020304" pitchFamily="18" charset="0"/>
              </a:rPr>
              <a:t>specific </a:t>
            </a:r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topic and that only those columns which support that topic are included. </a:t>
            </a:r>
          </a:p>
        </p:txBody>
      </p:sp>
    </p:spTree>
    <p:extLst>
      <p:ext uri="{BB962C8B-B14F-4D97-AF65-F5344CB8AC3E}">
        <p14:creationId xmlns:p14="http://schemas.microsoft.com/office/powerpoint/2010/main" val="79784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November 2018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DVLA Software Engineering Masters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74051-D520-4A5F-A45B-820AD7E60EBE}" type="slidenum">
              <a:rPr lang="en-US">
                <a:solidFill>
                  <a:srgbClr val="000000"/>
                </a:solidFill>
              </a:rPr>
              <a:pPr/>
              <a:t>11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62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b="1"/>
              <a:t>Normalization</a:t>
            </a:r>
          </a:p>
        </p:txBody>
      </p:sp>
      <p:sp>
        <p:nvSpPr>
          <p:cNvPr id="562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132856"/>
            <a:ext cx="8229600" cy="4114800"/>
          </a:xfrm>
        </p:spPr>
        <p:txBody>
          <a:bodyPr/>
          <a:lstStyle/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For example, a spreadsheet containing information about sales people and customers servers several purposes:</a:t>
            </a:r>
            <a:endParaRPr lang="en-GB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lvl="1"/>
            <a:r>
              <a:rPr lang="en-GB" dirty="0">
                <a:latin typeface="Times" panose="02020603050405020304" pitchFamily="18" charset="0"/>
                <a:cs typeface="Times" panose="02020603050405020304" pitchFamily="18" charset="0"/>
              </a:rPr>
              <a:t>Identify sales people in your organization;</a:t>
            </a:r>
          </a:p>
          <a:p>
            <a:pPr lvl="1"/>
            <a:r>
              <a:rPr lang="en-GB" dirty="0">
                <a:latin typeface="Times" panose="02020603050405020304" pitchFamily="18" charset="0"/>
                <a:cs typeface="Times" panose="02020603050405020304" pitchFamily="18" charset="0"/>
              </a:rPr>
              <a:t>List all customers your company calls upon to sell product;</a:t>
            </a:r>
          </a:p>
          <a:p>
            <a:pPr lvl="1"/>
            <a:r>
              <a:rPr lang="en-GB" dirty="0">
                <a:latin typeface="Times" panose="02020603050405020304" pitchFamily="18" charset="0"/>
                <a:cs typeface="Times" panose="02020603050405020304" pitchFamily="18" charset="0"/>
              </a:rPr>
              <a:t>Identify which sales people call on specific customers.</a:t>
            </a:r>
          </a:p>
        </p:txBody>
      </p:sp>
    </p:spTree>
    <p:extLst>
      <p:ext uri="{BB962C8B-B14F-4D97-AF65-F5344CB8AC3E}">
        <p14:creationId xmlns:p14="http://schemas.microsoft.com/office/powerpoint/2010/main" val="357336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November 2018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DVLA Software Engineering Masters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74051-D520-4A5F-A45B-820AD7E60EBE}" type="slidenum">
              <a:rPr lang="en-US">
                <a:solidFill>
                  <a:srgbClr val="000000"/>
                </a:solidFill>
              </a:rPr>
              <a:pPr/>
              <a:t>12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62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b="1"/>
              <a:t>Normalization</a:t>
            </a:r>
          </a:p>
        </p:txBody>
      </p:sp>
      <p:sp>
        <p:nvSpPr>
          <p:cNvPr id="562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132856"/>
            <a:ext cx="8229600" cy="4114800"/>
          </a:xfrm>
        </p:spPr>
        <p:txBody>
          <a:bodyPr/>
          <a:lstStyle/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By limiting a table to one purpose you reduce the number of duplicate data that is contained within your database, which helps eliminate some issues stemming from database modifications.</a:t>
            </a:r>
          </a:p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To assist in achieving these objectives, some rules for database table organization have been developed. </a:t>
            </a:r>
            <a:endParaRPr lang="en-GB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36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E74CB-1D68-491B-AB66-0F1C03336E65}" type="slidenum">
              <a:rPr lang="en-US"/>
              <a:pPr/>
              <a:t>13</a:t>
            </a:fld>
            <a:endParaRPr lang="en-US"/>
          </a:p>
        </p:txBody>
      </p:sp>
      <p:sp>
        <p:nvSpPr>
          <p:cNvPr id="5058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>
                <a:latin typeface="Times" pitchFamily="18" charset="0"/>
              </a:rPr>
              <a:t>Data Redundancy</a:t>
            </a:r>
          </a:p>
        </p:txBody>
      </p:sp>
      <p:sp>
        <p:nvSpPr>
          <p:cNvPr id="505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988840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sz="2800" dirty="0">
                <a:latin typeface="Times" pitchFamily="18" charset="0"/>
              </a:rPr>
              <a:t>Major aim of relational database design is to group attributes into relations to minimize data redundancy and reduce file storage space required by base relations.</a:t>
            </a:r>
          </a:p>
          <a:p>
            <a:r>
              <a:rPr lang="en-GB" sz="2800" dirty="0" smtClean="0">
                <a:latin typeface="Times" pitchFamily="18" charset="0"/>
              </a:rPr>
              <a:t>Problems </a:t>
            </a:r>
            <a:r>
              <a:rPr lang="en-GB" sz="2800" dirty="0">
                <a:latin typeface="Times" pitchFamily="18" charset="0"/>
              </a:rPr>
              <a:t>associated with data redundancy are illustrated by comparing the following Staff and Branch relations with the </a:t>
            </a:r>
            <a:r>
              <a:rPr lang="en-GB" sz="2800" dirty="0" err="1">
                <a:latin typeface="Times" pitchFamily="18" charset="0"/>
              </a:rPr>
              <a:t>StaffBranch</a:t>
            </a:r>
            <a:r>
              <a:rPr lang="en-GB" sz="2800" dirty="0">
                <a:latin typeface="Times" pitchFamily="18" charset="0"/>
              </a:rPr>
              <a:t> relation.</a:t>
            </a:r>
          </a:p>
        </p:txBody>
      </p:sp>
    </p:spTree>
    <p:extLst>
      <p:ext uri="{BB962C8B-B14F-4D97-AF65-F5344CB8AC3E}">
        <p14:creationId xmlns:p14="http://schemas.microsoft.com/office/powerpoint/2010/main" val="338383310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5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5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5859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FC5E-7F95-4307-B0AE-121FD08C3D93}" type="slidenum">
              <a:rPr lang="en-US"/>
              <a:pPr/>
              <a:t>14</a:t>
            </a:fld>
            <a:endParaRPr lang="en-US"/>
          </a:p>
        </p:txBody>
      </p:sp>
      <p:sp>
        <p:nvSpPr>
          <p:cNvPr id="5079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>
                <a:latin typeface="Times" pitchFamily="18" charset="0"/>
              </a:rPr>
              <a:t>Data Redundancy</a:t>
            </a:r>
          </a:p>
        </p:txBody>
      </p:sp>
      <p:pic>
        <p:nvPicPr>
          <p:cNvPr id="507907" name="Picture 3" descr="D:\Database System 3e_tiff\Ch13-tif\DS3-Figure 13-01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194"/>
          <a:stretch>
            <a:fillRect/>
          </a:stretch>
        </p:blipFill>
        <p:spPr bwMode="auto">
          <a:xfrm>
            <a:off x="609600" y="1524000"/>
            <a:ext cx="3886200" cy="2133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7908" name="Picture 4" descr="D:\Database System 3e_tiff\Ch13-tif\DS3-Figure 13-02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886200"/>
            <a:ext cx="5562600" cy="2200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7909" name="Picture 5" descr="D:\Database System 3e_tiff\Ch13-tif\DS3-Figure 13-01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831" r="35294"/>
          <a:stretch>
            <a:fillRect/>
          </a:stretch>
        </p:blipFill>
        <p:spPr bwMode="auto">
          <a:xfrm>
            <a:off x="5029200" y="1524000"/>
            <a:ext cx="2514600" cy="1555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0856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01859-4EFF-4774-B2A1-BA4CFD3A8064}" type="slidenum">
              <a:rPr lang="en-US"/>
              <a:pPr/>
              <a:t>15</a:t>
            </a:fld>
            <a:endParaRPr lang="en-US"/>
          </a:p>
        </p:txBody>
      </p:sp>
      <p:sp>
        <p:nvSpPr>
          <p:cNvPr id="50995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>
                <a:latin typeface="Times" pitchFamily="18" charset="0"/>
              </a:rPr>
              <a:t>Data Redundancy</a:t>
            </a:r>
          </a:p>
        </p:txBody>
      </p:sp>
      <p:sp>
        <p:nvSpPr>
          <p:cNvPr id="50995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539552" y="1916832"/>
            <a:ext cx="800100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sz="2800" dirty="0" err="1">
                <a:latin typeface="Times" pitchFamily="18" charset="0"/>
              </a:rPr>
              <a:t>StaffBranch</a:t>
            </a:r>
            <a:r>
              <a:rPr lang="en-GB" sz="2800" dirty="0">
                <a:latin typeface="Times" pitchFamily="18" charset="0"/>
              </a:rPr>
              <a:t> relation has redundant data: </a:t>
            </a:r>
            <a:endParaRPr lang="en-GB" sz="2800" dirty="0" smtClean="0">
              <a:latin typeface="Times" pitchFamily="18" charset="0"/>
            </a:endParaRPr>
          </a:p>
          <a:p>
            <a:pPr lvl="1"/>
            <a:r>
              <a:rPr lang="en-GB" sz="2400" dirty="0" smtClean="0">
                <a:latin typeface="Times" pitchFamily="18" charset="0"/>
              </a:rPr>
              <a:t>Details </a:t>
            </a:r>
            <a:r>
              <a:rPr lang="en-GB" sz="2400" dirty="0">
                <a:latin typeface="Times" pitchFamily="18" charset="0"/>
              </a:rPr>
              <a:t>of a branch are repeated for every member of staff</a:t>
            </a:r>
            <a:r>
              <a:rPr lang="en-GB" sz="2400" dirty="0" smtClean="0">
                <a:latin typeface="Times" pitchFamily="18" charset="0"/>
              </a:rPr>
              <a:t>.</a:t>
            </a:r>
            <a:endParaRPr lang="en-GB" sz="2400" dirty="0">
              <a:latin typeface="Times" pitchFamily="18" charset="0"/>
            </a:endParaRPr>
          </a:p>
          <a:p>
            <a:r>
              <a:rPr lang="en-GB" sz="2800" dirty="0">
                <a:latin typeface="Times" pitchFamily="18" charset="0"/>
              </a:rPr>
              <a:t>In contrast, branch information appears only once for each branch in Branch relation and only </a:t>
            </a:r>
            <a:r>
              <a:rPr lang="en-GB" sz="2800" dirty="0" err="1">
                <a:latin typeface="Times" pitchFamily="18" charset="0"/>
              </a:rPr>
              <a:t>branchNo</a:t>
            </a:r>
            <a:r>
              <a:rPr lang="en-GB" sz="2800" dirty="0">
                <a:latin typeface="Times" pitchFamily="18" charset="0"/>
              </a:rPr>
              <a:t> is repeated in Staff relation, to represent where each member of staff works.</a:t>
            </a:r>
          </a:p>
          <a:p>
            <a:endParaRPr lang="en-GB" sz="2800" b="1" dirty="0"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70912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955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01859-4EFF-4774-B2A1-BA4CFD3A8064}" type="slidenum">
              <a:rPr lang="en-US"/>
              <a:pPr/>
              <a:t>16</a:t>
            </a:fld>
            <a:endParaRPr lang="en-US"/>
          </a:p>
        </p:txBody>
      </p:sp>
      <p:sp>
        <p:nvSpPr>
          <p:cNvPr id="50995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 smtClean="0">
                <a:latin typeface="Times" pitchFamily="18" charset="0"/>
              </a:rPr>
              <a:t>Lossless-join and Dependency Preservation Properties</a:t>
            </a:r>
            <a:endParaRPr lang="en-GB" b="1" dirty="0">
              <a:latin typeface="Times" pitchFamily="18" charset="0"/>
            </a:endParaRPr>
          </a:p>
        </p:txBody>
      </p:sp>
      <p:sp>
        <p:nvSpPr>
          <p:cNvPr id="50995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539552" y="1916832"/>
            <a:ext cx="800100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altLang="en-US" dirty="0">
                <a:latin typeface="Times" panose="02020603050405020304" pitchFamily="18" charset="0"/>
                <a:cs typeface="Times" panose="02020603050405020304" pitchFamily="18" charset="0"/>
              </a:rPr>
              <a:t>Two important properties of decomposition.</a:t>
            </a:r>
          </a:p>
          <a:p>
            <a:pPr lvl="1"/>
            <a:r>
              <a:rPr lang="en-GB" altLang="en-US" i="1" dirty="0">
                <a:latin typeface="Times" panose="02020603050405020304" pitchFamily="18" charset="0"/>
                <a:cs typeface="Times" panose="02020603050405020304" pitchFamily="18" charset="0"/>
              </a:rPr>
              <a:t>Lossless-join property</a:t>
            </a:r>
            <a:r>
              <a:rPr lang="en-GB" altLang="en-US" dirty="0">
                <a:latin typeface="Times" panose="02020603050405020304" pitchFamily="18" charset="0"/>
                <a:cs typeface="Times" panose="02020603050405020304" pitchFamily="18" charset="0"/>
              </a:rPr>
              <a:t> enables us to find any instance of the original relation from corresponding instances in the smaller relations. </a:t>
            </a:r>
          </a:p>
          <a:p>
            <a:pPr lvl="1"/>
            <a:r>
              <a:rPr lang="en-GB" altLang="en-US" i="1" dirty="0">
                <a:latin typeface="Times" panose="02020603050405020304" pitchFamily="18" charset="0"/>
                <a:cs typeface="Times" panose="02020603050405020304" pitchFamily="18" charset="0"/>
              </a:rPr>
              <a:t>Dependency preservation property</a:t>
            </a:r>
            <a:r>
              <a:rPr lang="en-GB" altLang="en-US" dirty="0">
                <a:latin typeface="Times" panose="02020603050405020304" pitchFamily="18" charset="0"/>
                <a:cs typeface="Times" panose="02020603050405020304" pitchFamily="18" charset="0"/>
              </a:rPr>
              <a:t> enables us to enforce a constraint on the original relation by enforcing some constraint on each of the smaller relations. </a:t>
            </a:r>
          </a:p>
          <a:p>
            <a:endParaRPr lang="en-GB" sz="2800" b="1" dirty="0"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298037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955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DVLA Software Engineering Masters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3EBB-0FAD-4137-80C0-86CF6E566369}" type="slidenum">
              <a:rPr lang="en-US"/>
              <a:pPr/>
              <a:t>17</a:t>
            </a:fld>
            <a:endParaRPr lang="en-US"/>
          </a:p>
        </p:txBody>
      </p:sp>
      <p:sp>
        <p:nvSpPr>
          <p:cNvPr id="51200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>
                <a:latin typeface="Times" pitchFamily="18" charset="0"/>
              </a:rPr>
              <a:t>Update Anomalies</a:t>
            </a:r>
          </a:p>
        </p:txBody>
      </p:sp>
      <p:sp>
        <p:nvSpPr>
          <p:cNvPr id="51200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11560" y="1988840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GB" dirty="0">
                <a:latin typeface="Times" pitchFamily="18" charset="0"/>
              </a:rPr>
              <a:t>Relations that contain redundant information may potentially suffer from update anomalies.  </a:t>
            </a:r>
          </a:p>
          <a:p>
            <a:pPr>
              <a:lnSpc>
                <a:spcPct val="90000"/>
              </a:lnSpc>
            </a:pPr>
            <a:endParaRPr lang="en-GB" dirty="0">
              <a:latin typeface="Times" pitchFamily="18" charset="0"/>
            </a:endParaRPr>
          </a:p>
          <a:p>
            <a:pPr>
              <a:lnSpc>
                <a:spcPct val="90000"/>
              </a:lnSpc>
            </a:pPr>
            <a:r>
              <a:rPr lang="en-GB" dirty="0">
                <a:latin typeface="Times" pitchFamily="18" charset="0"/>
              </a:rPr>
              <a:t>Types of update anomalies include:</a:t>
            </a:r>
          </a:p>
          <a:p>
            <a:pPr lvl="1">
              <a:lnSpc>
                <a:spcPct val="90000"/>
              </a:lnSpc>
            </a:pPr>
            <a:r>
              <a:rPr lang="en-GB" dirty="0" smtClean="0">
                <a:latin typeface="Times" pitchFamily="18" charset="0"/>
              </a:rPr>
              <a:t>Insertion;</a:t>
            </a:r>
            <a:endParaRPr lang="en-GB" dirty="0">
              <a:latin typeface="Times" pitchFamily="18" charset="0"/>
            </a:endParaRPr>
          </a:p>
          <a:p>
            <a:pPr lvl="1">
              <a:lnSpc>
                <a:spcPct val="90000"/>
              </a:lnSpc>
            </a:pPr>
            <a:r>
              <a:rPr lang="en-GB" dirty="0" smtClean="0">
                <a:latin typeface="Times" pitchFamily="18" charset="0"/>
              </a:rPr>
              <a:t>Deletion;</a:t>
            </a:r>
            <a:endParaRPr lang="en-GB" dirty="0">
              <a:latin typeface="Times" pitchFamily="18" charset="0"/>
            </a:endParaRPr>
          </a:p>
          <a:p>
            <a:pPr lvl="1">
              <a:lnSpc>
                <a:spcPct val="90000"/>
              </a:lnSpc>
            </a:pPr>
            <a:r>
              <a:rPr lang="en-GB" dirty="0">
                <a:latin typeface="Times" pitchFamily="18" charset="0"/>
              </a:rPr>
              <a:t>Modification.</a:t>
            </a:r>
          </a:p>
        </p:txBody>
      </p:sp>
    </p:spTree>
    <p:extLst>
      <p:ext uri="{BB962C8B-B14F-4D97-AF65-F5344CB8AC3E}">
        <p14:creationId xmlns:p14="http://schemas.microsoft.com/office/powerpoint/2010/main" val="348624575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03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DVLA Software Engineering Masters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3EBB-0FAD-4137-80C0-86CF6E566369}" type="slidenum">
              <a:rPr lang="en-US"/>
              <a:pPr/>
              <a:t>18</a:t>
            </a:fld>
            <a:endParaRPr lang="en-US"/>
          </a:p>
        </p:txBody>
      </p:sp>
      <p:sp>
        <p:nvSpPr>
          <p:cNvPr id="51200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 smtClean="0">
                <a:latin typeface="Times" pitchFamily="18" charset="0"/>
              </a:rPr>
              <a:t>Insertion Anomalies</a:t>
            </a:r>
            <a:endParaRPr lang="en-GB" b="1" dirty="0">
              <a:latin typeface="Times" pitchFamily="18" charset="0"/>
            </a:endParaRPr>
          </a:p>
        </p:txBody>
      </p:sp>
      <p:sp>
        <p:nvSpPr>
          <p:cNvPr id="51200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11560" y="1988840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GB" sz="2800" dirty="0" smtClean="0">
                <a:latin typeface="Times" pitchFamily="18" charset="0"/>
              </a:rPr>
              <a:t>To insert the details of new members of staff into the </a:t>
            </a:r>
            <a:r>
              <a:rPr lang="en-GB" sz="2800" dirty="0" err="1" smtClean="0">
                <a:latin typeface="Times" pitchFamily="18" charset="0"/>
              </a:rPr>
              <a:t>StaffBranch</a:t>
            </a:r>
            <a:r>
              <a:rPr lang="en-GB" sz="2800" dirty="0" smtClean="0">
                <a:latin typeface="Times" pitchFamily="18" charset="0"/>
              </a:rPr>
              <a:t> relation: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>
                <a:latin typeface="Times" pitchFamily="18" charset="0"/>
              </a:rPr>
              <a:t>We must enter the correct details of the branch at which the staff are to be located to keep the data consistent.</a:t>
            </a:r>
          </a:p>
          <a:p>
            <a:pPr>
              <a:lnSpc>
                <a:spcPct val="90000"/>
              </a:lnSpc>
            </a:pPr>
            <a:endParaRPr lang="en-GB" dirty="0">
              <a:latin typeface="Times" pitchFamily="18" charset="0"/>
            </a:endParaRPr>
          </a:p>
          <a:p>
            <a:pPr>
              <a:lnSpc>
                <a:spcPct val="90000"/>
              </a:lnSpc>
            </a:pPr>
            <a:endParaRPr lang="en-GB" dirty="0">
              <a:latin typeface="Times" pitchFamily="18" charset="0"/>
            </a:endParaRPr>
          </a:p>
        </p:txBody>
      </p:sp>
      <p:pic>
        <p:nvPicPr>
          <p:cNvPr id="7" name="Picture 6" descr="D:\Database System 3e_tiff\Ch13-tif\DS3-Figure 13-02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124325"/>
            <a:ext cx="7200800" cy="2200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66985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03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DVLA Software Engineering Masters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3EBB-0FAD-4137-80C0-86CF6E566369}" type="slidenum">
              <a:rPr lang="en-US"/>
              <a:pPr/>
              <a:t>19</a:t>
            </a:fld>
            <a:endParaRPr lang="en-US"/>
          </a:p>
        </p:txBody>
      </p:sp>
      <p:sp>
        <p:nvSpPr>
          <p:cNvPr id="51200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 smtClean="0">
                <a:latin typeface="Times" pitchFamily="18" charset="0"/>
              </a:rPr>
              <a:t>Deletion Anomalies</a:t>
            </a:r>
            <a:endParaRPr lang="en-GB" b="1" dirty="0">
              <a:latin typeface="Times" pitchFamily="18" charset="0"/>
            </a:endParaRPr>
          </a:p>
        </p:txBody>
      </p:sp>
      <p:sp>
        <p:nvSpPr>
          <p:cNvPr id="51200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11560" y="1988840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GB" sz="2400" dirty="0" smtClean="0">
                <a:latin typeface="Times" pitchFamily="18" charset="0"/>
              </a:rPr>
              <a:t>If we delete a tuple from the </a:t>
            </a:r>
            <a:r>
              <a:rPr lang="en-GB" sz="2400" dirty="0" err="1" smtClean="0">
                <a:latin typeface="Times" pitchFamily="18" charset="0"/>
              </a:rPr>
              <a:t>StaffBranch</a:t>
            </a:r>
            <a:r>
              <a:rPr lang="en-GB" sz="2400" dirty="0" smtClean="0">
                <a:latin typeface="Times" pitchFamily="18" charset="0"/>
              </a:rPr>
              <a:t> relation that represents, the last member of staff located at a branch:</a:t>
            </a:r>
          </a:p>
          <a:p>
            <a:pPr lvl="1">
              <a:lnSpc>
                <a:spcPct val="90000"/>
              </a:lnSpc>
            </a:pPr>
            <a:r>
              <a:rPr lang="en-GB" sz="2000" dirty="0" smtClean="0">
                <a:latin typeface="Times" pitchFamily="18" charset="0"/>
              </a:rPr>
              <a:t>The details about that branch are lost from the database;</a:t>
            </a:r>
          </a:p>
          <a:p>
            <a:pPr lvl="1">
              <a:lnSpc>
                <a:spcPct val="90000"/>
              </a:lnSpc>
            </a:pPr>
            <a:r>
              <a:rPr lang="en-GB" sz="2000" dirty="0" smtClean="0">
                <a:latin typeface="Times" pitchFamily="18" charset="0"/>
              </a:rPr>
              <a:t>If we delete the tuple for SA9 (Mary Howe) we lose the details relating to branch B007.</a:t>
            </a:r>
            <a:endParaRPr lang="en-GB" sz="2400" dirty="0" smtClean="0">
              <a:latin typeface="Times" pitchFamily="18" charset="0"/>
            </a:endParaRPr>
          </a:p>
          <a:p>
            <a:pPr>
              <a:lnSpc>
                <a:spcPct val="90000"/>
              </a:lnSpc>
            </a:pPr>
            <a:endParaRPr lang="en-GB" dirty="0">
              <a:latin typeface="Times" pitchFamily="18" charset="0"/>
            </a:endParaRPr>
          </a:p>
          <a:p>
            <a:pPr>
              <a:lnSpc>
                <a:spcPct val="90000"/>
              </a:lnSpc>
            </a:pPr>
            <a:endParaRPr lang="en-GB" dirty="0">
              <a:latin typeface="Times" pitchFamily="18" charset="0"/>
            </a:endParaRPr>
          </a:p>
        </p:txBody>
      </p:sp>
      <p:pic>
        <p:nvPicPr>
          <p:cNvPr id="7" name="Picture 6" descr="D:\Database System 3e_tiff\Ch13-tif\DS3-Figure 13-02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124325"/>
            <a:ext cx="7200800" cy="2200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438844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03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DVLA Software Engineering Masters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3EBB-0FAD-4137-80C0-86CF6E566369}" type="slidenum">
              <a:rPr lang="en-US"/>
              <a:pPr/>
              <a:t>20</a:t>
            </a:fld>
            <a:endParaRPr lang="en-US"/>
          </a:p>
        </p:txBody>
      </p:sp>
      <p:sp>
        <p:nvSpPr>
          <p:cNvPr id="51200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 smtClean="0">
                <a:latin typeface="Times" pitchFamily="18" charset="0"/>
              </a:rPr>
              <a:t>Modification Anomalies</a:t>
            </a:r>
            <a:endParaRPr lang="en-GB" b="1" dirty="0">
              <a:latin typeface="Times" pitchFamily="18" charset="0"/>
            </a:endParaRPr>
          </a:p>
        </p:txBody>
      </p:sp>
      <p:sp>
        <p:nvSpPr>
          <p:cNvPr id="51200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11560" y="1988840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GB" sz="2800" dirty="0" smtClean="0">
                <a:latin typeface="Times" pitchFamily="18" charset="0"/>
              </a:rPr>
              <a:t>If we want to change the value of one of the attributes of a particular branch in the </a:t>
            </a:r>
            <a:r>
              <a:rPr lang="en-GB" sz="2800" dirty="0" err="1" smtClean="0">
                <a:latin typeface="Times" pitchFamily="18" charset="0"/>
              </a:rPr>
              <a:t>StaffBranch</a:t>
            </a:r>
            <a:r>
              <a:rPr lang="en-GB" sz="2800" dirty="0" smtClean="0">
                <a:latin typeface="Times" pitchFamily="18" charset="0"/>
              </a:rPr>
              <a:t> relation: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>
                <a:latin typeface="Times" pitchFamily="18" charset="0"/>
              </a:rPr>
              <a:t>For example the address of branch number B003: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>
                <a:latin typeface="Times" pitchFamily="18" charset="0"/>
              </a:rPr>
              <a:t>We must update the tuples of all staff located at that branch.</a:t>
            </a:r>
            <a:endParaRPr lang="en-GB" sz="2000" dirty="0">
              <a:latin typeface="Times" pitchFamily="18" charset="0"/>
            </a:endParaRPr>
          </a:p>
          <a:p>
            <a:pPr>
              <a:lnSpc>
                <a:spcPct val="90000"/>
              </a:lnSpc>
            </a:pPr>
            <a:endParaRPr lang="en-GB" dirty="0">
              <a:latin typeface="Times" pitchFamily="18" charset="0"/>
            </a:endParaRPr>
          </a:p>
        </p:txBody>
      </p:sp>
      <p:pic>
        <p:nvPicPr>
          <p:cNvPr id="7" name="Picture 6" descr="D:\Database System 3e_tiff\Ch13-tif\DS3-Figure 13-02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124325"/>
            <a:ext cx="7200800" cy="2200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10725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FB90D-E779-4A59-B204-AA8EC42033D5}" type="slidenum">
              <a:rPr lang="en-US"/>
              <a:pPr/>
              <a:t>21</a:t>
            </a:fld>
            <a:endParaRPr lang="en-US"/>
          </a:p>
        </p:txBody>
      </p:sp>
      <p:sp>
        <p:nvSpPr>
          <p:cNvPr id="51507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Functional</a:t>
            </a:r>
            <a:r>
              <a:rPr lang="en-GB" b="1" dirty="0">
                <a:latin typeface="CG Times" charset="0"/>
              </a:rPr>
              <a:t> Dependency</a:t>
            </a:r>
          </a:p>
        </p:txBody>
      </p:sp>
      <p:sp>
        <p:nvSpPr>
          <p:cNvPr id="51507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539552" y="1916832"/>
            <a:ext cx="7727950" cy="4248472"/>
          </a:xfrm>
        </p:spPr>
        <p:txBody>
          <a:bodyPr/>
          <a:lstStyle/>
          <a:p>
            <a:r>
              <a:rPr lang="en-GB" dirty="0" smtClean="0">
                <a:latin typeface="Times" pitchFamily="18" charset="0"/>
              </a:rPr>
              <a:t>The main </a:t>
            </a:r>
            <a:r>
              <a:rPr lang="en-GB" dirty="0">
                <a:latin typeface="Times" pitchFamily="18" charset="0"/>
              </a:rPr>
              <a:t>concept associated with </a:t>
            </a:r>
            <a:r>
              <a:rPr lang="en-GB" dirty="0" smtClean="0">
                <a:latin typeface="Times" pitchFamily="18" charset="0"/>
              </a:rPr>
              <a:t>normalization is functional dependency.</a:t>
            </a:r>
            <a:endParaRPr lang="en-GB" dirty="0">
              <a:latin typeface="Times" pitchFamily="18" charset="0"/>
            </a:endParaRPr>
          </a:p>
          <a:p>
            <a:r>
              <a:rPr lang="en-GB" dirty="0" smtClean="0">
                <a:latin typeface="Times" pitchFamily="18" charset="0"/>
              </a:rPr>
              <a:t>Functional </a:t>
            </a:r>
            <a:r>
              <a:rPr lang="en-GB" dirty="0">
                <a:latin typeface="Times" pitchFamily="18" charset="0"/>
              </a:rPr>
              <a:t>Dependency</a:t>
            </a:r>
          </a:p>
          <a:p>
            <a:pPr lvl="1"/>
            <a:r>
              <a:rPr lang="en-GB" dirty="0">
                <a:latin typeface="Times" pitchFamily="18" charset="0"/>
              </a:rPr>
              <a:t>Describes relationship between attributes in a relation.  </a:t>
            </a:r>
          </a:p>
          <a:p>
            <a:pPr lvl="1"/>
            <a:r>
              <a:rPr lang="en-GB" dirty="0">
                <a:latin typeface="Times" pitchFamily="18" charset="0"/>
              </a:rPr>
              <a:t>If A and B are attributes of relation </a:t>
            </a:r>
            <a:r>
              <a:rPr lang="en-GB" dirty="0" smtClean="0">
                <a:latin typeface="Times" pitchFamily="18" charset="0"/>
              </a:rPr>
              <a:t>R</a:t>
            </a:r>
            <a:r>
              <a:rPr lang="en-GB" dirty="0">
                <a:latin typeface="Times" pitchFamily="18" charset="0"/>
              </a:rPr>
              <a:t>:</a:t>
            </a:r>
            <a:r>
              <a:rPr lang="en-GB" dirty="0" smtClean="0">
                <a:latin typeface="Times" pitchFamily="18" charset="0"/>
              </a:rPr>
              <a:t> </a:t>
            </a:r>
          </a:p>
          <a:p>
            <a:pPr lvl="2"/>
            <a:r>
              <a:rPr lang="en-GB" dirty="0" smtClean="0">
                <a:latin typeface="Times" pitchFamily="18" charset="0"/>
              </a:rPr>
              <a:t>B </a:t>
            </a:r>
            <a:r>
              <a:rPr lang="en-GB" dirty="0">
                <a:latin typeface="Times" pitchFamily="18" charset="0"/>
              </a:rPr>
              <a:t>is functionally dependent on A (denoted</a:t>
            </a:r>
            <a:r>
              <a:rPr lang="en-GB" dirty="0"/>
              <a:t> A </a:t>
            </a:r>
            <a:r>
              <a:rPr lang="en-GB" dirty="0">
                <a:sym typeface="Wingdings" pitchFamily="2" charset="2"/>
              </a:rPr>
              <a:t></a:t>
            </a:r>
            <a:r>
              <a:rPr lang="en-GB" dirty="0"/>
              <a:t> B</a:t>
            </a:r>
            <a:r>
              <a:rPr lang="en-GB" dirty="0">
                <a:latin typeface="Times" pitchFamily="18" charset="0"/>
              </a:rPr>
              <a:t>), if each value of A in R is associated with exactly one value of B in R.</a:t>
            </a:r>
          </a:p>
        </p:txBody>
      </p:sp>
    </p:spTree>
    <p:extLst>
      <p:ext uri="{BB962C8B-B14F-4D97-AF65-F5344CB8AC3E}">
        <p14:creationId xmlns:p14="http://schemas.microsoft.com/office/powerpoint/2010/main" val="26074641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75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00DE-B84D-4DDE-8262-3BE22D3D5455}" type="slidenum">
              <a:rPr lang="en-US"/>
              <a:pPr/>
              <a:t>22</a:t>
            </a:fld>
            <a:endParaRPr lang="en-US"/>
          </a:p>
        </p:txBody>
      </p:sp>
      <p:sp>
        <p:nvSpPr>
          <p:cNvPr id="5160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Functional</a:t>
            </a:r>
            <a:r>
              <a:rPr lang="en-GB" b="1" dirty="0">
                <a:latin typeface="CG Times" charset="0"/>
              </a:rPr>
              <a:t> Dependency</a:t>
            </a:r>
          </a:p>
        </p:txBody>
      </p:sp>
      <p:sp>
        <p:nvSpPr>
          <p:cNvPr id="516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916832"/>
            <a:ext cx="7727950" cy="2209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dirty="0">
                <a:latin typeface="Times" pitchFamily="18" charset="0"/>
              </a:rPr>
              <a:t>Property of the meaning (or semantics) of the attributes in a relation.</a:t>
            </a:r>
          </a:p>
          <a:p>
            <a:pPr>
              <a:lnSpc>
                <a:spcPct val="30000"/>
              </a:lnSpc>
            </a:pPr>
            <a:endParaRPr lang="en-GB" b="1" dirty="0">
              <a:latin typeface="Times" pitchFamily="18" charset="0"/>
            </a:endParaRPr>
          </a:p>
          <a:p>
            <a:r>
              <a:rPr lang="en-GB" dirty="0">
                <a:latin typeface="Times" pitchFamily="18" charset="0"/>
              </a:rPr>
              <a:t>Diagrammatic representation:</a:t>
            </a:r>
          </a:p>
          <a:p>
            <a:endParaRPr lang="en-GB" b="1" dirty="0">
              <a:latin typeface="Times" pitchFamily="18" charset="0"/>
            </a:endParaRPr>
          </a:p>
          <a:p>
            <a:endParaRPr lang="en-GB" b="1" dirty="0">
              <a:latin typeface="Times" pitchFamily="18" charset="0"/>
            </a:endParaRPr>
          </a:p>
          <a:p>
            <a:endParaRPr lang="en-GB" b="1" dirty="0">
              <a:latin typeface="Times" pitchFamily="18" charset="0"/>
            </a:endParaRPr>
          </a:p>
          <a:p>
            <a:endParaRPr lang="en-GB" b="1" dirty="0">
              <a:latin typeface="Times" pitchFamily="18" charset="0"/>
            </a:endParaRPr>
          </a:p>
        </p:txBody>
      </p:sp>
      <p:pic>
        <p:nvPicPr>
          <p:cNvPr id="516100" name="Picture 4" descr="D:\Database System 3e_tiff\Ch13-tif\DS3-Figure 13-03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5064"/>
            <a:ext cx="7162800" cy="8540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6101" name="Rectangle 5"/>
          <p:cNvSpPr>
            <a:spLocks noChangeArrowheads="1"/>
          </p:cNvSpPr>
          <p:nvPr/>
        </p:nvSpPr>
        <p:spPr bwMode="auto">
          <a:xfrm>
            <a:off x="609600" y="4800600"/>
            <a:ext cx="77279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/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Char char="u"/>
            </a:pPr>
            <a:r>
              <a:rPr lang="en-GB" sz="2800" i="1" dirty="0">
                <a:latin typeface="Times" pitchFamily="18" charset="0"/>
              </a:rPr>
              <a:t>Determinant</a:t>
            </a:r>
            <a:r>
              <a:rPr lang="en-GB" sz="2800" dirty="0">
                <a:latin typeface="Times" pitchFamily="18" charset="0"/>
              </a:rPr>
              <a:t> of a functional dependency refers to attribute or group of attributes on left-hand side of the arrow.</a:t>
            </a:r>
          </a:p>
        </p:txBody>
      </p:sp>
    </p:spTree>
    <p:extLst>
      <p:ext uri="{BB962C8B-B14F-4D97-AF65-F5344CB8AC3E}">
        <p14:creationId xmlns:p14="http://schemas.microsoft.com/office/powerpoint/2010/main" val="2345170956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6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6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6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099" grpId="0" build="p" autoUpdateAnimBg="0"/>
      <p:bldP spid="516101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A0A3-410D-4E5E-9608-2A44D9CFFDCF}" type="slidenum">
              <a:rPr lang="en-US"/>
              <a:pPr/>
              <a:t>23</a:t>
            </a:fld>
            <a:endParaRPr lang="en-US"/>
          </a:p>
        </p:txBody>
      </p:sp>
      <p:sp>
        <p:nvSpPr>
          <p:cNvPr id="518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Example</a:t>
            </a:r>
            <a:r>
              <a:rPr lang="en-GB" b="1" dirty="0">
                <a:latin typeface="CG Times" charset="0"/>
              </a:rPr>
              <a:t> - Functional Dependency</a:t>
            </a:r>
          </a:p>
        </p:txBody>
      </p:sp>
      <p:pic>
        <p:nvPicPr>
          <p:cNvPr id="518147" name="Picture 3" descr="D:\Database System 3e_tiff\Ch13-tif\DS3-Figure 13-04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8840"/>
            <a:ext cx="5486400" cy="4344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58393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0DD52-1548-4F6D-97E9-BF7746119D0F}" type="slidenum">
              <a:rPr lang="en-US"/>
              <a:pPr/>
              <a:t>24</a:t>
            </a:fld>
            <a:endParaRPr lang="en-US"/>
          </a:p>
        </p:txBody>
      </p:sp>
      <p:sp>
        <p:nvSpPr>
          <p:cNvPr id="520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Functional</a:t>
            </a:r>
            <a:r>
              <a:rPr lang="en-GB" b="1" dirty="0">
                <a:latin typeface="CG Times" charset="0"/>
              </a:rPr>
              <a:t> Dependency</a:t>
            </a:r>
          </a:p>
        </p:txBody>
      </p:sp>
      <p:sp>
        <p:nvSpPr>
          <p:cNvPr id="520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16832"/>
            <a:ext cx="7848600" cy="4114800"/>
          </a:xfrm>
        </p:spPr>
        <p:txBody>
          <a:bodyPr/>
          <a:lstStyle/>
          <a:p>
            <a:r>
              <a:rPr lang="en-US" dirty="0">
                <a:latin typeface="Times" pitchFamily="18" charset="0"/>
                <a:cs typeface="Times New Roman" pitchFamily="18" charset="0"/>
              </a:rPr>
              <a:t>Main characteristics of functional dependencies used in normalization:</a:t>
            </a:r>
          </a:p>
          <a:p>
            <a:pPr lvl="1">
              <a:lnSpc>
                <a:spcPct val="20000"/>
              </a:lnSpc>
            </a:pPr>
            <a:endParaRPr lang="en-US" dirty="0">
              <a:latin typeface="Times" pitchFamily="18" charset="0"/>
              <a:cs typeface="Times New Roman" pitchFamily="18" charset="0"/>
            </a:endParaRPr>
          </a:p>
          <a:p>
            <a:pPr lvl="1"/>
            <a:r>
              <a:rPr lang="en-US" dirty="0">
                <a:latin typeface="Times" pitchFamily="18" charset="0"/>
                <a:cs typeface="Times New Roman" pitchFamily="18" charset="0"/>
              </a:rPr>
              <a:t>H</a:t>
            </a:r>
            <a:r>
              <a:rPr lang="en-US" dirty="0" smtClean="0">
                <a:latin typeface="Times" pitchFamily="18" charset="0"/>
                <a:cs typeface="Times New Roman" pitchFamily="18" charset="0"/>
              </a:rPr>
              <a:t>ave </a:t>
            </a:r>
            <a:r>
              <a:rPr lang="en-US" dirty="0">
                <a:latin typeface="Times" pitchFamily="18" charset="0"/>
                <a:cs typeface="Times New Roman" pitchFamily="18" charset="0"/>
              </a:rPr>
              <a:t>a 1:1 relationship between attribute(s) on left and right-hand side of a dependency;</a:t>
            </a:r>
          </a:p>
          <a:p>
            <a:pPr lvl="1"/>
            <a:r>
              <a:rPr lang="en-US" dirty="0">
                <a:latin typeface="Times" pitchFamily="18" charset="0"/>
                <a:cs typeface="Times New Roman" pitchFamily="18" charset="0"/>
              </a:rPr>
              <a:t>H</a:t>
            </a:r>
            <a:r>
              <a:rPr lang="en-US" dirty="0" smtClean="0">
                <a:latin typeface="Times" pitchFamily="18" charset="0"/>
                <a:cs typeface="Times New Roman" pitchFamily="18" charset="0"/>
              </a:rPr>
              <a:t>old </a:t>
            </a:r>
            <a:r>
              <a:rPr lang="en-US" dirty="0">
                <a:latin typeface="Times" pitchFamily="18" charset="0"/>
                <a:cs typeface="Times New Roman" pitchFamily="18" charset="0"/>
              </a:rPr>
              <a:t>for all time;</a:t>
            </a:r>
          </a:p>
          <a:p>
            <a:pPr lvl="1"/>
            <a:r>
              <a:rPr lang="en-US" dirty="0">
                <a:latin typeface="Times" pitchFamily="18" charset="0"/>
                <a:cs typeface="Times New Roman" pitchFamily="18" charset="0"/>
              </a:rPr>
              <a:t>A</a:t>
            </a:r>
            <a:r>
              <a:rPr lang="en-US" dirty="0" smtClean="0">
                <a:latin typeface="Times" pitchFamily="18" charset="0"/>
                <a:cs typeface="Times New Roman" pitchFamily="18" charset="0"/>
              </a:rPr>
              <a:t>re </a:t>
            </a:r>
            <a:r>
              <a:rPr lang="en-US" dirty="0">
                <a:latin typeface="Times" pitchFamily="18" charset="0"/>
                <a:cs typeface="Times New Roman" pitchFamily="18" charset="0"/>
              </a:rPr>
              <a:t>nontrivial.</a:t>
            </a:r>
          </a:p>
          <a:p>
            <a:endParaRPr lang="en-GB" b="1" dirty="0"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047712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0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0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0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0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0195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2DE6A-18BB-4045-B64C-C83623AD8328}" type="slidenum">
              <a:rPr lang="en-US"/>
              <a:pPr/>
              <a:t>25</a:t>
            </a:fld>
            <a:endParaRPr lang="en-US"/>
          </a:p>
        </p:txBody>
      </p:sp>
      <p:sp>
        <p:nvSpPr>
          <p:cNvPr id="521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" pitchFamily="18" charset="0"/>
                <a:cs typeface="Times New Roman" pitchFamily="18" charset="0"/>
              </a:rPr>
              <a:t>Functional Dependency</a:t>
            </a:r>
            <a:r>
              <a:rPr lang="en-GB" dirty="0"/>
              <a:t> </a:t>
            </a:r>
          </a:p>
        </p:txBody>
      </p:sp>
      <p:sp>
        <p:nvSpPr>
          <p:cNvPr id="521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88840"/>
            <a:ext cx="7992888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>
                <a:latin typeface="Times" pitchFamily="18" charset="0"/>
                <a:cs typeface="Times New Roman" pitchFamily="18" charset="0"/>
              </a:rPr>
              <a:t>Complete set of functional dependencies for a given relation can be very large. </a:t>
            </a:r>
          </a:p>
          <a:p>
            <a:pPr>
              <a:lnSpc>
                <a:spcPct val="20000"/>
              </a:lnSpc>
            </a:pPr>
            <a:endParaRPr lang="en-GB" sz="2800" dirty="0">
              <a:latin typeface="Times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 sz="2800" dirty="0">
                <a:latin typeface="Times" pitchFamily="18" charset="0"/>
                <a:cs typeface="Times New Roman" pitchFamily="18" charset="0"/>
              </a:rPr>
              <a:t>Important</a:t>
            </a:r>
            <a:r>
              <a:rPr lang="en-US" sz="2800" dirty="0">
                <a:latin typeface="Times" pitchFamily="18" charset="0"/>
                <a:cs typeface="Times New Roman" pitchFamily="18" charset="0"/>
              </a:rPr>
              <a:t> to find an approach that can reduce set to a manageable size.</a:t>
            </a:r>
          </a:p>
          <a:p>
            <a:pPr>
              <a:lnSpc>
                <a:spcPct val="20000"/>
              </a:lnSpc>
            </a:pPr>
            <a:endParaRPr lang="en-US" sz="2800" dirty="0">
              <a:latin typeface="Times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 sz="2800" dirty="0">
                <a:latin typeface="Times" pitchFamily="18" charset="0"/>
                <a:cs typeface="Times New Roman" pitchFamily="18" charset="0"/>
              </a:rPr>
              <a:t>Need to</a:t>
            </a:r>
            <a:r>
              <a:rPr lang="en-US" sz="2800" dirty="0">
                <a:latin typeface="Times" pitchFamily="18" charset="0"/>
                <a:cs typeface="Times New Roman" pitchFamily="18" charset="0"/>
              </a:rPr>
              <a:t> identify set of functional dependencies (X) for a relation that is smaller than complete set of functional dependencies (Y) for that relation and has property that every functional dependency in Y is implied by functional dependencies in X. </a:t>
            </a:r>
          </a:p>
        </p:txBody>
      </p:sp>
    </p:spTree>
    <p:extLst>
      <p:ext uri="{BB962C8B-B14F-4D97-AF65-F5344CB8AC3E}">
        <p14:creationId xmlns:p14="http://schemas.microsoft.com/office/powerpoint/2010/main" val="4047674614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1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1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1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1219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B5DF514-5E8C-486A-ABB1-3E6F4CFCB136}" type="slidenum">
              <a:rPr lang="en-GB" altLang="en-US"/>
              <a:pPr/>
              <a:t>26</a:t>
            </a:fld>
            <a:endParaRPr lang="en-GB" altLang="en-US"/>
          </a:p>
        </p:txBody>
      </p:sp>
      <p:sp>
        <p:nvSpPr>
          <p:cNvPr id="16281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115616" y="332656"/>
            <a:ext cx="7793038" cy="1143000"/>
          </a:xfrm>
        </p:spPr>
        <p:txBody>
          <a:bodyPr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Example Functional Dependency that holds for all Time</a:t>
            </a:r>
          </a:p>
        </p:txBody>
      </p:sp>
      <p:sp>
        <p:nvSpPr>
          <p:cNvPr id="5939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81000" y="1916832"/>
            <a:ext cx="8382000" cy="4032448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Consider the values shown in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and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attributes of the Staff relation </a:t>
            </a:r>
          </a:p>
          <a:p>
            <a:pPr lvl="1"/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(see Slide 14). </a:t>
            </a:r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Based on sample data, the following functional dependencies appear to hold.</a:t>
            </a:r>
          </a:p>
          <a:p>
            <a:pPr lvl="1">
              <a:buFontTx/>
              <a:buNone/>
            </a:pP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lvl="1">
              <a:buFontTx/>
              <a:buNone/>
            </a:pP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81328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FFEA39D-9005-420D-A65C-4FE553601BF1}" type="slidenum">
              <a:rPr lang="en-GB" altLang="en-US"/>
              <a:pPr/>
              <a:t>27</a:t>
            </a:fld>
            <a:endParaRPr lang="en-GB" altLang="en-US"/>
          </a:p>
        </p:txBody>
      </p:sp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Example Functional Dependency that holds for all Time</a:t>
            </a:r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4128" y="2132856"/>
            <a:ext cx="8382000" cy="3528392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However, the only functional dependency that remains true for all possible values for the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and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attributes of the Staff relation is:</a:t>
            </a:r>
          </a:p>
          <a:p>
            <a:pPr lvl="1">
              <a:buFontTx/>
              <a:buNone/>
            </a:pPr>
            <a:endParaRPr lang="en-US" altLang="en-US" sz="32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lvl="1">
              <a:buFontTx/>
              <a:buNone/>
            </a:pPr>
            <a:r>
              <a:rPr lang="en-US" altLang="en-US" sz="32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sz="3200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sz="32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endParaRPr lang="en-US" altLang="en-US" sz="32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lvl="1">
              <a:buFontTx/>
              <a:buNone/>
            </a:pPr>
            <a:endParaRPr lang="en-US" alt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297603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A52AED9-C617-4C55-ABC5-A88D33E42302}" type="slidenum">
              <a:rPr lang="en-GB" altLang="en-US"/>
              <a:pPr/>
              <a:t>28</a:t>
            </a:fld>
            <a:endParaRPr lang="en-GB" altLang="en-US"/>
          </a:p>
        </p:txBody>
      </p:sp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Characteristics of Functional Dependencies</a:t>
            </a:r>
          </a:p>
        </p:txBody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132856"/>
            <a:ext cx="8382000" cy="4039344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Determinants should have the minimal number of attributes necessary to maintain the functional dependency with the attribute(s) on the right hand-side. </a:t>
            </a:r>
          </a:p>
          <a:p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This requirement is called </a:t>
            </a:r>
            <a:r>
              <a:rPr lang="en-US" altLang="en-US" i="1" dirty="0" smtClean="0">
                <a:latin typeface="Times" panose="02020603050405020304" pitchFamily="18" charset="0"/>
                <a:cs typeface="Times" panose="02020603050405020304" pitchFamily="18" charset="0"/>
              </a:rPr>
              <a:t>full functional dependency.</a:t>
            </a:r>
          </a:p>
          <a:p>
            <a:endParaRPr lang="en-US" altLang="en-US" b="1" i="1" dirty="0" smtClean="0"/>
          </a:p>
        </p:txBody>
      </p:sp>
    </p:spTree>
    <p:extLst>
      <p:ext uri="{BB962C8B-B14F-4D97-AF65-F5344CB8AC3E}">
        <p14:creationId xmlns:p14="http://schemas.microsoft.com/office/powerpoint/2010/main" val="53208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120EF9D-9F4D-4A64-B154-E5469E52792E}" type="slidenum">
              <a:rPr lang="en-GB" altLang="en-US"/>
              <a:pPr/>
              <a:t>29</a:t>
            </a:fld>
            <a:endParaRPr lang="en-GB" altLang="en-US"/>
          </a:p>
        </p:txBody>
      </p:sp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Characteristics of Functional Dependencies</a:t>
            </a:r>
          </a:p>
        </p:txBody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88840"/>
            <a:ext cx="8382000" cy="2211388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Full functional dependency</a:t>
            </a:r>
            <a:r>
              <a:rPr lang="en-US" altLang="en-US" i="1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indicates that if:</a:t>
            </a:r>
          </a:p>
          <a:p>
            <a:pPr lvl="1"/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A and B are attributes of a relation: </a:t>
            </a:r>
          </a:p>
          <a:p>
            <a:pPr lvl="1"/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B is fully functionally dependent on A, </a:t>
            </a:r>
          </a:p>
          <a:p>
            <a:pPr lvl="1"/>
            <a:r>
              <a:rPr lang="en-US" altLang="en-US" dirty="0">
                <a:latin typeface="Times" panose="02020603050405020304" pitchFamily="18" charset="0"/>
                <a:cs typeface="Times" panose="02020603050405020304" pitchFamily="18" charset="0"/>
              </a:rPr>
              <a:t>I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f B is functionally dependent on A, but not on any proper subset of A.</a:t>
            </a:r>
          </a:p>
        </p:txBody>
      </p:sp>
    </p:spTree>
    <p:extLst>
      <p:ext uri="{BB962C8B-B14F-4D97-AF65-F5344CB8AC3E}">
        <p14:creationId xmlns:p14="http://schemas.microsoft.com/office/powerpoint/2010/main" val="367658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30113CC-DD5B-4448-9913-B21DA4E16B49}" type="slidenum">
              <a:rPr lang="en-GB" altLang="en-US"/>
              <a:pPr/>
              <a:t>30</a:t>
            </a:fld>
            <a:endParaRPr lang="en-GB" altLang="en-US"/>
          </a:p>
        </p:txBody>
      </p:sp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Example Full Functional Dependency</a:t>
            </a:r>
          </a:p>
        </p:txBody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988840"/>
            <a:ext cx="8583613" cy="2016125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Exists in the Staff relation </a:t>
            </a:r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lvl="1"/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(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see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Slide 14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).</a:t>
            </a:r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	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,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True - each value of (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,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) is associated with a single value of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.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However,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is also functionally dependent on a subset of (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,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), namely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. Example above is a </a:t>
            </a:r>
            <a:r>
              <a:rPr lang="en-US" altLang="en-US" i="1" dirty="0" smtClean="0">
                <a:latin typeface="Times" panose="02020603050405020304" pitchFamily="18" charset="0"/>
                <a:cs typeface="Times" panose="02020603050405020304" pitchFamily="18" charset="0"/>
              </a:rPr>
              <a:t>partial dependency. </a:t>
            </a:r>
          </a:p>
        </p:txBody>
      </p:sp>
    </p:spTree>
    <p:extLst>
      <p:ext uri="{BB962C8B-B14F-4D97-AF65-F5344CB8AC3E}">
        <p14:creationId xmlns:p14="http://schemas.microsoft.com/office/powerpoint/2010/main" val="27166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F2EAED1-1BFA-4F52-9F23-4C6643959457}" type="slidenum">
              <a:rPr lang="en-GB" altLang="en-US"/>
              <a:pPr/>
              <a:t>31</a:t>
            </a:fld>
            <a:endParaRPr lang="en-GB" altLang="en-US"/>
          </a:p>
        </p:txBody>
      </p:sp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Characteristics of Functional Dependencies</a:t>
            </a:r>
          </a:p>
        </p:txBody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844824"/>
            <a:ext cx="8382000" cy="2211388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Main characteristics of functional dependencies used in normalization:</a:t>
            </a:r>
          </a:p>
          <a:p>
            <a:pPr lvl="1"/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There is a </a:t>
            </a:r>
            <a:r>
              <a:rPr lang="en-US" altLang="en-US" i="1" dirty="0" smtClean="0">
                <a:latin typeface="Times" panose="02020603050405020304" pitchFamily="18" charset="0"/>
                <a:cs typeface="Times" panose="02020603050405020304" pitchFamily="18" charset="0"/>
              </a:rPr>
              <a:t>one-to-one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relationship between the attribute(s) on the left-hand side (determinant) and those on the right-hand side of a functional dependency. </a:t>
            </a:r>
          </a:p>
          <a:p>
            <a:pPr lvl="1"/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Holds for </a:t>
            </a:r>
            <a:r>
              <a:rPr lang="en-US" altLang="en-US" i="1" dirty="0" smtClean="0">
                <a:latin typeface="Times" panose="02020603050405020304" pitchFamily="18" charset="0"/>
                <a:cs typeface="Times" panose="02020603050405020304" pitchFamily="18" charset="0"/>
              </a:rPr>
              <a:t>all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time.</a:t>
            </a:r>
          </a:p>
          <a:p>
            <a:pPr lvl="1"/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The determinant has the </a:t>
            </a:r>
            <a:r>
              <a:rPr lang="en-US" altLang="en-US" i="1" dirty="0" smtClean="0">
                <a:latin typeface="Times" panose="02020603050405020304" pitchFamily="18" charset="0"/>
                <a:cs typeface="Times" panose="02020603050405020304" pitchFamily="18" charset="0"/>
              </a:rPr>
              <a:t>minimal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number of attributes necessary to maintain the dependency with the attribute(s) on the right hand-side. </a:t>
            </a:r>
            <a:endParaRPr lang="en-GB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53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7F62247-4E00-4DFF-8C7C-B628318F16F6}" type="slidenum">
              <a:rPr lang="en-GB" altLang="en-US"/>
              <a:pPr/>
              <a:t>32</a:t>
            </a:fld>
            <a:endParaRPr lang="en-GB" altLang="en-US"/>
          </a:p>
        </p:txBody>
      </p:sp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Transitive Dependencies</a:t>
            </a:r>
          </a:p>
        </p:txBody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844824"/>
            <a:ext cx="8382000" cy="2211388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Important to recognize a transitive dependency because its existence in a relation can potentially cause update anomalies.</a:t>
            </a:r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Transitive dependency describes a condition where A, B, and C are attributes of a relation such that if A → B and B → C, then C is transitively dependent on A via B (provided that A is not functionally dependent on B or C). </a:t>
            </a:r>
          </a:p>
          <a:p>
            <a:pPr>
              <a:buFont typeface="Monotype Sorts" pitchFamily="2" charset="2"/>
              <a:buNone/>
            </a:pPr>
            <a:endParaRPr lang="en-US" alt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415819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F7FF343-4C4C-450F-B674-32AF934FC304}" type="slidenum">
              <a:rPr lang="en-GB" altLang="en-US"/>
              <a:pPr/>
              <a:t>33</a:t>
            </a:fld>
            <a:endParaRPr lang="en-GB" altLang="en-US"/>
          </a:p>
        </p:txBody>
      </p:sp>
      <p:sp>
        <p:nvSpPr>
          <p:cNvPr id="224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Example Transitive Dependency</a:t>
            </a:r>
          </a:p>
        </p:txBody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844824"/>
            <a:ext cx="8382000" cy="2211388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Consider functional dependencies in the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StaffBranch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relation (see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Slide 14).</a:t>
            </a:r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	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, position, salary,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, 		  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bAddress</a:t>
            </a:r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	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bAddress</a:t>
            </a:r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FontTx/>
              <a:buChar char="•"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Transitive dependency,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bAddress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exists on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via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. </a:t>
            </a:r>
          </a:p>
          <a:p>
            <a:endParaRPr lang="en-US" alt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38907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617BADE-4859-44EC-9589-C179EFFC131C}" type="slidenum">
              <a:rPr lang="en-GB" altLang="en-US"/>
              <a:pPr/>
              <a:t>34</a:t>
            </a:fld>
            <a:endParaRPr lang="en-GB" altLang="en-U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The Process of Normalization</a:t>
            </a:r>
          </a:p>
        </p:txBody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107" y="2060848"/>
            <a:ext cx="8382000" cy="2211388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Formal technique for </a:t>
            </a:r>
            <a:r>
              <a:rPr lang="en-GB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analyzing</a:t>
            </a:r>
            <a:r>
              <a:rPr lang="en-GB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a relation based on its primary key and the functional dependencies between the attributes of that relation.</a:t>
            </a:r>
          </a:p>
          <a:p>
            <a:endParaRPr lang="en-GB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GB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Often executed as a series of steps.  Each step corresponds to a specific normal form, which has known properties.</a:t>
            </a:r>
          </a:p>
        </p:txBody>
      </p:sp>
    </p:spTree>
    <p:extLst>
      <p:ext uri="{BB962C8B-B14F-4D97-AF65-F5344CB8AC3E}">
        <p14:creationId xmlns:p14="http://schemas.microsoft.com/office/powerpoint/2010/main" val="412758878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64E1E67-310E-4429-915D-3D6CD8D864EC}" type="slidenum">
              <a:rPr lang="en-GB" altLang="en-US"/>
              <a:pPr/>
              <a:t>35</a:t>
            </a:fld>
            <a:endParaRPr lang="en-GB" altLang="en-US"/>
          </a:p>
        </p:txBody>
      </p:sp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Identifying Functional Dependencies</a:t>
            </a:r>
            <a:r>
              <a:rPr dirty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</a:p>
        </p:txBody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7148" y="1916832"/>
            <a:ext cx="8382000" cy="2211387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Identifying all functional dependencies between a set of attributes is relatively simple if the meaning of each attribute and the relationships between the attributes are well understood. </a:t>
            </a:r>
          </a:p>
          <a:p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This information should be provided by the enterprise in the form of discussions with users and/or documentation such as the users’ requirements specification. </a:t>
            </a:r>
          </a:p>
        </p:txBody>
      </p:sp>
    </p:spTree>
    <p:extLst>
      <p:ext uri="{BB962C8B-B14F-4D97-AF65-F5344CB8AC3E}">
        <p14:creationId xmlns:p14="http://schemas.microsoft.com/office/powerpoint/2010/main" val="405231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3D5F6AD-F0D7-40E3-8FA5-4356C7C6D62B}" type="slidenum">
              <a:rPr lang="en-GB" altLang="en-US"/>
              <a:pPr/>
              <a:t>36</a:t>
            </a:fld>
            <a:endParaRPr lang="en-GB" altLang="en-US"/>
          </a:p>
        </p:txBody>
      </p:sp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Identifying Functional Dependencies</a:t>
            </a:r>
            <a:r>
              <a:rPr dirty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</a:p>
        </p:txBody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2132856"/>
            <a:ext cx="8382000" cy="2211388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However, if the users are unavailable for consultation and/or the documentation is incomplete then depending on the database application it may be necessary for the database designer to use their common sense and/or experience to provide the missing information. </a:t>
            </a:r>
          </a:p>
        </p:txBody>
      </p:sp>
    </p:spTree>
    <p:extLst>
      <p:ext uri="{BB962C8B-B14F-4D97-AF65-F5344CB8AC3E}">
        <p14:creationId xmlns:p14="http://schemas.microsoft.com/office/powerpoint/2010/main" val="264456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888AA80-6AE7-4D1B-BA33-FCA507A16C4D}" type="slidenum">
              <a:rPr lang="en-GB" altLang="en-US"/>
              <a:pPr/>
              <a:t>37</a:t>
            </a:fld>
            <a:endParaRPr lang="en-GB" altLang="en-US"/>
          </a:p>
        </p:txBody>
      </p:sp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624" y="692696"/>
            <a:ext cx="7793038" cy="1143000"/>
          </a:xfrm>
        </p:spPr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Example - Identifying a set of functional dependencies for the </a:t>
            </a:r>
            <a:r>
              <a:rPr b="1" dirty="0" err="1">
                <a:latin typeface="Times" panose="02020603050405020304" pitchFamily="18" charset="0"/>
                <a:cs typeface="Times" panose="02020603050405020304" pitchFamily="18" charset="0"/>
              </a:rPr>
              <a:t>StaffBranch</a:t>
            </a: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 relation</a:t>
            </a:r>
          </a:p>
        </p:txBody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276475"/>
            <a:ext cx="7993062" cy="2211388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Examine semantics of attributes in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StaffBranch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relation (see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Slide 14).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Assume that position held and branch determine a member of staff’s salary. </a:t>
            </a:r>
          </a:p>
        </p:txBody>
      </p:sp>
    </p:spTree>
    <p:extLst>
      <p:ext uri="{BB962C8B-B14F-4D97-AF65-F5344CB8AC3E}">
        <p14:creationId xmlns:p14="http://schemas.microsoft.com/office/powerpoint/2010/main" val="250355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FB06CBE-499F-4CF9-A6F2-D500C4882326}" type="slidenum">
              <a:rPr lang="en-GB" altLang="en-US"/>
              <a:pPr/>
              <a:t>38</a:t>
            </a:fld>
            <a:endParaRPr lang="en-GB" altLang="en-US"/>
          </a:p>
        </p:txBody>
      </p:sp>
      <p:sp>
        <p:nvSpPr>
          <p:cNvPr id="2273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624" y="620688"/>
            <a:ext cx="7793038" cy="1143000"/>
          </a:xfrm>
        </p:spPr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Example - Identifying a set of functional dependencies for the </a:t>
            </a:r>
            <a:r>
              <a:rPr b="1" dirty="0" err="1">
                <a:latin typeface="Times" panose="02020603050405020304" pitchFamily="18" charset="0"/>
                <a:cs typeface="Times" panose="02020603050405020304" pitchFamily="18" charset="0"/>
              </a:rPr>
              <a:t>StaffBranch</a:t>
            </a: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 relation</a:t>
            </a:r>
          </a:p>
        </p:txBody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19287"/>
            <a:ext cx="8382000" cy="4481513"/>
          </a:xfrm>
        </p:spPr>
        <p:txBody>
          <a:bodyPr/>
          <a:lstStyle/>
          <a:p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With sufficient information available, identify the functional dependencies for the 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StaffBranch</a:t>
            </a: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 relation as:</a:t>
            </a:r>
          </a:p>
          <a:p>
            <a:pPr>
              <a:buFont typeface="Monotype Sorts" pitchFamily="2" charset="2"/>
              <a:buNone/>
            </a:pP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	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sName</a:t>
            </a: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, position, salary, 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, 	            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bAddress</a:t>
            </a:r>
            <a:endParaRPr lang="en-US" altLang="en-US" sz="30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	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bAddress</a:t>
            </a:r>
            <a:endParaRPr lang="en-US" altLang="en-US" sz="30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	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bAddress</a:t>
            </a: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 → 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endParaRPr lang="en-US" altLang="en-US" sz="30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	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, position → salary</a:t>
            </a:r>
          </a:p>
          <a:p>
            <a:pPr>
              <a:buFont typeface="Monotype Sorts" pitchFamily="2" charset="2"/>
              <a:buNone/>
            </a:pP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	</a:t>
            </a:r>
            <a:r>
              <a:rPr lang="en-US" altLang="en-US" sz="30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bAddress</a:t>
            </a:r>
            <a:r>
              <a:rPr lang="en-US" altLang="en-US" sz="3000" dirty="0" smtClean="0">
                <a:latin typeface="Times" panose="02020603050405020304" pitchFamily="18" charset="0"/>
                <a:cs typeface="Times" panose="02020603050405020304" pitchFamily="18" charset="0"/>
              </a:rPr>
              <a:t>, position → salary</a:t>
            </a:r>
          </a:p>
        </p:txBody>
      </p:sp>
    </p:spTree>
    <p:extLst>
      <p:ext uri="{BB962C8B-B14F-4D97-AF65-F5344CB8AC3E}">
        <p14:creationId xmlns:p14="http://schemas.microsoft.com/office/powerpoint/2010/main" val="58651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AED747B-C447-4D5A-B0BB-E9FF9D890016}" type="slidenum">
              <a:rPr lang="en-GB" altLang="en-US"/>
              <a:pPr/>
              <a:t>39</a:t>
            </a:fld>
            <a:endParaRPr lang="en-GB" altLang="en-US"/>
          </a:p>
        </p:txBody>
      </p:sp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620688"/>
            <a:ext cx="7793038" cy="1143000"/>
          </a:xfrm>
        </p:spPr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Example - Using sample data to identify functional dependencies</a:t>
            </a:r>
            <a:r>
              <a:rPr dirty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</p:txBody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916832"/>
            <a:ext cx="8382000" cy="1995488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Consider the data for attributes denoted A, B, C, D, and E in the Sample relation (Slide 40).  </a:t>
            </a:r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Important to establish that sample data values shown in relation are representative of all possible values that can be held by attributes A, B, C, D, and E. </a:t>
            </a:r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Assume true despite the relatively small amount of data shown in this relation. </a:t>
            </a:r>
          </a:p>
        </p:txBody>
      </p:sp>
    </p:spTree>
    <p:extLst>
      <p:ext uri="{BB962C8B-B14F-4D97-AF65-F5344CB8AC3E}">
        <p14:creationId xmlns:p14="http://schemas.microsoft.com/office/powerpoint/2010/main" val="328464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5154E95-034B-4578-9B67-A78C8C194D16}" type="slidenum">
              <a:rPr lang="en-GB" altLang="en-US"/>
              <a:pPr/>
              <a:t>40</a:t>
            </a:fld>
            <a:endParaRPr lang="en-GB" altLang="en-US"/>
          </a:p>
        </p:txBody>
      </p:sp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587375"/>
            <a:ext cx="7793038" cy="1143000"/>
          </a:xfrm>
        </p:spPr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Example - Using sample data to identify functional dependencies</a:t>
            </a:r>
            <a:r>
              <a:rPr dirty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</p:txBody>
      </p:sp>
      <p:pic>
        <p:nvPicPr>
          <p:cNvPr id="74756" name="Picture 8" descr="C13NF0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0" t="-253"/>
          <a:stretch>
            <a:fillRect/>
          </a:stretch>
        </p:blipFill>
        <p:spPr>
          <a:xfrm>
            <a:off x="683568" y="1958975"/>
            <a:ext cx="7488238" cy="44418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15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3C44FE3-3B28-4736-B581-E22A76AA4D8C}" type="slidenum">
              <a:rPr lang="en-GB" altLang="en-US"/>
              <a:pPr/>
              <a:t>41</a:t>
            </a:fld>
            <a:endParaRPr lang="en-GB" altLang="en-US"/>
          </a:p>
        </p:txBody>
      </p:sp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Example - Using sample data to identify functional dependencies</a:t>
            </a:r>
            <a:r>
              <a:rPr dirty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</p:txBody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3880" y="1988840"/>
            <a:ext cx="8382000" cy="2211387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Function dependencies between attributes A to E in the Sample relation.</a:t>
            </a:r>
          </a:p>
          <a:p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	A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C			(fd1)</a:t>
            </a:r>
          </a:p>
          <a:p>
            <a:pPr>
              <a:buFont typeface="Monotype Sorts" pitchFamily="2" charset="2"/>
              <a:buNone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	C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A			(fd2)</a:t>
            </a:r>
          </a:p>
          <a:p>
            <a:pPr>
              <a:buFont typeface="Monotype Sorts" pitchFamily="2" charset="2"/>
              <a:buNone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	B 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D			(fd3)</a:t>
            </a:r>
          </a:p>
          <a:p>
            <a:pPr>
              <a:buFont typeface="Monotype Sorts" pitchFamily="2" charset="2"/>
              <a:buNone/>
            </a:pP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	A, B 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 E		(fd4)</a:t>
            </a:r>
          </a:p>
        </p:txBody>
      </p:sp>
    </p:spTree>
    <p:extLst>
      <p:ext uri="{BB962C8B-B14F-4D97-AF65-F5344CB8AC3E}">
        <p14:creationId xmlns:p14="http://schemas.microsoft.com/office/powerpoint/2010/main" val="343029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4F8A0C6-7E8B-4ECA-9EA6-AE6731BABE40}" type="slidenum">
              <a:rPr lang="en-GB" altLang="en-US"/>
              <a:pPr/>
              <a:t>42</a:t>
            </a:fld>
            <a:endParaRPr lang="en-GB" altLang="en-US"/>
          </a:p>
        </p:txBody>
      </p:sp>
      <p:sp>
        <p:nvSpPr>
          <p:cNvPr id="208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620688"/>
            <a:ext cx="7793038" cy="1143000"/>
          </a:xfrm>
        </p:spPr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Identifying the Primary Key for a Relation using Functional Dependencies</a:t>
            </a: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205038"/>
            <a:ext cx="8382000" cy="2211387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Main purpose of identifying a set of functional dependencies for a relation is to specify the set of integrity constraints that must hold on a relation.</a:t>
            </a:r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An important integrity constraint to consider first is the identification of candidate keys, one of which is selected to be the primary key for the relation. </a:t>
            </a:r>
          </a:p>
        </p:txBody>
      </p:sp>
    </p:spTree>
    <p:extLst>
      <p:ext uri="{BB962C8B-B14F-4D97-AF65-F5344CB8AC3E}">
        <p14:creationId xmlns:p14="http://schemas.microsoft.com/office/powerpoint/2010/main" val="28211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F3502DE-10B8-4639-B0BC-581A2B73887E}" type="slidenum">
              <a:rPr lang="en-GB" altLang="en-US"/>
              <a:pPr/>
              <a:t>43</a:t>
            </a:fld>
            <a:endParaRPr lang="en-GB" altLang="en-US"/>
          </a:p>
        </p:txBody>
      </p:sp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Example - Identify Primary Key for </a:t>
            </a:r>
            <a:r>
              <a:rPr b="1" dirty="0" err="1">
                <a:latin typeface="Times" panose="02020603050405020304" pitchFamily="18" charset="0"/>
                <a:cs typeface="Times" panose="02020603050405020304" pitchFamily="18" charset="0"/>
              </a:rPr>
              <a:t>StaffBranch</a:t>
            </a: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 Relation</a:t>
            </a:r>
          </a:p>
        </p:txBody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4038" y="1772816"/>
            <a:ext cx="8382000" cy="2211388"/>
          </a:xfrm>
        </p:spPr>
        <p:txBody>
          <a:bodyPr/>
          <a:lstStyle/>
          <a:p>
            <a:r>
              <a:rPr lang="en-US" altLang="en-US" sz="28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StaffBranch</a:t>
            </a:r>
            <a:r>
              <a:rPr lang="en-US" altLang="en-US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 relation has five functional dependencies (see Slide 38).</a:t>
            </a:r>
          </a:p>
          <a:p>
            <a:r>
              <a:rPr lang="en-US" altLang="en-US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The determinants are: </a:t>
            </a:r>
          </a:p>
          <a:p>
            <a:pPr lvl="1"/>
            <a:r>
              <a:rPr lang="en-US" altLang="en-US" sz="24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; </a:t>
            </a:r>
          </a:p>
          <a:p>
            <a:pPr lvl="1"/>
            <a:r>
              <a:rPr lang="en-US" altLang="en-US" sz="24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sz="2400" dirty="0">
                <a:latin typeface="Times" panose="02020603050405020304" pitchFamily="18" charset="0"/>
                <a:cs typeface="Times" panose="02020603050405020304" pitchFamily="18" charset="0"/>
              </a:rPr>
              <a:t>;</a:t>
            </a:r>
            <a:r>
              <a:rPr lang="en-US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</a:p>
          <a:p>
            <a:pPr lvl="1"/>
            <a:r>
              <a:rPr lang="en-US" altLang="en-US" sz="24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bAddress</a:t>
            </a:r>
            <a:r>
              <a:rPr lang="en-US" altLang="en-US" sz="2400" dirty="0">
                <a:latin typeface="Times" panose="02020603050405020304" pitchFamily="18" charset="0"/>
                <a:cs typeface="Times" panose="02020603050405020304" pitchFamily="18" charset="0"/>
              </a:rPr>
              <a:t>;</a:t>
            </a:r>
            <a:r>
              <a:rPr lang="en-US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</a:p>
          <a:p>
            <a:pPr lvl="1"/>
            <a:r>
              <a:rPr lang="en-US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(</a:t>
            </a:r>
            <a:r>
              <a:rPr lang="en-US" altLang="en-US" sz="24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branchNo</a:t>
            </a:r>
            <a:r>
              <a:rPr lang="en-US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, position);</a:t>
            </a:r>
          </a:p>
          <a:p>
            <a:pPr lvl="1"/>
            <a:r>
              <a:rPr lang="en-US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(</a:t>
            </a:r>
            <a:r>
              <a:rPr lang="en-US" altLang="en-US" sz="2400" dirty="0" err="1" smtClean="0">
                <a:latin typeface="Times" panose="02020603050405020304" pitchFamily="18" charset="0"/>
                <a:cs typeface="Times" panose="02020603050405020304" pitchFamily="18" charset="0"/>
              </a:rPr>
              <a:t>bAddress</a:t>
            </a:r>
            <a:r>
              <a:rPr lang="en-US" altLang="en-US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, position).</a:t>
            </a:r>
          </a:p>
          <a:p>
            <a:r>
              <a:rPr lang="en-US" altLang="en-US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To identify all candidate key(s), identify the attribute (or group of attributes) that uniquely identifies each tuple in this relation.</a:t>
            </a:r>
          </a:p>
        </p:txBody>
      </p:sp>
    </p:spTree>
    <p:extLst>
      <p:ext uri="{BB962C8B-B14F-4D97-AF65-F5344CB8AC3E}">
        <p14:creationId xmlns:p14="http://schemas.microsoft.com/office/powerpoint/2010/main" val="25186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5356081-88AC-4562-8422-777E689A96F3}" type="slidenum">
              <a:rPr lang="en-GB" altLang="en-US"/>
              <a:pPr/>
              <a:t>44</a:t>
            </a:fld>
            <a:endParaRPr lang="en-GB" altLang="en-US"/>
          </a:p>
        </p:txBody>
      </p:sp>
      <p:sp>
        <p:nvSpPr>
          <p:cNvPr id="211970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404664"/>
            <a:ext cx="8078788" cy="1104900"/>
          </a:xfrm>
        </p:spPr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Example - Identifying Primary Key for </a:t>
            </a:r>
            <a:r>
              <a:rPr b="1" dirty="0" err="1">
                <a:latin typeface="Times" panose="02020603050405020304" pitchFamily="18" charset="0"/>
                <a:cs typeface="Times" panose="02020603050405020304" pitchFamily="18" charset="0"/>
              </a:rPr>
              <a:t>StaffBranch</a:t>
            </a: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 Relation</a:t>
            </a:r>
          </a:p>
        </p:txBody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16832"/>
            <a:ext cx="8382000" cy="2211388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All attributes that are not part of a candidate key should be functionally dependent on the key.</a:t>
            </a:r>
          </a:p>
          <a:p>
            <a:endParaRPr lang="en-US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The only candidate key and therefore primary key for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StaffBranch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relation, is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, as </a:t>
            </a:r>
            <a:r>
              <a:rPr lang="en-US" altLang="en-US" i="1" dirty="0" smtClean="0">
                <a:latin typeface="Times" panose="02020603050405020304" pitchFamily="18" charset="0"/>
                <a:cs typeface="Times" panose="02020603050405020304" pitchFamily="18" charset="0"/>
              </a:rPr>
              <a:t>all 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other attributes of the relation are functionally dependent on </a:t>
            </a:r>
            <a:r>
              <a:rPr lang="en-US" altLang="en-US" dirty="0" err="1" smtClean="0">
                <a:latin typeface="Times" panose="02020603050405020304" pitchFamily="18" charset="0"/>
                <a:cs typeface="Times" panose="02020603050405020304" pitchFamily="18" charset="0"/>
              </a:rPr>
              <a:t>staffNo</a:t>
            </a:r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6825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E095693-8E2E-4D5E-939B-932E0BB1D566}" type="slidenum">
              <a:rPr lang="en-GB" altLang="en-US"/>
              <a:pPr/>
              <a:t>45</a:t>
            </a:fld>
            <a:endParaRPr lang="en-GB" altLang="en-US"/>
          </a:p>
        </p:txBody>
      </p:sp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Example - Identifying Primary Key for Sample Relation</a:t>
            </a:r>
          </a:p>
        </p:txBody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35050" y="1790112"/>
            <a:ext cx="7727950" cy="4632325"/>
          </a:xfrm>
        </p:spPr>
        <p:txBody>
          <a:bodyPr/>
          <a:lstStyle/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Sample relation has four functional dependencies (see Slide 46).</a:t>
            </a:r>
            <a:endParaRPr lang="en-GB" altLang="en-US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The determinants in the Sample relation are A, B, C, and (A, B). However, the only determinant that functionally determines all the other attributes of the relation is (A, B). </a:t>
            </a:r>
            <a:endParaRPr lang="en-GB" altLang="en-US" b="1" dirty="0" smtClean="0"/>
          </a:p>
          <a:p>
            <a:r>
              <a:rPr lang="en-US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(A, B) is identified as the primary key for this relation. 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09971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5154E95-034B-4578-9B67-A78C8C194D16}" type="slidenum">
              <a:rPr lang="en-GB" altLang="en-US"/>
              <a:pPr/>
              <a:t>46</a:t>
            </a:fld>
            <a:endParaRPr lang="en-GB" altLang="en-US"/>
          </a:p>
        </p:txBody>
      </p:sp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587375"/>
            <a:ext cx="7793038" cy="1143000"/>
          </a:xfrm>
        </p:spPr>
        <p:txBody>
          <a:bodyPr/>
          <a:lstStyle/>
          <a:p>
            <a:pPr>
              <a:defRPr/>
            </a:pPr>
            <a:r>
              <a:rPr b="1" dirty="0">
                <a:latin typeface="Times" panose="02020603050405020304" pitchFamily="18" charset="0"/>
                <a:cs typeface="Times" panose="02020603050405020304" pitchFamily="18" charset="0"/>
              </a:rPr>
              <a:t>Example - Using sample data to identify functional dependencies</a:t>
            </a:r>
            <a:r>
              <a:rPr dirty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</p:txBody>
      </p:sp>
      <p:pic>
        <p:nvPicPr>
          <p:cNvPr id="74756" name="Picture 8" descr="C13NF0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0" t="-253"/>
          <a:stretch>
            <a:fillRect/>
          </a:stretch>
        </p:blipFill>
        <p:spPr>
          <a:xfrm>
            <a:off x="683568" y="1958975"/>
            <a:ext cx="7488238" cy="44418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107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0CBE-EC5C-4CAD-BB54-7C6348E2CB59}" type="slidenum">
              <a:rPr lang="en-US"/>
              <a:pPr/>
              <a:t>47</a:t>
            </a:fld>
            <a:endParaRPr lang="en-US"/>
          </a:p>
        </p:txBody>
      </p:sp>
      <p:sp>
        <p:nvSpPr>
          <p:cNvPr id="524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>
                <a:latin typeface="CG Times" charset="0"/>
              </a:rPr>
              <a:t>The Process of Normalization</a:t>
            </a:r>
          </a:p>
        </p:txBody>
      </p:sp>
      <p:sp>
        <p:nvSpPr>
          <p:cNvPr id="524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16832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90000"/>
              </a:lnSpc>
            </a:pPr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Formal technique for </a:t>
            </a:r>
            <a:r>
              <a:rPr lang="en-GB" sz="2800" dirty="0" err="1">
                <a:latin typeface="Times" panose="02020603050405020304" pitchFamily="18" charset="0"/>
                <a:cs typeface="Times" panose="02020603050405020304" pitchFamily="18" charset="0"/>
              </a:rPr>
              <a:t>analyzing</a:t>
            </a:r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 a relation based on its primary key and functional dependencies between its attributes.</a:t>
            </a:r>
          </a:p>
          <a:p>
            <a:pPr>
              <a:lnSpc>
                <a:spcPct val="20000"/>
              </a:lnSpc>
            </a:pPr>
            <a:endParaRPr lang="en-GB" sz="28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Often executed as a series of steps.  Each step corresponds to a specific normal form, which has known properties.</a:t>
            </a:r>
          </a:p>
          <a:p>
            <a:pPr>
              <a:lnSpc>
                <a:spcPct val="20000"/>
              </a:lnSpc>
            </a:pPr>
            <a:endParaRPr lang="en-GB" sz="28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As normalization proceeds, relations become progressively more restricted (stronger) in format and also less vulnerable to update anomalies.</a:t>
            </a:r>
          </a:p>
        </p:txBody>
      </p:sp>
    </p:spTree>
    <p:extLst>
      <p:ext uri="{BB962C8B-B14F-4D97-AF65-F5344CB8AC3E}">
        <p14:creationId xmlns:p14="http://schemas.microsoft.com/office/powerpoint/2010/main" val="501736527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4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4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4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4291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D58DC-255C-43F9-97F6-9ABFBFC35F46}" type="slidenum">
              <a:rPr lang="en-US"/>
              <a:pPr/>
              <a:t>48</a:t>
            </a:fld>
            <a:endParaRPr lang="en-US"/>
          </a:p>
        </p:txBody>
      </p:sp>
      <p:sp>
        <p:nvSpPr>
          <p:cNvPr id="5263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>
                <a:latin typeface="CG Times" charset="0"/>
              </a:rPr>
              <a:t>Relationship Between Normal Forms</a:t>
            </a:r>
          </a:p>
        </p:txBody>
      </p:sp>
      <p:pic>
        <p:nvPicPr>
          <p:cNvPr id="526339" name="Picture 3" descr="D:\Database System 3e_tiff\Ch13-tif\DS3-Figure 13-05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828800"/>
            <a:ext cx="7696200" cy="33988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7736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58000" y="61722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10EEF3A-1AB6-4D23-93B9-E26167E3D79A}" type="slidenum">
              <a:rPr lang="en-GB" altLang="en-US"/>
              <a:pPr/>
              <a:t>49</a:t>
            </a:fld>
            <a:endParaRPr lang="en-GB" altLang="en-US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defRPr/>
            </a:pPr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The Process of Normalization</a:t>
            </a:r>
          </a:p>
        </p:txBody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4127" y="2132856"/>
            <a:ext cx="8382000" cy="2211388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alt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As normalization proceeds, the relations become progressively more restricted (stronger) in format and also less vulnerable to update anomalies.</a:t>
            </a:r>
          </a:p>
          <a:p>
            <a:endParaRPr lang="en-GB" altLang="en-US" b="1" dirty="0" smtClean="0"/>
          </a:p>
          <a:p>
            <a:endParaRPr lang="en-GB" alt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9805863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FE71-8186-4DCB-8D44-671A3774B336}" type="slidenum">
              <a:rPr lang="en-US"/>
              <a:pPr/>
              <a:t>50</a:t>
            </a:fld>
            <a:endParaRPr lang="en-US"/>
          </a:p>
        </p:txBody>
      </p:sp>
      <p:sp>
        <p:nvSpPr>
          <p:cNvPr id="528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 err="1">
                <a:latin typeface="Times" panose="02020603050405020304" pitchFamily="18" charset="0"/>
                <a:cs typeface="Times" panose="02020603050405020304" pitchFamily="18" charset="0"/>
              </a:rPr>
              <a:t>Unnormalized</a:t>
            </a:r>
            <a:r>
              <a:rPr lang="en-GB" b="1" dirty="0">
                <a:latin typeface="CG Times" charset="0"/>
              </a:rPr>
              <a:t> Form (UNF)</a:t>
            </a:r>
          </a:p>
        </p:txBody>
      </p:sp>
      <p:sp>
        <p:nvSpPr>
          <p:cNvPr id="528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16832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dirty="0">
                <a:latin typeface="Times" panose="02020603050405020304" pitchFamily="18" charset="0"/>
                <a:cs typeface="Times" panose="02020603050405020304" pitchFamily="18" charset="0"/>
              </a:rPr>
              <a:t>A table that contains one or more repeating groups.</a:t>
            </a:r>
          </a:p>
          <a:p>
            <a:endParaRPr lang="en-GB" b="1" dirty="0">
              <a:latin typeface="CG Times" charset="0"/>
            </a:endParaRPr>
          </a:p>
          <a:p>
            <a:r>
              <a:rPr lang="en-GB" dirty="0">
                <a:latin typeface="Times" panose="02020603050405020304" pitchFamily="18" charset="0"/>
                <a:cs typeface="Times" panose="02020603050405020304" pitchFamily="18" charset="0"/>
              </a:rPr>
              <a:t>To create an </a:t>
            </a:r>
            <a:r>
              <a:rPr lang="en-GB" dirty="0" err="1">
                <a:latin typeface="Times" panose="02020603050405020304" pitchFamily="18" charset="0"/>
                <a:cs typeface="Times" panose="02020603050405020304" pitchFamily="18" charset="0"/>
              </a:rPr>
              <a:t>unnormalized</a:t>
            </a:r>
            <a:r>
              <a:rPr lang="en-GB" dirty="0">
                <a:latin typeface="Times" panose="02020603050405020304" pitchFamily="18" charset="0"/>
                <a:cs typeface="Times" panose="02020603050405020304" pitchFamily="18" charset="0"/>
              </a:rPr>
              <a:t> table: </a:t>
            </a:r>
          </a:p>
          <a:p>
            <a:pPr lvl="1"/>
            <a:r>
              <a:rPr lang="en-GB" dirty="0">
                <a:latin typeface="Times" panose="02020603050405020304" pitchFamily="18" charset="0"/>
                <a:cs typeface="Times" panose="02020603050405020304" pitchFamily="18" charset="0"/>
              </a:rPr>
              <a:t>transform data from information source (e.g. form) into table format with columns and rows.</a:t>
            </a:r>
          </a:p>
        </p:txBody>
      </p:sp>
    </p:spTree>
    <p:extLst>
      <p:ext uri="{BB962C8B-B14F-4D97-AF65-F5344CB8AC3E}">
        <p14:creationId xmlns:p14="http://schemas.microsoft.com/office/powerpoint/2010/main" val="681979787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8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8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8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8387" grpId="0" build="p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D516-A48E-4D11-975A-DC983DF2C5AF}" type="slidenum">
              <a:rPr lang="en-US"/>
              <a:pPr/>
              <a:t>51</a:t>
            </a:fld>
            <a:endParaRPr lang="en-US"/>
          </a:p>
        </p:txBody>
      </p:sp>
      <p:sp>
        <p:nvSpPr>
          <p:cNvPr id="530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First Normal Form (1NF)</a:t>
            </a:r>
          </a:p>
        </p:txBody>
      </p:sp>
      <p:sp>
        <p:nvSpPr>
          <p:cNvPr id="530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88840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dirty="0">
                <a:latin typeface="Times" panose="02020603050405020304" pitchFamily="18" charset="0"/>
                <a:cs typeface="Times" panose="02020603050405020304" pitchFamily="18" charset="0"/>
              </a:rPr>
              <a:t>A relation in which intersection of each row and column contains one and only one value</a:t>
            </a:r>
            <a:r>
              <a:rPr lang="en-GB" dirty="0" smtClean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The information is stored in a relational table and each column </a:t>
            </a:r>
            <a:r>
              <a:rPr 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contains:</a:t>
            </a:r>
          </a:p>
          <a:p>
            <a:pPr lvl="1"/>
            <a:r>
              <a:rPr 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A</a:t>
            </a:r>
            <a:r>
              <a:rPr 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tomic values;</a:t>
            </a:r>
          </a:p>
          <a:p>
            <a:pPr lvl="1"/>
            <a:r>
              <a:rPr 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No </a:t>
            </a:r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repeating groups of columns.</a:t>
            </a:r>
            <a:endParaRPr lang="en-GB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76740378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435" grpId="0" build="p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0444A-5122-4970-AEB8-B3F8304B20DF}" type="slidenum">
              <a:rPr lang="en-US"/>
              <a:pPr/>
              <a:t>52</a:t>
            </a:fld>
            <a:endParaRPr lang="en-US"/>
          </a:p>
        </p:txBody>
      </p:sp>
      <p:sp>
        <p:nvSpPr>
          <p:cNvPr id="5324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>
                <a:latin typeface="CG Times" charset="0"/>
              </a:rPr>
              <a:t>UNF to 1NF</a:t>
            </a:r>
          </a:p>
        </p:txBody>
      </p:sp>
      <p:sp>
        <p:nvSpPr>
          <p:cNvPr id="532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916832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dirty="0" smtClean="0">
                <a:latin typeface="Times" panose="02020603050405020304" pitchFamily="18" charset="0"/>
                <a:cs typeface="Times" panose="02020603050405020304" pitchFamily="18" charset="0"/>
              </a:rPr>
              <a:t>Nominate an attribute or group of attributes to act as the key for the </a:t>
            </a:r>
            <a:r>
              <a:rPr lang="en-GB" dirty="0" err="1" smtClean="0">
                <a:latin typeface="Times" panose="02020603050405020304" pitchFamily="18" charset="0"/>
                <a:cs typeface="Times" panose="02020603050405020304" pitchFamily="18" charset="0"/>
              </a:rPr>
              <a:t>unnormalized</a:t>
            </a:r>
            <a:r>
              <a:rPr lang="en-GB" dirty="0" smtClean="0">
                <a:latin typeface="Times" panose="02020603050405020304" pitchFamily="18" charset="0"/>
                <a:cs typeface="Times" panose="02020603050405020304" pitchFamily="18" charset="0"/>
              </a:rPr>
              <a:t> table.</a:t>
            </a:r>
          </a:p>
          <a:p>
            <a:r>
              <a:rPr lang="en-GB" dirty="0" smtClean="0">
                <a:latin typeface="Times" panose="02020603050405020304" pitchFamily="18" charset="0"/>
                <a:cs typeface="Times" panose="02020603050405020304" pitchFamily="18" charset="0"/>
              </a:rPr>
              <a:t>Identify repeating group(s) in </a:t>
            </a:r>
            <a:r>
              <a:rPr lang="en-GB" dirty="0" err="1" smtClean="0">
                <a:latin typeface="Times" panose="02020603050405020304" pitchFamily="18" charset="0"/>
                <a:cs typeface="Times" panose="02020603050405020304" pitchFamily="18" charset="0"/>
              </a:rPr>
              <a:t>unnormalized</a:t>
            </a:r>
            <a:r>
              <a:rPr lang="en-GB" dirty="0" smtClean="0">
                <a:latin typeface="Times" panose="02020603050405020304" pitchFamily="18" charset="0"/>
                <a:cs typeface="Times" panose="02020603050405020304" pitchFamily="18" charset="0"/>
              </a:rPr>
              <a:t> table which repeats for the key attribute(s).</a:t>
            </a:r>
            <a:endParaRPr lang="en-GB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13473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483" grpId="0" build="p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8930B-2EDE-4673-974B-F2DC75EA1C8F}" type="slidenum">
              <a:rPr lang="en-US"/>
              <a:pPr/>
              <a:t>53</a:t>
            </a:fld>
            <a:endParaRPr lang="en-US"/>
          </a:p>
        </p:txBody>
      </p:sp>
      <p:sp>
        <p:nvSpPr>
          <p:cNvPr id="5345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UNF to 1NF</a:t>
            </a:r>
          </a:p>
        </p:txBody>
      </p:sp>
      <p:sp>
        <p:nvSpPr>
          <p:cNvPr id="534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362200"/>
            <a:ext cx="7727950" cy="28956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All key attributes </a:t>
            </a:r>
            <a:r>
              <a:rPr 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defined.</a:t>
            </a:r>
            <a:endParaRPr lang="en-US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No repeating groups in </a:t>
            </a:r>
            <a:r>
              <a:rPr 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table.</a:t>
            </a:r>
            <a:endParaRPr lang="en-US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All attributes dependent on </a:t>
            </a:r>
            <a:r>
              <a:rPr 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primary key.</a:t>
            </a:r>
            <a:endParaRPr lang="en-US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363899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4531" grpId="0" build="p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F1E8B-890F-476E-AB72-EF70F60D62B2}" type="slidenum">
              <a:rPr lang="en-US"/>
              <a:pPr/>
              <a:t>54</a:t>
            </a:fld>
            <a:endParaRPr lang="en-US"/>
          </a:p>
        </p:txBody>
      </p:sp>
      <p:sp>
        <p:nvSpPr>
          <p:cNvPr id="565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476672"/>
            <a:ext cx="7772400" cy="1143000"/>
          </a:xfrm>
        </p:spPr>
        <p:txBody>
          <a:bodyPr/>
          <a:lstStyle/>
          <a:p>
            <a:r>
              <a:rPr lang="en-US" dirty="0"/>
              <a:t>Dependency Diagram (1NF)</a:t>
            </a:r>
          </a:p>
        </p:txBody>
      </p:sp>
      <p:pic>
        <p:nvPicPr>
          <p:cNvPr id="5652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815340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31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C328D-FDD5-4592-99C1-E2CC0AA77C9E}" type="slidenum">
              <a:rPr lang="en-US"/>
              <a:pPr/>
              <a:t>55</a:t>
            </a:fld>
            <a:endParaRPr lang="en-US"/>
          </a:p>
        </p:txBody>
      </p:sp>
      <p:sp>
        <p:nvSpPr>
          <p:cNvPr id="536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Second Normal Form (2NF)</a:t>
            </a:r>
          </a:p>
        </p:txBody>
      </p:sp>
      <p:sp>
        <p:nvSpPr>
          <p:cNvPr id="536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1844824"/>
            <a:ext cx="792480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sz="2600" dirty="0">
                <a:latin typeface="Times" panose="02020603050405020304" pitchFamily="18" charset="0"/>
                <a:cs typeface="Times" panose="02020603050405020304" pitchFamily="18" charset="0"/>
              </a:rPr>
              <a:t>Based on concept of full functional dependency:</a:t>
            </a:r>
          </a:p>
          <a:p>
            <a:pPr lvl="1"/>
            <a:r>
              <a:rPr lang="en-GB" sz="2400" dirty="0">
                <a:latin typeface="Times" panose="02020603050405020304" pitchFamily="18" charset="0"/>
                <a:cs typeface="Times" panose="02020603050405020304" pitchFamily="18" charset="0"/>
              </a:rPr>
              <a:t>A and B are attributes of a relation, </a:t>
            </a:r>
          </a:p>
          <a:p>
            <a:pPr lvl="1"/>
            <a:r>
              <a:rPr lang="en-GB" sz="2400" dirty="0">
                <a:latin typeface="Times" panose="02020603050405020304" pitchFamily="18" charset="0"/>
                <a:cs typeface="Times" panose="02020603050405020304" pitchFamily="18" charset="0"/>
              </a:rPr>
              <a:t>B is fully dependent on A if B is functionally dependent on A but not on any proper subset of A.</a:t>
            </a:r>
          </a:p>
          <a:p>
            <a:pPr lvl="1">
              <a:lnSpc>
                <a:spcPct val="40000"/>
              </a:lnSpc>
            </a:pPr>
            <a:endParaRPr lang="en-GB" sz="24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GB" sz="2600" dirty="0">
                <a:latin typeface="Times" panose="02020603050405020304" pitchFamily="18" charset="0"/>
                <a:cs typeface="Times" panose="02020603050405020304" pitchFamily="18" charset="0"/>
              </a:rPr>
              <a:t>2NF - A relation that is in 1NF and every non-primary-key attribute is fully functionally dependent on the primary key (no partial dependency)</a:t>
            </a:r>
          </a:p>
        </p:txBody>
      </p:sp>
    </p:spTree>
    <p:extLst>
      <p:ext uri="{BB962C8B-B14F-4D97-AF65-F5344CB8AC3E}">
        <p14:creationId xmlns:p14="http://schemas.microsoft.com/office/powerpoint/2010/main" val="706278346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579" grpId="0" build="p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E452-F9BA-480D-85A5-3186093FE183}" type="slidenum">
              <a:rPr lang="en-US"/>
              <a:pPr/>
              <a:t>56</a:t>
            </a:fld>
            <a:endParaRPr lang="en-US"/>
          </a:p>
        </p:txBody>
      </p:sp>
      <p:sp>
        <p:nvSpPr>
          <p:cNvPr id="538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1NF to 2NF</a:t>
            </a:r>
          </a:p>
        </p:txBody>
      </p:sp>
      <p:sp>
        <p:nvSpPr>
          <p:cNvPr id="538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988840"/>
            <a:ext cx="772795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Identify primary key for the 1NF relation</a:t>
            </a:r>
            <a:r>
              <a:rPr lang="en-GB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  <a:endParaRPr lang="en-GB" sz="28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Identify functional dependencies in the relation</a:t>
            </a:r>
            <a:r>
              <a:rPr lang="en-GB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  <a:endParaRPr lang="en-GB" sz="28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If partial dependencies exist on the primary key remove them by placing them in a new relation along with copy of their determinant</a:t>
            </a:r>
            <a:r>
              <a:rPr lang="en-GB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  <a:p>
            <a:r>
              <a:rPr lang="en-GB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Relations that are in 1NF and have a single attribute as a key:</a:t>
            </a:r>
          </a:p>
          <a:p>
            <a:pPr lvl="1"/>
            <a:r>
              <a:rPr lang="en-GB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Cannot have partial dependency on the primary key;</a:t>
            </a:r>
          </a:p>
          <a:p>
            <a:pPr lvl="1"/>
            <a:r>
              <a:rPr lang="en-GB" sz="2400" dirty="0" smtClean="0">
                <a:latin typeface="Times" panose="02020603050405020304" pitchFamily="18" charset="0"/>
                <a:cs typeface="Times" panose="02020603050405020304" pitchFamily="18" charset="0"/>
              </a:rPr>
              <a:t>Therefore, are in 1NF </a:t>
            </a:r>
            <a:r>
              <a:rPr lang="en-GB" sz="2400" smtClean="0">
                <a:latin typeface="Times" panose="02020603050405020304" pitchFamily="18" charset="0"/>
                <a:cs typeface="Times" panose="02020603050405020304" pitchFamily="18" charset="0"/>
              </a:rPr>
              <a:t>and 2NF.</a:t>
            </a:r>
            <a:endParaRPr lang="en-GB" sz="2400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90299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8627" grpId="0" build="p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2D2E-2C47-4230-895A-EDC8D8D3BD49}" type="slidenum">
              <a:rPr lang="en-US"/>
              <a:pPr/>
              <a:t>57</a:t>
            </a:fld>
            <a:endParaRPr lang="en-US"/>
          </a:p>
        </p:txBody>
      </p:sp>
      <p:sp>
        <p:nvSpPr>
          <p:cNvPr id="567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60648"/>
            <a:ext cx="7772400" cy="1143000"/>
          </a:xfrm>
        </p:spPr>
        <p:txBody>
          <a:bodyPr/>
          <a:lstStyle/>
          <a:p>
            <a:r>
              <a:rPr lang="en-US" b="1" dirty="0">
                <a:latin typeface="Times" panose="02020603050405020304" pitchFamily="18" charset="0"/>
                <a:cs typeface="Times" panose="02020603050405020304" pitchFamily="18" charset="0"/>
              </a:rPr>
              <a:t>2NF Conversion Results</a:t>
            </a:r>
          </a:p>
        </p:txBody>
      </p:sp>
      <p:pic>
        <p:nvPicPr>
          <p:cNvPr id="5672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24000"/>
            <a:ext cx="6324600" cy="470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499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B0B43-D677-4EA9-9A7B-72FA56BFA1CB}" type="slidenum">
              <a:rPr lang="en-US"/>
              <a:pPr/>
              <a:t>58</a:t>
            </a:fld>
            <a:endParaRPr lang="en-US"/>
          </a:p>
        </p:txBody>
      </p:sp>
      <p:sp>
        <p:nvSpPr>
          <p:cNvPr id="540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Third Normal Form (3NF)</a:t>
            </a:r>
          </a:p>
        </p:txBody>
      </p:sp>
      <p:sp>
        <p:nvSpPr>
          <p:cNvPr id="540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88840"/>
            <a:ext cx="822960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Based on concept of transitive dependency:</a:t>
            </a:r>
          </a:p>
          <a:p>
            <a:pPr lvl="1"/>
            <a:r>
              <a:rPr lang="en-GB" sz="2400" dirty="0">
                <a:latin typeface="Times" panose="02020603050405020304" pitchFamily="18" charset="0"/>
                <a:cs typeface="Times" panose="02020603050405020304" pitchFamily="18" charset="0"/>
              </a:rPr>
              <a:t>A, B and C are attributes of a relation such that if A </a:t>
            </a:r>
            <a:r>
              <a:rPr lang="en-GB" sz="2400" dirty="0">
                <a:latin typeface="Times" panose="02020603050405020304" pitchFamily="18" charset="0"/>
                <a:cs typeface="Times" panose="02020603050405020304" pitchFamily="18" charset="0"/>
                <a:sym typeface="Wingdings" pitchFamily="2" charset="2"/>
              </a:rPr>
              <a:t></a:t>
            </a:r>
            <a:r>
              <a:rPr lang="en-GB" sz="2400" dirty="0">
                <a:latin typeface="Times" panose="02020603050405020304" pitchFamily="18" charset="0"/>
                <a:cs typeface="Times" panose="02020603050405020304" pitchFamily="18" charset="0"/>
              </a:rPr>
              <a:t> B and B </a:t>
            </a:r>
            <a:r>
              <a:rPr lang="en-GB" sz="2400" dirty="0">
                <a:latin typeface="Times" panose="02020603050405020304" pitchFamily="18" charset="0"/>
                <a:cs typeface="Times" panose="02020603050405020304" pitchFamily="18" charset="0"/>
                <a:sym typeface="Wingdings" pitchFamily="2" charset="2"/>
              </a:rPr>
              <a:t></a:t>
            </a:r>
            <a:r>
              <a:rPr lang="en-GB" sz="2400" dirty="0">
                <a:latin typeface="Times" panose="02020603050405020304" pitchFamily="18" charset="0"/>
                <a:cs typeface="Times" panose="02020603050405020304" pitchFamily="18" charset="0"/>
              </a:rPr>
              <a:t> C, </a:t>
            </a:r>
          </a:p>
          <a:p>
            <a:pPr lvl="1"/>
            <a:r>
              <a:rPr lang="en-GB" sz="2400" dirty="0">
                <a:latin typeface="Times" panose="02020603050405020304" pitchFamily="18" charset="0"/>
                <a:cs typeface="Times" panose="02020603050405020304" pitchFamily="18" charset="0"/>
              </a:rPr>
              <a:t>then C is transitively dependent on A through B.  (Provided that A is not functionally dependent on B or C).</a:t>
            </a:r>
          </a:p>
          <a:p>
            <a:pPr lvl="1">
              <a:lnSpc>
                <a:spcPct val="50000"/>
              </a:lnSpc>
            </a:pPr>
            <a:endParaRPr lang="en-GB" sz="24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3NF - A relation that is in 1NF and 2NF and in which no non-primary-key attribute is transitively dependent on the primary key.</a:t>
            </a:r>
          </a:p>
        </p:txBody>
      </p:sp>
    </p:spTree>
    <p:extLst>
      <p:ext uri="{BB962C8B-B14F-4D97-AF65-F5344CB8AC3E}">
        <p14:creationId xmlns:p14="http://schemas.microsoft.com/office/powerpoint/2010/main" val="602641877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5" grpId="0" build="p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CB1ED-A836-420C-BA97-E7BC85054CA4}" type="slidenum">
              <a:rPr lang="en-US"/>
              <a:pPr/>
              <a:t>59</a:t>
            </a:fld>
            <a:endParaRPr lang="en-US"/>
          </a:p>
        </p:txBody>
      </p:sp>
      <p:sp>
        <p:nvSpPr>
          <p:cNvPr id="5427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GB" b="1" dirty="0">
                <a:latin typeface="Times" panose="02020603050405020304" pitchFamily="18" charset="0"/>
                <a:cs typeface="Times" panose="02020603050405020304" pitchFamily="18" charset="0"/>
              </a:rPr>
              <a:t>2NF to 3NF</a:t>
            </a:r>
          </a:p>
        </p:txBody>
      </p:sp>
      <p:sp>
        <p:nvSpPr>
          <p:cNvPr id="542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88840"/>
            <a:ext cx="7848600" cy="4114800"/>
          </a:xfrm>
          <a:noFill/>
          <a:ln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Identify the primary key in the 2NF relation.</a:t>
            </a:r>
          </a:p>
          <a:p>
            <a:endParaRPr lang="en-GB" sz="28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Identify functional dependencies in the relation.</a:t>
            </a:r>
          </a:p>
          <a:p>
            <a:endParaRPr lang="en-GB" sz="28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en-GB" sz="2800" dirty="0">
                <a:latin typeface="Times" panose="02020603050405020304" pitchFamily="18" charset="0"/>
                <a:cs typeface="Times" panose="02020603050405020304" pitchFamily="18" charset="0"/>
              </a:rPr>
              <a:t>If transitive dependencies exist on the primary key remove them by placing them in a new relation along with copy of their determinant.</a:t>
            </a:r>
          </a:p>
        </p:txBody>
      </p:sp>
    </p:spTree>
    <p:extLst>
      <p:ext uri="{BB962C8B-B14F-4D97-AF65-F5344CB8AC3E}">
        <p14:creationId xmlns:p14="http://schemas.microsoft.com/office/powerpoint/2010/main" val="3880270096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23" grpId="0" build="p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5643F-C31C-4602-BE8A-2CC8F516AD60}" type="slidenum">
              <a:rPr lang="en-US"/>
              <a:pPr/>
              <a:t>60</a:t>
            </a:fld>
            <a:endParaRPr lang="en-US"/>
          </a:p>
        </p:txBody>
      </p:sp>
      <p:sp>
        <p:nvSpPr>
          <p:cNvPr id="56832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332656"/>
            <a:ext cx="7772400" cy="1295400"/>
          </a:xfrm>
        </p:spPr>
        <p:txBody>
          <a:bodyPr/>
          <a:lstStyle/>
          <a:p>
            <a:r>
              <a:rPr lang="en-US" b="1" dirty="0">
                <a:latin typeface="Times" panose="02020603050405020304" pitchFamily="18" charset="0"/>
                <a:cs typeface="Times" panose="02020603050405020304" pitchFamily="18" charset="0"/>
              </a:rPr>
              <a:t>3NF Conversion Results</a:t>
            </a:r>
          </a:p>
        </p:txBody>
      </p:sp>
      <p:sp>
        <p:nvSpPr>
          <p:cNvPr id="568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438400"/>
            <a:ext cx="7772400" cy="1262063"/>
          </a:xfrm>
        </p:spPr>
        <p:txBody>
          <a:bodyPr/>
          <a:lstStyle/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Prevent referential integrity violation by adding a JOB_CODE </a:t>
            </a:r>
          </a:p>
        </p:txBody>
      </p:sp>
      <p:sp>
        <p:nvSpPr>
          <p:cNvPr id="568324" name="Text Box 4"/>
          <p:cNvSpPr txBox="1">
            <a:spLocks noChangeArrowheads="1"/>
          </p:cNvSpPr>
          <p:nvPr/>
        </p:nvSpPr>
        <p:spPr bwMode="auto">
          <a:xfrm>
            <a:off x="914400" y="3810000"/>
            <a:ext cx="7221538" cy="1701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/>
              <a:t>PROJECT (</a:t>
            </a:r>
            <a:r>
              <a:rPr lang="en-US" u="sng"/>
              <a:t>PROJ_NUM,</a:t>
            </a:r>
            <a:r>
              <a:rPr lang="en-US"/>
              <a:t> PROJ_NAME)</a:t>
            </a:r>
          </a:p>
          <a:p>
            <a:pPr algn="l"/>
            <a:r>
              <a:rPr lang="en-US"/>
              <a:t>ASSIGN (</a:t>
            </a:r>
            <a:r>
              <a:rPr lang="en-US" u="sng"/>
              <a:t>PROJ_NUM, EMP_NUM</a:t>
            </a:r>
            <a:r>
              <a:rPr lang="en-US"/>
              <a:t>, HOURS)</a:t>
            </a:r>
          </a:p>
          <a:p>
            <a:pPr algn="l"/>
            <a:r>
              <a:rPr lang="en-US"/>
              <a:t>EMPLOYEE (</a:t>
            </a:r>
            <a:r>
              <a:rPr lang="en-US" u="sng"/>
              <a:t>EMP_NUM</a:t>
            </a:r>
            <a:r>
              <a:rPr lang="en-US"/>
              <a:t>, EMP_NAME, JOB_CLASS)</a:t>
            </a:r>
          </a:p>
          <a:p>
            <a:pPr algn="l"/>
            <a:r>
              <a:rPr lang="en-US"/>
              <a:t>JOB (</a:t>
            </a:r>
            <a:r>
              <a:rPr lang="en-US" u="sng"/>
              <a:t>JOB_CODE</a:t>
            </a:r>
            <a:r>
              <a:rPr lang="en-US"/>
              <a:t>, JOB_DESCRIPTION, CHG_HOUR)</a:t>
            </a:r>
          </a:p>
          <a:p>
            <a:pPr algn="l"/>
            <a:endParaRPr lang="en-US" sz="9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52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C53E-6633-469A-8A56-E4C0EC619111}" type="slidenum">
              <a:rPr lang="en-US"/>
              <a:pPr/>
              <a:t>61</a:t>
            </a:fld>
            <a:endParaRPr lang="en-US"/>
          </a:p>
        </p:txBody>
      </p:sp>
      <p:sp>
        <p:nvSpPr>
          <p:cNvPr id="544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" pitchFamily="18" charset="0"/>
                <a:cs typeface="Times" panose="02020603050405020304" pitchFamily="18" charset="0"/>
              </a:rPr>
              <a:t>General Definitions of 2NF and 3NF</a:t>
            </a:r>
            <a:r>
              <a:rPr lang="en-GB" dirty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</a:p>
        </p:txBody>
      </p:sp>
      <p:sp>
        <p:nvSpPr>
          <p:cNvPr id="544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2060848"/>
            <a:ext cx="772795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>
                <a:latin typeface="Times" pitchFamily="18" charset="0"/>
                <a:cs typeface="Times New Roman" pitchFamily="18" charset="0"/>
              </a:rPr>
              <a:t>Second normal form (2NF)</a:t>
            </a:r>
            <a:endParaRPr lang="en-GB" dirty="0">
              <a:latin typeface="Times" pitchFamily="18" charset="0"/>
            </a:endParaRPr>
          </a:p>
          <a:p>
            <a:pPr lvl="1">
              <a:lnSpc>
                <a:spcPct val="90000"/>
              </a:lnSpc>
            </a:pPr>
            <a:r>
              <a:rPr lang="en-US" dirty="0">
                <a:latin typeface="Times" pitchFamily="18" charset="0"/>
                <a:cs typeface="Times New Roman" pitchFamily="18" charset="0"/>
              </a:rPr>
              <a:t>A relation that is in 1NF and every non-primary-key attribute is fully functionally dependent on </a:t>
            </a:r>
            <a:r>
              <a:rPr lang="en-US" i="1" dirty="0">
                <a:latin typeface="Times" pitchFamily="18" charset="0"/>
                <a:cs typeface="Times New Roman" pitchFamily="18" charset="0"/>
              </a:rPr>
              <a:t>any</a:t>
            </a:r>
            <a:r>
              <a:rPr lang="en-US" dirty="0">
                <a:latin typeface="Times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" pitchFamily="18" charset="0"/>
                <a:cs typeface="Times New Roman" pitchFamily="18" charset="0"/>
              </a:rPr>
              <a:t>candidate key</a:t>
            </a:r>
            <a:r>
              <a:rPr lang="en-US" dirty="0">
                <a:latin typeface="Times" pitchFamily="18" charset="0"/>
                <a:cs typeface="Times New Roman" pitchFamily="18" charset="0"/>
              </a:rPr>
              <a:t>.</a:t>
            </a:r>
          </a:p>
          <a:p>
            <a:pPr lvl="1">
              <a:lnSpc>
                <a:spcPct val="90000"/>
              </a:lnSpc>
            </a:pPr>
            <a:endParaRPr lang="en-GB" dirty="0">
              <a:latin typeface="Times" pitchFamily="18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Times" pitchFamily="18" charset="0"/>
                <a:cs typeface="Times New Roman" pitchFamily="18" charset="0"/>
              </a:rPr>
              <a:t>Third normal form (3NF)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Times" pitchFamily="18" charset="0"/>
                <a:cs typeface="Times New Roman" pitchFamily="18" charset="0"/>
              </a:rPr>
              <a:t>A relation that is in 1NF and 2NF and in which no non-primary-key attribute is transitively dependent on </a:t>
            </a:r>
            <a:r>
              <a:rPr lang="en-US" i="1" dirty="0">
                <a:latin typeface="Times" pitchFamily="18" charset="0"/>
                <a:cs typeface="Times New Roman" pitchFamily="18" charset="0"/>
              </a:rPr>
              <a:t>any candidate key</a:t>
            </a:r>
            <a:r>
              <a:rPr lang="en-US" sz="2400" dirty="0">
                <a:latin typeface="Times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76421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4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4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4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4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771" grpId="0" build="p" autoUpdateAnimBg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DVLA Software Engineering Masters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CD0A-A664-40E1-BFA9-8AC81C34FC4F}" type="slidenum">
              <a:rPr lang="en-US"/>
              <a:pPr/>
              <a:t>62</a:t>
            </a:fld>
            <a:endParaRPr lang="en-US"/>
          </a:p>
        </p:txBody>
      </p:sp>
      <p:sp>
        <p:nvSpPr>
          <p:cNvPr id="4935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043608" y="260648"/>
            <a:ext cx="7772400" cy="1143000"/>
          </a:xfrm>
        </p:spPr>
        <p:txBody>
          <a:bodyPr/>
          <a:lstStyle/>
          <a:p>
            <a:r>
              <a:rPr lang="en-US" b="1" dirty="0">
                <a:latin typeface="Times" panose="02020603050405020304" pitchFamily="18" charset="0"/>
                <a:cs typeface="Times" panose="02020603050405020304" pitchFamily="18" charset="0"/>
              </a:rPr>
              <a:t>Summary</a:t>
            </a:r>
          </a:p>
        </p:txBody>
      </p:sp>
      <p:sp>
        <p:nvSpPr>
          <p:cNvPr id="49357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83568" y="1916832"/>
            <a:ext cx="7772400" cy="4114800"/>
          </a:xfrm>
        </p:spPr>
        <p:txBody>
          <a:bodyPr/>
          <a:lstStyle/>
          <a:p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We will use normalization in database design to create a set of relations in </a:t>
            </a:r>
            <a:r>
              <a:rPr lang="en-US" dirty="0" smtClean="0">
                <a:latin typeface="Times" panose="02020603050405020304" pitchFamily="18" charset="0"/>
                <a:cs typeface="Times" panose="02020603050405020304" pitchFamily="18" charset="0"/>
              </a:rPr>
              <a:t>3NF </a:t>
            </a:r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normal form:</a:t>
            </a:r>
          </a:p>
          <a:p>
            <a:pPr lvl="1"/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Each entity has a unique primary key, and each attribute depends upon the primary key</a:t>
            </a:r>
          </a:p>
          <a:p>
            <a:pPr lvl="1"/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No partial dependency</a:t>
            </a:r>
          </a:p>
          <a:p>
            <a:pPr lvl="1"/>
            <a:r>
              <a:rPr lang="en-US" dirty="0">
                <a:latin typeface="Times" panose="02020603050405020304" pitchFamily="18" charset="0"/>
                <a:cs typeface="Times" panose="02020603050405020304" pitchFamily="18" charset="0"/>
              </a:rPr>
              <a:t>No transitive dependency</a:t>
            </a:r>
          </a:p>
        </p:txBody>
      </p:sp>
    </p:spTree>
    <p:extLst>
      <p:ext uri="{BB962C8B-B14F-4D97-AF65-F5344CB8AC3E}">
        <p14:creationId xmlns:p14="http://schemas.microsoft.com/office/powerpoint/2010/main" val="428075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1472214687</TotalTime>
  <Words>2886</Words>
  <Application>Microsoft Office PowerPoint</Application>
  <PresentationFormat>On-screen Show (4:3)</PresentationFormat>
  <Paragraphs>438</Paragraphs>
  <Slides>62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3" baseType="lpstr">
      <vt:lpstr>ＭＳ Ｐゴシック</vt:lpstr>
      <vt:lpstr>ＭＳ Ｐゴシック</vt:lpstr>
      <vt:lpstr>Arial</vt:lpstr>
      <vt:lpstr>CG Times</vt:lpstr>
      <vt:lpstr>Monotype Sorts</vt:lpstr>
      <vt:lpstr>Symbol</vt:lpstr>
      <vt:lpstr>Tahoma</vt:lpstr>
      <vt:lpstr>Times</vt:lpstr>
      <vt:lpstr>Times New Roman</vt:lpstr>
      <vt:lpstr>Wingdings</vt:lpstr>
      <vt:lpstr>Blends</vt:lpstr>
      <vt:lpstr>Topic 3 - Normalization</vt:lpstr>
      <vt:lpstr>Learning Objectives</vt:lpstr>
      <vt:lpstr>Acknowledgments</vt:lpstr>
      <vt:lpstr>Normalization</vt:lpstr>
      <vt:lpstr>Purpose of Normalization</vt:lpstr>
      <vt:lpstr>Purpose of Normalization</vt:lpstr>
      <vt:lpstr>Normalization Supporting Database Design</vt:lpstr>
      <vt:lpstr>Normalization</vt:lpstr>
      <vt:lpstr>Normalization</vt:lpstr>
      <vt:lpstr>Normalization</vt:lpstr>
      <vt:lpstr>Normalization</vt:lpstr>
      <vt:lpstr>Normalization</vt:lpstr>
      <vt:lpstr>Data Redundancy</vt:lpstr>
      <vt:lpstr>Data Redundancy</vt:lpstr>
      <vt:lpstr>Data Redundancy</vt:lpstr>
      <vt:lpstr>Lossless-join and Dependency Preservation Properties</vt:lpstr>
      <vt:lpstr>Update Anomalies</vt:lpstr>
      <vt:lpstr>Insertion Anomalies</vt:lpstr>
      <vt:lpstr>Deletion Anomalies</vt:lpstr>
      <vt:lpstr>Modification Anomalies</vt:lpstr>
      <vt:lpstr>Functional Dependency</vt:lpstr>
      <vt:lpstr>Functional Dependency</vt:lpstr>
      <vt:lpstr>Example - Functional Dependency</vt:lpstr>
      <vt:lpstr>Functional Dependency</vt:lpstr>
      <vt:lpstr>Functional Dependency </vt:lpstr>
      <vt:lpstr>Example Functional Dependency that holds for all Time</vt:lpstr>
      <vt:lpstr>Example Functional Dependency that holds for all Time</vt:lpstr>
      <vt:lpstr>Characteristics of Functional Dependencies</vt:lpstr>
      <vt:lpstr>Characteristics of Functional Dependencies</vt:lpstr>
      <vt:lpstr>Example Full Functional Dependency</vt:lpstr>
      <vt:lpstr>Characteristics of Functional Dependencies</vt:lpstr>
      <vt:lpstr>Transitive Dependencies</vt:lpstr>
      <vt:lpstr>Example Transitive Dependency</vt:lpstr>
      <vt:lpstr>The Process of Normalization</vt:lpstr>
      <vt:lpstr>Identifying Functional Dependencies </vt:lpstr>
      <vt:lpstr>Identifying Functional Dependencies </vt:lpstr>
      <vt:lpstr>Example - Identifying a set of functional dependencies for the StaffBranch relation</vt:lpstr>
      <vt:lpstr>Example - Identifying a set of functional dependencies for the StaffBranch relation</vt:lpstr>
      <vt:lpstr>Example - Using sample data to identify functional dependencies.</vt:lpstr>
      <vt:lpstr>Example - Using sample data to identify functional dependencies.</vt:lpstr>
      <vt:lpstr>Example - Using sample data to identify functional dependencies.</vt:lpstr>
      <vt:lpstr>Identifying the Primary Key for a Relation using Functional Dependencies</vt:lpstr>
      <vt:lpstr>Example - Identify Primary Key for StaffBranch Relation</vt:lpstr>
      <vt:lpstr>Example - Identifying Primary Key for StaffBranch Relation</vt:lpstr>
      <vt:lpstr>Example - Identifying Primary Key for Sample Relation</vt:lpstr>
      <vt:lpstr>Example - Using sample data to identify functional dependencies.</vt:lpstr>
      <vt:lpstr>The Process of Normalization</vt:lpstr>
      <vt:lpstr>Relationship Between Normal Forms</vt:lpstr>
      <vt:lpstr>The Process of Normalization</vt:lpstr>
      <vt:lpstr>Unnormalized Form (UNF)</vt:lpstr>
      <vt:lpstr>First Normal Form (1NF)</vt:lpstr>
      <vt:lpstr>UNF to 1NF</vt:lpstr>
      <vt:lpstr>UNF to 1NF</vt:lpstr>
      <vt:lpstr>Dependency Diagram (1NF)</vt:lpstr>
      <vt:lpstr>Second Normal Form (2NF)</vt:lpstr>
      <vt:lpstr>1NF to 2NF</vt:lpstr>
      <vt:lpstr>2NF Conversion Results</vt:lpstr>
      <vt:lpstr>Third Normal Form (3NF)</vt:lpstr>
      <vt:lpstr>2NF to 3NF</vt:lpstr>
      <vt:lpstr>3NF Conversion Results</vt:lpstr>
      <vt:lpstr>General Definitions of 2NF and 3NF </vt:lpstr>
      <vt:lpstr>Summary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subject>Database Systems</dc:subject>
  <dc:creator>Thomas Connolly and Carolyn Begg</dc:creator>
  <dc:description>Transparencies for Chapter 1 of textbook_x000d_
Database Systems: A Practical Approach to Design, Implementation and Management</dc:description>
  <cp:lastModifiedBy>Hole, Stephen</cp:lastModifiedBy>
  <cp:revision>40</cp:revision>
  <cp:lastPrinted>2018-10-31T08:24:02Z</cp:lastPrinted>
  <dcterms:created xsi:type="dcterms:W3CDTF">1996-12-09T10:09:10Z</dcterms:created>
  <dcterms:modified xsi:type="dcterms:W3CDTF">2018-10-31T11:18:51Z</dcterms:modified>
</cp:coreProperties>
</file>