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notesMasterIdLst>
    <p:notesMasterId r:id="rId18"/>
  </p:notesMasterIdLst>
  <p:sldIdLst>
    <p:sldId id="273" r:id="rId2"/>
    <p:sldId id="256" r:id="rId3"/>
    <p:sldId id="287" r:id="rId4"/>
    <p:sldId id="286" r:id="rId5"/>
    <p:sldId id="274" r:id="rId6"/>
    <p:sldId id="276" r:id="rId7"/>
    <p:sldId id="275" r:id="rId8"/>
    <p:sldId id="277" r:id="rId9"/>
    <p:sldId id="278" r:id="rId10"/>
    <p:sldId id="280" r:id="rId11"/>
    <p:sldId id="281" r:id="rId12"/>
    <p:sldId id="282" r:id="rId13"/>
    <p:sldId id="283" r:id="rId14"/>
    <p:sldId id="285" r:id="rId15"/>
    <p:sldId id="289" r:id="rId16"/>
    <p:sldId id="288" r:id="rId17"/>
  </p:sldIdLst>
  <p:sldSz cx="12192000" cy="6858000"/>
  <p:notesSz cx="6724650" cy="97742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4015" cy="4904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09079" y="0"/>
            <a:ext cx="2914015" cy="4904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3C8731-2432-4EFF-969D-C7157E304F47}" type="datetimeFigureOut">
              <a:rPr lang="en-GB" smtClean="0"/>
              <a:t>09/10/2019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0213" y="1222375"/>
            <a:ext cx="5864225" cy="3298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2465" y="4703852"/>
            <a:ext cx="5379720" cy="384860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83830"/>
            <a:ext cx="2914015" cy="49040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09079" y="9283830"/>
            <a:ext cx="2914015" cy="49040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B7E69A-5C67-46DF-A8AD-1BBC1AFEB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2742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10/9/2019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10/9/2019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10/9/2019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10/9/2019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10/9/2019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10/9/2019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10/9/2019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10/9/2019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subjects/z7hs34j" TargetMode="External"/><Relationship Id="rId2" Type="http://schemas.openxmlformats.org/officeDocument/2006/relationships/hyperlink" Target="https://www.reonline.org.uk/subject-knowledge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teachre.co.uk/itt-providers/primary-itt-tutor-toolkit/" TargetMode="External"/><Relationship Id="rId4" Type="http://schemas.openxmlformats.org/officeDocument/2006/relationships/hyperlink" Target="https://www.reonline.org.uk/teaching-resources/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Humanities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2959257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sz="40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/>
            </a:r>
            <a:br>
              <a:rPr lang="en-GB" sz="4000" b="1" dirty="0" smtClean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GB" sz="4000" b="1" dirty="0">
                <a:latin typeface="Calibri" panose="020F0502020204030204" pitchFamily="34" charset="0"/>
              </a:rPr>
              <a:t/>
            </a:r>
            <a:br>
              <a:rPr lang="en-GB" sz="4000" b="1" dirty="0">
                <a:latin typeface="Calibri" panose="020F0502020204030204" pitchFamily="34" charset="0"/>
              </a:rPr>
            </a:br>
            <a:r>
              <a:rPr lang="en-GB" sz="4000" b="1" dirty="0" smtClean="0">
                <a:latin typeface="Calibri" panose="020F0502020204030204" pitchFamily="34" charset="0"/>
              </a:rPr>
              <a:t/>
            </a:r>
            <a:br>
              <a:rPr lang="en-GB" sz="4000" b="1" dirty="0" smtClean="0">
                <a:latin typeface="Calibri" panose="020F0502020204030204" pitchFamily="34" charset="0"/>
              </a:rPr>
            </a:br>
            <a:r>
              <a:rPr lang="en-GB" sz="4000" b="1" dirty="0">
                <a:latin typeface="Calibri" panose="020F0502020204030204" pitchFamily="34" charset="0"/>
              </a:rPr>
              <a:t/>
            </a:r>
            <a:br>
              <a:rPr lang="en-GB" sz="4000" b="1" dirty="0">
                <a:latin typeface="Calibri" panose="020F0502020204030204" pitchFamily="34" charset="0"/>
              </a:rPr>
            </a:br>
            <a:r>
              <a:rPr lang="en-GB" sz="4000" b="1" dirty="0">
                <a:latin typeface="Calibri" panose="020F0502020204030204" pitchFamily="34" charset="0"/>
              </a:rPr>
              <a:t>Religious </a:t>
            </a:r>
            <a:r>
              <a:rPr lang="en-GB" sz="4000" b="1" dirty="0" smtClean="0">
                <a:latin typeface="Calibri" panose="020F0502020204030204" pitchFamily="34" charset="0"/>
              </a:rPr>
              <a:t>Education </a:t>
            </a:r>
            <a:r>
              <a:rPr lang="en-GB" sz="4000" b="1" dirty="0" smtClean="0">
                <a:latin typeface="Calibri" panose="020F0502020204030204" pitchFamily="34" charset="0"/>
              </a:rPr>
              <a:t>in Key Stage 2 (KS2)</a:t>
            </a:r>
            <a:endParaRPr lang="en-GB" sz="4000" b="1" dirty="0">
              <a:latin typeface="Calibri" panose="020F050202020403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GB" sz="4000" b="1" dirty="0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966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QTS Standards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en-GB" sz="2800" b="1" dirty="0" smtClean="0"/>
          </a:p>
          <a:p>
            <a:pPr marL="0" indent="0">
              <a:buNone/>
            </a:pPr>
            <a:r>
              <a:rPr lang="en-GB" sz="2800" b="1" dirty="0" smtClean="0"/>
              <a:t>Pedagogy – Advancing</a:t>
            </a:r>
          </a:p>
          <a:p>
            <a:pPr marL="0" indent="0">
              <a:buNone/>
            </a:pPr>
            <a:r>
              <a:rPr lang="en-GB" sz="2800" b="1" dirty="0"/>
              <a:t>Exploiting subject disciplines in areas of </a:t>
            </a:r>
            <a:r>
              <a:rPr lang="en-GB" sz="2800" b="1" dirty="0" smtClean="0"/>
              <a:t>learning:</a:t>
            </a:r>
          </a:p>
          <a:p>
            <a:pPr marL="0" indent="0">
              <a:buNone/>
            </a:pPr>
            <a:r>
              <a:rPr lang="en-IE" sz="2800" i="1" dirty="0"/>
              <a:t>The student-teacher demonstrates a knowledge and understanding of relevant pedagogies and disciplines within and across subject content, areas of learning and cross-curricular themes, and plans appropriately</a:t>
            </a:r>
            <a:r>
              <a:rPr lang="en-IE" sz="2800" i="1" dirty="0" smtClean="0"/>
              <a:t>.</a:t>
            </a:r>
          </a:p>
          <a:p>
            <a:pPr marL="0" indent="0">
              <a:buNone/>
            </a:pPr>
            <a:endParaRPr lang="en-IE" sz="2800" b="1" dirty="0" smtClean="0"/>
          </a:p>
          <a:p>
            <a:pPr marL="0" indent="0">
              <a:buNone/>
            </a:pPr>
            <a:r>
              <a:rPr lang="en-IE" sz="2800" b="1" dirty="0" smtClean="0"/>
              <a:t>Real-life authentic contexts:</a:t>
            </a:r>
          </a:p>
          <a:p>
            <a:pPr marL="0" indent="0">
              <a:buNone/>
            </a:pPr>
            <a:r>
              <a:rPr lang="en-IE" sz="2800" i="1" dirty="0"/>
              <a:t>The student-teacher demonstrates an understanding of the use of real life, authentic contexts for learning being provided as a natural part of the learning experience. This extends the learner’s cultural, linguistic, religious and socio-economic experience and illustrates applications of concepts and abstracts in practice.</a:t>
            </a:r>
            <a:endParaRPr lang="en-GB" sz="2800" dirty="0"/>
          </a:p>
          <a:p>
            <a:pPr marL="0" indent="0">
              <a:buNone/>
            </a:pPr>
            <a:endParaRPr lang="en-GB" sz="2800" b="1" dirty="0" smtClean="0"/>
          </a:p>
          <a:p>
            <a:pPr marL="0" indent="0">
              <a:buNone/>
            </a:pPr>
            <a:r>
              <a:rPr lang="en-GB" sz="2800" b="1" dirty="0" smtClean="0"/>
              <a:t>Leadership</a:t>
            </a:r>
          </a:p>
          <a:p>
            <a:pPr marL="0" indent="0">
              <a:buNone/>
            </a:pPr>
            <a:r>
              <a:rPr lang="en-GB" sz="2800" b="1" dirty="0"/>
              <a:t>Exercising corporate </a:t>
            </a:r>
            <a:r>
              <a:rPr lang="en-GB" sz="2800" b="1" dirty="0" smtClean="0"/>
              <a:t>responsibility:</a:t>
            </a:r>
          </a:p>
          <a:p>
            <a:pPr marL="0" indent="0">
              <a:buNone/>
            </a:pPr>
            <a:r>
              <a:rPr lang="en-IE" sz="2800" i="1" dirty="0"/>
              <a:t>Contractual, pastoral, legal and professional responsibilities are known and understood by the student-teacher</a:t>
            </a:r>
            <a:r>
              <a:rPr lang="en-IE" sz="2800" i="1" dirty="0" smtClean="0"/>
              <a:t>.</a:t>
            </a:r>
          </a:p>
          <a:p>
            <a:pPr marL="0" indent="0">
              <a:buNone/>
            </a:pPr>
            <a:endParaRPr lang="en-IE" sz="2800" i="1" dirty="0"/>
          </a:p>
          <a:p>
            <a:pPr marL="0" indent="0">
              <a:buNone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6847251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APK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9268" y="864109"/>
            <a:ext cx="7315200" cy="522759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2800" dirty="0" smtClean="0"/>
              <a:t>Activating Prior Knowledge</a:t>
            </a:r>
            <a:r>
              <a:rPr lang="en-GB" sz="2800" dirty="0" smtClean="0"/>
              <a:t>…</a:t>
            </a:r>
          </a:p>
          <a:p>
            <a:pPr marL="0" indent="0">
              <a:buNone/>
            </a:pPr>
            <a:endParaRPr lang="en-GB" sz="2800" dirty="0"/>
          </a:p>
          <a:p>
            <a:pPr>
              <a:lnSpc>
                <a:spcPct val="220000"/>
              </a:lnSpc>
              <a:buFont typeface="Wingdings" panose="05000000000000000000" pitchFamily="2" charset="2"/>
              <a:buChar char="Ø"/>
            </a:pPr>
            <a:r>
              <a:rPr lang="en-GB" sz="2800" dirty="0" smtClean="0"/>
              <a:t>Is RE a National Curriculum subject?</a:t>
            </a:r>
          </a:p>
          <a:p>
            <a:pPr>
              <a:lnSpc>
                <a:spcPct val="220000"/>
              </a:lnSpc>
              <a:buFont typeface="Wingdings" panose="05000000000000000000" pitchFamily="2" charset="2"/>
              <a:buChar char="Ø"/>
            </a:pPr>
            <a:r>
              <a:rPr lang="en-GB" sz="2800" dirty="0" smtClean="0"/>
              <a:t>By law, RE should be taught between which ages?</a:t>
            </a:r>
          </a:p>
          <a:p>
            <a:pPr>
              <a:lnSpc>
                <a:spcPct val="220000"/>
              </a:lnSpc>
              <a:buFont typeface="Wingdings" panose="05000000000000000000" pitchFamily="2" charset="2"/>
              <a:buChar char="Ø"/>
            </a:pPr>
            <a:r>
              <a:rPr lang="en-GB" sz="2800" dirty="0" smtClean="0"/>
              <a:t>RE in state-maintained schools is taught according to what?</a:t>
            </a:r>
          </a:p>
          <a:p>
            <a:pPr>
              <a:lnSpc>
                <a:spcPct val="220000"/>
              </a:lnSpc>
              <a:buFont typeface="Wingdings" panose="05000000000000000000" pitchFamily="2" charset="2"/>
              <a:buChar char="Ø"/>
            </a:pPr>
            <a:r>
              <a:rPr lang="en-GB" sz="2800" dirty="0" smtClean="0"/>
              <a:t>How does the status of RE differ from the rest of the Humanities </a:t>
            </a:r>
            <a:r>
              <a:rPr lang="en-GB" sz="2800" dirty="0" err="1" smtClean="0"/>
              <a:t>AoLE</a:t>
            </a:r>
            <a:r>
              <a:rPr lang="en-GB" sz="2800" dirty="0" smtClean="0"/>
              <a:t> subjects?</a:t>
            </a:r>
            <a:endParaRPr lang="en-GB" sz="2800" dirty="0" smtClean="0"/>
          </a:p>
          <a:p>
            <a:pPr marL="0" indent="0">
              <a:buNone/>
            </a:pPr>
            <a:endParaRPr lang="cy-GB" sz="2800" dirty="0" smtClean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7197147" y="7682444"/>
            <a:ext cx="2443111" cy="26687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smtClean="0"/>
              <a:t>Accessing Prior Knowledge…</a:t>
            </a:r>
          </a:p>
          <a:p>
            <a:pPr marL="0" indent="0">
              <a:buFont typeface="Wingdings 2" pitchFamily="18" charset="2"/>
              <a:buNone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2199380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/>
              <a:t>The three core RE skills in KS2 </a:t>
            </a:r>
            <a:endParaRPr lang="en-GB" altLang="en-US" dirty="0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altLang="en-US" sz="4000" dirty="0" smtClean="0"/>
              <a:t>Engage</a:t>
            </a:r>
          </a:p>
          <a:p>
            <a:pPr eaLnBrk="1" hangingPunct="1"/>
            <a:r>
              <a:rPr lang="en-GB" altLang="en-US" sz="4000" dirty="0" smtClean="0"/>
              <a:t>Explore</a:t>
            </a:r>
          </a:p>
          <a:p>
            <a:pPr eaLnBrk="1" hangingPunct="1"/>
            <a:r>
              <a:rPr lang="en-GB" altLang="en-US" sz="4000" dirty="0" smtClean="0"/>
              <a:t>Express</a:t>
            </a:r>
          </a:p>
        </p:txBody>
      </p:sp>
    </p:spTree>
    <p:extLst>
      <p:ext uri="{BB962C8B-B14F-4D97-AF65-F5344CB8AC3E}">
        <p14:creationId xmlns:p14="http://schemas.microsoft.com/office/powerpoint/2010/main" val="113023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Engage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z="2800" b="1" dirty="0"/>
              <a:t>Engaging with fundamental questions </a:t>
            </a:r>
            <a:r>
              <a:rPr lang="en-GB" altLang="en-US" sz="2800" dirty="0"/>
              <a:t>fundamental questions are human and religious questions that focus on the search for meaning, significance and value in life. They have a profundity and intensity that underpins any aspect of study in religious education.</a:t>
            </a:r>
          </a:p>
          <a:p>
            <a:pPr>
              <a:buNone/>
            </a:pPr>
            <a:endParaRPr lang="en-GB" alt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02342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/>
              <a:t>Explore</a:t>
            </a:r>
            <a:endParaRPr lang="en-GB" altLang="en-US" dirty="0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sz="2800" b="1" dirty="0" smtClean="0"/>
              <a:t>Exploring religious beliefs, teachings practice(s) </a:t>
            </a:r>
            <a:r>
              <a:rPr lang="en-GB" altLang="en-US" sz="2800" dirty="0" smtClean="0"/>
              <a:t>– this includes exploring religious stories, sacred texts, lifestyle, rituals and symbolism, which provide insight regarding these fundamental questions and raise further religious and human questions.</a:t>
            </a:r>
          </a:p>
          <a:p>
            <a:pPr eaLnBrk="1" hangingPunct="1"/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338185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Express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z="2800" b="1" dirty="0"/>
              <a:t>Expressing personal responses </a:t>
            </a:r>
            <a:r>
              <a:rPr lang="en-GB" altLang="en-US" sz="2800" dirty="0"/>
              <a:t>– this includes relating the issues raised during study to pupils’ own experiences and allowing the development of personal responses to, and evaluations of, beliefs, teachings and practice(s) and fundamental questions.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3899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Wider KS2 requirements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LNF</a:t>
            </a:r>
          </a:p>
          <a:p>
            <a:r>
              <a:rPr lang="en-GB" sz="2800" dirty="0" smtClean="0"/>
              <a:t>DCF</a:t>
            </a:r>
          </a:p>
          <a:p>
            <a:r>
              <a:rPr lang="en-GB" sz="2800" dirty="0" smtClean="0"/>
              <a:t>YCC</a:t>
            </a:r>
          </a:p>
          <a:p>
            <a:r>
              <a:rPr lang="en-GB" sz="2800" dirty="0" smtClean="0"/>
              <a:t>ESDGC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 smtClean="0"/>
              <a:t>Anything else?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8215743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Group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You will need a copy of the lesson plan template in front of you.</a:t>
            </a:r>
          </a:p>
          <a:p>
            <a:r>
              <a:rPr lang="en-GB" sz="2800" dirty="0" smtClean="0"/>
              <a:t>In </a:t>
            </a:r>
            <a:r>
              <a:rPr lang="en-GB" sz="2800" dirty="0" smtClean="0"/>
              <a:t>your groups, present a lesson plan (e.g. starter, main, plenary) </a:t>
            </a:r>
            <a:r>
              <a:rPr lang="en-GB" sz="2800" dirty="0"/>
              <a:t>for a Year 5 class</a:t>
            </a:r>
            <a:r>
              <a:rPr lang="en-GB" sz="2800" dirty="0" smtClean="0"/>
              <a:t> that incorporates the following …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6587248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Engaging with fundamental questions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What does freedom mean?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4844587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Exploring religious beliefs, teachings and practices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Select </a:t>
            </a:r>
            <a:r>
              <a:rPr lang="en-GB" sz="2800" b="1" dirty="0" smtClean="0"/>
              <a:t>either</a:t>
            </a:r>
            <a:r>
              <a:rPr lang="en-GB" sz="2800" dirty="0" smtClean="0"/>
              <a:t> Christianity </a:t>
            </a:r>
            <a:r>
              <a:rPr lang="en-GB" sz="2800" b="1" dirty="0" smtClean="0"/>
              <a:t>or</a:t>
            </a:r>
            <a:r>
              <a:rPr lang="en-GB" sz="2800" dirty="0" smtClean="0"/>
              <a:t> Judaism</a:t>
            </a:r>
          </a:p>
          <a:p>
            <a:pPr marL="0" indent="0">
              <a:buNone/>
            </a:pPr>
            <a:endParaRPr lang="en-GB" sz="2800" dirty="0" smtClean="0"/>
          </a:p>
          <a:p>
            <a:r>
              <a:rPr lang="en-GB" sz="2800" b="1" dirty="0" smtClean="0"/>
              <a:t>Beliefs: </a:t>
            </a:r>
            <a:r>
              <a:rPr lang="en-GB" sz="2800" u="sng" dirty="0" smtClean="0"/>
              <a:t>What</a:t>
            </a:r>
            <a:r>
              <a:rPr lang="en-GB" sz="2800" dirty="0" smtClean="0"/>
              <a:t> do some Christians or Jews believe about freedom? </a:t>
            </a:r>
          </a:p>
          <a:p>
            <a:r>
              <a:rPr lang="en-GB" sz="2800" b="1" dirty="0" smtClean="0"/>
              <a:t>Teachings: </a:t>
            </a:r>
            <a:r>
              <a:rPr lang="en-GB" sz="2800" u="sng" dirty="0" smtClean="0"/>
              <a:t>Why</a:t>
            </a:r>
            <a:r>
              <a:rPr lang="en-GB" sz="2800" dirty="0" smtClean="0"/>
              <a:t> do some Christians or Jews believe this?</a:t>
            </a:r>
          </a:p>
          <a:p>
            <a:r>
              <a:rPr lang="en-GB" sz="2800" b="1" dirty="0" smtClean="0"/>
              <a:t>Practices:</a:t>
            </a:r>
            <a:r>
              <a:rPr lang="en-GB" sz="2800" dirty="0" smtClean="0"/>
              <a:t> </a:t>
            </a:r>
            <a:r>
              <a:rPr lang="en-GB" sz="2800" u="sng" dirty="0" smtClean="0"/>
              <a:t>How</a:t>
            </a:r>
            <a:r>
              <a:rPr lang="en-GB" sz="2800" dirty="0" smtClean="0"/>
              <a:t> do some Christians or Jews show that they believe this?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0670234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Expressing a personal response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For example, what do pupils think freedom means </a:t>
            </a:r>
            <a:r>
              <a:rPr lang="en-GB" sz="2800" b="1" dirty="0" smtClean="0"/>
              <a:t>before </a:t>
            </a:r>
            <a:r>
              <a:rPr lang="en-GB" sz="2800" dirty="0" smtClean="0"/>
              <a:t>their exploration of Christian/Jewish beliefs, teachings and practices, and </a:t>
            </a:r>
            <a:r>
              <a:rPr lang="en-GB" sz="2800" b="1" dirty="0" smtClean="0"/>
              <a:t>after</a:t>
            </a:r>
            <a:r>
              <a:rPr lang="en-GB" sz="2800" dirty="0" smtClean="0"/>
              <a:t> their explorations? </a:t>
            </a:r>
          </a:p>
          <a:p>
            <a:r>
              <a:rPr lang="en-GB" sz="2800" dirty="0" smtClean="0"/>
              <a:t>How will you plan opportunities for pupils to express their response?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1600493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starting point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5247396"/>
              </p:ext>
            </p:extLst>
          </p:nvPr>
        </p:nvGraphicFramePr>
        <p:xfrm>
          <a:off x="3920254" y="833628"/>
          <a:ext cx="73152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Christianity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Judaism</a:t>
                      </a:r>
                      <a:endParaRPr lang="en-GB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Free-will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Free-will</a:t>
                      </a:r>
                      <a:endParaRPr lang="en-GB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Right and wrong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Right and wrong</a:t>
                      </a:r>
                      <a:endParaRPr lang="en-GB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Martin Luther King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Passover</a:t>
                      </a:r>
                      <a:endParaRPr lang="en-GB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Equality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Redemption</a:t>
                      </a:r>
                      <a:endParaRPr lang="en-GB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920254" y="3799268"/>
            <a:ext cx="7315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part(s) of the range in the RE Framework are being studied?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9019260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Subject Knowledge Development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https://www.reonline.org.uk/subject-knowledge/</a:t>
            </a:r>
            <a:r>
              <a:rPr lang="en-GB" dirty="0"/>
              <a:t> - 6 Major World Religions and beyond</a:t>
            </a:r>
          </a:p>
          <a:p>
            <a:r>
              <a:rPr lang="en-GB" dirty="0" smtClean="0">
                <a:hlinkClick r:id="rId3"/>
              </a:rPr>
              <a:t>https</a:t>
            </a:r>
            <a:r>
              <a:rPr lang="en-GB" dirty="0">
                <a:hlinkClick r:id="rId3"/>
              </a:rPr>
              <a:t>://</a:t>
            </a:r>
            <a:r>
              <a:rPr lang="en-GB" dirty="0" smtClean="0">
                <a:hlinkClick r:id="rId3"/>
              </a:rPr>
              <a:t>www.bbc.co.uk/bitesize/subjects/z7hs34j</a:t>
            </a:r>
            <a:r>
              <a:rPr lang="en-GB" dirty="0" smtClean="0"/>
              <a:t> - 6 Major World Religions (KS2)</a:t>
            </a:r>
          </a:p>
          <a:p>
            <a:r>
              <a:rPr lang="en-GB" dirty="0">
                <a:hlinkClick r:id="rId4"/>
              </a:rPr>
              <a:t>https://www.reonline.org.uk/teaching-resources</a:t>
            </a:r>
            <a:r>
              <a:rPr lang="en-GB" dirty="0" smtClean="0">
                <a:hlinkClick r:id="rId4"/>
              </a:rPr>
              <a:t>/</a:t>
            </a:r>
            <a:r>
              <a:rPr lang="en-GB" dirty="0" smtClean="0"/>
              <a:t> - free, great quality teaching resources</a:t>
            </a:r>
          </a:p>
          <a:p>
            <a:r>
              <a:rPr lang="en-GB" dirty="0">
                <a:hlinkClick r:id="rId5"/>
              </a:rPr>
              <a:t>https://www.teachre.co.uk/itt-providers/primary-itt-tutor-toolkit</a:t>
            </a:r>
            <a:r>
              <a:rPr lang="en-GB" dirty="0" smtClean="0">
                <a:hlinkClick r:id="rId5"/>
              </a:rPr>
              <a:t>/</a:t>
            </a:r>
            <a:r>
              <a:rPr lang="en-GB" dirty="0" smtClean="0"/>
              <a:t> - essential, important and desirable knowledge and resources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90984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Get in touch…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800" dirty="0" smtClean="0"/>
              <a:t>rachel.bendall@uwtsd.ac.uk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381632240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443</TotalTime>
  <Words>542</Words>
  <Application>Microsoft Office PowerPoint</Application>
  <PresentationFormat>Widescreen</PresentationFormat>
  <Paragraphs>72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Calibri</vt:lpstr>
      <vt:lpstr>Corbel</vt:lpstr>
      <vt:lpstr>Wingdings</vt:lpstr>
      <vt:lpstr>Wingdings 2</vt:lpstr>
      <vt:lpstr>Frame</vt:lpstr>
      <vt:lpstr>Humanities</vt:lpstr>
      <vt:lpstr>    Religious Education in Key Stage 2 (KS2)</vt:lpstr>
      <vt:lpstr>QTS Standards</vt:lpstr>
      <vt:lpstr>APK</vt:lpstr>
      <vt:lpstr>The three core RE skills in KS2 </vt:lpstr>
      <vt:lpstr>Engage</vt:lpstr>
      <vt:lpstr>Explore</vt:lpstr>
      <vt:lpstr>Express</vt:lpstr>
      <vt:lpstr>Wider KS2 requirements</vt:lpstr>
      <vt:lpstr>Group Task</vt:lpstr>
      <vt:lpstr>Engaging with fundamental questions</vt:lpstr>
      <vt:lpstr>Exploring religious beliefs, teachings and practices</vt:lpstr>
      <vt:lpstr>Expressing a personal response</vt:lpstr>
      <vt:lpstr>A starting point</vt:lpstr>
      <vt:lpstr>Subject Knowledge Development</vt:lpstr>
      <vt:lpstr>Get in touch…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Religious Education Requirements</dc:title>
  <dc:creator>Rachel Bendall</dc:creator>
  <cp:lastModifiedBy>Gruff Bendall</cp:lastModifiedBy>
  <cp:revision>28</cp:revision>
  <cp:lastPrinted>2017-09-29T07:24:51Z</cp:lastPrinted>
  <dcterms:created xsi:type="dcterms:W3CDTF">2017-09-14T09:53:51Z</dcterms:created>
  <dcterms:modified xsi:type="dcterms:W3CDTF">2019-10-09T19:05:20Z</dcterms:modified>
</cp:coreProperties>
</file>