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8"/>
  </p:notesMasterIdLst>
  <p:sldIdLst>
    <p:sldId id="256" r:id="rId2"/>
    <p:sldId id="257" r:id="rId3"/>
    <p:sldId id="260" r:id="rId4"/>
    <p:sldId id="264" r:id="rId5"/>
    <p:sldId id="266" r:id="rId6"/>
    <p:sldId id="269"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A166D0-0A06-49AC-89B0-0AEEF84D0BAE}" v="9" dt="2022-02-26T18:58:22.0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B0F28F-7FD5-488D-B1F4-FB4B0D8BAAA9}" type="datetimeFigureOut">
              <a:rPr lang="en-GB" smtClean="0"/>
              <a:t>03/03/2022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C1C8F5-1A21-4345-91D8-99234C227DF4}" type="slidenum">
              <a:rPr lang="en-GB" smtClean="0"/>
              <a:t>‹#›</a:t>
            </a:fld>
            <a:endParaRPr lang="en-GB"/>
          </a:p>
        </p:txBody>
      </p:sp>
    </p:spTree>
    <p:extLst>
      <p:ext uri="{BB962C8B-B14F-4D97-AF65-F5344CB8AC3E}">
        <p14:creationId xmlns:p14="http://schemas.microsoft.com/office/powerpoint/2010/main" val="26986066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BC1C8F5-1A21-4345-91D8-99234C227DF4}" type="slidenum">
              <a:rPr lang="en-GB" smtClean="0"/>
              <a:t>3</a:t>
            </a:fld>
            <a:endParaRPr lang="en-GB"/>
          </a:p>
        </p:txBody>
      </p:sp>
    </p:spTree>
    <p:extLst>
      <p:ext uri="{BB962C8B-B14F-4D97-AF65-F5344CB8AC3E}">
        <p14:creationId xmlns:p14="http://schemas.microsoft.com/office/powerpoint/2010/main" val="426723276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3/3/2022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3/3/2022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3/3/2022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3/3/2022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3/3/2022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3/3/2022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3/3/2022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3/3/2022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3/3/2022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3/3/2022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3/3/2022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3/3/2022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3/3/2022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3/3/2022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3/3/2022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3/3/2022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3/3/2022</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3/3/2022</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www.fao.org/hunger/en/" TargetMode="External"/><Relationship Id="rId13" Type="http://schemas.openxmlformats.org/officeDocument/2006/relationships/hyperlink" Target="https://www.quotefancy.com/quote/1162073/john-dewey-the-real-process-of-education-should-be-the-process-of-learning-to-think" TargetMode="External"/><Relationship Id="rId18" Type="http://schemas.openxmlformats.org/officeDocument/2006/relationships/hyperlink" Target="https://citeseerx.ist.psu.edu/viewdoc/download?doi=10.1.1.509.264&amp;rep=rep1&amp;type=pdf" TargetMode="External"/><Relationship Id="rId26" Type="http://schemas.openxmlformats.org/officeDocument/2006/relationships/hyperlink" Target="https://gov.wales/sites/default/files/publications/2018-02/education-for-sustainable-development-and-global-citizenship-a-common-understanding-for-the-adult-and-community-learning-sector.pdf" TargetMode="External"/><Relationship Id="rId3" Type="http://schemas.openxmlformats.org/officeDocument/2006/relationships/hyperlink" Target="http://www.blogs.baylor.edu/thi/2012/07/18/hunger-and-the-hieararchy-of-needs-2/" TargetMode="External"/><Relationship Id="rId21" Type="http://schemas.openxmlformats.org/officeDocument/2006/relationships/hyperlink" Target="https://www.en.unesco.org/themes/education/sdgs/material/02" TargetMode="External"/><Relationship Id="rId7" Type="http://schemas.openxmlformats.org/officeDocument/2006/relationships/hyperlink" Target="https://www.estyn.gov.wales/thematic-report/esdgc-progress-education-sustainable-development-and-global-citizenship-June-2014" TargetMode="External"/><Relationship Id="rId12" Type="http://schemas.openxmlformats.org/officeDocument/2006/relationships/hyperlink" Target="https://twitter.com/impactwales/status/1075643582139285504" TargetMode="External"/><Relationship Id="rId17" Type="http://schemas.openxmlformats.org/officeDocument/2006/relationships/hyperlink" Target="https://gov.wales/sites/default/files/publications/2018-03/successful-futures.pdf" TargetMode="External"/><Relationship Id="rId25" Type="http://schemas.openxmlformats.org/officeDocument/2006/relationships/hyperlink" Target="https://dera.ioe.ac.uk/14894/7/120508esdgcen_Redacted.pdf" TargetMode="External"/><Relationship Id="rId2" Type="http://schemas.openxmlformats.org/officeDocument/2006/relationships/hyperlink" Target="https://www.actionagainsthunger.org/world-hunger-facts-statistics" TargetMode="External"/><Relationship Id="rId16" Type="http://schemas.openxmlformats.org/officeDocument/2006/relationships/hyperlink" Target="https://www.nhs.uk/conditions/malnutrition" TargetMode="External"/><Relationship Id="rId20" Type="http://schemas.openxmlformats.org/officeDocument/2006/relationships/hyperlink" Target="https://www.unicef.org.uk/what-we-do/un-convention-child-rights" TargetMode="External"/><Relationship Id="rId1" Type="http://schemas.openxmlformats.org/officeDocument/2006/relationships/slideLayout" Target="../slideLayouts/slideLayout2.xml"/><Relationship Id="rId6" Type="http://schemas.openxmlformats.org/officeDocument/2006/relationships/hyperlink" Target="https://www.femalefirst.co.uk/health/eating-healthy-on-a-budget-299881.html" TargetMode="External"/><Relationship Id="rId11" Type="http://schemas.openxmlformats.org/officeDocument/2006/relationships/hyperlink" Target="https://www.simplypsychology.org/bronfenbrenner" TargetMode="External"/><Relationship Id="rId24" Type="http://schemas.openxmlformats.org/officeDocument/2006/relationships/hyperlink" Target="https://www.gov.wales/sites/default/files/publications/2018-02/education-for-sustainable-development-and-global-citizenship-in-the-further-education-sector-in-wales_0.pdf" TargetMode="External"/><Relationship Id="rId5" Type="http://schemas.openxmlformats.org/officeDocument/2006/relationships/hyperlink" Target="https://www.cwvys.org.uk/wp-content/uploads/2014/06/HB-sustainable-developments-global-citizenship.pdf" TargetMode="External"/><Relationship Id="rId15" Type="http://schemas.openxmlformats.org/officeDocument/2006/relationships/hyperlink" Target="https://wwf.panda.org/wwf_news/?210950/importance-of-education-for-sustainable-development" TargetMode="External"/><Relationship Id="rId23" Type="http://schemas.openxmlformats.org/officeDocument/2006/relationships/hyperlink" Target="https://www.riseagainsthunger.org/will-rise-accept-uns-zero-hunger-challenge/?utm_term=&amp;utm_campaign=ID%23G10" TargetMode="External"/><Relationship Id="rId10" Type="http://schemas.openxmlformats.org/officeDocument/2006/relationships/hyperlink" Target="https://www.globalgoals.org/goals/2-zero-hunger/" TargetMode="External"/><Relationship Id="rId19" Type="http://schemas.openxmlformats.org/officeDocument/2006/relationships/hyperlink" Target="https://www.borgenproject.org/top-10-current-global-issues" TargetMode="External"/><Relationship Id="rId4" Type="http://schemas.openxmlformats.org/officeDocument/2006/relationships/hyperlink" Target="https://www.bbc.co.uk/newsround/56512659.%20Accessed%2025th%20February%202022" TargetMode="External"/><Relationship Id="rId9" Type="http://schemas.openxmlformats.org/officeDocument/2006/relationships/hyperlink" Target="https://www.worldhunger.org/world-child-hunger-facts/" TargetMode="External"/><Relationship Id="rId14" Type="http://schemas.openxmlformats.org/officeDocument/2006/relationships/hyperlink" Target="https://www.esd.toolkit.org/default.htm" TargetMode="External"/><Relationship Id="rId22" Type="http://schemas.openxmlformats.org/officeDocument/2006/relationships/hyperlink" Target="https://www.unicef.org.uk/what-we-do/life-saving-food/?gclid=EAlalQobChMlgtOt46uY9glVhrTtCh3mhABqEAAYASAAEgJ8O_D_BwE" TargetMode="External"/><Relationship Id="rId27" Type="http://schemas.openxmlformats.org/officeDocument/2006/relationships/hyperlink" Target="https://www.medicalxpress.com/news/2018-10-hidden-hunger-affects-billion-worldwide.html.%20Accessed%2024th%20February%2020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E8385-DF13-A740-86B3-ECD4C77D2904}"/>
              </a:ext>
            </a:extLst>
          </p:cNvPr>
          <p:cNvSpPr>
            <a:spLocks noGrp="1"/>
          </p:cNvSpPr>
          <p:nvPr>
            <p:ph type="ctrTitle"/>
          </p:nvPr>
        </p:nvSpPr>
        <p:spPr/>
        <p:txBody>
          <a:bodyPr/>
          <a:lstStyle/>
          <a:p>
            <a:pPr algn="l"/>
            <a:r>
              <a:rPr lang="en-GB" sz="4800" dirty="0"/>
              <a:t>Global Perspectives in Education By Rachel Davies</a:t>
            </a:r>
            <a:endParaRPr lang="en-US" sz="4800" dirty="0"/>
          </a:p>
        </p:txBody>
      </p:sp>
    </p:spTree>
    <p:extLst>
      <p:ext uri="{BB962C8B-B14F-4D97-AF65-F5344CB8AC3E}">
        <p14:creationId xmlns:p14="http://schemas.microsoft.com/office/powerpoint/2010/main" val="40509955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B2BDE-7BBF-E047-97E9-D3BC46A36ECF}"/>
              </a:ext>
            </a:extLst>
          </p:cNvPr>
          <p:cNvSpPr>
            <a:spLocks noGrp="1"/>
          </p:cNvSpPr>
          <p:nvPr>
            <p:ph type="title"/>
          </p:nvPr>
        </p:nvSpPr>
        <p:spPr>
          <a:xfrm>
            <a:off x="195689" y="734940"/>
            <a:ext cx="9613861" cy="1080938"/>
          </a:xfrm>
        </p:spPr>
        <p:txBody>
          <a:bodyPr/>
          <a:lstStyle/>
          <a:p>
            <a:r>
              <a:rPr lang="en-GB" dirty="0"/>
              <a:t>Global Issue:-</a:t>
            </a:r>
            <a:br>
              <a:rPr lang="en-GB" dirty="0"/>
            </a:br>
            <a:r>
              <a:rPr lang="en-GB" dirty="0"/>
              <a:t>Malnourishment, Hunger and Food Insecurity!</a:t>
            </a:r>
            <a:endParaRPr lang="en-US" dirty="0"/>
          </a:p>
        </p:txBody>
      </p:sp>
      <p:sp>
        <p:nvSpPr>
          <p:cNvPr id="3" name="Content Placeholder 2">
            <a:extLst>
              <a:ext uri="{FF2B5EF4-FFF2-40B4-BE49-F238E27FC236}">
                <a16:creationId xmlns:a16="http://schemas.microsoft.com/office/drawing/2014/main" id="{804CC248-41AF-2344-A73D-65E06A9D3714}"/>
              </a:ext>
            </a:extLst>
          </p:cNvPr>
          <p:cNvSpPr>
            <a:spLocks noGrp="1"/>
          </p:cNvSpPr>
          <p:nvPr>
            <p:ph idx="1"/>
          </p:nvPr>
        </p:nvSpPr>
        <p:spPr>
          <a:xfrm>
            <a:off x="122537" y="2042221"/>
            <a:ext cx="3288175" cy="874716"/>
          </a:xfrm>
        </p:spPr>
        <p:txBody>
          <a:bodyPr>
            <a:normAutofit/>
          </a:bodyPr>
          <a:lstStyle/>
          <a:p>
            <a:r>
              <a:rPr lang="en-US" sz="1400" dirty="0"/>
              <a:t>Malnutrition can be seen as a serious condition that occurs when a diet lacks the right amount of nutrients and vitamins. (NHS,2020)</a:t>
            </a:r>
          </a:p>
        </p:txBody>
      </p:sp>
      <p:sp>
        <p:nvSpPr>
          <p:cNvPr id="4" name="TextBox 3">
            <a:extLst>
              <a:ext uri="{FF2B5EF4-FFF2-40B4-BE49-F238E27FC236}">
                <a16:creationId xmlns:a16="http://schemas.microsoft.com/office/drawing/2014/main" id="{6352E49B-7792-452A-B6DD-214BCB80A311}"/>
              </a:ext>
            </a:extLst>
          </p:cNvPr>
          <p:cNvSpPr txBox="1"/>
          <p:nvPr/>
        </p:nvSpPr>
        <p:spPr>
          <a:xfrm>
            <a:off x="8898457" y="2139696"/>
            <a:ext cx="3171006" cy="1384995"/>
          </a:xfrm>
          <a:prstGeom prst="rect">
            <a:avLst/>
          </a:prstGeom>
          <a:noFill/>
        </p:spPr>
        <p:txBody>
          <a:bodyPr wrap="square" rtlCol="0">
            <a:spAutoFit/>
          </a:bodyPr>
          <a:lstStyle/>
          <a:p>
            <a:pPr marL="285750" indent="-285750">
              <a:buFont typeface="Arial" panose="020B0604020202020204" pitchFamily="34" charset="0"/>
              <a:buChar char="•"/>
            </a:pPr>
            <a:r>
              <a:rPr lang="en-GB" sz="1400" dirty="0"/>
              <a:t>In the world there are currently 795 million people without food. People do not have enough money to buy food or have the ability to cook food to support their families. (Turner, 2018)</a:t>
            </a:r>
          </a:p>
        </p:txBody>
      </p:sp>
      <p:grpSp>
        <p:nvGrpSpPr>
          <p:cNvPr id="6" name="Group 5">
            <a:extLst>
              <a:ext uri="{FF2B5EF4-FFF2-40B4-BE49-F238E27FC236}">
                <a16:creationId xmlns:a16="http://schemas.microsoft.com/office/drawing/2014/main" id="{D55F8AA6-628D-4095-986D-1871B65785C2}"/>
              </a:ext>
            </a:extLst>
          </p:cNvPr>
          <p:cNvGrpSpPr/>
          <p:nvPr/>
        </p:nvGrpSpPr>
        <p:grpSpPr>
          <a:xfrm>
            <a:off x="4912087" y="3199969"/>
            <a:ext cx="2822448" cy="2998068"/>
            <a:chOff x="5181600" y="2730015"/>
            <a:chExt cx="2572512" cy="2654165"/>
          </a:xfrm>
        </p:grpSpPr>
        <p:pic>
          <p:nvPicPr>
            <p:cNvPr id="1026" name="Picture 2" descr="World Child Hunger Facts - World Hunger Education - World Hunger News">
              <a:extLst>
                <a:ext uri="{FF2B5EF4-FFF2-40B4-BE49-F238E27FC236}">
                  <a16:creationId xmlns:a16="http://schemas.microsoft.com/office/drawing/2014/main" id="{E7DE73EE-9B95-4DC0-B597-EF26577CE8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81600" y="2730015"/>
              <a:ext cx="2471928" cy="185394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397C144-A878-4BC8-96FA-E91FE082B302}"/>
                </a:ext>
              </a:extLst>
            </p:cNvPr>
            <p:cNvSpPr txBox="1"/>
            <p:nvPr/>
          </p:nvSpPr>
          <p:spPr>
            <a:xfrm>
              <a:off x="6858000" y="4583961"/>
              <a:ext cx="896112" cy="800219"/>
            </a:xfrm>
            <a:prstGeom prst="rect">
              <a:avLst/>
            </a:prstGeom>
            <a:noFill/>
          </p:spPr>
          <p:txBody>
            <a:bodyPr wrap="square" rtlCol="0">
              <a:spAutoFit/>
            </a:bodyPr>
            <a:lstStyle/>
            <a:p>
              <a:pPr algn="l"/>
              <a:r>
                <a:rPr lang="en-GB" sz="1000" b="0" i="0" dirty="0">
                  <a:solidFill>
                    <a:schemeClr val="tx1">
                      <a:lumMod val="95000"/>
                    </a:schemeClr>
                  </a:solidFill>
                  <a:effectLst/>
                  <a:latin typeface="Trebuchet MS" panose="020B0603020202020204" pitchFamily="34" charset="0"/>
                </a:rPr>
                <a:t>(Gain, 2015)</a:t>
              </a:r>
            </a:p>
            <a:p>
              <a:br>
                <a:rPr lang="en-GB" dirty="0"/>
              </a:br>
              <a:endParaRPr lang="en-GB" dirty="0"/>
            </a:p>
          </p:txBody>
        </p:sp>
      </p:grpSp>
      <p:grpSp>
        <p:nvGrpSpPr>
          <p:cNvPr id="8" name="Group 7">
            <a:extLst>
              <a:ext uri="{FF2B5EF4-FFF2-40B4-BE49-F238E27FC236}">
                <a16:creationId xmlns:a16="http://schemas.microsoft.com/office/drawing/2014/main" id="{C2D8853A-D802-41F6-B107-14D737545D55}"/>
              </a:ext>
            </a:extLst>
          </p:cNvPr>
          <p:cNvGrpSpPr/>
          <p:nvPr/>
        </p:nvGrpSpPr>
        <p:grpSpPr>
          <a:xfrm>
            <a:off x="10126905" y="210312"/>
            <a:ext cx="1942558" cy="1691639"/>
            <a:chOff x="10126905" y="210312"/>
            <a:chExt cx="1942558" cy="1691639"/>
          </a:xfrm>
        </p:grpSpPr>
        <p:pic>
          <p:nvPicPr>
            <p:cNvPr id="1028" name="Picture 4" descr="Hidden hunger affects nearly 2 billion worldwide – are solutions in plain  sight?">
              <a:extLst>
                <a:ext uri="{FF2B5EF4-FFF2-40B4-BE49-F238E27FC236}">
                  <a16:creationId xmlns:a16="http://schemas.microsoft.com/office/drawing/2014/main" id="{FEB410A4-1D64-47A8-A4E0-3D5F3382D34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271" t="5589" r="8264" b="6186"/>
            <a:stretch/>
          </p:blipFill>
          <p:spPr bwMode="auto">
            <a:xfrm>
              <a:off x="10126905" y="210312"/>
              <a:ext cx="1869406" cy="145389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4F23E24-4DBD-4046-BB25-ABE200FBFA32}"/>
                </a:ext>
              </a:extLst>
            </p:cNvPr>
            <p:cNvSpPr txBox="1"/>
            <p:nvPr/>
          </p:nvSpPr>
          <p:spPr>
            <a:xfrm>
              <a:off x="10849103" y="1655730"/>
              <a:ext cx="1220360" cy="246221"/>
            </a:xfrm>
            <a:prstGeom prst="rect">
              <a:avLst/>
            </a:prstGeom>
            <a:noFill/>
          </p:spPr>
          <p:txBody>
            <a:bodyPr wrap="square" rtlCol="0">
              <a:spAutoFit/>
            </a:bodyPr>
            <a:lstStyle/>
            <a:p>
              <a:r>
                <a:rPr lang="en-GB" sz="1000" dirty="0"/>
                <a:t>(Wendelbo,2018)</a:t>
              </a:r>
            </a:p>
          </p:txBody>
        </p:sp>
      </p:grpSp>
      <p:sp>
        <p:nvSpPr>
          <p:cNvPr id="9" name="TextBox 8">
            <a:extLst>
              <a:ext uri="{FF2B5EF4-FFF2-40B4-BE49-F238E27FC236}">
                <a16:creationId xmlns:a16="http://schemas.microsoft.com/office/drawing/2014/main" id="{D1F36686-2176-4217-AF50-266856C02AE7}"/>
              </a:ext>
            </a:extLst>
          </p:cNvPr>
          <p:cNvSpPr txBox="1"/>
          <p:nvPr/>
        </p:nvSpPr>
        <p:spPr>
          <a:xfrm>
            <a:off x="1391291" y="3143280"/>
            <a:ext cx="2953512" cy="1200329"/>
          </a:xfrm>
          <a:prstGeom prst="rect">
            <a:avLst/>
          </a:prstGeom>
          <a:noFill/>
        </p:spPr>
        <p:txBody>
          <a:bodyPr wrap="square" rtlCol="0">
            <a:spAutoFit/>
          </a:bodyPr>
          <a:lstStyle/>
          <a:p>
            <a:pPr marL="285750" indent="-285750">
              <a:buFont typeface="Arial" panose="020B0604020202020204" pitchFamily="34" charset="0"/>
              <a:buChar char="•"/>
            </a:pPr>
            <a:r>
              <a:rPr lang="en-GB" sz="1200" dirty="0"/>
              <a:t>Between 2019 and 2020 the number of people who are malnourished grew by 161 million, this is due to conflict and climate change but the main reason is Covid-19.  (Action Against Hunger, 2021) </a:t>
            </a:r>
          </a:p>
        </p:txBody>
      </p:sp>
      <p:sp>
        <p:nvSpPr>
          <p:cNvPr id="10" name="TextBox 9">
            <a:extLst>
              <a:ext uri="{FF2B5EF4-FFF2-40B4-BE49-F238E27FC236}">
                <a16:creationId xmlns:a16="http://schemas.microsoft.com/office/drawing/2014/main" id="{2C50FAB3-2457-47B1-BB0F-BF82CE79AE25}"/>
              </a:ext>
            </a:extLst>
          </p:cNvPr>
          <p:cNvSpPr txBox="1"/>
          <p:nvPr/>
        </p:nvSpPr>
        <p:spPr>
          <a:xfrm>
            <a:off x="8292363" y="3650004"/>
            <a:ext cx="2822448" cy="1200329"/>
          </a:xfrm>
          <a:prstGeom prst="rect">
            <a:avLst/>
          </a:prstGeom>
          <a:noFill/>
        </p:spPr>
        <p:txBody>
          <a:bodyPr wrap="square" rtlCol="0">
            <a:spAutoFit/>
          </a:bodyPr>
          <a:lstStyle/>
          <a:p>
            <a:pPr marL="285750" indent="-285750">
              <a:buFont typeface="Arial" panose="020B0604020202020204" pitchFamily="34" charset="0"/>
              <a:buChar char="•"/>
            </a:pPr>
            <a:r>
              <a:rPr lang="en-GB" sz="1200" dirty="0"/>
              <a:t>On average 14 million children aged 5 and below suffer with severe malnutrition but only 25% of these children receive lifesaving treatments. (Action Against Hunger, 2021)</a:t>
            </a:r>
          </a:p>
        </p:txBody>
      </p:sp>
      <p:sp>
        <p:nvSpPr>
          <p:cNvPr id="11" name="TextBox 10">
            <a:extLst>
              <a:ext uri="{FF2B5EF4-FFF2-40B4-BE49-F238E27FC236}">
                <a16:creationId xmlns:a16="http://schemas.microsoft.com/office/drawing/2014/main" id="{307A7CA9-7C00-4071-B64F-49302EB010A3}"/>
              </a:ext>
            </a:extLst>
          </p:cNvPr>
          <p:cNvSpPr txBox="1"/>
          <p:nvPr/>
        </p:nvSpPr>
        <p:spPr>
          <a:xfrm>
            <a:off x="3877056" y="2042221"/>
            <a:ext cx="4718304" cy="1015663"/>
          </a:xfrm>
          <a:prstGeom prst="rect">
            <a:avLst/>
          </a:prstGeom>
          <a:noFill/>
        </p:spPr>
        <p:txBody>
          <a:bodyPr wrap="square" rtlCol="0">
            <a:spAutoFit/>
          </a:bodyPr>
          <a:lstStyle/>
          <a:p>
            <a:pPr marL="285750" indent="-285750">
              <a:buFont typeface="Arial" panose="020B0604020202020204" pitchFamily="34" charset="0"/>
              <a:buChar char="•"/>
            </a:pPr>
            <a:r>
              <a:rPr lang="en-GB" sz="1200" dirty="0"/>
              <a:t>Food insecurity is when a person seriously lacks access to food that is safe and nutritious. A person requires food for them to grow and live healthily. When a person has run out of food or has not eaten for several days, it is classed as food insecurity. (FAO, 2022)</a:t>
            </a:r>
          </a:p>
        </p:txBody>
      </p:sp>
      <p:sp>
        <p:nvSpPr>
          <p:cNvPr id="12" name="TextBox 11">
            <a:extLst>
              <a:ext uri="{FF2B5EF4-FFF2-40B4-BE49-F238E27FC236}">
                <a16:creationId xmlns:a16="http://schemas.microsoft.com/office/drawing/2014/main" id="{CDC06B47-B3BC-40BD-A36F-2080442F36E1}"/>
              </a:ext>
            </a:extLst>
          </p:cNvPr>
          <p:cNvSpPr txBox="1"/>
          <p:nvPr/>
        </p:nvSpPr>
        <p:spPr>
          <a:xfrm>
            <a:off x="195689" y="4549813"/>
            <a:ext cx="4137840" cy="830997"/>
          </a:xfrm>
          <a:prstGeom prst="rect">
            <a:avLst/>
          </a:prstGeom>
          <a:noFill/>
        </p:spPr>
        <p:txBody>
          <a:bodyPr wrap="square" rtlCol="0">
            <a:spAutoFit/>
          </a:bodyPr>
          <a:lstStyle/>
          <a:p>
            <a:pPr marL="285750" indent="-285750">
              <a:buFont typeface="Arial" panose="020B0604020202020204" pitchFamily="34" charset="0"/>
              <a:buChar char="•"/>
            </a:pPr>
            <a:r>
              <a:rPr lang="en-GB" sz="1200" dirty="0"/>
              <a:t>The Sustainable Development Goal aims to end world hunger. The main focus is to ensure that all people have access to nutritious food, with the hope to end all types of malnutrition. (Weiler, 2017)</a:t>
            </a:r>
          </a:p>
        </p:txBody>
      </p:sp>
      <p:sp>
        <p:nvSpPr>
          <p:cNvPr id="13" name="TextBox 12">
            <a:extLst>
              <a:ext uri="{FF2B5EF4-FFF2-40B4-BE49-F238E27FC236}">
                <a16:creationId xmlns:a16="http://schemas.microsoft.com/office/drawing/2014/main" id="{DCD0F3DB-C635-4AD3-99F7-576FD5A2AE7B}"/>
              </a:ext>
            </a:extLst>
          </p:cNvPr>
          <p:cNvSpPr txBox="1"/>
          <p:nvPr/>
        </p:nvSpPr>
        <p:spPr>
          <a:xfrm>
            <a:off x="7886083" y="5061194"/>
            <a:ext cx="3886200" cy="1384995"/>
          </a:xfrm>
          <a:prstGeom prst="rect">
            <a:avLst/>
          </a:prstGeom>
          <a:noFill/>
        </p:spPr>
        <p:txBody>
          <a:bodyPr wrap="square" rtlCol="0">
            <a:spAutoFit/>
          </a:bodyPr>
          <a:lstStyle/>
          <a:p>
            <a:pPr marL="171450" indent="-171450">
              <a:buFont typeface="Arial" panose="020B0604020202020204" pitchFamily="34" charset="0"/>
              <a:buChar char="•"/>
            </a:pPr>
            <a:r>
              <a:rPr lang="en-GB" sz="1200" dirty="0"/>
              <a:t>Bronfenbrenner believes that a child’s environment has significant influences on a child’s development. For example, a child living in poverty and experiencing hunger could have detrimental impacts on a child’s development particularly in reference to their school experience. (Guy-Evans, 2020)</a:t>
            </a:r>
          </a:p>
        </p:txBody>
      </p:sp>
      <p:sp>
        <p:nvSpPr>
          <p:cNvPr id="14" name="TextBox 13">
            <a:extLst>
              <a:ext uri="{FF2B5EF4-FFF2-40B4-BE49-F238E27FC236}">
                <a16:creationId xmlns:a16="http://schemas.microsoft.com/office/drawing/2014/main" id="{6C32FAED-1E6F-4937-ADF8-9D44861911A6}"/>
              </a:ext>
            </a:extLst>
          </p:cNvPr>
          <p:cNvSpPr txBox="1"/>
          <p:nvPr/>
        </p:nvSpPr>
        <p:spPr>
          <a:xfrm>
            <a:off x="1174924" y="5436218"/>
            <a:ext cx="5093209" cy="1200329"/>
          </a:xfrm>
          <a:prstGeom prst="rect">
            <a:avLst/>
          </a:prstGeom>
          <a:noFill/>
        </p:spPr>
        <p:txBody>
          <a:bodyPr wrap="square" rtlCol="0">
            <a:spAutoFit/>
          </a:bodyPr>
          <a:lstStyle/>
          <a:p>
            <a:pPr marL="171450" indent="-171450">
              <a:buFont typeface="Arial" panose="020B0604020202020204" pitchFamily="34" charset="0"/>
              <a:buChar char="•"/>
            </a:pPr>
            <a:r>
              <a:rPr lang="en-GB" sz="1200" dirty="0"/>
              <a:t>Maslow makes a valid point to tackle issues relating to poverty and hunger, if a child’s basic needs are not catered for, it can have an effect on a child’s development and personal growth. Hunger and poverty are linked, the both can limit a child ability to meet other needs, such as succeeding at school, holding a stable job or paying for a property. (</a:t>
            </a:r>
            <a:r>
              <a:rPr lang="en-GB" sz="1200" dirty="0" err="1"/>
              <a:t>Ashenfelter</a:t>
            </a:r>
            <a:r>
              <a:rPr lang="en-GB" sz="1200" dirty="0"/>
              <a:t>, 2012)</a:t>
            </a:r>
          </a:p>
        </p:txBody>
      </p:sp>
    </p:spTree>
    <p:extLst>
      <p:ext uri="{BB962C8B-B14F-4D97-AF65-F5344CB8AC3E}">
        <p14:creationId xmlns:p14="http://schemas.microsoft.com/office/powerpoint/2010/main" val="39464207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E77E8-B8E0-DD40-ABFC-304FDA40715E}"/>
              </a:ext>
            </a:extLst>
          </p:cNvPr>
          <p:cNvSpPr>
            <a:spLocks noGrp="1"/>
          </p:cNvSpPr>
          <p:nvPr>
            <p:ph type="title"/>
          </p:nvPr>
        </p:nvSpPr>
        <p:spPr/>
        <p:txBody>
          <a:bodyPr/>
          <a:lstStyle/>
          <a:p>
            <a:r>
              <a:rPr lang="en-GB" dirty="0"/>
              <a:t>National and International Policies </a:t>
            </a:r>
            <a:endParaRPr lang="en-US" dirty="0"/>
          </a:p>
        </p:txBody>
      </p:sp>
      <p:sp>
        <p:nvSpPr>
          <p:cNvPr id="3" name="Content Placeholder 2">
            <a:extLst>
              <a:ext uri="{FF2B5EF4-FFF2-40B4-BE49-F238E27FC236}">
                <a16:creationId xmlns:a16="http://schemas.microsoft.com/office/drawing/2014/main" id="{F24C3BBA-B7F4-2F4A-A6BA-D30FC4FDDE7A}"/>
              </a:ext>
            </a:extLst>
          </p:cNvPr>
          <p:cNvSpPr>
            <a:spLocks noGrp="1"/>
          </p:cNvSpPr>
          <p:nvPr>
            <p:ph idx="1"/>
          </p:nvPr>
        </p:nvSpPr>
        <p:spPr>
          <a:xfrm>
            <a:off x="680320" y="2311832"/>
            <a:ext cx="9613861" cy="3599316"/>
          </a:xfrm>
        </p:spPr>
        <p:txBody>
          <a:bodyPr/>
          <a:lstStyle/>
          <a:p>
            <a:pPr marL="0" indent="0">
              <a:buNone/>
            </a:pPr>
            <a:endParaRPr lang="en-US" sz="1600" u="sng" dirty="0"/>
          </a:p>
          <a:p>
            <a:pPr marL="0" indent="0">
              <a:buNone/>
            </a:pPr>
            <a:endParaRPr lang="en-US" sz="1200" u="sng" dirty="0"/>
          </a:p>
        </p:txBody>
      </p:sp>
      <p:grpSp>
        <p:nvGrpSpPr>
          <p:cNvPr id="5" name="Group 4">
            <a:extLst>
              <a:ext uri="{FF2B5EF4-FFF2-40B4-BE49-F238E27FC236}">
                <a16:creationId xmlns:a16="http://schemas.microsoft.com/office/drawing/2014/main" id="{2EE4B4C5-0B3A-4E94-97F5-20F4A2039D7C}"/>
              </a:ext>
            </a:extLst>
          </p:cNvPr>
          <p:cNvGrpSpPr/>
          <p:nvPr/>
        </p:nvGrpSpPr>
        <p:grpSpPr>
          <a:xfrm>
            <a:off x="756683" y="4895941"/>
            <a:ext cx="1770391" cy="1709668"/>
            <a:chOff x="198900" y="5339030"/>
            <a:chExt cx="1604866" cy="1445071"/>
          </a:xfrm>
        </p:grpSpPr>
        <p:pic>
          <p:nvPicPr>
            <p:cNvPr id="1026" name="Picture 2" descr="Zero Hunger Twitterren: &amp;quot;The Global Goals aim to: end extreme poverty,  fight inequality and fix climate change, in all countries, for all people.  Global Goal 2 is &amp;#39;Zero Hunger&amp;#39;: End hunger, achieve">
              <a:extLst>
                <a:ext uri="{FF2B5EF4-FFF2-40B4-BE49-F238E27FC236}">
                  <a16:creationId xmlns:a16="http://schemas.microsoft.com/office/drawing/2014/main" id="{221A6F4A-C0C2-44EB-BF4D-71432FA02D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900" y="5339030"/>
              <a:ext cx="1194318" cy="119431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48FF616-41E2-4CB2-8A69-34CD3A229411}"/>
                </a:ext>
              </a:extLst>
            </p:cNvPr>
            <p:cNvSpPr txBox="1"/>
            <p:nvPr/>
          </p:nvSpPr>
          <p:spPr>
            <a:xfrm>
              <a:off x="198900" y="6537880"/>
              <a:ext cx="1604866" cy="246221"/>
            </a:xfrm>
            <a:prstGeom prst="rect">
              <a:avLst/>
            </a:prstGeom>
            <a:noFill/>
          </p:spPr>
          <p:txBody>
            <a:bodyPr wrap="square" rtlCol="0">
              <a:spAutoFit/>
            </a:bodyPr>
            <a:lstStyle/>
            <a:p>
              <a:r>
                <a:rPr lang="en-GB" sz="1000" dirty="0"/>
                <a:t>(Global Goals, 2020)</a:t>
              </a:r>
            </a:p>
          </p:txBody>
        </p:sp>
      </p:grpSp>
      <p:sp>
        <p:nvSpPr>
          <p:cNvPr id="6" name="TextBox 5">
            <a:extLst>
              <a:ext uri="{FF2B5EF4-FFF2-40B4-BE49-F238E27FC236}">
                <a16:creationId xmlns:a16="http://schemas.microsoft.com/office/drawing/2014/main" id="{EDE7A103-8BB7-426B-932E-98044DC9AC5B}"/>
              </a:ext>
            </a:extLst>
          </p:cNvPr>
          <p:cNvSpPr txBox="1"/>
          <p:nvPr/>
        </p:nvSpPr>
        <p:spPr>
          <a:xfrm>
            <a:off x="126774" y="2218285"/>
            <a:ext cx="2532888" cy="2677656"/>
          </a:xfrm>
          <a:prstGeom prst="rect">
            <a:avLst/>
          </a:prstGeom>
          <a:noFill/>
        </p:spPr>
        <p:txBody>
          <a:bodyPr wrap="square" rtlCol="0">
            <a:spAutoFit/>
          </a:bodyPr>
          <a:lstStyle/>
          <a:p>
            <a:r>
              <a:rPr lang="en-GB" sz="1200" dirty="0"/>
              <a:t>The UNESCO states that alarm bells ring within the human body when the stomach is empty. This is why Education is so crucial when trying to achieve the Sustainable Development Goals. By having an education the children can have access to healthier foods and make positive choices about what they eat, this will help them to become good role models within their schooling and later on in life. (UNESCO, 2022)</a:t>
            </a:r>
          </a:p>
        </p:txBody>
      </p:sp>
      <p:sp>
        <p:nvSpPr>
          <p:cNvPr id="7" name="TextBox 6">
            <a:extLst>
              <a:ext uri="{FF2B5EF4-FFF2-40B4-BE49-F238E27FC236}">
                <a16:creationId xmlns:a16="http://schemas.microsoft.com/office/drawing/2014/main" id="{286FD41E-06C0-408E-AC57-C2F3937F02CF}"/>
              </a:ext>
            </a:extLst>
          </p:cNvPr>
          <p:cNvSpPr txBox="1"/>
          <p:nvPr/>
        </p:nvSpPr>
        <p:spPr>
          <a:xfrm>
            <a:off x="9203551" y="5303788"/>
            <a:ext cx="2927752" cy="1384995"/>
          </a:xfrm>
          <a:prstGeom prst="rect">
            <a:avLst/>
          </a:prstGeom>
          <a:noFill/>
        </p:spPr>
        <p:txBody>
          <a:bodyPr wrap="square" rtlCol="0">
            <a:spAutoFit/>
          </a:bodyPr>
          <a:lstStyle/>
          <a:p>
            <a:r>
              <a:rPr lang="en-GB" sz="1200" dirty="0"/>
              <a:t>According to Article 28 within the UNCRC document, all children should have the right to an education, Children’s human dignity should be respected and wealthier countries should help the poorer countries achieve this. (UNCRC, 2016)</a:t>
            </a:r>
          </a:p>
        </p:txBody>
      </p:sp>
      <p:sp>
        <p:nvSpPr>
          <p:cNvPr id="10" name="TextBox 9">
            <a:extLst>
              <a:ext uri="{FF2B5EF4-FFF2-40B4-BE49-F238E27FC236}">
                <a16:creationId xmlns:a16="http://schemas.microsoft.com/office/drawing/2014/main" id="{74D4A7D8-463F-4B43-9D2F-00666966ED8F}"/>
              </a:ext>
            </a:extLst>
          </p:cNvPr>
          <p:cNvSpPr txBox="1"/>
          <p:nvPr/>
        </p:nvSpPr>
        <p:spPr>
          <a:xfrm>
            <a:off x="3906985" y="1962414"/>
            <a:ext cx="4237822" cy="1938992"/>
          </a:xfrm>
          <a:prstGeom prst="rect">
            <a:avLst/>
          </a:prstGeom>
          <a:noFill/>
        </p:spPr>
        <p:txBody>
          <a:bodyPr wrap="square" rtlCol="0">
            <a:spAutoFit/>
          </a:bodyPr>
          <a:lstStyle/>
          <a:p>
            <a:r>
              <a:rPr lang="en-GB" sz="1200" dirty="0"/>
              <a:t>Within the Successful Futures document, there is a commitment ensuring that all schools are healthy and happy settings, where the pupils learning is supported by a holistic approach with health and well being at the heart of all decisions made. </a:t>
            </a:r>
          </a:p>
          <a:p>
            <a:endParaRPr lang="en-GB" sz="1200" dirty="0"/>
          </a:p>
          <a:p>
            <a:r>
              <a:rPr lang="en-GB" sz="1200" dirty="0"/>
              <a:t>There are four main purposes for the new curriculum, pupils should be :</a:t>
            </a:r>
          </a:p>
          <a:p>
            <a:endParaRPr lang="en-GB" sz="1200" dirty="0"/>
          </a:p>
          <a:p>
            <a:endParaRPr lang="en-GB" sz="1200" dirty="0"/>
          </a:p>
        </p:txBody>
      </p:sp>
      <p:cxnSp>
        <p:nvCxnSpPr>
          <p:cNvPr id="12" name="Straight Arrow Connector 11">
            <a:extLst>
              <a:ext uri="{FF2B5EF4-FFF2-40B4-BE49-F238E27FC236}">
                <a16:creationId xmlns:a16="http://schemas.microsoft.com/office/drawing/2014/main" id="{399068DB-DEB5-4DD0-B690-5DEB309A5722}"/>
              </a:ext>
            </a:extLst>
          </p:cNvPr>
          <p:cNvCxnSpPr/>
          <p:nvPr/>
        </p:nvCxnSpPr>
        <p:spPr>
          <a:xfrm flipV="1">
            <a:off x="6931152" y="3954320"/>
            <a:ext cx="576072" cy="314339"/>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C21E0349-683A-428C-AD83-EC959F0E79F9}"/>
              </a:ext>
            </a:extLst>
          </p:cNvPr>
          <p:cNvGrpSpPr/>
          <p:nvPr/>
        </p:nvGrpSpPr>
        <p:grpSpPr>
          <a:xfrm>
            <a:off x="5120640" y="3721868"/>
            <a:ext cx="1911096" cy="1976398"/>
            <a:chOff x="5120640" y="3721868"/>
            <a:chExt cx="1911096" cy="1976398"/>
          </a:xfrm>
        </p:grpSpPr>
        <p:pic>
          <p:nvPicPr>
            <p:cNvPr id="1032" name="Picture 8">
              <a:extLst>
                <a:ext uri="{FF2B5EF4-FFF2-40B4-BE49-F238E27FC236}">
                  <a16:creationId xmlns:a16="http://schemas.microsoft.com/office/drawing/2014/main" id="{0D62E657-1B60-4F48-A146-6408179FAF1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921" t="2809" r="3486" b="3595"/>
            <a:stretch/>
          </p:blipFill>
          <p:spPr bwMode="auto">
            <a:xfrm>
              <a:off x="5120640" y="3721868"/>
              <a:ext cx="1810512" cy="1709668"/>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661A2B95-2781-44D1-8A7C-3D17DA83AB23}"/>
                </a:ext>
              </a:extLst>
            </p:cNvPr>
            <p:cNvSpPr txBox="1"/>
            <p:nvPr/>
          </p:nvSpPr>
          <p:spPr>
            <a:xfrm>
              <a:off x="5449824" y="5452045"/>
              <a:ext cx="1581912" cy="246221"/>
            </a:xfrm>
            <a:prstGeom prst="rect">
              <a:avLst/>
            </a:prstGeom>
            <a:noFill/>
          </p:spPr>
          <p:txBody>
            <a:bodyPr wrap="square" rtlCol="0">
              <a:spAutoFit/>
            </a:bodyPr>
            <a:lstStyle/>
            <a:p>
              <a:r>
                <a:rPr lang="en-GB" sz="1000" dirty="0"/>
                <a:t>(Impact Wales, 2018)</a:t>
              </a:r>
            </a:p>
          </p:txBody>
        </p:sp>
      </p:grpSp>
      <p:sp>
        <p:nvSpPr>
          <p:cNvPr id="15" name="TextBox 14">
            <a:extLst>
              <a:ext uri="{FF2B5EF4-FFF2-40B4-BE49-F238E27FC236}">
                <a16:creationId xmlns:a16="http://schemas.microsoft.com/office/drawing/2014/main" id="{6FF904C9-1522-49A8-8CE3-6195521ACE11}"/>
              </a:ext>
            </a:extLst>
          </p:cNvPr>
          <p:cNvSpPr txBox="1"/>
          <p:nvPr/>
        </p:nvSpPr>
        <p:spPr>
          <a:xfrm>
            <a:off x="7369810" y="3709545"/>
            <a:ext cx="1907432" cy="646331"/>
          </a:xfrm>
          <a:prstGeom prst="rect">
            <a:avLst/>
          </a:prstGeom>
          <a:noFill/>
        </p:spPr>
        <p:txBody>
          <a:bodyPr wrap="square" rtlCol="0">
            <a:spAutoFit/>
          </a:bodyPr>
          <a:lstStyle/>
          <a:p>
            <a:pPr algn="ctr"/>
            <a:r>
              <a:rPr lang="en-GB" sz="1200" u="sng" dirty="0"/>
              <a:t>Ambitious, Capable Learners</a:t>
            </a:r>
          </a:p>
          <a:p>
            <a:pPr algn="ctr"/>
            <a:endParaRPr lang="en-GB" sz="1200" dirty="0"/>
          </a:p>
        </p:txBody>
      </p:sp>
      <p:cxnSp>
        <p:nvCxnSpPr>
          <p:cNvPr id="20" name="Straight Arrow Connector 19">
            <a:extLst>
              <a:ext uri="{FF2B5EF4-FFF2-40B4-BE49-F238E27FC236}">
                <a16:creationId xmlns:a16="http://schemas.microsoft.com/office/drawing/2014/main" id="{A988B531-A25F-4ECC-983F-B82FA8E83197}"/>
              </a:ext>
            </a:extLst>
          </p:cNvPr>
          <p:cNvCxnSpPr>
            <a:cxnSpLocks/>
          </p:cNvCxnSpPr>
          <p:nvPr/>
        </p:nvCxnSpPr>
        <p:spPr>
          <a:xfrm>
            <a:off x="6908626" y="5198632"/>
            <a:ext cx="683399" cy="31554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EC35C27C-F7B9-43FA-8BF6-B3A78A325904}"/>
              </a:ext>
            </a:extLst>
          </p:cNvPr>
          <p:cNvSpPr txBox="1"/>
          <p:nvPr/>
        </p:nvSpPr>
        <p:spPr>
          <a:xfrm>
            <a:off x="7591858" y="5420410"/>
            <a:ext cx="1581912" cy="461665"/>
          </a:xfrm>
          <a:prstGeom prst="rect">
            <a:avLst/>
          </a:prstGeom>
          <a:noFill/>
        </p:spPr>
        <p:txBody>
          <a:bodyPr wrap="square" rtlCol="0">
            <a:spAutoFit/>
          </a:bodyPr>
          <a:lstStyle/>
          <a:p>
            <a:pPr algn="ctr"/>
            <a:r>
              <a:rPr lang="en-GB" sz="1200" u="sng" dirty="0"/>
              <a:t>Healthy, Confident Individuals</a:t>
            </a:r>
          </a:p>
        </p:txBody>
      </p:sp>
      <p:cxnSp>
        <p:nvCxnSpPr>
          <p:cNvPr id="19" name="Straight Arrow Connector 18">
            <a:extLst>
              <a:ext uri="{FF2B5EF4-FFF2-40B4-BE49-F238E27FC236}">
                <a16:creationId xmlns:a16="http://schemas.microsoft.com/office/drawing/2014/main" id="{AC6325BC-A483-4D68-A81A-6BFED4A36290}"/>
              </a:ext>
            </a:extLst>
          </p:cNvPr>
          <p:cNvCxnSpPr>
            <a:cxnSpLocks/>
          </p:cNvCxnSpPr>
          <p:nvPr/>
        </p:nvCxnSpPr>
        <p:spPr>
          <a:xfrm flipH="1" flipV="1">
            <a:off x="4631283" y="3867829"/>
            <a:ext cx="456966" cy="418483"/>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A2BE6ACC-72DE-4C00-B664-0FAC0D349D06}"/>
              </a:ext>
            </a:extLst>
          </p:cNvPr>
          <p:cNvSpPr txBox="1"/>
          <p:nvPr/>
        </p:nvSpPr>
        <p:spPr>
          <a:xfrm>
            <a:off x="3142243" y="3542219"/>
            <a:ext cx="1731191" cy="461665"/>
          </a:xfrm>
          <a:prstGeom prst="rect">
            <a:avLst/>
          </a:prstGeom>
          <a:noFill/>
        </p:spPr>
        <p:txBody>
          <a:bodyPr wrap="square" rtlCol="0">
            <a:spAutoFit/>
          </a:bodyPr>
          <a:lstStyle/>
          <a:p>
            <a:pPr algn="ctr"/>
            <a:r>
              <a:rPr lang="en-GB" sz="1200" u="sng" dirty="0"/>
              <a:t>Ethical Informed Citizens</a:t>
            </a:r>
          </a:p>
        </p:txBody>
      </p:sp>
      <p:cxnSp>
        <p:nvCxnSpPr>
          <p:cNvPr id="26" name="Straight Arrow Connector 25">
            <a:extLst>
              <a:ext uri="{FF2B5EF4-FFF2-40B4-BE49-F238E27FC236}">
                <a16:creationId xmlns:a16="http://schemas.microsoft.com/office/drawing/2014/main" id="{7DCAA63F-50B7-42C7-AD87-7EB1A8DE263C}"/>
              </a:ext>
            </a:extLst>
          </p:cNvPr>
          <p:cNvCxnSpPr>
            <a:cxnSpLocks/>
          </p:cNvCxnSpPr>
          <p:nvPr/>
        </p:nvCxnSpPr>
        <p:spPr>
          <a:xfrm flipH="1">
            <a:off x="4544568" y="4960509"/>
            <a:ext cx="636077" cy="315286"/>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5456B64F-9D08-44AF-B2FE-630630BD5014}"/>
              </a:ext>
            </a:extLst>
          </p:cNvPr>
          <p:cNvSpPr txBox="1"/>
          <p:nvPr/>
        </p:nvSpPr>
        <p:spPr>
          <a:xfrm>
            <a:off x="3011488" y="5189577"/>
            <a:ext cx="1624739" cy="646331"/>
          </a:xfrm>
          <a:prstGeom prst="rect">
            <a:avLst/>
          </a:prstGeom>
          <a:noFill/>
        </p:spPr>
        <p:txBody>
          <a:bodyPr wrap="square" rtlCol="0">
            <a:spAutoFit/>
          </a:bodyPr>
          <a:lstStyle/>
          <a:p>
            <a:pPr algn="ctr"/>
            <a:r>
              <a:rPr lang="en-GB" sz="1200" u="sng" dirty="0"/>
              <a:t>Enterprising, </a:t>
            </a:r>
            <a:r>
              <a:rPr lang="en-GB" sz="1200" u="sng"/>
              <a:t>Creative Contributors</a:t>
            </a:r>
            <a:endParaRPr lang="en-GB" sz="1200" u="sng" dirty="0"/>
          </a:p>
        </p:txBody>
      </p:sp>
      <p:sp>
        <p:nvSpPr>
          <p:cNvPr id="25" name="TextBox 24">
            <a:extLst>
              <a:ext uri="{FF2B5EF4-FFF2-40B4-BE49-F238E27FC236}">
                <a16:creationId xmlns:a16="http://schemas.microsoft.com/office/drawing/2014/main" id="{9193DCBF-5D90-4553-91B9-998E31C48CD4}"/>
              </a:ext>
            </a:extLst>
          </p:cNvPr>
          <p:cNvSpPr txBox="1"/>
          <p:nvPr/>
        </p:nvSpPr>
        <p:spPr>
          <a:xfrm>
            <a:off x="4909624" y="6103635"/>
            <a:ext cx="3772053" cy="276999"/>
          </a:xfrm>
          <a:prstGeom prst="rect">
            <a:avLst/>
          </a:prstGeom>
          <a:noFill/>
        </p:spPr>
        <p:txBody>
          <a:bodyPr wrap="square" rtlCol="0">
            <a:spAutoFit/>
          </a:bodyPr>
          <a:lstStyle/>
          <a:p>
            <a:r>
              <a:rPr lang="en-GB" sz="1200" dirty="0"/>
              <a:t>(Professor Graham Donaldson,2015)</a:t>
            </a:r>
          </a:p>
        </p:txBody>
      </p:sp>
      <p:grpSp>
        <p:nvGrpSpPr>
          <p:cNvPr id="28" name="Group 27">
            <a:extLst>
              <a:ext uri="{FF2B5EF4-FFF2-40B4-BE49-F238E27FC236}">
                <a16:creationId xmlns:a16="http://schemas.microsoft.com/office/drawing/2014/main" id="{DA9C2EAF-3DD5-468A-B925-E390E0F1F6AA}"/>
              </a:ext>
            </a:extLst>
          </p:cNvPr>
          <p:cNvGrpSpPr/>
          <p:nvPr/>
        </p:nvGrpSpPr>
        <p:grpSpPr>
          <a:xfrm>
            <a:off x="9576977" y="4003884"/>
            <a:ext cx="3246898" cy="1399977"/>
            <a:chOff x="9403080" y="2311832"/>
            <a:chExt cx="3879380" cy="1677022"/>
          </a:xfrm>
        </p:grpSpPr>
        <p:pic>
          <p:nvPicPr>
            <p:cNvPr id="1034" name="Picture 10" descr="Convention on the Rights of the Child: Statement included by children -  CBBC Newsround">
              <a:extLst>
                <a:ext uri="{FF2B5EF4-FFF2-40B4-BE49-F238E27FC236}">
                  <a16:creationId xmlns:a16="http://schemas.microsoft.com/office/drawing/2014/main" id="{563A6142-2759-47FA-A77C-9D67E363903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403080" y="2311832"/>
              <a:ext cx="2462214" cy="1384995"/>
            </a:xfrm>
            <a:prstGeom prst="rect">
              <a:avLst/>
            </a:prstGeom>
            <a:noFill/>
            <a:extLst>
              <a:ext uri="{909E8E84-426E-40DD-AFC4-6F175D3DCCD1}">
                <a14:hiddenFill xmlns:a14="http://schemas.microsoft.com/office/drawing/2010/main">
                  <a:solidFill>
                    <a:srgbClr val="FFFFFF"/>
                  </a:solidFill>
                </a14:hiddenFill>
              </a:ext>
            </a:extLst>
          </p:spPr>
        </p:pic>
        <p:sp>
          <p:nvSpPr>
            <p:cNvPr id="27" name="TextBox 26">
              <a:extLst>
                <a:ext uri="{FF2B5EF4-FFF2-40B4-BE49-F238E27FC236}">
                  <a16:creationId xmlns:a16="http://schemas.microsoft.com/office/drawing/2014/main" id="{B040F566-0610-4596-8D56-5B70B613C57E}"/>
                </a:ext>
              </a:extLst>
            </p:cNvPr>
            <p:cNvSpPr txBox="1"/>
            <p:nvPr/>
          </p:nvSpPr>
          <p:spPr>
            <a:xfrm>
              <a:off x="10926926" y="3693908"/>
              <a:ext cx="2355534" cy="294946"/>
            </a:xfrm>
            <a:prstGeom prst="rect">
              <a:avLst/>
            </a:prstGeom>
            <a:noFill/>
          </p:spPr>
          <p:txBody>
            <a:bodyPr wrap="square" rtlCol="0">
              <a:spAutoFit/>
            </a:bodyPr>
            <a:lstStyle/>
            <a:p>
              <a:r>
                <a:rPr lang="en-GB" sz="1000" dirty="0"/>
                <a:t>(BBC,2021)</a:t>
              </a:r>
            </a:p>
          </p:txBody>
        </p:sp>
      </p:grpSp>
      <p:sp>
        <p:nvSpPr>
          <p:cNvPr id="29" name="TextBox 28">
            <a:extLst>
              <a:ext uri="{FF2B5EF4-FFF2-40B4-BE49-F238E27FC236}">
                <a16:creationId xmlns:a16="http://schemas.microsoft.com/office/drawing/2014/main" id="{85A09132-5D22-4735-9B29-6BFF8D632529}"/>
              </a:ext>
            </a:extLst>
          </p:cNvPr>
          <p:cNvSpPr txBox="1"/>
          <p:nvPr/>
        </p:nvSpPr>
        <p:spPr>
          <a:xfrm>
            <a:off x="5790748" y="2761780"/>
            <a:ext cx="3772053" cy="276999"/>
          </a:xfrm>
          <a:prstGeom prst="rect">
            <a:avLst/>
          </a:prstGeom>
          <a:noFill/>
        </p:spPr>
        <p:txBody>
          <a:bodyPr wrap="square" rtlCol="0">
            <a:spAutoFit/>
          </a:bodyPr>
          <a:lstStyle/>
          <a:p>
            <a:r>
              <a:rPr lang="en-GB" sz="1200" dirty="0"/>
              <a:t>(Professor Graham Donaldson,2015)</a:t>
            </a:r>
          </a:p>
        </p:txBody>
      </p:sp>
      <p:cxnSp>
        <p:nvCxnSpPr>
          <p:cNvPr id="9" name="Straight Connector 8">
            <a:extLst>
              <a:ext uri="{FF2B5EF4-FFF2-40B4-BE49-F238E27FC236}">
                <a16:creationId xmlns:a16="http://schemas.microsoft.com/office/drawing/2014/main" id="{F3EA7BD1-34E7-4FD0-92F9-DD9CD8A65AC7}"/>
              </a:ext>
            </a:extLst>
          </p:cNvPr>
          <p:cNvCxnSpPr>
            <a:cxnSpLocks/>
          </p:cNvCxnSpPr>
          <p:nvPr/>
        </p:nvCxnSpPr>
        <p:spPr>
          <a:xfrm>
            <a:off x="2790908" y="2385391"/>
            <a:ext cx="19043" cy="3856743"/>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EC25283-3C8E-4C0D-8DC5-B81C86BAB903}"/>
              </a:ext>
            </a:extLst>
          </p:cNvPr>
          <p:cNvCxnSpPr>
            <a:cxnSpLocks/>
          </p:cNvCxnSpPr>
          <p:nvPr/>
        </p:nvCxnSpPr>
        <p:spPr>
          <a:xfrm>
            <a:off x="9136351" y="2357940"/>
            <a:ext cx="19043" cy="3856743"/>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2BAB7050-6C85-4869-A37A-AC9D43AE2F0D}"/>
              </a:ext>
            </a:extLst>
          </p:cNvPr>
          <p:cNvSpPr txBox="1"/>
          <p:nvPr/>
        </p:nvSpPr>
        <p:spPr>
          <a:xfrm>
            <a:off x="9256681" y="1927713"/>
            <a:ext cx="2935319" cy="2123658"/>
          </a:xfrm>
          <a:prstGeom prst="rect">
            <a:avLst/>
          </a:prstGeom>
          <a:noFill/>
        </p:spPr>
        <p:txBody>
          <a:bodyPr wrap="square" rtlCol="0">
            <a:spAutoFit/>
          </a:bodyPr>
          <a:lstStyle/>
          <a:p>
            <a:r>
              <a:rPr lang="en-GB" sz="1200" dirty="0"/>
              <a:t>Since the 1990’s the percentage in children who were malnourished has halved, however, still over 200 million children are suffering from malnourishment which has huge impacts on their attainment levels at school. UNICEF sets out to prevent children from malnourishment by ensuring they have access to safe, affordable and sustainable diets. (UNICEF,2022)</a:t>
            </a:r>
          </a:p>
        </p:txBody>
      </p:sp>
    </p:spTree>
    <p:extLst>
      <p:ext uri="{BB962C8B-B14F-4D97-AF65-F5344CB8AC3E}">
        <p14:creationId xmlns:p14="http://schemas.microsoft.com/office/powerpoint/2010/main" val="16741447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F8F67-5272-A84B-85B7-EEA09424A43C}"/>
              </a:ext>
            </a:extLst>
          </p:cNvPr>
          <p:cNvSpPr>
            <a:spLocks noGrp="1"/>
          </p:cNvSpPr>
          <p:nvPr>
            <p:ph type="title"/>
          </p:nvPr>
        </p:nvSpPr>
        <p:spPr/>
        <p:txBody>
          <a:bodyPr/>
          <a:lstStyle/>
          <a:p>
            <a:r>
              <a:rPr lang="en-GB" dirty="0"/>
              <a:t>Examples of ESDGC </a:t>
            </a:r>
            <a:endParaRPr lang="en-US" dirty="0"/>
          </a:p>
        </p:txBody>
      </p:sp>
      <p:grpSp>
        <p:nvGrpSpPr>
          <p:cNvPr id="6" name="Group 5">
            <a:extLst>
              <a:ext uri="{FF2B5EF4-FFF2-40B4-BE49-F238E27FC236}">
                <a16:creationId xmlns:a16="http://schemas.microsoft.com/office/drawing/2014/main" id="{AB6CCEF5-76B2-4AF6-9E74-C0C3A482D55A}"/>
              </a:ext>
            </a:extLst>
          </p:cNvPr>
          <p:cNvGrpSpPr/>
          <p:nvPr/>
        </p:nvGrpSpPr>
        <p:grpSpPr>
          <a:xfrm>
            <a:off x="1291376" y="4703342"/>
            <a:ext cx="2140600" cy="1804549"/>
            <a:chOff x="9919485" y="206071"/>
            <a:chExt cx="2140600" cy="1804549"/>
          </a:xfrm>
        </p:grpSpPr>
        <p:pic>
          <p:nvPicPr>
            <p:cNvPr id="2050" name="Picture 2" descr="Education for Sustainable Development and Global Citizenship">
              <a:extLst>
                <a:ext uri="{FF2B5EF4-FFF2-40B4-BE49-F238E27FC236}">
                  <a16:creationId xmlns:a16="http://schemas.microsoft.com/office/drawing/2014/main" id="{1A341607-2DED-44F5-A6DD-9A490E278C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19485" y="206071"/>
              <a:ext cx="2028267" cy="157489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EB54A76-6B36-4656-92D7-33DCDCF76F94}"/>
                </a:ext>
              </a:extLst>
            </p:cNvPr>
            <p:cNvSpPr txBox="1"/>
            <p:nvPr/>
          </p:nvSpPr>
          <p:spPr>
            <a:xfrm>
              <a:off x="10031818" y="1733621"/>
              <a:ext cx="2028267" cy="276999"/>
            </a:xfrm>
            <a:prstGeom prst="rect">
              <a:avLst/>
            </a:prstGeom>
            <a:noFill/>
          </p:spPr>
          <p:txBody>
            <a:bodyPr wrap="square" rtlCol="0">
              <a:spAutoFit/>
            </a:bodyPr>
            <a:lstStyle/>
            <a:p>
              <a:r>
                <a:rPr lang="en-GB" sz="1200" dirty="0"/>
                <a:t>(Welsh Government, 2012)</a:t>
              </a:r>
            </a:p>
          </p:txBody>
        </p:sp>
      </p:grpSp>
      <p:sp>
        <p:nvSpPr>
          <p:cNvPr id="8" name="TextBox 7">
            <a:extLst>
              <a:ext uri="{FF2B5EF4-FFF2-40B4-BE49-F238E27FC236}">
                <a16:creationId xmlns:a16="http://schemas.microsoft.com/office/drawing/2014/main" id="{A3D10E1A-6DAC-49D4-BEBE-DA9917720C30}"/>
              </a:ext>
            </a:extLst>
          </p:cNvPr>
          <p:cNvSpPr txBox="1"/>
          <p:nvPr/>
        </p:nvSpPr>
        <p:spPr>
          <a:xfrm>
            <a:off x="3823099" y="2412595"/>
            <a:ext cx="3593592" cy="1754326"/>
          </a:xfrm>
          <a:prstGeom prst="rect">
            <a:avLst/>
          </a:prstGeom>
          <a:noFill/>
        </p:spPr>
        <p:txBody>
          <a:bodyPr wrap="square" rtlCol="0">
            <a:spAutoFit/>
          </a:bodyPr>
          <a:lstStyle/>
          <a:p>
            <a:pPr algn="ctr"/>
            <a:r>
              <a:rPr lang="en-GB" sz="1200" dirty="0"/>
              <a:t>Education for Sustainable Development and Global Citizenship is integrated in every aspect of learning. It helps children to learn about todays society, the economy and the environment that we live in. The decisions and choices that we all make today will guarantee whether or not we have a sustainable development worldwide. (Cwvyd,2014) </a:t>
            </a:r>
          </a:p>
          <a:p>
            <a:pPr algn="ctr"/>
            <a:r>
              <a:rPr lang="en-GB" sz="1200" dirty="0"/>
              <a:t>We do this in our school by: </a:t>
            </a:r>
          </a:p>
        </p:txBody>
      </p:sp>
      <p:cxnSp>
        <p:nvCxnSpPr>
          <p:cNvPr id="10" name="Straight Arrow Connector 9">
            <a:extLst>
              <a:ext uri="{FF2B5EF4-FFF2-40B4-BE49-F238E27FC236}">
                <a16:creationId xmlns:a16="http://schemas.microsoft.com/office/drawing/2014/main" id="{35102D2C-F139-4D9C-9CCE-CF4B722988B5}"/>
              </a:ext>
            </a:extLst>
          </p:cNvPr>
          <p:cNvCxnSpPr>
            <a:cxnSpLocks/>
          </p:cNvCxnSpPr>
          <p:nvPr/>
        </p:nvCxnSpPr>
        <p:spPr>
          <a:xfrm flipV="1">
            <a:off x="7638057" y="2602784"/>
            <a:ext cx="1022835" cy="225767"/>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1A93C6CA-A907-4FBD-8DBE-FDA7EB655730}"/>
              </a:ext>
            </a:extLst>
          </p:cNvPr>
          <p:cNvSpPr txBox="1"/>
          <p:nvPr/>
        </p:nvSpPr>
        <p:spPr>
          <a:xfrm>
            <a:off x="8874407" y="2223991"/>
            <a:ext cx="3063240" cy="646331"/>
          </a:xfrm>
          <a:prstGeom prst="rect">
            <a:avLst/>
          </a:prstGeom>
          <a:noFill/>
        </p:spPr>
        <p:txBody>
          <a:bodyPr wrap="square" rtlCol="0">
            <a:spAutoFit/>
          </a:bodyPr>
          <a:lstStyle/>
          <a:p>
            <a:r>
              <a:rPr lang="en-GB" sz="1200" u="sng" dirty="0"/>
              <a:t>Natural Environment</a:t>
            </a:r>
          </a:p>
          <a:p>
            <a:pPr marL="171450" indent="-171450">
              <a:buFontTx/>
              <a:buChar char="-"/>
            </a:pPr>
            <a:r>
              <a:rPr lang="en-GB" sz="1200" dirty="0"/>
              <a:t>Growing crops on our school grounds</a:t>
            </a:r>
          </a:p>
          <a:p>
            <a:pPr marL="171450" indent="-171450">
              <a:buFontTx/>
              <a:buChar char="-"/>
            </a:pPr>
            <a:r>
              <a:rPr lang="en-GB" sz="1200" dirty="0"/>
              <a:t>Forest schools </a:t>
            </a:r>
          </a:p>
        </p:txBody>
      </p:sp>
      <p:cxnSp>
        <p:nvCxnSpPr>
          <p:cNvPr id="13" name="Straight Arrow Connector 12">
            <a:extLst>
              <a:ext uri="{FF2B5EF4-FFF2-40B4-BE49-F238E27FC236}">
                <a16:creationId xmlns:a16="http://schemas.microsoft.com/office/drawing/2014/main" id="{13E6F450-ACEF-43F6-95F8-ECAE1E682496}"/>
              </a:ext>
            </a:extLst>
          </p:cNvPr>
          <p:cNvCxnSpPr>
            <a:cxnSpLocks/>
          </p:cNvCxnSpPr>
          <p:nvPr/>
        </p:nvCxnSpPr>
        <p:spPr>
          <a:xfrm>
            <a:off x="7428266" y="3368929"/>
            <a:ext cx="1082040" cy="652272"/>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962195E5-970C-4A35-9091-9B39F58F6A28}"/>
              </a:ext>
            </a:extLst>
          </p:cNvPr>
          <p:cNvSpPr txBox="1"/>
          <p:nvPr/>
        </p:nvSpPr>
        <p:spPr>
          <a:xfrm>
            <a:off x="8762562" y="3539428"/>
            <a:ext cx="3063240" cy="830997"/>
          </a:xfrm>
          <a:prstGeom prst="rect">
            <a:avLst/>
          </a:prstGeom>
          <a:noFill/>
        </p:spPr>
        <p:txBody>
          <a:bodyPr wrap="square" rtlCol="0">
            <a:spAutoFit/>
          </a:bodyPr>
          <a:lstStyle/>
          <a:p>
            <a:r>
              <a:rPr lang="en-GB" sz="1200" u="sng" dirty="0"/>
              <a:t>Choices and Decisions</a:t>
            </a:r>
          </a:p>
          <a:p>
            <a:r>
              <a:rPr lang="en-GB" sz="1200" dirty="0"/>
              <a:t>- As a school our ethos is to encourage pupil voice, what the pupils communicate are to be celebrated and listened to. </a:t>
            </a:r>
          </a:p>
        </p:txBody>
      </p:sp>
      <p:cxnSp>
        <p:nvCxnSpPr>
          <p:cNvPr id="17" name="Straight Arrow Connector 16">
            <a:extLst>
              <a:ext uri="{FF2B5EF4-FFF2-40B4-BE49-F238E27FC236}">
                <a16:creationId xmlns:a16="http://schemas.microsoft.com/office/drawing/2014/main" id="{E319CB7F-B590-4BA3-BD36-0BFFC78F47FE}"/>
              </a:ext>
            </a:extLst>
          </p:cNvPr>
          <p:cNvCxnSpPr>
            <a:cxnSpLocks/>
          </p:cNvCxnSpPr>
          <p:nvPr/>
        </p:nvCxnSpPr>
        <p:spPr>
          <a:xfrm flipH="1" flipV="1">
            <a:off x="2560320" y="2962655"/>
            <a:ext cx="1216152" cy="92657"/>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B3A331F8-0A02-4FAD-82E7-7C2BBA0F5A63}"/>
              </a:ext>
            </a:extLst>
          </p:cNvPr>
          <p:cNvSpPr txBox="1"/>
          <p:nvPr/>
        </p:nvSpPr>
        <p:spPr>
          <a:xfrm>
            <a:off x="734568" y="2547157"/>
            <a:ext cx="2410968" cy="830997"/>
          </a:xfrm>
          <a:prstGeom prst="rect">
            <a:avLst/>
          </a:prstGeom>
          <a:noFill/>
        </p:spPr>
        <p:txBody>
          <a:bodyPr wrap="square" rtlCol="0">
            <a:spAutoFit/>
          </a:bodyPr>
          <a:lstStyle/>
          <a:p>
            <a:r>
              <a:rPr lang="en-GB" sz="1200" u="sng" dirty="0"/>
              <a:t>Wealth and Poverty</a:t>
            </a:r>
          </a:p>
          <a:p>
            <a:pPr marL="171450" indent="-171450">
              <a:buFontTx/>
              <a:buChar char="-"/>
            </a:pPr>
            <a:r>
              <a:rPr lang="en-GB" sz="1200" dirty="0"/>
              <a:t>Free school meals</a:t>
            </a:r>
          </a:p>
          <a:p>
            <a:pPr marL="171450" indent="-171450">
              <a:buFontTx/>
              <a:buChar char="-"/>
            </a:pPr>
            <a:r>
              <a:rPr lang="en-GB" sz="1200" dirty="0"/>
              <a:t>Free milk allowances</a:t>
            </a:r>
          </a:p>
          <a:p>
            <a:pPr marL="171450" indent="-171450">
              <a:buFontTx/>
              <a:buChar char="-"/>
            </a:pPr>
            <a:r>
              <a:rPr lang="en-GB" sz="1200" dirty="0"/>
              <a:t>Pupil deprivation grant</a:t>
            </a:r>
          </a:p>
        </p:txBody>
      </p:sp>
      <p:cxnSp>
        <p:nvCxnSpPr>
          <p:cNvPr id="21" name="Straight Arrow Connector 20">
            <a:extLst>
              <a:ext uri="{FF2B5EF4-FFF2-40B4-BE49-F238E27FC236}">
                <a16:creationId xmlns:a16="http://schemas.microsoft.com/office/drawing/2014/main" id="{B05A0E78-09D1-4973-AB32-4D9B9B23AAAB}"/>
              </a:ext>
            </a:extLst>
          </p:cNvPr>
          <p:cNvCxnSpPr>
            <a:cxnSpLocks/>
          </p:cNvCxnSpPr>
          <p:nvPr/>
        </p:nvCxnSpPr>
        <p:spPr>
          <a:xfrm flipH="1">
            <a:off x="2637499" y="3529934"/>
            <a:ext cx="1286938" cy="56121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4FADA274-B55B-43FB-A1F1-D9703B70CBB2}"/>
              </a:ext>
            </a:extLst>
          </p:cNvPr>
          <p:cNvSpPr txBox="1"/>
          <p:nvPr/>
        </p:nvSpPr>
        <p:spPr>
          <a:xfrm>
            <a:off x="680321" y="3836992"/>
            <a:ext cx="2611519" cy="646331"/>
          </a:xfrm>
          <a:prstGeom prst="rect">
            <a:avLst/>
          </a:prstGeom>
          <a:noFill/>
        </p:spPr>
        <p:txBody>
          <a:bodyPr wrap="square" rtlCol="0">
            <a:spAutoFit/>
          </a:bodyPr>
          <a:lstStyle/>
          <a:p>
            <a:r>
              <a:rPr lang="en-GB" sz="1200" u="sng" dirty="0"/>
              <a:t>Consumption and Waste</a:t>
            </a:r>
          </a:p>
          <a:p>
            <a:pPr marL="171450" indent="-171450">
              <a:buFontTx/>
              <a:buChar char="-"/>
            </a:pPr>
            <a:r>
              <a:rPr lang="en-GB" sz="1200" dirty="0"/>
              <a:t>Eco Committee</a:t>
            </a:r>
          </a:p>
          <a:p>
            <a:pPr marL="171450" indent="-171450">
              <a:buFontTx/>
              <a:buChar char="-"/>
            </a:pPr>
            <a:r>
              <a:rPr lang="en-GB" sz="1200" dirty="0"/>
              <a:t>Rags for Riches</a:t>
            </a:r>
          </a:p>
        </p:txBody>
      </p:sp>
      <p:cxnSp>
        <p:nvCxnSpPr>
          <p:cNvPr id="26" name="Straight Arrow Connector 25">
            <a:extLst>
              <a:ext uri="{FF2B5EF4-FFF2-40B4-BE49-F238E27FC236}">
                <a16:creationId xmlns:a16="http://schemas.microsoft.com/office/drawing/2014/main" id="{391B1BEF-BC58-4B15-8E4D-154922997771}"/>
              </a:ext>
            </a:extLst>
          </p:cNvPr>
          <p:cNvCxnSpPr>
            <a:cxnSpLocks/>
          </p:cNvCxnSpPr>
          <p:nvPr/>
        </p:nvCxnSpPr>
        <p:spPr>
          <a:xfrm>
            <a:off x="5795435" y="4258154"/>
            <a:ext cx="0" cy="73447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F6CD08C4-671D-4589-8581-C12E937C276A}"/>
              </a:ext>
            </a:extLst>
          </p:cNvPr>
          <p:cNvSpPr txBox="1"/>
          <p:nvPr/>
        </p:nvSpPr>
        <p:spPr>
          <a:xfrm>
            <a:off x="4546092" y="5089183"/>
            <a:ext cx="3099816" cy="1200329"/>
          </a:xfrm>
          <a:prstGeom prst="rect">
            <a:avLst/>
          </a:prstGeom>
          <a:noFill/>
        </p:spPr>
        <p:txBody>
          <a:bodyPr wrap="square" rtlCol="0">
            <a:spAutoFit/>
          </a:bodyPr>
          <a:lstStyle/>
          <a:p>
            <a:r>
              <a:rPr lang="en-GB" sz="1200" u="sng" dirty="0"/>
              <a:t>Health</a:t>
            </a:r>
          </a:p>
          <a:p>
            <a:pPr marL="171450" indent="-171450">
              <a:buFontTx/>
              <a:buChar char="-"/>
            </a:pPr>
            <a:r>
              <a:rPr lang="en-GB" sz="1200" dirty="0"/>
              <a:t>Providing a healthy balanced meal at lunch time</a:t>
            </a:r>
          </a:p>
          <a:p>
            <a:pPr marL="171450" indent="-171450">
              <a:buFontTx/>
              <a:buChar char="-"/>
            </a:pPr>
            <a:r>
              <a:rPr lang="en-GB" sz="1200" dirty="0"/>
              <a:t>Good oral hygiene- teeth brushing</a:t>
            </a:r>
          </a:p>
          <a:p>
            <a:pPr marL="171450" indent="-171450">
              <a:buFontTx/>
              <a:buChar char="-"/>
            </a:pPr>
            <a:r>
              <a:rPr lang="en-GB" sz="1200" dirty="0"/>
              <a:t>Good hygiene: Washing hands with clean water.</a:t>
            </a:r>
          </a:p>
        </p:txBody>
      </p:sp>
      <p:grpSp>
        <p:nvGrpSpPr>
          <p:cNvPr id="31" name="Group 30">
            <a:extLst>
              <a:ext uri="{FF2B5EF4-FFF2-40B4-BE49-F238E27FC236}">
                <a16:creationId xmlns:a16="http://schemas.microsoft.com/office/drawing/2014/main" id="{88ECBD6A-A461-4B47-B307-59F735CD4408}"/>
              </a:ext>
            </a:extLst>
          </p:cNvPr>
          <p:cNvGrpSpPr/>
          <p:nvPr/>
        </p:nvGrpSpPr>
        <p:grpSpPr>
          <a:xfrm>
            <a:off x="9197805" y="4757762"/>
            <a:ext cx="2173546" cy="1863169"/>
            <a:chOff x="9181673" y="4703342"/>
            <a:chExt cx="2173546" cy="1863169"/>
          </a:xfrm>
        </p:grpSpPr>
        <p:pic>
          <p:nvPicPr>
            <p:cNvPr id="2052" name="Picture 4" descr="Eating healthy on a budget">
              <a:extLst>
                <a:ext uri="{FF2B5EF4-FFF2-40B4-BE49-F238E27FC236}">
                  <a16:creationId xmlns:a16="http://schemas.microsoft.com/office/drawing/2014/main" id="{54D988D9-A4C5-4C88-A99C-B06DB064BA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81673" y="4703342"/>
              <a:ext cx="2028265" cy="1590995"/>
            </a:xfrm>
            <a:prstGeom prst="rect">
              <a:avLst/>
            </a:prstGeom>
            <a:noFill/>
            <a:extLst>
              <a:ext uri="{909E8E84-426E-40DD-AFC4-6F175D3DCCD1}">
                <a14:hiddenFill xmlns:a14="http://schemas.microsoft.com/office/drawing/2010/main">
                  <a:solidFill>
                    <a:srgbClr val="FFFFFF"/>
                  </a:solidFill>
                </a14:hiddenFill>
              </a:ext>
            </a:extLst>
          </p:spPr>
        </p:pic>
        <p:sp>
          <p:nvSpPr>
            <p:cNvPr id="30" name="TextBox 29">
              <a:extLst>
                <a:ext uri="{FF2B5EF4-FFF2-40B4-BE49-F238E27FC236}">
                  <a16:creationId xmlns:a16="http://schemas.microsoft.com/office/drawing/2014/main" id="{7F5C962E-F587-412A-B5AD-37CF4D0B95CE}"/>
                </a:ext>
              </a:extLst>
            </p:cNvPr>
            <p:cNvSpPr txBox="1"/>
            <p:nvPr/>
          </p:nvSpPr>
          <p:spPr>
            <a:xfrm>
              <a:off x="10221363" y="6289512"/>
              <a:ext cx="1133856" cy="276999"/>
            </a:xfrm>
            <a:prstGeom prst="rect">
              <a:avLst/>
            </a:prstGeom>
            <a:noFill/>
          </p:spPr>
          <p:txBody>
            <a:bodyPr wrap="square" rtlCol="0">
              <a:spAutoFit/>
            </a:bodyPr>
            <a:lstStyle/>
            <a:p>
              <a:r>
                <a:rPr lang="en-GB" sz="1200" dirty="0"/>
                <a:t>(Davies,2013)</a:t>
              </a:r>
            </a:p>
          </p:txBody>
        </p:sp>
      </p:grpSp>
    </p:spTree>
    <p:extLst>
      <p:ext uri="{BB962C8B-B14F-4D97-AF65-F5344CB8AC3E}">
        <p14:creationId xmlns:p14="http://schemas.microsoft.com/office/powerpoint/2010/main" val="2550598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8EDBE-CC44-0B46-9496-40868D1874E5}"/>
              </a:ext>
            </a:extLst>
          </p:cNvPr>
          <p:cNvSpPr>
            <a:spLocks noGrp="1"/>
          </p:cNvSpPr>
          <p:nvPr>
            <p:ph type="title"/>
          </p:nvPr>
        </p:nvSpPr>
        <p:spPr/>
        <p:txBody>
          <a:bodyPr/>
          <a:lstStyle/>
          <a:p>
            <a:r>
              <a:rPr lang="en-GB" dirty="0"/>
              <a:t>Benefit/barrier of ESDGC </a:t>
            </a:r>
            <a:endParaRPr lang="en-US" dirty="0"/>
          </a:p>
        </p:txBody>
      </p:sp>
      <p:sp>
        <p:nvSpPr>
          <p:cNvPr id="4" name="Rectangle 3">
            <a:extLst>
              <a:ext uri="{FF2B5EF4-FFF2-40B4-BE49-F238E27FC236}">
                <a16:creationId xmlns:a16="http://schemas.microsoft.com/office/drawing/2014/main" id="{46C3A2B7-5ABC-464E-9B62-71028BC2BD40}"/>
              </a:ext>
            </a:extLst>
          </p:cNvPr>
          <p:cNvSpPr/>
          <p:nvPr/>
        </p:nvSpPr>
        <p:spPr>
          <a:xfrm>
            <a:off x="1039414" y="3750805"/>
            <a:ext cx="2063385" cy="707886"/>
          </a:xfrm>
          <a:prstGeom prst="rect">
            <a:avLst/>
          </a:prstGeom>
          <a:noFill/>
        </p:spPr>
        <p:txBody>
          <a:bodyPr wrap="none" lIns="91440" tIns="45720" rIns="91440" bIns="45720">
            <a:spAutoFit/>
          </a:bodyPr>
          <a:lstStyle/>
          <a:p>
            <a:pPr algn="ctr"/>
            <a:r>
              <a:rPr lang="en-US" sz="4000" b="0" cap="none" spc="0" dirty="0">
                <a:ln w="0"/>
                <a:solidFill>
                  <a:schemeClr val="tx1"/>
                </a:solidFill>
                <a:effectLst>
                  <a:outerShdw blurRad="38100" dist="19050" dir="2700000" algn="tl" rotWithShape="0">
                    <a:schemeClr val="dk1">
                      <a:alpha val="40000"/>
                    </a:schemeClr>
                  </a:outerShdw>
                </a:effectLst>
              </a:rPr>
              <a:t>Benefits</a:t>
            </a:r>
          </a:p>
        </p:txBody>
      </p:sp>
      <p:cxnSp>
        <p:nvCxnSpPr>
          <p:cNvPr id="6" name="Straight Arrow Connector 5">
            <a:extLst>
              <a:ext uri="{FF2B5EF4-FFF2-40B4-BE49-F238E27FC236}">
                <a16:creationId xmlns:a16="http://schemas.microsoft.com/office/drawing/2014/main" id="{5603B836-536C-4C67-AD46-FB846FA91FFF}"/>
              </a:ext>
            </a:extLst>
          </p:cNvPr>
          <p:cNvCxnSpPr>
            <a:cxnSpLocks/>
          </p:cNvCxnSpPr>
          <p:nvPr/>
        </p:nvCxnSpPr>
        <p:spPr>
          <a:xfrm flipV="1">
            <a:off x="2705373" y="3414783"/>
            <a:ext cx="382357" cy="251334"/>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8D1026D8-8011-4D10-89FD-12B0D40A9159}"/>
              </a:ext>
            </a:extLst>
          </p:cNvPr>
          <p:cNvSpPr txBox="1"/>
          <p:nvPr/>
        </p:nvSpPr>
        <p:spPr>
          <a:xfrm>
            <a:off x="2768961" y="2145646"/>
            <a:ext cx="2409499" cy="1200329"/>
          </a:xfrm>
          <a:prstGeom prst="rect">
            <a:avLst/>
          </a:prstGeom>
          <a:noFill/>
        </p:spPr>
        <p:txBody>
          <a:bodyPr wrap="square" rtlCol="0">
            <a:spAutoFit/>
          </a:bodyPr>
          <a:lstStyle/>
          <a:p>
            <a:r>
              <a:rPr lang="en-GB" sz="1200" dirty="0"/>
              <a:t>ESDGC is incorporated in every aspect of school life. Children are able to relate what they learn in school and incorporate it in their homelife. (</a:t>
            </a:r>
            <a:r>
              <a:rPr lang="en-GB" sz="1200" dirty="0" err="1"/>
              <a:t>Nayar</a:t>
            </a:r>
            <a:r>
              <a:rPr lang="en-GB" sz="1200" dirty="0"/>
              <a:t>, 2013) </a:t>
            </a:r>
          </a:p>
        </p:txBody>
      </p:sp>
      <p:cxnSp>
        <p:nvCxnSpPr>
          <p:cNvPr id="8" name="Straight Arrow Connector 7">
            <a:extLst>
              <a:ext uri="{FF2B5EF4-FFF2-40B4-BE49-F238E27FC236}">
                <a16:creationId xmlns:a16="http://schemas.microsoft.com/office/drawing/2014/main" id="{E8A3DF66-6ECE-4A42-9641-9D02C5E5812F}"/>
              </a:ext>
            </a:extLst>
          </p:cNvPr>
          <p:cNvCxnSpPr>
            <a:cxnSpLocks/>
          </p:cNvCxnSpPr>
          <p:nvPr/>
        </p:nvCxnSpPr>
        <p:spPr>
          <a:xfrm>
            <a:off x="2071106" y="4540129"/>
            <a:ext cx="0" cy="337475"/>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3E537676-5706-4470-95C4-9C513BA9B1F6}"/>
              </a:ext>
            </a:extLst>
          </p:cNvPr>
          <p:cNvSpPr/>
          <p:nvPr/>
        </p:nvSpPr>
        <p:spPr>
          <a:xfrm>
            <a:off x="8498289" y="4186186"/>
            <a:ext cx="1975220" cy="707886"/>
          </a:xfrm>
          <a:prstGeom prst="rect">
            <a:avLst/>
          </a:prstGeom>
          <a:noFill/>
        </p:spPr>
        <p:txBody>
          <a:bodyPr wrap="none" lIns="91440" tIns="45720" rIns="91440" bIns="45720">
            <a:spAutoFit/>
          </a:bodyPr>
          <a:lstStyle/>
          <a:p>
            <a:pPr algn="ctr"/>
            <a:r>
              <a:rPr lang="en-US" sz="4000" dirty="0">
                <a:ln w="0"/>
                <a:effectLst>
                  <a:outerShdw blurRad="38100" dist="19050" dir="2700000" algn="tl" rotWithShape="0">
                    <a:schemeClr val="dk1">
                      <a:alpha val="40000"/>
                    </a:schemeClr>
                  </a:outerShdw>
                </a:effectLst>
              </a:rPr>
              <a:t>Barriers</a:t>
            </a:r>
            <a:endParaRPr lang="en-US" sz="4000" b="0" cap="none" spc="0" dirty="0">
              <a:ln w="0"/>
              <a:solidFill>
                <a:schemeClr val="tx1"/>
              </a:solidFill>
              <a:effectLst>
                <a:outerShdw blurRad="38100" dist="19050" dir="2700000" algn="tl" rotWithShape="0">
                  <a:schemeClr val="dk1">
                    <a:alpha val="40000"/>
                  </a:schemeClr>
                </a:outerShdw>
              </a:effectLst>
            </a:endParaRPr>
          </a:p>
        </p:txBody>
      </p:sp>
      <p:cxnSp>
        <p:nvCxnSpPr>
          <p:cNvPr id="14" name="Straight Arrow Connector 13">
            <a:extLst>
              <a:ext uri="{FF2B5EF4-FFF2-40B4-BE49-F238E27FC236}">
                <a16:creationId xmlns:a16="http://schemas.microsoft.com/office/drawing/2014/main" id="{91D307CB-C6EC-4DAA-9DD7-8822C0B7DBD2}"/>
              </a:ext>
            </a:extLst>
          </p:cNvPr>
          <p:cNvCxnSpPr>
            <a:cxnSpLocks/>
          </p:cNvCxnSpPr>
          <p:nvPr/>
        </p:nvCxnSpPr>
        <p:spPr>
          <a:xfrm flipV="1">
            <a:off x="9452894" y="3697207"/>
            <a:ext cx="0" cy="634447"/>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501E0800-2965-400B-932B-D7B726577B56}"/>
              </a:ext>
            </a:extLst>
          </p:cNvPr>
          <p:cNvSpPr txBox="1"/>
          <p:nvPr/>
        </p:nvSpPr>
        <p:spPr>
          <a:xfrm>
            <a:off x="7686867" y="2323411"/>
            <a:ext cx="3215805" cy="1384995"/>
          </a:xfrm>
          <a:prstGeom prst="rect">
            <a:avLst/>
          </a:prstGeom>
          <a:noFill/>
        </p:spPr>
        <p:txBody>
          <a:bodyPr wrap="square" rtlCol="0">
            <a:spAutoFit/>
          </a:bodyPr>
          <a:lstStyle/>
          <a:p>
            <a:pPr algn="ctr"/>
            <a:r>
              <a:rPr lang="en-GB" sz="1200" u="sng" dirty="0"/>
              <a:t>Not a Quick Fix</a:t>
            </a:r>
          </a:p>
          <a:p>
            <a:pPr algn="ctr"/>
            <a:r>
              <a:rPr lang="en-GB" sz="1200" dirty="0"/>
              <a:t>For the ESDGC to work in schools the whole education system has to be transformed, this involves rethinking the curriculum, student participation, leadership and management as well as research. (UNESCO,2014)</a:t>
            </a:r>
          </a:p>
        </p:txBody>
      </p:sp>
      <p:sp>
        <p:nvSpPr>
          <p:cNvPr id="17" name="TextBox 16">
            <a:extLst>
              <a:ext uri="{FF2B5EF4-FFF2-40B4-BE49-F238E27FC236}">
                <a16:creationId xmlns:a16="http://schemas.microsoft.com/office/drawing/2014/main" id="{64045962-D3E8-43B7-89EA-7A90C66B658C}"/>
              </a:ext>
            </a:extLst>
          </p:cNvPr>
          <p:cNvSpPr txBox="1"/>
          <p:nvPr/>
        </p:nvSpPr>
        <p:spPr>
          <a:xfrm>
            <a:off x="866356" y="4917521"/>
            <a:ext cx="2409499" cy="1200329"/>
          </a:xfrm>
          <a:prstGeom prst="rect">
            <a:avLst/>
          </a:prstGeom>
          <a:noFill/>
        </p:spPr>
        <p:txBody>
          <a:bodyPr wrap="square" rtlCol="0">
            <a:spAutoFit/>
          </a:bodyPr>
          <a:lstStyle/>
          <a:p>
            <a:r>
              <a:rPr lang="en-GB" sz="1200" dirty="0"/>
              <a:t>ESDGC helps to emphasis the role of an individual as a global citizen and how they can be committed to the world where they live. (Welsh Government, 2012)</a:t>
            </a:r>
          </a:p>
        </p:txBody>
      </p:sp>
      <p:sp>
        <p:nvSpPr>
          <p:cNvPr id="18" name="TextBox 17">
            <a:extLst>
              <a:ext uri="{FF2B5EF4-FFF2-40B4-BE49-F238E27FC236}">
                <a16:creationId xmlns:a16="http://schemas.microsoft.com/office/drawing/2014/main" id="{2723BE41-A41D-4459-8B2B-4B9398D83D96}"/>
              </a:ext>
            </a:extLst>
          </p:cNvPr>
          <p:cNvSpPr txBox="1"/>
          <p:nvPr/>
        </p:nvSpPr>
        <p:spPr>
          <a:xfrm>
            <a:off x="84578" y="2070225"/>
            <a:ext cx="2409499" cy="1200329"/>
          </a:xfrm>
          <a:prstGeom prst="rect">
            <a:avLst/>
          </a:prstGeom>
          <a:noFill/>
        </p:spPr>
        <p:txBody>
          <a:bodyPr wrap="square" rtlCol="0">
            <a:spAutoFit/>
          </a:bodyPr>
          <a:lstStyle/>
          <a:p>
            <a:r>
              <a:rPr lang="en-GB" sz="1200" dirty="0"/>
              <a:t>ESDGC helps children develop skills to be able to make decisions about what they do both locally and globally, promoting equal opportunities. (Welsh Government, 2008)</a:t>
            </a:r>
          </a:p>
        </p:txBody>
      </p:sp>
      <p:cxnSp>
        <p:nvCxnSpPr>
          <p:cNvPr id="19" name="Straight Arrow Connector 18">
            <a:extLst>
              <a:ext uri="{FF2B5EF4-FFF2-40B4-BE49-F238E27FC236}">
                <a16:creationId xmlns:a16="http://schemas.microsoft.com/office/drawing/2014/main" id="{C41B39EE-DB9A-49F1-92D3-75826DAD8E11}"/>
              </a:ext>
            </a:extLst>
          </p:cNvPr>
          <p:cNvCxnSpPr>
            <a:cxnSpLocks/>
          </p:cNvCxnSpPr>
          <p:nvPr/>
        </p:nvCxnSpPr>
        <p:spPr>
          <a:xfrm flipH="1" flipV="1">
            <a:off x="1289327" y="3414783"/>
            <a:ext cx="250209" cy="342476"/>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22" name="Group 21">
            <a:extLst>
              <a:ext uri="{FF2B5EF4-FFF2-40B4-BE49-F238E27FC236}">
                <a16:creationId xmlns:a16="http://schemas.microsoft.com/office/drawing/2014/main" id="{D4B2F561-FE4B-4BF2-9346-4D34BE165579}"/>
              </a:ext>
            </a:extLst>
          </p:cNvPr>
          <p:cNvGrpSpPr/>
          <p:nvPr/>
        </p:nvGrpSpPr>
        <p:grpSpPr>
          <a:xfrm>
            <a:off x="7942619" y="309359"/>
            <a:ext cx="4354098" cy="2157850"/>
            <a:chOff x="7942619" y="309359"/>
            <a:chExt cx="4354098" cy="2157850"/>
          </a:xfrm>
        </p:grpSpPr>
        <p:pic>
          <p:nvPicPr>
            <p:cNvPr id="2050" name="Picture 2" descr="John Dewey Quote: “The real process of education should be the process of  learning to think through the application of real problems.”">
              <a:extLst>
                <a:ext uri="{FF2B5EF4-FFF2-40B4-BE49-F238E27FC236}">
                  <a16:creationId xmlns:a16="http://schemas.microsoft.com/office/drawing/2014/main" id="{994B27F7-0465-47C2-8AE9-B4BD2895B8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42619" y="309359"/>
              <a:ext cx="3374959" cy="1898415"/>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4FE9F1D4-C253-4ED2-A5E6-4DC0E02FE5CC}"/>
                </a:ext>
              </a:extLst>
            </p:cNvPr>
            <p:cNvSpPr txBox="1"/>
            <p:nvPr/>
          </p:nvSpPr>
          <p:spPr>
            <a:xfrm>
              <a:off x="10294182" y="2220988"/>
              <a:ext cx="2002535" cy="246221"/>
            </a:xfrm>
            <a:prstGeom prst="rect">
              <a:avLst/>
            </a:prstGeom>
            <a:noFill/>
          </p:spPr>
          <p:txBody>
            <a:bodyPr wrap="square" rtlCol="0">
              <a:spAutoFit/>
            </a:bodyPr>
            <a:lstStyle/>
            <a:p>
              <a:r>
                <a:rPr lang="en-GB" sz="1000" dirty="0"/>
                <a:t>(McGuire,2022)</a:t>
              </a:r>
            </a:p>
          </p:txBody>
        </p:sp>
      </p:grpSp>
      <p:cxnSp>
        <p:nvCxnSpPr>
          <p:cNvPr id="11" name="Straight Arrow Connector 10">
            <a:extLst>
              <a:ext uri="{FF2B5EF4-FFF2-40B4-BE49-F238E27FC236}">
                <a16:creationId xmlns:a16="http://schemas.microsoft.com/office/drawing/2014/main" id="{10F7E08B-83C6-4B65-8866-4013E2654E57}"/>
              </a:ext>
            </a:extLst>
          </p:cNvPr>
          <p:cNvCxnSpPr>
            <a:cxnSpLocks/>
          </p:cNvCxnSpPr>
          <p:nvPr/>
        </p:nvCxnSpPr>
        <p:spPr>
          <a:xfrm flipH="1">
            <a:off x="8589237" y="4894072"/>
            <a:ext cx="442977" cy="613286"/>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FE50AC84-3B67-4F0A-8F07-9A87A71BA47F}"/>
              </a:ext>
            </a:extLst>
          </p:cNvPr>
          <p:cNvSpPr txBox="1"/>
          <p:nvPr/>
        </p:nvSpPr>
        <p:spPr>
          <a:xfrm>
            <a:off x="5864325" y="5048594"/>
            <a:ext cx="2724912" cy="1569660"/>
          </a:xfrm>
          <a:prstGeom prst="rect">
            <a:avLst/>
          </a:prstGeom>
          <a:noFill/>
        </p:spPr>
        <p:txBody>
          <a:bodyPr wrap="square" rtlCol="0">
            <a:spAutoFit/>
          </a:bodyPr>
          <a:lstStyle/>
          <a:p>
            <a:pPr algn="ctr"/>
            <a:r>
              <a:rPr lang="en-GB" sz="1200" u="sng" dirty="0"/>
              <a:t>Increasing Awareness</a:t>
            </a:r>
          </a:p>
          <a:p>
            <a:pPr algn="ctr"/>
            <a:r>
              <a:rPr lang="en-GB" sz="1200" dirty="0"/>
              <a:t>For the ESDGC programme to be carried out in schools, they need to develop awareness. If governments are unaware of the links between education and sustainable development it will not work successfully. (McKeown,2002)</a:t>
            </a:r>
          </a:p>
        </p:txBody>
      </p:sp>
      <p:cxnSp>
        <p:nvCxnSpPr>
          <p:cNvPr id="20" name="Straight Arrow Connector 19">
            <a:extLst>
              <a:ext uri="{FF2B5EF4-FFF2-40B4-BE49-F238E27FC236}">
                <a16:creationId xmlns:a16="http://schemas.microsoft.com/office/drawing/2014/main" id="{8CF064C1-53D4-459C-B44B-3EE2B49DE045}"/>
              </a:ext>
            </a:extLst>
          </p:cNvPr>
          <p:cNvCxnSpPr>
            <a:cxnSpLocks/>
          </p:cNvCxnSpPr>
          <p:nvPr/>
        </p:nvCxnSpPr>
        <p:spPr>
          <a:xfrm>
            <a:off x="9897849" y="4890556"/>
            <a:ext cx="378327" cy="605044"/>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853290BD-F62C-410F-8EBD-9E9187499D48}"/>
              </a:ext>
            </a:extLst>
          </p:cNvPr>
          <p:cNvSpPr txBox="1"/>
          <p:nvPr/>
        </p:nvSpPr>
        <p:spPr>
          <a:xfrm>
            <a:off x="9294769" y="5641455"/>
            <a:ext cx="2724912" cy="830997"/>
          </a:xfrm>
          <a:prstGeom prst="rect">
            <a:avLst/>
          </a:prstGeom>
          <a:noFill/>
        </p:spPr>
        <p:txBody>
          <a:bodyPr wrap="square" rtlCol="0">
            <a:spAutoFit/>
          </a:bodyPr>
          <a:lstStyle/>
          <a:p>
            <a:pPr algn="ctr"/>
            <a:r>
              <a:rPr lang="en-GB" sz="1200" u="sng" dirty="0"/>
              <a:t>Lack of time and money</a:t>
            </a:r>
          </a:p>
          <a:p>
            <a:pPr algn="ctr"/>
            <a:r>
              <a:rPr lang="en-GB" sz="1200" dirty="0"/>
              <a:t>Time for planning, researching schemes of work and money for staff development. (Symons, 2008)</a:t>
            </a:r>
          </a:p>
        </p:txBody>
      </p:sp>
      <p:sp>
        <p:nvSpPr>
          <p:cNvPr id="35" name="TextBox 34">
            <a:extLst>
              <a:ext uri="{FF2B5EF4-FFF2-40B4-BE49-F238E27FC236}">
                <a16:creationId xmlns:a16="http://schemas.microsoft.com/office/drawing/2014/main" id="{7EE935DA-21CB-4857-905B-7E855BBF0475}"/>
              </a:ext>
            </a:extLst>
          </p:cNvPr>
          <p:cNvSpPr txBox="1"/>
          <p:nvPr/>
        </p:nvSpPr>
        <p:spPr>
          <a:xfrm>
            <a:off x="3671587" y="3500497"/>
            <a:ext cx="4152898" cy="1169551"/>
          </a:xfrm>
          <a:prstGeom prst="rect">
            <a:avLst/>
          </a:prstGeom>
          <a:noFill/>
          <a:ln w="28575">
            <a:solidFill>
              <a:schemeClr val="tx1"/>
            </a:solidFill>
          </a:ln>
        </p:spPr>
        <p:txBody>
          <a:bodyPr wrap="square" rtlCol="0">
            <a:spAutoFit/>
          </a:bodyPr>
          <a:lstStyle/>
          <a:p>
            <a:pPr algn="ctr"/>
            <a:r>
              <a:rPr lang="en-GB" sz="1400" dirty="0"/>
              <a:t>According to the Welsh Government Estyn report, all primary, secondary and special schools have made huge progress in the sector of Education for Sustainable Development and Global Citizenship. (Estyn,2014)</a:t>
            </a:r>
          </a:p>
        </p:txBody>
      </p:sp>
    </p:spTree>
    <p:extLst>
      <p:ext uri="{BB962C8B-B14F-4D97-AF65-F5344CB8AC3E}">
        <p14:creationId xmlns:p14="http://schemas.microsoft.com/office/powerpoint/2010/main" val="24196446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E24D6-A608-EC4F-B9D0-F8D8756E1D4E}"/>
              </a:ext>
            </a:extLst>
          </p:cNvPr>
          <p:cNvSpPr>
            <a:spLocks noGrp="1"/>
          </p:cNvSpPr>
          <p:nvPr>
            <p:ph type="title"/>
          </p:nvPr>
        </p:nvSpPr>
        <p:spPr/>
        <p:txBody>
          <a:bodyPr/>
          <a:lstStyle/>
          <a:p>
            <a:r>
              <a:rPr lang="en-GB" dirty="0"/>
              <a:t>Reference List </a:t>
            </a:r>
            <a:endParaRPr lang="en-US" dirty="0"/>
          </a:p>
        </p:txBody>
      </p:sp>
      <p:sp>
        <p:nvSpPr>
          <p:cNvPr id="3" name="Content Placeholder 2">
            <a:extLst>
              <a:ext uri="{FF2B5EF4-FFF2-40B4-BE49-F238E27FC236}">
                <a16:creationId xmlns:a16="http://schemas.microsoft.com/office/drawing/2014/main" id="{ED1FC643-E197-414D-9E7F-94900CEFD1C8}"/>
              </a:ext>
            </a:extLst>
          </p:cNvPr>
          <p:cNvSpPr>
            <a:spLocks noGrp="1"/>
          </p:cNvSpPr>
          <p:nvPr>
            <p:ph idx="1"/>
          </p:nvPr>
        </p:nvSpPr>
        <p:spPr>
          <a:xfrm>
            <a:off x="71562" y="1293697"/>
            <a:ext cx="12192000" cy="4987706"/>
          </a:xfrm>
        </p:spPr>
        <p:txBody>
          <a:bodyPr>
            <a:normAutofit fontScale="25000" lnSpcReduction="20000"/>
          </a:bodyPr>
          <a:lstStyle/>
          <a:p>
            <a:endParaRPr lang="en-US" sz="1200" dirty="0"/>
          </a:p>
          <a:p>
            <a:pPr marL="0" indent="0">
              <a:buNone/>
            </a:pPr>
            <a:endParaRPr lang="en-US" sz="1200" dirty="0"/>
          </a:p>
          <a:p>
            <a:pPr marL="0" indent="0">
              <a:buNone/>
            </a:pPr>
            <a:endParaRPr lang="en-US" sz="1200" dirty="0"/>
          </a:p>
          <a:p>
            <a:pPr marL="342900" lvl="0" indent="-342900">
              <a:lnSpc>
                <a:spcPct val="90000"/>
              </a:lnSpc>
              <a:buFont typeface="Arial" panose="020B0604020202020204" pitchFamily="34" charset="0"/>
              <a:buChar char="•"/>
              <a:tabLst>
                <a:tab pos="457200" algn="l"/>
              </a:tabLst>
            </a:pP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Action Against Hunger, (2021). World Hunger: Key Facts and Statistics 2021. Available at: </a:t>
            </a:r>
            <a:r>
              <a:rPr lang="en-US" sz="1800" u="sng" kern="1200" dirty="0">
                <a:effectLst/>
                <a:latin typeface="Calibri" panose="020F0502020204030204" pitchFamily="34"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https://www.actionagainsthunger.org/world-hunger-facts-statistics</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Accessed 24</a:t>
            </a:r>
            <a:r>
              <a:rPr lang="en-US" sz="1800" kern="12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February 2022.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90000"/>
              </a:lnSpc>
              <a:buFont typeface="Arial" panose="020B0604020202020204" pitchFamily="34" charset="0"/>
              <a:buChar char="•"/>
              <a:tabLst>
                <a:tab pos="457200" algn="l"/>
              </a:tabLst>
            </a:pP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Ashenfelter, K, (2012), Hunger and The Hierarchy of Needs. Available at: https:// </a:t>
            </a:r>
            <a:r>
              <a:rPr lang="en-US" sz="1800" u="sng" kern="1200" dirty="0">
                <a:effectLst/>
                <a:latin typeface="Calibri" panose="020F0502020204030204" pitchFamily="34"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www.blogs.baylor.edu/thi/2012/07/18/hunger-and-the-hieararchy-of-needs-2/</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Accessed 25</a:t>
            </a:r>
            <a:r>
              <a:rPr lang="en-US" sz="1800" kern="12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February 2022.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90000"/>
              </a:lnSpc>
              <a:buFont typeface="Arial" panose="020B0604020202020204" pitchFamily="34" charset="0"/>
              <a:buChar char="•"/>
              <a:tabLst>
                <a:tab pos="457200" algn="l"/>
              </a:tabLst>
            </a:pP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BBC, (2021), Convention on the Rights of the Child: Statement included by Children. Available at: </a:t>
            </a:r>
            <a:r>
              <a:rPr lang="en-US" sz="1800" u="sng" kern="1200" dirty="0">
                <a:solidFill>
                  <a:srgbClr val="FFAE3E"/>
                </a:solidFill>
                <a:effectLst/>
                <a:latin typeface="Calibri" panose="020F0502020204030204" pitchFamily="34"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https://www.bbc.co.uk/newsround/56512659. Accessed 25</a:t>
            </a:r>
            <a:r>
              <a:rPr lang="en-US" sz="1800" u="sng" kern="1200" baseline="30000" dirty="0">
                <a:solidFill>
                  <a:srgbClr val="FFAE3E"/>
                </a:solidFill>
                <a:effectLst/>
                <a:latin typeface="Calibri" panose="020F0502020204030204" pitchFamily="34"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th</a:t>
            </a:r>
            <a:r>
              <a:rPr lang="en-US" sz="1800" u="sng" kern="1200" dirty="0">
                <a:effectLst/>
                <a:latin typeface="Calibri" panose="020F0502020204030204" pitchFamily="34"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 February 2022</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90000"/>
              </a:lnSpc>
              <a:buFont typeface="Arial" panose="020B0604020202020204" pitchFamily="34" charset="0"/>
              <a:buChar char="•"/>
              <a:tabLst>
                <a:tab pos="457200" algn="l"/>
              </a:tabLst>
            </a:pP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Cwvyd, (2014). Working Together for the Good of Each Other. Available at: </a:t>
            </a:r>
            <a:r>
              <a:rPr lang="en-US" sz="1800" u="sng" kern="1200" dirty="0">
                <a:effectLst/>
                <a:latin typeface="Calibri" panose="020F0502020204030204" pitchFamily="34" charset="0"/>
                <a:ea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https://www.cwvys.org.uk/wp-content/uploads/2014/06/HB-sustainable-developments-global-citizenship.pdf</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Accessed 24</a:t>
            </a:r>
            <a:r>
              <a:rPr lang="en-US" sz="1800" kern="12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February 2022.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90000"/>
              </a:lnSpc>
              <a:buFont typeface="Arial" panose="020B0604020202020204" pitchFamily="34" charset="0"/>
              <a:buChar char="•"/>
              <a:tabLst>
                <a:tab pos="457200" algn="l"/>
              </a:tabLst>
            </a:pP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Davies, T, (2013). Eating Healthy on a Budget. Available at: </a:t>
            </a:r>
            <a:r>
              <a:rPr lang="en-US" sz="1800" u="sng" kern="1200" dirty="0">
                <a:effectLst/>
                <a:latin typeface="Calibri" panose="020F0502020204030204" pitchFamily="34" charset="0"/>
                <a:ea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https://www.femalefirst.co.uk/health/eating-healthy-on-a-budget-299881.html</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Accessed 24</a:t>
            </a:r>
            <a:r>
              <a:rPr lang="en-US" sz="1800" kern="12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February.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90000"/>
              </a:lnSpc>
              <a:buFont typeface="Arial" panose="020B0604020202020204" pitchFamily="34" charset="0"/>
              <a:buChar char="•"/>
              <a:tabLst>
                <a:tab pos="457200" algn="l"/>
              </a:tabLst>
            </a:pP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Estyn, (2014), ESDGC: Progress in Education for Sustainable Development and Global Citizenship June 2014. Available at: </a:t>
            </a:r>
            <a:r>
              <a:rPr lang="en-US" sz="1800" u="sng" kern="1200" dirty="0">
                <a:effectLst/>
                <a:latin typeface="Calibri" panose="020F0502020204030204" pitchFamily="34" charset="0"/>
                <a:ea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https://www.estyn.gov.wales/thematic-report/esdgc-progress-education-sustainable-development-and-global-citizenship-June-2014</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Accessed 26</a:t>
            </a:r>
            <a:r>
              <a:rPr lang="en-US" sz="1800" kern="12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February 2022.</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90000"/>
              </a:lnSpc>
              <a:buFont typeface="Arial" panose="020B0604020202020204" pitchFamily="34" charset="0"/>
              <a:buChar char="•"/>
              <a:tabLst>
                <a:tab pos="457200" algn="l"/>
              </a:tabLst>
            </a:pP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FAO, Food and Agriculture Organisation od United Nations, (2022). Hunger and Food Insecurity. Available at: </a:t>
            </a:r>
            <a:r>
              <a:rPr lang="en-US" sz="1800" u="sng" kern="1200" dirty="0">
                <a:effectLst/>
                <a:latin typeface="Calibri" panose="020F0502020204030204" pitchFamily="34" charset="0"/>
                <a:ea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https://www.fao.org/hunger/en/#:~:text=What%20is%20hunger%3F,normal%2C%20active%20and%20healthy%20life</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Accessed 24</a:t>
            </a:r>
            <a:r>
              <a:rPr lang="en-US" sz="1800" kern="12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February 2022.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90000"/>
              </a:lnSpc>
              <a:buFont typeface="Arial" panose="020B0604020202020204" pitchFamily="34" charset="0"/>
              <a:buChar char="•"/>
              <a:tabLst>
                <a:tab pos="457200" algn="l"/>
              </a:tabLst>
            </a:pP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Gain, (2015), World Hunger Facts. Available at: </a:t>
            </a:r>
            <a:r>
              <a:rPr lang="en-US" sz="1800" u="sng" kern="1200" dirty="0">
                <a:effectLst/>
                <a:latin typeface="Calibri" panose="020F0502020204030204" pitchFamily="34" charset="0"/>
                <a:ea typeface="Times New Roman" panose="02020603050405020304" pitchFamily="18"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https://www.worldhunger.org/world-child-hunger-facts/</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Accessed 24</a:t>
            </a:r>
            <a:r>
              <a:rPr lang="en-US" sz="1800" kern="12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February 2022.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90000"/>
              </a:lnSpc>
              <a:buFont typeface="Arial" panose="020B0604020202020204" pitchFamily="34" charset="0"/>
              <a:buChar char="•"/>
              <a:tabLst>
                <a:tab pos="457200" algn="l"/>
              </a:tabLst>
            </a:pP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Global Goals, (2020), 2 Zero Hunger. Available at: </a:t>
            </a:r>
            <a:r>
              <a:rPr lang="en-US" sz="1800" u="sng" kern="1200" dirty="0">
                <a:effectLst/>
                <a:latin typeface="Calibri" panose="020F0502020204030204" pitchFamily="34" charset="0"/>
                <a:ea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https://www.globalgoals.org/goals/2-zero-hunger/</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Accessed 25</a:t>
            </a:r>
            <a:r>
              <a:rPr lang="en-US" sz="1800" kern="12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February 2022.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90000"/>
              </a:lnSpc>
              <a:buFont typeface="Arial" panose="020B0604020202020204" pitchFamily="34" charset="0"/>
              <a:buChar char="•"/>
              <a:tabLst>
                <a:tab pos="457200" algn="l"/>
              </a:tabLst>
            </a:pP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Guy-Evans, O, (2020), Bronfenbrenner's Ecological Systems Theory. Available at: </a:t>
            </a:r>
            <a:r>
              <a:rPr lang="en-US" sz="1800" u="sng" kern="1200" dirty="0">
                <a:effectLst/>
                <a:latin typeface="Calibri" panose="020F0502020204030204" pitchFamily="34" charset="0"/>
                <a:ea typeface="Times New Roman" panose="02020603050405020304" pitchFamily="18" charset="0"/>
                <a:cs typeface="Times New Roman" panose="02020603050405020304" pitchFamily="18" charset="0"/>
                <a:hlinkClick r:id="rId11">
                  <a:extLst>
                    <a:ext uri="{A12FA001-AC4F-418D-AE19-62706E023703}">
                      <ahyp:hlinkClr xmlns:ahyp="http://schemas.microsoft.com/office/drawing/2018/hyperlinkcolor" val="tx"/>
                    </a:ext>
                  </a:extLst>
                </a:hlinkClick>
              </a:rPr>
              <a:t>https://www.simplypsychology.org/bronfenbrenner</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Accessed 25</a:t>
            </a:r>
            <a:r>
              <a:rPr lang="en-US" sz="1800" kern="12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February 2022.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90000"/>
              </a:lnSpc>
              <a:buFont typeface="Arial" panose="020B0604020202020204" pitchFamily="34" charset="0"/>
              <a:buChar char="•"/>
              <a:tabLst>
                <a:tab pos="457200" algn="l"/>
              </a:tabLst>
            </a:pP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Impact Wales, (2018), Curriculum For Wales. Available at: </a:t>
            </a:r>
            <a:r>
              <a:rPr lang="en-US" sz="1800" u="sng" kern="1200" dirty="0">
                <a:effectLst/>
                <a:latin typeface="Calibri" panose="020F0502020204030204" pitchFamily="34" charset="0"/>
                <a:ea typeface="Times New Roman" panose="02020603050405020304" pitchFamily="18" charset="0"/>
                <a:cs typeface="Times New Roman" panose="02020603050405020304" pitchFamily="18" charset="0"/>
                <a:hlinkClick r:id="rId12">
                  <a:extLst>
                    <a:ext uri="{A12FA001-AC4F-418D-AE19-62706E023703}">
                      <ahyp:hlinkClr xmlns:ahyp="http://schemas.microsoft.com/office/drawing/2018/hyperlinkcolor" val="tx"/>
                    </a:ext>
                  </a:extLst>
                </a:hlinkClick>
              </a:rPr>
              <a:t>https://twitter.com/impactwales/status/1075643582139285504</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Accessed 25</a:t>
            </a:r>
            <a:r>
              <a:rPr lang="en-US" sz="1800" kern="12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February 2022.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90000"/>
              </a:lnSpc>
              <a:buFont typeface="Arial" panose="020B0604020202020204" pitchFamily="34" charset="0"/>
              <a:buChar char="•"/>
              <a:tabLst>
                <a:tab pos="457200" algn="l"/>
              </a:tabLst>
            </a:pP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McGuire, R, (2022), Quote Fancy. Available at: </a:t>
            </a:r>
            <a:r>
              <a:rPr lang="en-US" sz="1800" u="sng" kern="1200" dirty="0">
                <a:effectLst/>
                <a:latin typeface="Calibri" panose="020F0502020204030204" pitchFamily="34" charset="0"/>
                <a:ea typeface="Times New Roman" panose="02020603050405020304" pitchFamily="18" charset="0"/>
                <a:cs typeface="Times New Roman" panose="02020603050405020304" pitchFamily="18" charset="0"/>
                <a:hlinkClick r:id="rId13">
                  <a:extLst>
                    <a:ext uri="{A12FA001-AC4F-418D-AE19-62706E023703}">
                      <ahyp:hlinkClr xmlns:ahyp="http://schemas.microsoft.com/office/drawing/2018/hyperlinkcolor" val="tx"/>
                    </a:ext>
                  </a:extLst>
                </a:hlinkClick>
              </a:rPr>
              <a:t>https://www.quotefancy.com/quote/1162073/john-dewey-the-real-process-of-education-should-be-the-process-of-learning-to-think</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Accessed 26</a:t>
            </a:r>
            <a:r>
              <a:rPr lang="en-US" sz="1800" kern="12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February 2022.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90000"/>
              </a:lnSpc>
              <a:buFont typeface="Arial" panose="020B0604020202020204" pitchFamily="34" charset="0"/>
              <a:buChar char="•"/>
              <a:tabLst>
                <a:tab pos="457200" algn="l"/>
              </a:tabLst>
            </a:pP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McKeown, R, et al. (2002), Available at: </a:t>
            </a:r>
            <a:r>
              <a:rPr lang="en-US" sz="1800" u="sng" kern="1200" dirty="0">
                <a:effectLst/>
                <a:latin typeface="Calibri" panose="020F0502020204030204" pitchFamily="34" charset="0"/>
                <a:ea typeface="Times New Roman" panose="02020603050405020304" pitchFamily="18" charset="0"/>
                <a:cs typeface="Times New Roman" panose="02020603050405020304" pitchFamily="18" charset="0"/>
                <a:hlinkClick r:id="rId14">
                  <a:extLst>
                    <a:ext uri="{A12FA001-AC4F-418D-AE19-62706E023703}">
                      <ahyp:hlinkClr xmlns:ahyp="http://schemas.microsoft.com/office/drawing/2018/hyperlinkcolor" val="tx"/>
                    </a:ext>
                  </a:extLst>
                </a:hlinkClick>
              </a:rPr>
              <a:t>https://www.esd.toolkit.org/default.htm</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Accessed 26</a:t>
            </a:r>
            <a:r>
              <a:rPr lang="en-US" sz="1800" kern="12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February 2022.</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90000"/>
              </a:lnSpc>
              <a:buFont typeface="Arial" panose="020B0604020202020204" pitchFamily="34" charset="0"/>
              <a:buChar char="•"/>
              <a:tabLst>
                <a:tab pos="457200" algn="l"/>
              </a:tabLst>
            </a:pPr>
            <a:r>
              <a:rPr lang="en-US" sz="1800" kern="1200" dirty="0" err="1">
                <a:effectLst/>
                <a:latin typeface="Calibri" panose="020F0502020204030204" pitchFamily="34" charset="0"/>
                <a:ea typeface="Times New Roman" panose="02020603050405020304" pitchFamily="18" charset="0"/>
                <a:cs typeface="Times New Roman" panose="02020603050405020304" pitchFamily="18" charset="0"/>
              </a:rPr>
              <a:t>Nayar</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A, (2013), Importance of Education for Sustainable Development. Available at: </a:t>
            </a:r>
            <a:r>
              <a:rPr lang="en-US" sz="1800" u="sng" kern="1200" dirty="0">
                <a:effectLst/>
                <a:latin typeface="Calibri" panose="020F0502020204030204" pitchFamily="34" charset="0"/>
                <a:ea typeface="Times New Roman" panose="02020603050405020304" pitchFamily="18" charset="0"/>
                <a:cs typeface="Times New Roman" panose="02020603050405020304" pitchFamily="18" charset="0"/>
                <a:hlinkClick r:id="rId15">
                  <a:extLst>
                    <a:ext uri="{A12FA001-AC4F-418D-AE19-62706E023703}">
                      <ahyp:hlinkClr xmlns:ahyp="http://schemas.microsoft.com/office/drawing/2018/hyperlinkcolor" val="tx"/>
                    </a:ext>
                  </a:extLst>
                </a:hlinkClick>
              </a:rPr>
              <a:t>https://wwf.panda.org/wwf_news/?210950/importance-of-education-for-sustainable-development</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Accessed 26</a:t>
            </a:r>
            <a:r>
              <a:rPr lang="en-US" sz="1800" kern="12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February 2022.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90000"/>
              </a:lnSpc>
              <a:buFont typeface="Arial" panose="020B0604020202020204" pitchFamily="34" charset="0"/>
              <a:buChar char="•"/>
              <a:tabLst>
                <a:tab pos="457200" algn="l"/>
              </a:tabLst>
            </a:pP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NHS, (2020), Malnutrition. Available at: </a:t>
            </a:r>
            <a:r>
              <a:rPr lang="en-US" sz="1800" u="sng" kern="1200" dirty="0">
                <a:effectLst/>
                <a:latin typeface="Calibri" panose="020F0502020204030204" pitchFamily="34" charset="0"/>
                <a:ea typeface="Times New Roman" panose="02020603050405020304" pitchFamily="18" charset="0"/>
                <a:cs typeface="Times New Roman" panose="02020603050405020304" pitchFamily="18" charset="0"/>
                <a:hlinkClick r:id="rId16">
                  <a:extLst>
                    <a:ext uri="{A12FA001-AC4F-418D-AE19-62706E023703}">
                      <ahyp:hlinkClr xmlns:ahyp="http://schemas.microsoft.com/office/drawing/2018/hyperlinkcolor" val="tx"/>
                    </a:ext>
                  </a:extLst>
                </a:hlinkClick>
              </a:rPr>
              <a:t>https://www.nhs.uk/conditions/malnutrition</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Accessed 24</a:t>
            </a:r>
            <a:r>
              <a:rPr lang="en-US" sz="1800" kern="12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February 2022.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90000"/>
              </a:lnSpc>
              <a:buFont typeface="Arial" panose="020B0604020202020204" pitchFamily="34" charset="0"/>
              <a:buChar char="•"/>
              <a:tabLst>
                <a:tab pos="457200" algn="l"/>
              </a:tabLst>
            </a:pP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Professor Graham Donaldson, (2015), Successful Futures: Independent Review of Curriculum Assessment Arrangements in Wales. Available at:  </a:t>
            </a:r>
            <a:r>
              <a:rPr lang="en-US" sz="1800" u="sng" kern="1200" dirty="0">
                <a:effectLst/>
                <a:latin typeface="Calibri" panose="020F0502020204030204" pitchFamily="34" charset="0"/>
                <a:ea typeface="Times New Roman" panose="02020603050405020304" pitchFamily="18" charset="0"/>
                <a:cs typeface="Times New Roman" panose="02020603050405020304" pitchFamily="18" charset="0"/>
                <a:hlinkClick r:id="rId17">
                  <a:extLst>
                    <a:ext uri="{A12FA001-AC4F-418D-AE19-62706E023703}">
                      <ahyp:hlinkClr xmlns:ahyp="http://schemas.microsoft.com/office/drawing/2018/hyperlinkcolor" val="tx"/>
                    </a:ext>
                  </a:extLst>
                </a:hlinkClick>
              </a:rPr>
              <a:t>https://gov.wales/sites/default/files/publications/2018-03/successful-futures.pdf</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Accessed 25</a:t>
            </a:r>
            <a:r>
              <a:rPr lang="en-US" sz="1800" kern="12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February 2022.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90000"/>
              </a:lnSpc>
              <a:buFont typeface="Arial" panose="020B0604020202020204" pitchFamily="34" charset="0"/>
              <a:buChar char="•"/>
              <a:tabLst>
                <a:tab pos="457200" algn="l"/>
              </a:tabLst>
            </a:pP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Symons, G. (2008), Practice Barriers and Enablers in ESD and EE: A Review of the Research. Available at: </a:t>
            </a:r>
            <a:r>
              <a:rPr lang="en-US" sz="1800" u="sng" kern="1200" dirty="0">
                <a:effectLst/>
                <a:latin typeface="Calibri" panose="020F0502020204030204" pitchFamily="34" charset="0"/>
                <a:ea typeface="Times New Roman" panose="02020603050405020304" pitchFamily="18" charset="0"/>
                <a:cs typeface="Times New Roman" panose="02020603050405020304" pitchFamily="18" charset="0"/>
                <a:hlinkClick r:id="rId18">
                  <a:extLst>
                    <a:ext uri="{A12FA001-AC4F-418D-AE19-62706E023703}">
                      <ahyp:hlinkClr xmlns:ahyp="http://schemas.microsoft.com/office/drawing/2018/hyperlinkcolor" val="tx"/>
                    </a:ext>
                  </a:extLst>
                </a:hlinkClick>
              </a:rPr>
              <a:t>https://citeseerx.ist.psu.edu/viewdoc/download?doi=10.1.1.509.264&amp;rep=rep1&amp;type=pdf</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Accessed 26</a:t>
            </a:r>
            <a:r>
              <a:rPr lang="en-US" sz="1800" kern="12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February 2022.</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90000"/>
              </a:lnSpc>
              <a:buFont typeface="Arial" panose="020B0604020202020204" pitchFamily="34" charset="0"/>
              <a:buChar char="•"/>
              <a:tabLst>
                <a:tab pos="457200" algn="l"/>
              </a:tabLst>
            </a:pP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Turner, C. (2018), The Top 10 Most Important Current Global Issues. Available at: </a:t>
            </a:r>
            <a:r>
              <a:rPr lang="en-US" sz="1800" u="sng" kern="1200" dirty="0">
                <a:effectLst/>
                <a:latin typeface="Calibri" panose="020F0502020204030204" pitchFamily="34" charset="0"/>
                <a:ea typeface="Times New Roman" panose="02020603050405020304" pitchFamily="18" charset="0"/>
                <a:cs typeface="Times New Roman" panose="02020603050405020304" pitchFamily="18" charset="0"/>
                <a:hlinkClick r:id="rId19">
                  <a:extLst>
                    <a:ext uri="{A12FA001-AC4F-418D-AE19-62706E023703}">
                      <ahyp:hlinkClr xmlns:ahyp="http://schemas.microsoft.com/office/drawing/2018/hyperlinkcolor" val="tx"/>
                    </a:ext>
                  </a:extLst>
                </a:hlinkClick>
              </a:rPr>
              <a:t>https://www.borgenproject.org/top-10-current-global-issues</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Accessed 24</a:t>
            </a:r>
            <a:r>
              <a:rPr lang="en-US" sz="1800" kern="12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February 2022.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90000"/>
              </a:lnSpc>
              <a:buFont typeface="Arial" panose="020B0604020202020204" pitchFamily="34" charset="0"/>
              <a:buChar char="•"/>
              <a:tabLst>
                <a:tab pos="457200" algn="l"/>
              </a:tabLst>
            </a:pP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UNCRC, (2016), The United Nations Convention on the Rights of the Child. Available at: </a:t>
            </a:r>
            <a:r>
              <a:rPr lang="en-US" sz="1800" u="sng" kern="1200" dirty="0">
                <a:effectLst/>
                <a:latin typeface="Calibri" panose="020F0502020204030204" pitchFamily="34" charset="0"/>
                <a:ea typeface="Times New Roman" panose="02020603050405020304" pitchFamily="18" charset="0"/>
                <a:cs typeface="Times New Roman" panose="02020603050405020304" pitchFamily="18" charset="0"/>
                <a:hlinkClick r:id="rId20">
                  <a:extLst>
                    <a:ext uri="{A12FA001-AC4F-418D-AE19-62706E023703}">
                      <ahyp:hlinkClr xmlns:ahyp="http://schemas.microsoft.com/office/drawing/2018/hyperlinkcolor" val="tx"/>
                    </a:ext>
                  </a:extLst>
                </a:hlinkClick>
              </a:rPr>
              <a:t>https://www.unicef.org.uk/what-we-do/un-convention-child-rights</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Accessed 25</a:t>
            </a:r>
            <a:r>
              <a:rPr lang="en-US" sz="1800" kern="12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February 2022.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90000"/>
              </a:lnSpc>
              <a:buFont typeface="Arial" panose="020B0604020202020204" pitchFamily="34" charset="0"/>
              <a:buChar char="•"/>
              <a:tabLst>
                <a:tab pos="457200" algn="l"/>
              </a:tabLst>
            </a:pP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UNESCO, (2014). Shaping The Future We Want: UN Decade of Education for Sustainable Development. Final Report. Paris</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90000"/>
              </a:lnSpc>
              <a:buFont typeface="Arial" panose="020B0604020202020204" pitchFamily="34" charset="0"/>
              <a:buChar char="•"/>
              <a:tabLst>
                <a:tab pos="457200" algn="l"/>
              </a:tabLst>
            </a:pP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UNESCO, (2022), SDG Resources for Educators </a:t>
            </a:r>
            <a:r>
              <a:rPr lang="en-US" sz="1800" kern="1200" dirty="0">
                <a:effectLst/>
                <a:latin typeface="Trebuchet MS" panose="020B0603020202020204" pitchFamily="34" charset="0"/>
                <a:ea typeface="Times New Roman" panose="02020603050405020304" pitchFamily="18" charset="0"/>
                <a:cs typeface="Times New Roman" panose="02020603050405020304" pitchFamily="18" charset="0"/>
              </a:rPr>
              <a:t>–</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Zero Hunger. Available at: </a:t>
            </a:r>
            <a:r>
              <a:rPr lang="en-US" sz="1800" u="sng" kern="1200" dirty="0">
                <a:effectLst/>
                <a:latin typeface="Calibri" panose="020F0502020204030204" pitchFamily="34" charset="0"/>
                <a:ea typeface="Times New Roman" panose="02020603050405020304" pitchFamily="18" charset="0"/>
                <a:cs typeface="Times New Roman" panose="02020603050405020304" pitchFamily="18" charset="0"/>
                <a:hlinkClick r:id="rId21">
                  <a:extLst>
                    <a:ext uri="{A12FA001-AC4F-418D-AE19-62706E023703}">
                      <ahyp:hlinkClr xmlns:ahyp="http://schemas.microsoft.com/office/drawing/2018/hyperlinkcolor" val="tx"/>
                    </a:ext>
                  </a:extLst>
                </a:hlinkClick>
              </a:rPr>
              <a:t>https://www.en.unesco.org/themes/education/sdgs/material/02</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Accessed 25</a:t>
            </a:r>
            <a:r>
              <a:rPr lang="en-US" sz="1800" kern="12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February 2022. </a:t>
            </a:r>
          </a:p>
          <a:p>
            <a:pPr marL="342900" lvl="0" indent="-342900">
              <a:lnSpc>
                <a:spcPct val="90000"/>
              </a:lnSpc>
              <a:buFont typeface="Arial" panose="020B0604020202020204" pitchFamily="34" charset="0"/>
              <a:buChar char="•"/>
              <a:tabLst>
                <a:tab pos="457200" algn="l"/>
              </a:tabLst>
            </a:pPr>
            <a:r>
              <a:rPr lang="en-US" sz="1800" dirty="0" err="1">
                <a:latin typeface="Calibri" panose="020F0502020204030204" pitchFamily="34" charset="0"/>
                <a:ea typeface="Times New Roman" panose="02020603050405020304" pitchFamily="18" charset="0"/>
                <a:cs typeface="Times New Roman" panose="02020603050405020304" pitchFamily="18" charset="0"/>
              </a:rPr>
              <a:t>UNiCEF</a:t>
            </a:r>
            <a:r>
              <a:rPr lang="en-US" sz="1800" dirty="0">
                <a:latin typeface="Calibri" panose="020F0502020204030204" pitchFamily="34" charset="0"/>
                <a:ea typeface="Times New Roman" panose="02020603050405020304" pitchFamily="18" charset="0"/>
                <a:cs typeface="Times New Roman" panose="02020603050405020304" pitchFamily="18" charset="0"/>
              </a:rPr>
              <a:t>, (2022), Nutrition and Life Saving Food. A Good Start in Life for Every Child. Available at: </a:t>
            </a:r>
            <a:r>
              <a:rPr lang="en-US" sz="1800" dirty="0">
                <a:latin typeface="Calibri" panose="020F0502020204030204" pitchFamily="34" charset="0"/>
                <a:ea typeface="Times New Roman" panose="02020603050405020304" pitchFamily="18" charset="0"/>
                <a:cs typeface="Times New Roman" panose="02020603050405020304" pitchFamily="18" charset="0"/>
                <a:hlinkClick r:id="rId22"/>
              </a:rPr>
              <a:t>https://www.unicef.org.uk/what-we-do/life-saving-food/?gclid=EAlalQobChMlgtOt46uY9glVhrTtCh3mhABqEAAYASAAEgJ8O_D_BwE</a:t>
            </a:r>
            <a:r>
              <a:rPr lang="en-US" sz="1800" dirty="0">
                <a:latin typeface="Calibri" panose="020F0502020204030204" pitchFamily="34" charset="0"/>
                <a:ea typeface="Times New Roman" panose="02020603050405020304" pitchFamily="18" charset="0"/>
                <a:cs typeface="Times New Roman" panose="02020603050405020304" pitchFamily="18" charset="0"/>
              </a:rPr>
              <a:t>. Accessed 26</a:t>
            </a:r>
            <a:r>
              <a:rPr lang="en-US" sz="1800" baseline="30000" dirty="0">
                <a:latin typeface="Calibri" panose="020F0502020204030204" pitchFamily="34" charset="0"/>
                <a:ea typeface="Times New Roman" panose="02020603050405020304" pitchFamily="18" charset="0"/>
                <a:cs typeface="Times New Roman" panose="02020603050405020304" pitchFamily="18" charset="0"/>
              </a:rPr>
              <a:t>th</a:t>
            </a:r>
            <a:r>
              <a:rPr lang="en-US" sz="1800" dirty="0">
                <a:latin typeface="Calibri" panose="020F0502020204030204" pitchFamily="34" charset="0"/>
                <a:ea typeface="Times New Roman" panose="02020603050405020304" pitchFamily="18" charset="0"/>
                <a:cs typeface="Times New Roman" panose="02020603050405020304" pitchFamily="18" charset="0"/>
              </a:rPr>
              <a:t> February 2022.</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90000"/>
              </a:lnSpc>
              <a:buFont typeface="Arial" panose="020B0604020202020204" pitchFamily="34" charset="0"/>
              <a:buChar char="•"/>
              <a:tabLst>
                <a:tab pos="457200" algn="l"/>
              </a:tabLst>
            </a:pP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Weiler, H, (2017), Empowering Communities, Nourishing Lives. Available at: </a:t>
            </a:r>
            <a:r>
              <a:rPr lang="en-US" sz="1800" u="sng" kern="1200" dirty="0">
                <a:effectLst/>
                <a:latin typeface="Calibri" panose="020F0502020204030204" pitchFamily="34" charset="0"/>
                <a:ea typeface="Times New Roman" panose="02020603050405020304" pitchFamily="18" charset="0"/>
                <a:cs typeface="Times New Roman" panose="02020603050405020304" pitchFamily="18" charset="0"/>
                <a:hlinkClick r:id="rId23">
                  <a:extLst>
                    <a:ext uri="{A12FA001-AC4F-418D-AE19-62706E023703}">
                      <ahyp:hlinkClr xmlns:ahyp="http://schemas.microsoft.com/office/drawing/2018/hyperlinkcolor" val="tx"/>
                    </a:ext>
                  </a:extLst>
                </a:hlinkClick>
              </a:rPr>
              <a:t>https://www.riseagainsthunger.org/will-rise-accept-uns-zero-hunger-challenge/?utm_term=&amp;utm_campaign=ID%23G10</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Accessed 25</a:t>
            </a:r>
            <a:r>
              <a:rPr lang="en-US" sz="1800" kern="12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February 2022.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90000"/>
              </a:lnSpc>
              <a:buFont typeface="Arial" panose="020B0604020202020204" pitchFamily="34" charset="0"/>
              <a:buChar char="•"/>
              <a:tabLst>
                <a:tab pos="457200" algn="l"/>
              </a:tabLst>
            </a:pP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Welsh Government, (2008), Education for Sustainable Development and Global </a:t>
            </a:r>
            <a:r>
              <a:rPr lang="en-US" sz="1800" kern="1200" dirty="0" err="1">
                <a:effectLst/>
                <a:latin typeface="Calibri" panose="020F0502020204030204" pitchFamily="34" charset="0"/>
                <a:ea typeface="Times New Roman" panose="02020603050405020304" pitchFamily="18" charset="0"/>
                <a:cs typeface="Times New Roman" panose="02020603050405020304" pitchFamily="18" charset="0"/>
              </a:rPr>
              <a:t>Citixenship</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Available at: </a:t>
            </a:r>
            <a:r>
              <a:rPr lang="en-US" sz="1800" u="sng" kern="1200" dirty="0">
                <a:effectLst/>
                <a:latin typeface="Calibri" panose="020F0502020204030204" pitchFamily="34" charset="0"/>
                <a:ea typeface="Times New Roman" panose="02020603050405020304" pitchFamily="18" charset="0"/>
                <a:cs typeface="Times New Roman" panose="02020603050405020304" pitchFamily="18" charset="0"/>
                <a:hlinkClick r:id="rId24">
                  <a:extLst>
                    <a:ext uri="{A12FA001-AC4F-418D-AE19-62706E023703}">
                      <ahyp:hlinkClr xmlns:ahyp="http://schemas.microsoft.com/office/drawing/2018/hyperlinkcolor" val="tx"/>
                    </a:ext>
                  </a:extLst>
                </a:hlinkClick>
              </a:rPr>
              <a:t>https://www.gov.wales/sites/default/files/publications/2018-02/education-for-sustainable-development-and-global-citizenship-in-the-further-education-sector-in-wales_0.pdf</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Accessed 25</a:t>
            </a:r>
            <a:r>
              <a:rPr lang="en-US" sz="1800" kern="12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February 2022.</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90000"/>
              </a:lnSpc>
              <a:buFont typeface="Arial" panose="020B0604020202020204" pitchFamily="34" charset="0"/>
              <a:buChar char="•"/>
              <a:tabLst>
                <a:tab pos="457200" algn="l"/>
              </a:tabLst>
            </a:pP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Welsh Government, (2012), Education for Sustainable Development and Global Citizenship. A Common Understanding for the Adult and Community Learning Sector. Available at: </a:t>
            </a:r>
            <a:r>
              <a:rPr lang="en-US" sz="1800" u="sng" kern="1200" dirty="0">
                <a:effectLst/>
                <a:latin typeface="Calibri" panose="020F0502020204030204" pitchFamily="34" charset="0"/>
                <a:ea typeface="Times New Roman" panose="02020603050405020304" pitchFamily="18" charset="0"/>
                <a:cs typeface="Times New Roman" panose="02020603050405020304" pitchFamily="18" charset="0"/>
                <a:hlinkClick r:id="rId25">
                  <a:extLst>
                    <a:ext uri="{A12FA001-AC4F-418D-AE19-62706E023703}">
                      <ahyp:hlinkClr xmlns:ahyp="http://schemas.microsoft.com/office/drawing/2018/hyperlinkcolor" val="tx"/>
                    </a:ext>
                  </a:extLst>
                </a:hlinkClick>
              </a:rPr>
              <a:t>https://dera.ioe.ac.uk/14894/7/120508esdgcen_Redacted.pdf</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Accessed 24</a:t>
            </a:r>
            <a:r>
              <a:rPr lang="en-US" sz="1800" kern="1200" baseline="30000" dirty="0">
                <a:effectLst/>
                <a:latin typeface="Calibri" panose="020F0502020204030204" pitchFamily="34" charset="0"/>
                <a:ea typeface="Times New Roman" panose="02020603050405020304" pitchFamily="18" charset="0"/>
                <a:cs typeface="Times New Roman" panose="02020603050405020304" pitchFamily="18" charset="0"/>
              </a:rPr>
              <a:t>th</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February 2022.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90000"/>
              </a:lnSpc>
              <a:buFont typeface="Arial" panose="020B0604020202020204" pitchFamily="34" charset="0"/>
              <a:buChar char="•"/>
              <a:tabLst>
                <a:tab pos="457200" algn="l"/>
              </a:tabLst>
            </a:pP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Welsh Government, (2012), Education for Sustainable Development and Global Citizenship. Available at: </a:t>
            </a:r>
            <a:r>
              <a:rPr lang="en-US" sz="1800" u="sng" kern="1200" dirty="0">
                <a:effectLst/>
                <a:latin typeface="Calibri" panose="020F0502020204030204" pitchFamily="34" charset="0"/>
                <a:ea typeface="Times New Roman" panose="02020603050405020304" pitchFamily="18" charset="0"/>
                <a:cs typeface="Times New Roman" panose="02020603050405020304" pitchFamily="18" charset="0"/>
                <a:hlinkClick r:id="rId26">
                  <a:extLst>
                    <a:ext uri="{A12FA001-AC4F-418D-AE19-62706E023703}">
                      <ahyp:hlinkClr xmlns:ahyp="http://schemas.microsoft.com/office/drawing/2018/hyperlinkcolor" val="tx"/>
                    </a:ext>
                  </a:extLst>
                </a:hlinkClick>
              </a:rPr>
              <a:t>https://gov.wales/sites/default/files/publications/2018-02/education-for-sustainable-development-and-global-citizenship-a-common-understanding-for-the-adult-and-community-learning-sector.pdf</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90000"/>
              </a:lnSpc>
              <a:buFont typeface="Arial" panose="020B0604020202020204" pitchFamily="34" charset="0"/>
              <a:buChar char="•"/>
              <a:tabLst>
                <a:tab pos="457200" algn="l"/>
              </a:tabLst>
            </a:pP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Wendelbo, M, (2018), Hidden Hunger Affects Nearly 2 Million Worldwide </a:t>
            </a:r>
            <a:r>
              <a:rPr lang="en-US" sz="1800" kern="1200" dirty="0">
                <a:effectLst/>
                <a:latin typeface="Trebuchet MS" panose="020B0603020202020204" pitchFamily="34" charset="0"/>
                <a:ea typeface="Times New Roman" panose="02020603050405020304" pitchFamily="18" charset="0"/>
                <a:cs typeface="Times New Roman" panose="02020603050405020304" pitchFamily="18" charset="0"/>
              </a:rPr>
              <a:t>–</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 Are Solutions in Plain Sight. Available at: </a:t>
            </a:r>
            <a:r>
              <a:rPr lang="en-US" sz="1800" u="sng" kern="1200" dirty="0">
                <a:solidFill>
                  <a:srgbClr val="FFAE3E"/>
                </a:solidFill>
                <a:effectLst/>
                <a:latin typeface="Calibri" panose="020F0502020204030204" pitchFamily="34" charset="0"/>
                <a:ea typeface="Times New Roman" panose="02020603050405020304" pitchFamily="18" charset="0"/>
                <a:cs typeface="Times New Roman" panose="02020603050405020304" pitchFamily="18" charset="0"/>
                <a:hlinkClick r:id="rId27">
                  <a:extLst>
                    <a:ext uri="{A12FA001-AC4F-418D-AE19-62706E023703}">
                      <ahyp:hlinkClr xmlns:ahyp="http://schemas.microsoft.com/office/drawing/2018/hyperlinkcolor" val="tx"/>
                    </a:ext>
                  </a:extLst>
                </a:hlinkClick>
              </a:rPr>
              <a:t>https://www.medicalxpress.com/news/2018-10-hidden-hunger-affects-billion-worldwide.html. Accessed 24</a:t>
            </a:r>
            <a:r>
              <a:rPr lang="en-US" sz="1800" u="sng" kern="1200" baseline="30000" dirty="0">
                <a:solidFill>
                  <a:srgbClr val="FFAE3E"/>
                </a:solidFill>
                <a:effectLst/>
                <a:latin typeface="Calibri" panose="020F0502020204030204" pitchFamily="34" charset="0"/>
                <a:ea typeface="Times New Roman" panose="02020603050405020304" pitchFamily="18" charset="0"/>
                <a:cs typeface="Times New Roman" panose="02020603050405020304" pitchFamily="18" charset="0"/>
                <a:hlinkClick r:id="rId27">
                  <a:extLst>
                    <a:ext uri="{A12FA001-AC4F-418D-AE19-62706E023703}">
                      <ahyp:hlinkClr xmlns:ahyp="http://schemas.microsoft.com/office/drawing/2018/hyperlinkcolor" val="tx"/>
                    </a:ext>
                  </a:extLst>
                </a:hlinkClick>
              </a:rPr>
              <a:t>th</a:t>
            </a:r>
            <a:r>
              <a:rPr lang="en-US" sz="1800" u="sng" kern="1200" dirty="0">
                <a:effectLst/>
                <a:latin typeface="Calibri" panose="020F0502020204030204" pitchFamily="34" charset="0"/>
                <a:ea typeface="Times New Roman" panose="02020603050405020304" pitchFamily="18" charset="0"/>
                <a:cs typeface="Times New Roman" panose="02020603050405020304" pitchFamily="18" charset="0"/>
                <a:hlinkClick r:id="rId27">
                  <a:extLst>
                    <a:ext uri="{A12FA001-AC4F-418D-AE19-62706E023703}">
                      <ahyp:hlinkClr xmlns:ahyp="http://schemas.microsoft.com/office/drawing/2018/hyperlinkcolor" val="tx"/>
                    </a:ext>
                  </a:extLst>
                </a:hlinkClick>
              </a:rPr>
              <a:t> February 2022</a:t>
            </a:r>
            <a:r>
              <a:rPr lang="en-US" sz="1800" kern="1200" dirty="0">
                <a:effectLst/>
                <a:latin typeface="Calibri" panose="020F0502020204030204" pitchFamily="34" charset="0"/>
                <a:ea typeface="Times New Roman" panose="02020603050405020304" pitchFamily="18" charset="0"/>
                <a:cs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buNone/>
            </a:pPr>
            <a:endParaRPr lang="en-US" sz="1200" dirty="0"/>
          </a:p>
        </p:txBody>
      </p:sp>
    </p:spTree>
    <p:extLst>
      <p:ext uri="{BB962C8B-B14F-4D97-AF65-F5344CB8AC3E}">
        <p14:creationId xmlns:p14="http://schemas.microsoft.com/office/powerpoint/2010/main" val="4038283189"/>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376</TotalTime>
  <Words>2127</Words>
  <Application>Microsoft Office PowerPoint</Application>
  <PresentationFormat>Widescreen</PresentationFormat>
  <Paragraphs>96</Paragraphs>
  <Slides>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Times New Roman</vt:lpstr>
      <vt:lpstr>Trebuchet MS</vt:lpstr>
      <vt:lpstr>Berlin</vt:lpstr>
      <vt:lpstr>Global Perspectives in Education By Rachel Davies</vt:lpstr>
      <vt:lpstr>Global Issue:- Malnourishment, Hunger and Food Insecurity!</vt:lpstr>
      <vt:lpstr>National and International Policies </vt:lpstr>
      <vt:lpstr>Examples of ESDGC </vt:lpstr>
      <vt:lpstr>Benefit/barrier of ESDGC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Perspectives in Education</dc:title>
  <dc:creator>Patricia Duffy (1804766)</dc:creator>
  <cp:lastModifiedBy>Rachel Davies</cp:lastModifiedBy>
  <cp:revision>5</cp:revision>
  <dcterms:created xsi:type="dcterms:W3CDTF">2022-02-04T13:33:44Z</dcterms:created>
  <dcterms:modified xsi:type="dcterms:W3CDTF">2022-03-03T11:10:45Z</dcterms:modified>
</cp:coreProperties>
</file>