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22"/>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5" d="100"/>
          <a:sy n="85" d="100"/>
        </p:scale>
        <p:origin x="5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78A0568-5516-4EE2-9612-435ECC9E1E90}" type="datetimeFigureOut">
              <a:rPr lang="en-GB" smtClean="0"/>
              <a:t>09/02/2018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822A89-A026-4123-B87F-B21B583E2159}" type="slidenum">
              <a:rPr lang="en-GB" smtClean="0"/>
              <a:t>‹#›</a:t>
            </a:fld>
            <a:endParaRPr lang="en-GB"/>
          </a:p>
        </p:txBody>
      </p:sp>
    </p:spTree>
    <p:extLst>
      <p:ext uri="{BB962C8B-B14F-4D97-AF65-F5344CB8AC3E}">
        <p14:creationId xmlns:p14="http://schemas.microsoft.com/office/powerpoint/2010/main" val="1049450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Slide Image Placeholder 1"/>
          <p:cNvSpPr>
            <a:spLocks noGrp="1" noRot="1" noChangeAspect="1" noTextEdit="1"/>
          </p:cNvSpPr>
          <p:nvPr>
            <p:ph type="sldImg"/>
          </p:nvPr>
        </p:nvSpPr>
        <p:spPr>
          <a:ln/>
        </p:spPr>
      </p:sp>
      <p:sp>
        <p:nvSpPr>
          <p:cNvPr id="307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307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D220485-2682-4C06-83AC-AF32B813302E}" type="slidenum">
              <a:rPr lang="en-US" altLang="en-US">
                <a:latin typeface="Arial" panose="020B0604020202020204" pitchFamily="34" charset="0"/>
              </a:rPr>
              <a:pPr/>
              <a:t>8</a:t>
            </a:fld>
            <a:endParaRPr lang="en-US" altLang="en-US">
              <a:latin typeface="Arial" panose="020B0604020202020204" pitchFamily="34" charset="0"/>
            </a:endParaRPr>
          </a:p>
        </p:txBody>
      </p:sp>
    </p:spTree>
    <p:extLst>
      <p:ext uri="{BB962C8B-B14F-4D97-AF65-F5344CB8AC3E}">
        <p14:creationId xmlns:p14="http://schemas.microsoft.com/office/powerpoint/2010/main" val="268644336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35894C9-5AF4-4521-A726-D711D3592A25}" type="slidenum">
              <a:rPr lang="en-US" altLang="en-US" smtClean="0">
                <a:latin typeface="Arial" panose="020B0604020202020204" pitchFamily="34" charset="0"/>
              </a:rPr>
              <a:pPr/>
              <a:t>13</a:t>
            </a:fld>
            <a:endParaRPr lang="en-US" altLang="en-US" smtClean="0">
              <a:latin typeface="Arial" panose="020B0604020202020204" pitchFamily="34" charset="0"/>
            </a:endParaRPr>
          </a:p>
        </p:txBody>
      </p:sp>
      <p:sp>
        <p:nvSpPr>
          <p:cNvPr id="54275" name="Rectangle 2"/>
          <p:cNvSpPr>
            <a:spLocks noGrp="1" noRot="1" noChangeAspect="1" noChangeArrowheads="1" noTextEdit="1"/>
          </p:cNvSpPr>
          <p:nvPr>
            <p:ph type="sldImg"/>
          </p:nvPr>
        </p:nvSpPr>
        <p:spPr>
          <a:ln/>
        </p:spPr>
      </p:sp>
      <p:sp>
        <p:nvSpPr>
          <p:cNvPr id="5427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7139411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a:ln/>
        </p:spPr>
      </p:sp>
      <p:sp>
        <p:nvSpPr>
          <p:cNvPr id="5632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smtClean="0">
              <a:latin typeface="Arial" panose="020B0604020202020204" pitchFamily="34" charset="0"/>
            </a:endParaRPr>
          </a:p>
        </p:txBody>
      </p:sp>
      <p:sp>
        <p:nvSpPr>
          <p:cNvPr id="5632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410FDFC-8F6B-4A27-84E8-993B6C4A9F94}" type="slidenum">
              <a:rPr lang="en-US" altLang="en-US" smtClean="0">
                <a:latin typeface="Arial" panose="020B0604020202020204" pitchFamily="34" charset="0"/>
              </a:rPr>
              <a:pPr/>
              <a:t>14</a:t>
            </a:fld>
            <a:endParaRPr lang="en-US" altLang="en-US" smtClean="0">
              <a:latin typeface="Arial" panose="020B0604020202020204" pitchFamily="34" charset="0"/>
            </a:endParaRPr>
          </a:p>
        </p:txBody>
      </p:sp>
    </p:spTree>
    <p:extLst>
      <p:ext uri="{BB962C8B-B14F-4D97-AF65-F5344CB8AC3E}">
        <p14:creationId xmlns:p14="http://schemas.microsoft.com/office/powerpoint/2010/main" val="31017199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5837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smtClean="0">
                <a:latin typeface="Arial" panose="020B0604020202020204" pitchFamily="34" charset="0"/>
              </a:rPr>
              <a:t>There are those researchers who also subscribe to the view that social sciences are essentially the same as natural sciences and are therefore concerned with discovering natural and universal laws, regulating and determining universal behaviour, which should be explained, and there must be an emphasis on how people differ from inanimate natural phenomena (Mouly,1978 cited by Cohen &amp; Manion, 1994).</a:t>
            </a:r>
          </a:p>
          <a:p>
            <a:r>
              <a:rPr lang="en-GB" altLang="en-US" smtClean="0">
                <a:latin typeface="Arial" panose="020B0604020202020204" pitchFamily="34" charset="0"/>
              </a:rPr>
              <a:t>“.....the umbrella term for a family of research methods, having in common, the decision to focus on an enquiry around an instance” (Adelman et al 1977, cited by Bell 1999, p10). </a:t>
            </a:r>
          </a:p>
          <a:p>
            <a:endParaRPr lang="en-GB" altLang="en-US" smtClean="0">
              <a:latin typeface="Arial" panose="020B0604020202020204" pitchFamily="34" charset="0"/>
            </a:endParaRPr>
          </a:p>
          <a:p>
            <a:endParaRPr lang="en-US" altLang="en-US" smtClean="0">
              <a:latin typeface="Arial" panose="020B0604020202020204" pitchFamily="34" charset="0"/>
            </a:endParaRPr>
          </a:p>
        </p:txBody>
      </p:sp>
      <p:sp>
        <p:nvSpPr>
          <p:cNvPr id="5837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939DD6CE-4F09-4799-BEF1-882597695332}" type="slidenum">
              <a:rPr lang="en-US" altLang="en-US" smtClean="0">
                <a:latin typeface="Arial" panose="020B0604020202020204" pitchFamily="34" charset="0"/>
              </a:rPr>
              <a:pPr/>
              <a:t>15</a:t>
            </a:fld>
            <a:endParaRPr lang="en-US" altLang="en-US" smtClean="0">
              <a:latin typeface="Arial" panose="020B0604020202020204" pitchFamily="34" charset="0"/>
            </a:endParaRPr>
          </a:p>
        </p:txBody>
      </p:sp>
    </p:spTree>
    <p:extLst>
      <p:ext uri="{BB962C8B-B14F-4D97-AF65-F5344CB8AC3E}">
        <p14:creationId xmlns:p14="http://schemas.microsoft.com/office/powerpoint/2010/main" val="2623294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FFD0AF-4634-4FCA-A32A-7A636E3423C1}" type="slidenum">
              <a:rPr lang="en-US" altLang="en-US" smtClean="0">
                <a:latin typeface="Arial" panose="020B0604020202020204" pitchFamily="34" charset="0"/>
              </a:rPr>
              <a:pPr/>
              <a:t>16</a:t>
            </a:fld>
            <a:endParaRPr lang="en-US" altLang="en-US" smtClean="0">
              <a:latin typeface="Arial" panose="020B0604020202020204" pitchFamily="34" charset="0"/>
            </a:endParaRPr>
          </a:p>
        </p:txBody>
      </p:sp>
      <p:sp>
        <p:nvSpPr>
          <p:cNvPr id="60419" name="Rectangle 2"/>
          <p:cNvSpPr>
            <a:spLocks noGrp="1" noRot="1" noChangeAspect="1" noChangeArrowheads="1" noTextEdit="1"/>
          </p:cNvSpPr>
          <p:nvPr>
            <p:ph type="sldImg"/>
          </p:nvPr>
        </p:nvSpPr>
        <p:spPr>
          <a:ln/>
        </p:spPr>
      </p:sp>
      <p:sp>
        <p:nvSpPr>
          <p:cNvPr id="604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108413462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1D4B1451-2487-43B9-A927-7BE43E537146}" type="slidenum">
              <a:rPr lang="en-US" altLang="en-US" smtClean="0">
                <a:latin typeface="Arial" panose="020B0604020202020204" pitchFamily="34" charset="0"/>
              </a:rPr>
              <a:pPr/>
              <a:t>19</a:t>
            </a:fld>
            <a:endParaRPr lang="en-US" altLang="en-US" smtClean="0">
              <a:latin typeface="Arial" panose="020B0604020202020204" pitchFamily="34" charset="0"/>
            </a:endParaRPr>
          </a:p>
        </p:txBody>
      </p:sp>
      <p:sp>
        <p:nvSpPr>
          <p:cNvPr id="64515" name="Rectangle 2"/>
          <p:cNvSpPr>
            <a:spLocks noGrp="1" noRot="1" noChangeAspect="1" noChangeArrowheads="1" noTextEdit="1"/>
          </p:cNvSpPr>
          <p:nvPr>
            <p:ph type="sldImg"/>
          </p:nvPr>
        </p:nvSpPr>
        <p:spPr>
          <a:ln/>
        </p:spPr>
      </p:sp>
      <p:sp>
        <p:nvSpPr>
          <p:cNvPr id="6451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mtClean="0">
              <a:latin typeface="Arial" panose="020B0604020202020204" pitchFamily="34" charset="0"/>
            </a:endParaRPr>
          </a:p>
        </p:txBody>
      </p:sp>
    </p:spTree>
    <p:extLst>
      <p:ext uri="{BB962C8B-B14F-4D97-AF65-F5344CB8AC3E}">
        <p14:creationId xmlns:p14="http://schemas.microsoft.com/office/powerpoint/2010/main" val="38208651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a:ln/>
        </p:spPr>
      </p:sp>
      <p:sp>
        <p:nvSpPr>
          <p:cNvPr id="6656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mtClean="0">
              <a:latin typeface="Arial" panose="020B0604020202020204" pitchFamily="34" charset="0"/>
            </a:endParaRPr>
          </a:p>
        </p:txBody>
      </p:sp>
      <p:sp>
        <p:nvSpPr>
          <p:cNvPr id="6656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55675">
              <a:defRPr>
                <a:solidFill>
                  <a:schemeClr val="tx1"/>
                </a:solidFill>
                <a:latin typeface="Verdana" panose="020B0604030504040204" pitchFamily="34" charset="0"/>
              </a:defRPr>
            </a:lvl1pPr>
            <a:lvl2pPr marL="733425" indent="-280988" defTabSz="955675">
              <a:defRPr>
                <a:solidFill>
                  <a:schemeClr val="tx1"/>
                </a:solidFill>
                <a:latin typeface="Verdana" panose="020B0604030504040204" pitchFamily="34" charset="0"/>
              </a:defRPr>
            </a:lvl2pPr>
            <a:lvl3pPr marL="1127125" indent="-225425" defTabSz="955675">
              <a:defRPr>
                <a:solidFill>
                  <a:schemeClr val="tx1"/>
                </a:solidFill>
                <a:latin typeface="Verdana" panose="020B0604030504040204" pitchFamily="34" charset="0"/>
              </a:defRPr>
            </a:lvl3pPr>
            <a:lvl4pPr marL="1579563" indent="-225425" defTabSz="955675">
              <a:defRPr>
                <a:solidFill>
                  <a:schemeClr val="tx1"/>
                </a:solidFill>
                <a:latin typeface="Verdana" panose="020B0604030504040204" pitchFamily="34" charset="0"/>
              </a:defRPr>
            </a:lvl4pPr>
            <a:lvl5pPr marL="2030413" indent="-225425" defTabSz="955675">
              <a:defRPr>
                <a:solidFill>
                  <a:schemeClr val="tx1"/>
                </a:solidFill>
                <a:latin typeface="Verdana" panose="020B0604030504040204" pitchFamily="34" charset="0"/>
              </a:defRPr>
            </a:lvl5pPr>
            <a:lvl6pPr marL="2487613" indent="-225425" defTabSz="955675" eaLnBrk="0" fontAlgn="base" hangingPunct="0">
              <a:spcBef>
                <a:spcPct val="0"/>
              </a:spcBef>
              <a:spcAft>
                <a:spcPct val="0"/>
              </a:spcAft>
              <a:defRPr>
                <a:solidFill>
                  <a:schemeClr val="tx1"/>
                </a:solidFill>
                <a:latin typeface="Verdana" panose="020B0604030504040204" pitchFamily="34" charset="0"/>
              </a:defRPr>
            </a:lvl6pPr>
            <a:lvl7pPr marL="2944813" indent="-225425" defTabSz="955675" eaLnBrk="0" fontAlgn="base" hangingPunct="0">
              <a:spcBef>
                <a:spcPct val="0"/>
              </a:spcBef>
              <a:spcAft>
                <a:spcPct val="0"/>
              </a:spcAft>
              <a:defRPr>
                <a:solidFill>
                  <a:schemeClr val="tx1"/>
                </a:solidFill>
                <a:latin typeface="Verdana" panose="020B0604030504040204" pitchFamily="34" charset="0"/>
              </a:defRPr>
            </a:lvl7pPr>
            <a:lvl8pPr marL="3402013" indent="-225425" defTabSz="955675" eaLnBrk="0" fontAlgn="base" hangingPunct="0">
              <a:spcBef>
                <a:spcPct val="0"/>
              </a:spcBef>
              <a:spcAft>
                <a:spcPct val="0"/>
              </a:spcAft>
              <a:defRPr>
                <a:solidFill>
                  <a:schemeClr val="tx1"/>
                </a:solidFill>
                <a:latin typeface="Verdana" panose="020B0604030504040204" pitchFamily="34" charset="0"/>
              </a:defRPr>
            </a:lvl8pPr>
            <a:lvl9pPr marL="3859213" indent="-225425" defTabSz="955675" eaLnBrk="0" fontAlgn="base" hangingPunct="0">
              <a:spcBef>
                <a:spcPct val="0"/>
              </a:spcBef>
              <a:spcAft>
                <a:spcPct val="0"/>
              </a:spcAft>
              <a:defRPr>
                <a:solidFill>
                  <a:schemeClr val="tx1"/>
                </a:solidFill>
                <a:latin typeface="Verdana" panose="020B0604030504040204" pitchFamily="34" charset="0"/>
              </a:defRPr>
            </a:lvl9pPr>
          </a:lstStyle>
          <a:p>
            <a:fld id="{03CEF5B7-1347-49B0-9FE5-A5CD6A35FF92}" type="slidenum">
              <a:rPr lang="en-US" altLang="en-US" smtClean="0">
                <a:latin typeface="Arial" panose="020B0604020202020204" pitchFamily="34" charset="0"/>
              </a:rPr>
              <a:pPr/>
              <a:t>20</a:t>
            </a:fld>
            <a:endParaRPr lang="en-US" altLang="en-US" smtClean="0">
              <a:latin typeface="Arial" panose="020B0604020202020204" pitchFamily="34" charset="0"/>
            </a:endParaRPr>
          </a:p>
        </p:txBody>
      </p:sp>
    </p:spTree>
    <p:extLst>
      <p:ext uri="{BB962C8B-B14F-4D97-AF65-F5344CB8AC3E}">
        <p14:creationId xmlns:p14="http://schemas.microsoft.com/office/powerpoint/2010/main" val="2449822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4C0B8D52-CEFA-4556-AF60-2E5DBD31388E}"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FA773-03CE-4C58-AAD8-59E03231003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22536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0B8D52-CEFA-4556-AF60-2E5DBD31388E}"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32026971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C0B8D52-CEFA-4556-AF60-2E5DBD31388E}"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FA773-03CE-4C58-AAD8-59E03231003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96494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C0B8D52-CEFA-4556-AF60-2E5DBD31388E}"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12421218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Click to 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C0B8D52-CEFA-4556-AF60-2E5DBD31388E}" type="datetimeFigureOut">
              <a:rPr lang="en-GB" smtClean="0"/>
              <a:t>09/02/2018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8549210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C0B8D52-CEFA-4556-AF60-2E5DBD31388E}" type="datetimeFigureOut">
              <a:rPr lang="en-GB" smtClean="0"/>
              <a:t>09/02/2018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38097495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0B8D52-CEFA-4556-AF60-2E5DBD31388E}" type="datetimeFigureOut">
              <a:rPr lang="en-GB" smtClean="0"/>
              <a:t>09/02/2018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3920205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0B8D52-CEFA-4556-AF60-2E5DBD31388E}"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17244823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C0B8D52-CEFA-4556-AF60-2E5DBD31388E}" type="datetimeFigureOut">
              <a:rPr lang="en-GB" smtClean="0"/>
              <a:t>09/02/2018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48FA773-03CE-4C58-AAD8-59E032310036}"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473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0B8D52-CEFA-4556-AF60-2E5DBD31388E}"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FA773-03CE-4C58-AAD8-59E032310036}" type="slidenum">
              <a:rPr lang="en-GB" smtClean="0"/>
              <a:t>‹#›</a:t>
            </a:fld>
            <a:endParaRPr lang="en-GB"/>
          </a:p>
        </p:txBody>
      </p:sp>
    </p:spTree>
    <p:extLst>
      <p:ext uri="{BB962C8B-B14F-4D97-AF65-F5344CB8AC3E}">
        <p14:creationId xmlns:p14="http://schemas.microsoft.com/office/powerpoint/2010/main" val="16236966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C0B8D52-CEFA-4556-AF60-2E5DBD31388E}" type="datetimeFigureOut">
              <a:rPr lang="en-GB" smtClean="0"/>
              <a:t>09/02/2018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48FA773-03CE-4C58-AAD8-59E032310036}"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905761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C0B8D52-CEFA-4556-AF60-2E5DBD31388E}" type="datetimeFigureOut">
              <a:rPr lang="en-GB" smtClean="0"/>
              <a:t>09/02/2018</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448FA773-03CE-4C58-AAD8-59E032310036}"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07303005"/>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mailto:absence.sbc@sm.uwtsd.ac.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elearningindustry.com/8-important-characteristics-of-adult-learners" TargetMode="External"/><Relationship Id="rId2" Type="http://schemas.openxmlformats.org/officeDocument/2006/relationships/hyperlink" Target="http://www.talent.ac.uk/uploads/documents/doc_250.pdf" TargetMode="External"/><Relationship Id="rId1" Type="http://schemas.openxmlformats.org/officeDocument/2006/relationships/slideLayout" Target="../slideLayouts/slideLayout2.xml"/><Relationship Id="rId5" Type="http://schemas.openxmlformats.org/officeDocument/2006/relationships/hyperlink" Target="http://www.ukessays.com/essays/education/integrate-blended-learning-into-their-teaching-education-essay.php" TargetMode="External"/><Relationship Id="rId4" Type="http://schemas.openxmlformats.org/officeDocument/2006/relationships/hyperlink" Target="http://www.teachthought.com/blended-learning-2/the-definition-of-blended-learning/"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www.marketing-online.co.uk/sqpap.htm"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www.univ.trieste.it/~dipfilo/etica_e_politica/1999_2/moor.html"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Referencing Refresher</a:t>
            </a:r>
            <a:endParaRPr lang="en-GB" dirty="0"/>
          </a:p>
        </p:txBody>
      </p:sp>
      <p:sp>
        <p:nvSpPr>
          <p:cNvPr id="3" name="Subtitle 2"/>
          <p:cNvSpPr>
            <a:spLocks noGrp="1"/>
          </p:cNvSpPr>
          <p:nvPr>
            <p:ph type="subTitle" idx="1"/>
          </p:nvPr>
        </p:nvSpPr>
        <p:spPr/>
        <p:txBody>
          <a:bodyPr/>
          <a:lstStyle/>
          <a:p>
            <a:r>
              <a:rPr lang="en-GB" dirty="0" smtClean="0"/>
              <a:t>Wynne</a:t>
            </a:r>
            <a:endParaRPr lang="en-GB" dirty="0"/>
          </a:p>
        </p:txBody>
      </p:sp>
    </p:spTree>
    <p:extLst>
      <p:ext uri="{BB962C8B-B14F-4D97-AF65-F5344CB8AC3E}">
        <p14:creationId xmlns:p14="http://schemas.microsoft.com/office/powerpoint/2010/main" val="1554378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Submitting a Draft</a:t>
            </a:r>
            <a:endParaRPr lang="en-GB" dirty="0"/>
          </a:p>
        </p:txBody>
      </p:sp>
      <p:sp>
        <p:nvSpPr>
          <p:cNvPr id="2" name="Content Placeholder 1"/>
          <p:cNvSpPr>
            <a:spLocks noGrp="1"/>
          </p:cNvSpPr>
          <p:nvPr>
            <p:ph idx="1"/>
          </p:nvPr>
        </p:nvSpPr>
        <p:spPr/>
        <p:txBody>
          <a:bodyPr>
            <a:normAutofit/>
          </a:bodyPr>
          <a:lstStyle/>
          <a:p>
            <a:r>
              <a:rPr lang="en-GB" dirty="0" smtClean="0"/>
              <a:t>You are entitled to submit </a:t>
            </a:r>
            <a:r>
              <a:rPr lang="en-GB" b="1" u="sng" dirty="0" smtClean="0"/>
              <a:t>ONE </a:t>
            </a:r>
            <a:r>
              <a:rPr lang="en-GB" dirty="0" smtClean="0"/>
              <a:t>draft of your assignment to your lecturer in order that you ensure you are ‘on the right track’, your lecturer will give you advice on what you can do to get the best mark possible. </a:t>
            </a:r>
          </a:p>
          <a:p>
            <a:r>
              <a:rPr lang="en-GB" dirty="0" smtClean="0"/>
              <a:t>If you submit a hard copy or an e mailed copy i.e. NOT through </a:t>
            </a:r>
            <a:r>
              <a:rPr lang="en-GB" dirty="0" err="1" smtClean="0"/>
              <a:t>Turnitin</a:t>
            </a:r>
            <a:r>
              <a:rPr lang="en-GB" dirty="0" smtClean="0"/>
              <a:t> your ‘Originality’ cannot be assessed by your lecturer! This may then affect your mark!!</a:t>
            </a:r>
          </a:p>
          <a:p>
            <a:r>
              <a:rPr lang="en-GB" dirty="0" smtClean="0"/>
              <a:t>Drafts will not be accepted later than One week before the assignment submission date</a:t>
            </a:r>
            <a:r>
              <a:rPr lang="en-GB" dirty="0"/>
              <a:t>.</a:t>
            </a:r>
          </a:p>
        </p:txBody>
      </p:sp>
    </p:spTree>
    <p:extLst>
      <p:ext uri="{BB962C8B-B14F-4D97-AF65-F5344CB8AC3E}">
        <p14:creationId xmlns:p14="http://schemas.microsoft.com/office/powerpoint/2010/main" val="38576724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Failure to meet Submission date</a:t>
            </a:r>
            <a:endParaRPr lang="en-GB" dirty="0"/>
          </a:p>
        </p:txBody>
      </p:sp>
      <p:sp>
        <p:nvSpPr>
          <p:cNvPr id="2" name="Content Placeholder 1"/>
          <p:cNvSpPr>
            <a:spLocks noGrp="1"/>
          </p:cNvSpPr>
          <p:nvPr>
            <p:ph idx="1"/>
          </p:nvPr>
        </p:nvSpPr>
        <p:spPr/>
        <p:txBody>
          <a:bodyPr>
            <a:normAutofit/>
          </a:bodyPr>
          <a:lstStyle/>
          <a:p>
            <a:r>
              <a:rPr lang="en-GB" dirty="0" smtClean="0"/>
              <a:t>If you submit your work late you will be ‘capped’ at 40%, this means that the BEST mark you can get is 40%,</a:t>
            </a:r>
          </a:p>
          <a:p>
            <a:endParaRPr lang="en-GB" dirty="0" smtClean="0"/>
          </a:p>
          <a:p>
            <a:r>
              <a:rPr lang="en-GB" dirty="0" smtClean="0"/>
              <a:t>If you submit your work later than 4 weeks after the submission date you will be awarded 0%. </a:t>
            </a:r>
          </a:p>
          <a:p>
            <a:endParaRPr lang="en-GB" dirty="0" smtClean="0"/>
          </a:p>
          <a:p>
            <a:r>
              <a:rPr lang="en-GB" dirty="0" smtClean="0"/>
              <a:t>If there is GOOD reason why you have not submitted your works speak to your lecturer or your Level Tutor</a:t>
            </a:r>
            <a:endParaRPr lang="en-GB" dirty="0"/>
          </a:p>
        </p:txBody>
      </p:sp>
    </p:spTree>
    <p:extLst>
      <p:ext uri="{BB962C8B-B14F-4D97-AF65-F5344CB8AC3E}">
        <p14:creationId xmlns:p14="http://schemas.microsoft.com/office/powerpoint/2010/main" val="27210368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What’s NOT a Good Reason?</a:t>
            </a:r>
            <a:endParaRPr lang="en-GB" dirty="0"/>
          </a:p>
        </p:txBody>
      </p:sp>
      <p:sp>
        <p:nvSpPr>
          <p:cNvPr id="2" name="Content Placeholder 1"/>
          <p:cNvSpPr>
            <a:spLocks noGrp="1"/>
          </p:cNvSpPr>
          <p:nvPr>
            <p:ph idx="1"/>
          </p:nvPr>
        </p:nvSpPr>
        <p:spPr/>
        <p:txBody>
          <a:bodyPr>
            <a:normAutofit/>
          </a:bodyPr>
          <a:lstStyle/>
          <a:p>
            <a:endParaRPr lang="en-GB" b="1" dirty="0" smtClean="0"/>
          </a:p>
          <a:p>
            <a:r>
              <a:rPr lang="en-GB" b="1" dirty="0" smtClean="0"/>
              <a:t>Minor</a:t>
            </a:r>
            <a:r>
              <a:rPr lang="en-GB" dirty="0" smtClean="0"/>
              <a:t> Ailments such as Coughs, Colds, Sore throats </a:t>
            </a:r>
            <a:r>
              <a:rPr lang="en-GB" dirty="0" err="1" smtClean="0"/>
              <a:t>etc</a:t>
            </a:r>
            <a:r>
              <a:rPr lang="en-GB" dirty="0" smtClean="0"/>
              <a:t>, if you are ill you WILL need to provide a Dr’s certificate,</a:t>
            </a:r>
          </a:p>
          <a:p>
            <a:endParaRPr lang="en-GB" b="1" dirty="0" smtClean="0"/>
          </a:p>
          <a:p>
            <a:r>
              <a:rPr lang="en-GB" b="1" dirty="0" smtClean="0"/>
              <a:t>Minor</a:t>
            </a:r>
            <a:r>
              <a:rPr lang="en-GB" dirty="0" smtClean="0"/>
              <a:t> personal issues such as moving house, holidays, weddings etc.</a:t>
            </a:r>
          </a:p>
          <a:p>
            <a:r>
              <a:rPr lang="en-GB" dirty="0" smtClean="0"/>
              <a:t>Each case is decided on its individual merits by the Extenuating Circumstances Panel, NOT by your lecturer who has no </a:t>
            </a:r>
            <a:r>
              <a:rPr lang="en-GB" dirty="0" err="1" smtClean="0"/>
              <a:t>controlover</a:t>
            </a:r>
            <a:r>
              <a:rPr lang="en-GB" dirty="0" smtClean="0"/>
              <a:t> the decision.</a:t>
            </a:r>
          </a:p>
          <a:p>
            <a:endParaRPr lang="en-GB" dirty="0" smtClean="0"/>
          </a:p>
          <a:p>
            <a:endParaRPr lang="en-GB" dirty="0"/>
          </a:p>
        </p:txBody>
      </p:sp>
    </p:spTree>
    <p:extLst>
      <p:ext uri="{BB962C8B-B14F-4D97-AF65-F5344CB8AC3E}">
        <p14:creationId xmlns:p14="http://schemas.microsoft.com/office/powerpoint/2010/main" val="3392514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Resits/Re-Works</a:t>
            </a:r>
            <a:endParaRPr lang="en-GB" dirty="0"/>
          </a:p>
        </p:txBody>
      </p:sp>
      <p:sp>
        <p:nvSpPr>
          <p:cNvPr id="2" name="Content Placeholder 1"/>
          <p:cNvSpPr>
            <a:spLocks noGrp="1"/>
          </p:cNvSpPr>
          <p:nvPr>
            <p:ph idx="1"/>
          </p:nvPr>
        </p:nvSpPr>
        <p:spPr/>
        <p:txBody>
          <a:bodyPr>
            <a:normAutofit/>
          </a:bodyPr>
          <a:lstStyle/>
          <a:p>
            <a:r>
              <a:rPr lang="en-GB" dirty="0" smtClean="0"/>
              <a:t>If you fail to submit an assignment you will be required to Resit a new paper,</a:t>
            </a:r>
          </a:p>
          <a:p>
            <a:r>
              <a:rPr lang="en-GB" dirty="0" smtClean="0"/>
              <a:t>If you submit a paper but fail to reach the pass mark you will be permitted to ‘re-Work’ you original paper and resubmit it,</a:t>
            </a:r>
          </a:p>
          <a:p>
            <a:r>
              <a:rPr lang="en-GB" dirty="0" smtClean="0"/>
              <a:t>ALL PUBLIC SERVICE WORK NEEDS TO BE SUBMITTED BY 1000 ON THE MONDAY ON WHICH IT IS DUE. </a:t>
            </a:r>
            <a:endParaRPr lang="en-GB" dirty="0"/>
          </a:p>
        </p:txBody>
      </p:sp>
    </p:spTree>
    <p:extLst>
      <p:ext uri="{BB962C8B-B14F-4D97-AF65-F5344CB8AC3E}">
        <p14:creationId xmlns:p14="http://schemas.microsoft.com/office/powerpoint/2010/main" val="39037172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Absence</a:t>
            </a:r>
            <a:endParaRPr lang="en-GB" dirty="0"/>
          </a:p>
        </p:txBody>
      </p:sp>
      <p:sp>
        <p:nvSpPr>
          <p:cNvPr id="2" name="Content Placeholder 1"/>
          <p:cNvSpPr>
            <a:spLocks noGrp="1"/>
          </p:cNvSpPr>
          <p:nvPr>
            <p:ph idx="1"/>
          </p:nvPr>
        </p:nvSpPr>
        <p:spPr/>
        <p:txBody>
          <a:bodyPr/>
          <a:lstStyle/>
          <a:p>
            <a:r>
              <a:rPr lang="en-GB" dirty="0" smtClean="0"/>
              <a:t>If you cannot attend lectures for good reason you </a:t>
            </a:r>
            <a:r>
              <a:rPr lang="en-GB" dirty="0"/>
              <a:t>are required to e mail </a:t>
            </a:r>
            <a:r>
              <a:rPr lang="en-GB" dirty="0" smtClean="0"/>
              <a:t>:</a:t>
            </a:r>
          </a:p>
          <a:p>
            <a:endParaRPr lang="en-GB" dirty="0"/>
          </a:p>
          <a:p>
            <a:r>
              <a:rPr lang="en-GB" dirty="0" smtClean="0">
                <a:hlinkClick r:id="rId2"/>
              </a:rPr>
              <a:t>absence.sbc@sm.uwtsd.ac.uk</a:t>
            </a:r>
            <a:r>
              <a:rPr lang="en-GB" dirty="0" smtClean="0"/>
              <a:t> </a:t>
            </a:r>
            <a:endParaRPr lang="en-GB" dirty="0"/>
          </a:p>
          <a:p>
            <a:endParaRPr lang="en-GB" dirty="0"/>
          </a:p>
          <a:p>
            <a:r>
              <a:rPr lang="en-GB" dirty="0"/>
              <a:t>Include programme, year of study and the dates you are reporting absence for.</a:t>
            </a:r>
          </a:p>
          <a:p>
            <a:endParaRPr lang="en-GB" dirty="0"/>
          </a:p>
        </p:txBody>
      </p:sp>
    </p:spTree>
    <p:extLst>
      <p:ext uri="{BB962C8B-B14F-4D97-AF65-F5344CB8AC3E}">
        <p14:creationId xmlns:p14="http://schemas.microsoft.com/office/powerpoint/2010/main" val="31601568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Golden Rules!</a:t>
            </a:r>
            <a:endParaRPr lang="en-GB" dirty="0"/>
          </a:p>
        </p:txBody>
      </p:sp>
      <p:sp>
        <p:nvSpPr>
          <p:cNvPr id="3" name="Content Placeholder 2"/>
          <p:cNvSpPr>
            <a:spLocks noGrp="1"/>
          </p:cNvSpPr>
          <p:nvPr>
            <p:ph idx="1"/>
          </p:nvPr>
        </p:nvSpPr>
        <p:spPr/>
        <p:txBody>
          <a:bodyPr>
            <a:normAutofit/>
          </a:bodyPr>
          <a:lstStyle/>
          <a:p>
            <a:r>
              <a:rPr lang="en-GB" dirty="0" smtClean="0"/>
              <a:t>You MUST attend!!</a:t>
            </a:r>
          </a:p>
          <a:p>
            <a:r>
              <a:rPr lang="en-GB" dirty="0" smtClean="0"/>
              <a:t>Don’t be Late!!</a:t>
            </a:r>
          </a:p>
          <a:p>
            <a:r>
              <a:rPr lang="en-GB" dirty="0" smtClean="0"/>
              <a:t>Submit your work on time!!</a:t>
            </a:r>
          </a:p>
          <a:p>
            <a:r>
              <a:rPr lang="en-GB" dirty="0" smtClean="0"/>
              <a:t>Participate!!</a:t>
            </a:r>
          </a:p>
          <a:p>
            <a:r>
              <a:rPr lang="en-GB" dirty="0" smtClean="0"/>
              <a:t>Mobiles for </a:t>
            </a:r>
            <a:r>
              <a:rPr lang="en-GB" dirty="0" err="1" smtClean="0"/>
              <a:t>Uni</a:t>
            </a:r>
            <a:r>
              <a:rPr lang="en-GB" dirty="0" smtClean="0"/>
              <a:t> work ONLY!!</a:t>
            </a:r>
          </a:p>
          <a:p>
            <a:r>
              <a:rPr lang="en-GB" dirty="0" smtClean="0"/>
              <a:t>Enjoy Yourself!!</a:t>
            </a:r>
          </a:p>
          <a:p>
            <a:endParaRPr lang="en-GB" dirty="0" smtClean="0"/>
          </a:p>
          <a:p>
            <a:endParaRPr lang="en-GB" dirty="0"/>
          </a:p>
        </p:txBody>
      </p:sp>
    </p:spTree>
    <p:extLst>
      <p:ext uri="{BB962C8B-B14F-4D97-AF65-F5344CB8AC3E}">
        <p14:creationId xmlns:p14="http://schemas.microsoft.com/office/powerpoint/2010/main" val="349528593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1524000" y="301625"/>
            <a:ext cx="9144000" cy="1143000"/>
          </a:xfrm>
        </p:spPr>
        <p:txBody>
          <a:bodyPr>
            <a:normAutofit/>
          </a:bodyPr>
          <a:lstStyle/>
          <a:p>
            <a:pPr algn="ctr">
              <a:defRPr/>
            </a:pPr>
            <a:r>
              <a:rPr lang="en-GB" sz="3200" dirty="0"/>
              <a:t>Using citations within the text/main body of your report or paper</a:t>
            </a:r>
            <a:endParaRPr lang="en-US" sz="3200" dirty="0"/>
          </a:p>
        </p:txBody>
      </p:sp>
      <p:sp>
        <p:nvSpPr>
          <p:cNvPr id="18434" name="Rectangle 3"/>
          <p:cNvSpPr>
            <a:spLocks noGrp="1" noChangeArrowheads="1"/>
          </p:cNvSpPr>
          <p:nvPr>
            <p:ph idx="1"/>
          </p:nvPr>
        </p:nvSpPr>
        <p:spPr>
          <a:xfrm>
            <a:off x="895350" y="1628776"/>
            <a:ext cx="10277475" cy="5040313"/>
          </a:xfrm>
        </p:spPr>
        <p:txBody>
          <a:bodyPr>
            <a:normAutofit lnSpcReduction="10000"/>
          </a:bodyPr>
          <a:lstStyle/>
          <a:p>
            <a:pPr marL="0" indent="0">
              <a:buNone/>
            </a:pPr>
            <a:r>
              <a:rPr lang="en-US" altLang="en-US" sz="2100" dirty="0"/>
              <a:t>Generally, when using the Harvard style, a reference in your paper requires only the name of the author (or authors) and the year of publication. For example:</a:t>
            </a:r>
          </a:p>
          <a:p>
            <a:pPr marL="0" indent="0">
              <a:buNone/>
            </a:pPr>
            <a:endParaRPr lang="en-US" altLang="en-US" sz="2100" dirty="0"/>
          </a:p>
          <a:p>
            <a:pPr marL="0" indent="0">
              <a:buNone/>
            </a:pPr>
            <a:r>
              <a:rPr lang="en-US" altLang="en-US" sz="2100" dirty="0"/>
              <a:t>One author:</a:t>
            </a:r>
          </a:p>
          <a:p>
            <a:pPr marL="539750" lvl="1" indent="3175">
              <a:buNone/>
            </a:pPr>
            <a:r>
              <a:rPr lang="en-US" altLang="en-US" sz="1900" dirty="0"/>
              <a:t>As </a:t>
            </a:r>
            <a:r>
              <a:rPr lang="en-US" altLang="en-US" sz="1900" dirty="0" err="1"/>
              <a:t>Deitel</a:t>
            </a:r>
            <a:r>
              <a:rPr lang="en-US" altLang="en-US" sz="1900" dirty="0"/>
              <a:t> (2009) outlines: 'It would be dangerous to enable applets arriving from anywhere on the World Wide Web to be able to read files on the client system.'</a:t>
            </a:r>
          </a:p>
          <a:p>
            <a:pPr marL="0" indent="0">
              <a:buNone/>
            </a:pPr>
            <a:endParaRPr lang="en-US" altLang="en-US" sz="2100" dirty="0"/>
          </a:p>
          <a:p>
            <a:pPr marL="0" indent="0">
              <a:buNone/>
            </a:pPr>
            <a:r>
              <a:rPr lang="en-US" altLang="en-US" sz="2100" dirty="0"/>
              <a:t>Two authors of one work:</a:t>
            </a:r>
          </a:p>
          <a:p>
            <a:pPr marL="539750" lvl="1" indent="3175">
              <a:buNone/>
            </a:pPr>
            <a:r>
              <a:rPr lang="en-US" altLang="en-US" sz="1900" dirty="0"/>
              <a:t>Rossetti and </a:t>
            </a:r>
            <a:r>
              <a:rPr lang="en-US" altLang="en-US" sz="1900" dirty="0" err="1"/>
              <a:t>Revonsuo</a:t>
            </a:r>
            <a:r>
              <a:rPr lang="en-US" altLang="en-US" sz="1900" dirty="0"/>
              <a:t> (2009) recently stated...</a:t>
            </a:r>
          </a:p>
          <a:p>
            <a:pPr marL="0" indent="0">
              <a:buNone/>
            </a:pPr>
            <a:endParaRPr lang="en-US" altLang="en-US" sz="2100" dirty="0"/>
          </a:p>
          <a:p>
            <a:pPr marL="0" indent="0">
              <a:buNone/>
            </a:pPr>
            <a:r>
              <a:rPr lang="en-US" altLang="en-US" sz="2100" dirty="0"/>
              <a:t>Three or more authors of one work:</a:t>
            </a:r>
          </a:p>
          <a:p>
            <a:pPr marL="539750" lvl="1" indent="3175">
              <a:buNone/>
            </a:pPr>
            <a:r>
              <a:rPr lang="en-US" altLang="en-US" sz="1900" dirty="0"/>
              <a:t>Chavarria </a:t>
            </a:r>
            <a:r>
              <a:rPr lang="en-US" altLang="en-US" sz="1900" i="1" dirty="0"/>
              <a:t>et al</a:t>
            </a:r>
            <a:r>
              <a:rPr lang="en-US" altLang="en-US" sz="1900" dirty="0"/>
              <a:t> (2008) contend that…</a:t>
            </a:r>
          </a:p>
          <a:p>
            <a:pPr marL="0" indent="0">
              <a:buNone/>
            </a:pPr>
            <a:endParaRPr lang="en-US" altLang="en-US" sz="2100" dirty="0"/>
          </a:p>
          <a:p>
            <a:pPr marL="0" indent="0">
              <a:buNone/>
            </a:pPr>
            <a:endParaRPr lang="en-US" altLang="en-US" sz="2100" dirty="0"/>
          </a:p>
          <a:p>
            <a:pPr marL="0" indent="0">
              <a:buNone/>
            </a:pPr>
            <a:endParaRPr lang="en-US" altLang="en-US" sz="2100" dirty="0"/>
          </a:p>
        </p:txBody>
      </p:sp>
    </p:spTree>
    <p:extLst>
      <p:ext uri="{BB962C8B-B14F-4D97-AF65-F5344CB8AC3E}">
        <p14:creationId xmlns:p14="http://schemas.microsoft.com/office/powerpoint/2010/main" val="246728797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8434">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8434">
                                            <p:txEl>
                                              <p:pRg st="3" end="3"/>
                                            </p:txEl>
                                          </p:spTgt>
                                        </p:tgtEl>
                                        <p:attrNameLst>
                                          <p:attrName>style.visibility</p:attrName>
                                        </p:attrNameLst>
                                      </p:cBhvr>
                                      <p:to>
                                        <p:strVal val="visible"/>
                                      </p:to>
                                    </p:set>
                                  </p:childTnLst>
                                </p:cTn>
                              </p:par>
                            </p:childTnLst>
                          </p:cTn>
                        </p:par>
                      </p:childTnLst>
                    </p:cTn>
                  </p:par>
                  <p:par>
                    <p:cTn id="9" fill="hold" nodeType="clickPar">
                      <p:stCondLst>
                        <p:cond delay="indefinite"/>
                      </p:stCondLst>
                      <p:childTnLst>
                        <p:par>
                          <p:cTn id="10" fill="hold" nodeType="withGroup">
                            <p:stCondLst>
                              <p:cond delay="0"/>
                            </p:stCondLst>
                            <p:childTnLst>
                              <p:par>
                                <p:cTn id="11" presetID="1" presetClass="entr" presetSubtype="0" fill="hold" nodeType="clickEffect">
                                  <p:stCondLst>
                                    <p:cond delay="0"/>
                                  </p:stCondLst>
                                  <p:childTnLst>
                                    <p:set>
                                      <p:cBhvr>
                                        <p:cTn id="12" dur="1" fill="hold">
                                          <p:stCondLst>
                                            <p:cond delay="0"/>
                                          </p:stCondLst>
                                        </p:cTn>
                                        <p:tgtEl>
                                          <p:spTgt spid="18434">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8434">
                                            <p:txEl>
                                              <p:pRg st="6" end="6"/>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8434">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18434">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Page </a:t>
            </a:r>
            <a:r>
              <a:rPr lang="en-GB" dirty="0"/>
              <a:t>number </a:t>
            </a:r>
            <a:r>
              <a:rPr lang="en-GB" dirty="0" smtClean="0"/>
              <a:t>Required in </a:t>
            </a:r>
            <a:r>
              <a:rPr lang="en-GB" dirty="0"/>
              <a:t>the citation </a:t>
            </a:r>
            <a:r>
              <a:rPr lang="en-GB" dirty="0" smtClean="0"/>
              <a:t> </a:t>
            </a:r>
            <a:r>
              <a:rPr lang="en-GB" dirty="0"/>
              <a:t/>
            </a:r>
            <a:br>
              <a:rPr lang="en-GB" dirty="0"/>
            </a:br>
            <a:endParaRPr lang="en-GB" dirty="0"/>
          </a:p>
        </p:txBody>
      </p:sp>
      <p:sp>
        <p:nvSpPr>
          <p:cNvPr id="3" name="Content Placeholder 2"/>
          <p:cNvSpPr>
            <a:spLocks noGrp="1"/>
          </p:cNvSpPr>
          <p:nvPr>
            <p:ph idx="1"/>
          </p:nvPr>
        </p:nvSpPr>
        <p:spPr/>
        <p:txBody>
          <a:bodyPr/>
          <a:lstStyle/>
          <a:p>
            <a:pPr marL="0" indent="0">
              <a:buNone/>
            </a:pPr>
            <a:endParaRPr lang="en-GB" dirty="0"/>
          </a:p>
          <a:p>
            <a:pPr marL="0" indent="0">
              <a:buNone/>
            </a:pPr>
            <a:r>
              <a:rPr lang="en-GB" dirty="0" smtClean="0"/>
              <a:t>The </a:t>
            </a:r>
            <a:r>
              <a:rPr lang="en-GB" dirty="0"/>
              <a:t>Forensic Science Service recognised the importance of the principle of increased forensic awareness in police forces when the Chief Executive </a:t>
            </a:r>
            <a:r>
              <a:rPr lang="en-GB" dirty="0" err="1"/>
              <a:t>Dr.</a:t>
            </a:r>
            <a:r>
              <a:rPr lang="en-GB" dirty="0"/>
              <a:t> Janet Thompson (2005, </a:t>
            </a:r>
            <a:r>
              <a:rPr lang="en-GB" dirty="0" smtClean="0"/>
              <a:t>p.1</a:t>
            </a:r>
            <a:r>
              <a:rPr lang="en-GB" dirty="0"/>
              <a:t>)  highlighted a number of principles  “ designed to maximise the benefits to be gained from using forensic science in the investigation of crime” . </a:t>
            </a:r>
          </a:p>
        </p:txBody>
      </p:sp>
    </p:spTree>
    <p:extLst>
      <p:ext uri="{BB962C8B-B14F-4D97-AF65-F5344CB8AC3E}">
        <p14:creationId xmlns:p14="http://schemas.microsoft.com/office/powerpoint/2010/main" val="16128770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You MUST include a Bibliography ALWAYS!</a:t>
            </a:r>
            <a:endParaRPr lang="en-GB" dirty="0"/>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19647005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Your Bibliography MUST be alphabetical!</a:t>
            </a:r>
            <a:endParaRPr lang="en-GB" dirty="0"/>
          </a:p>
        </p:txBody>
      </p:sp>
      <p:sp>
        <p:nvSpPr>
          <p:cNvPr id="3" name="Content Placeholder 2"/>
          <p:cNvSpPr>
            <a:spLocks noGrp="1"/>
          </p:cNvSpPr>
          <p:nvPr>
            <p:ph idx="1"/>
          </p:nvPr>
        </p:nvSpPr>
        <p:spPr/>
        <p:txBody>
          <a:bodyPr>
            <a:normAutofit/>
          </a:bodyPr>
          <a:lstStyle/>
          <a:p>
            <a:r>
              <a:rPr lang="en-GB" dirty="0"/>
              <a:t>Bruner J.S. The Process of Education. Massachusetts. </a:t>
            </a:r>
            <a:r>
              <a:rPr lang="en-GB" dirty="0" err="1"/>
              <a:t>Havard</a:t>
            </a:r>
            <a:r>
              <a:rPr lang="en-GB" dirty="0"/>
              <a:t> University Press.</a:t>
            </a:r>
          </a:p>
          <a:p>
            <a:r>
              <a:rPr lang="en-GB" dirty="0" smtClean="0"/>
              <a:t>Churchill </a:t>
            </a:r>
            <a:r>
              <a:rPr lang="en-GB" dirty="0"/>
              <a:t>H and Sanders T (2007) Getting your </a:t>
            </a:r>
            <a:r>
              <a:rPr lang="en-GB" dirty="0" err="1"/>
              <a:t>Phd</a:t>
            </a:r>
            <a:r>
              <a:rPr lang="en-GB" dirty="0"/>
              <a:t>. London. Sage Publications.</a:t>
            </a:r>
          </a:p>
          <a:p>
            <a:r>
              <a:rPr lang="en-GB" dirty="0"/>
              <a:t>Davies C. A. (2008) Reflexive Ethnography. A guide to researching selves and others. (Second Edition). London. Routledge.</a:t>
            </a:r>
          </a:p>
          <a:p>
            <a:r>
              <a:rPr lang="en-GB" dirty="0"/>
              <a:t>Greenwood D. and Levin M. (1998) Introduction to Action Research. Social Research for Social Change. London. Sage Publications Ltd. </a:t>
            </a:r>
          </a:p>
        </p:txBody>
      </p:sp>
    </p:spTree>
    <p:extLst>
      <p:ext uri="{BB962C8B-B14F-4D97-AF65-F5344CB8AC3E}">
        <p14:creationId xmlns:p14="http://schemas.microsoft.com/office/powerpoint/2010/main" val="3494544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This is NOT a Bibliography!!</a:t>
            </a:r>
            <a:endParaRPr lang="en-GB" dirty="0"/>
          </a:p>
        </p:txBody>
      </p:sp>
      <p:sp>
        <p:nvSpPr>
          <p:cNvPr id="3" name="Content Placeholder 2"/>
          <p:cNvSpPr>
            <a:spLocks noGrp="1"/>
          </p:cNvSpPr>
          <p:nvPr>
            <p:ph idx="1"/>
          </p:nvPr>
        </p:nvSpPr>
        <p:spPr/>
        <p:txBody>
          <a:bodyPr>
            <a:normAutofit lnSpcReduction="10000"/>
          </a:bodyPr>
          <a:lstStyle/>
          <a:p>
            <a:r>
              <a:rPr lang="en-GB" dirty="0">
                <a:hlinkClick r:id="rId2"/>
              </a:rPr>
              <a:t>http://</a:t>
            </a:r>
            <a:r>
              <a:rPr lang="en-GB" dirty="0" smtClean="0">
                <a:hlinkClick r:id="rId2"/>
              </a:rPr>
              <a:t>www.talent.ac.uk/uploads/documents/doc_250.pdf</a:t>
            </a:r>
            <a:r>
              <a:rPr lang="en-GB" dirty="0" smtClean="0"/>
              <a:t>   </a:t>
            </a:r>
            <a:endParaRPr lang="en-GB" dirty="0"/>
          </a:p>
          <a:p>
            <a:endParaRPr lang="en-GB" dirty="0"/>
          </a:p>
          <a:p>
            <a:r>
              <a:rPr lang="en-GB" dirty="0">
                <a:hlinkClick r:id="rId3"/>
              </a:rPr>
              <a:t>http://</a:t>
            </a:r>
            <a:r>
              <a:rPr lang="en-GB" dirty="0" smtClean="0">
                <a:hlinkClick r:id="rId3"/>
              </a:rPr>
              <a:t>elearningindustry.com/8-important-characteristics-of-adult-learners</a:t>
            </a:r>
            <a:r>
              <a:rPr lang="en-GB" dirty="0" smtClean="0"/>
              <a:t>  </a:t>
            </a:r>
            <a:endParaRPr lang="en-GB" dirty="0"/>
          </a:p>
          <a:p>
            <a:endParaRPr lang="en-GB" dirty="0"/>
          </a:p>
          <a:p>
            <a:r>
              <a:rPr lang="en-GB" dirty="0">
                <a:hlinkClick r:id="rId4"/>
              </a:rPr>
              <a:t>http://www.teachthought.com/blended-learning-2/the-definition-of-blended-learning</a:t>
            </a:r>
            <a:r>
              <a:rPr lang="en-GB" dirty="0" smtClean="0">
                <a:hlinkClick r:id="rId4"/>
              </a:rPr>
              <a:t>/</a:t>
            </a:r>
            <a:r>
              <a:rPr lang="en-GB" dirty="0" smtClean="0"/>
              <a:t>    </a:t>
            </a:r>
            <a:endParaRPr lang="en-GB" dirty="0"/>
          </a:p>
          <a:p>
            <a:endParaRPr lang="en-GB" dirty="0"/>
          </a:p>
          <a:p>
            <a:r>
              <a:rPr lang="en-GB" dirty="0">
                <a:hlinkClick r:id="rId5"/>
              </a:rPr>
              <a:t>http://</a:t>
            </a:r>
            <a:r>
              <a:rPr lang="en-GB" dirty="0" smtClean="0">
                <a:hlinkClick r:id="rId5"/>
              </a:rPr>
              <a:t>www.ukessays.com/essays/education/integrate-blended-learning-into-their-teaching-education-essay.php</a:t>
            </a:r>
            <a:r>
              <a:rPr lang="en-GB" dirty="0" smtClean="0"/>
              <a:t>  </a:t>
            </a:r>
            <a:endParaRPr lang="en-GB" dirty="0"/>
          </a:p>
          <a:p>
            <a:endParaRPr lang="en-GB" dirty="0"/>
          </a:p>
        </p:txBody>
      </p:sp>
    </p:spTree>
    <p:extLst>
      <p:ext uri="{BB962C8B-B14F-4D97-AF65-F5344CB8AC3E}">
        <p14:creationId xmlns:p14="http://schemas.microsoft.com/office/powerpoint/2010/main" val="20959810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524000" y="274638"/>
            <a:ext cx="9144000" cy="1143000"/>
          </a:xfrm>
        </p:spPr>
        <p:txBody>
          <a:bodyPr/>
          <a:lstStyle/>
          <a:p>
            <a:pPr algn="ctr">
              <a:defRPr/>
            </a:pPr>
            <a:r>
              <a:rPr lang="en-GB" dirty="0" smtClean="0"/>
              <a:t>Book</a:t>
            </a:r>
            <a:endParaRPr lang="en-US" dirty="0" smtClean="0"/>
          </a:p>
        </p:txBody>
      </p:sp>
      <p:sp>
        <p:nvSpPr>
          <p:cNvPr id="53251" name="Rectangle 5"/>
          <p:cNvSpPr>
            <a:spLocks noChangeArrowheads="1"/>
          </p:cNvSpPr>
          <p:nvPr/>
        </p:nvSpPr>
        <p:spPr bwMode="auto">
          <a:xfrm>
            <a:off x="923925" y="2500313"/>
            <a:ext cx="10287000" cy="181588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800" dirty="0">
                <a:latin typeface="Arial" panose="020B0604020202020204" pitchFamily="34" charset="0"/>
              </a:rPr>
              <a:t>Author(s) of a book, initials (Year of publication), </a:t>
            </a:r>
            <a:endParaRPr lang="en-GB" altLang="en-US" sz="2800" dirty="0" smtClean="0">
              <a:latin typeface="Arial" panose="020B0604020202020204" pitchFamily="34" charset="0"/>
            </a:endParaRPr>
          </a:p>
          <a:p>
            <a:r>
              <a:rPr lang="en-GB" altLang="en-US" sz="2800" u="sng" dirty="0" smtClean="0">
                <a:latin typeface="Arial" panose="020B0604020202020204" pitchFamily="34" charset="0"/>
              </a:rPr>
              <a:t>Title </a:t>
            </a:r>
            <a:r>
              <a:rPr lang="en-GB" altLang="en-US" sz="2800" u="sng" dirty="0">
                <a:latin typeface="Arial" panose="020B0604020202020204" pitchFamily="34" charset="0"/>
              </a:rPr>
              <a:t>of book: and sub-title if there is one</a:t>
            </a:r>
            <a:r>
              <a:rPr lang="en-GB" altLang="en-US" sz="2800" dirty="0">
                <a:latin typeface="Arial" panose="020B0604020202020204" pitchFamily="34" charset="0"/>
              </a:rPr>
              <a:t> (emphasised), </a:t>
            </a:r>
            <a:endParaRPr lang="en-GB" altLang="en-US" sz="2800" dirty="0" smtClean="0">
              <a:latin typeface="Arial" panose="020B0604020202020204" pitchFamily="34" charset="0"/>
            </a:endParaRPr>
          </a:p>
          <a:p>
            <a:r>
              <a:rPr lang="en-GB" altLang="en-US" sz="2800" dirty="0" smtClean="0">
                <a:latin typeface="Arial" panose="020B0604020202020204" pitchFamily="34" charset="0"/>
              </a:rPr>
              <a:t>Edition </a:t>
            </a:r>
            <a:r>
              <a:rPr lang="en-GB" altLang="en-US" sz="2800" dirty="0">
                <a:latin typeface="Arial" panose="020B0604020202020204" pitchFamily="34" charset="0"/>
              </a:rPr>
              <a:t>(if not the first), </a:t>
            </a:r>
            <a:endParaRPr lang="en-GB" altLang="en-US" sz="2800" dirty="0" smtClean="0">
              <a:latin typeface="Arial" panose="020B0604020202020204" pitchFamily="34" charset="0"/>
            </a:endParaRPr>
          </a:p>
          <a:p>
            <a:r>
              <a:rPr lang="en-GB" altLang="en-US" sz="2800" dirty="0" smtClean="0">
                <a:latin typeface="Arial" panose="020B0604020202020204" pitchFamily="34" charset="0"/>
              </a:rPr>
              <a:t>Publisher</a:t>
            </a:r>
            <a:r>
              <a:rPr lang="en-GB" altLang="en-US" sz="2800" dirty="0">
                <a:latin typeface="Arial" panose="020B0604020202020204" pitchFamily="34" charset="0"/>
              </a:rPr>
              <a:t>: Place of publication </a:t>
            </a:r>
            <a:endParaRPr lang="en-US" altLang="en-US" sz="2800" dirty="0">
              <a:latin typeface="Arial" panose="020B0604020202020204" pitchFamily="34" charset="0"/>
            </a:endParaRPr>
          </a:p>
        </p:txBody>
      </p:sp>
    </p:spTree>
    <p:extLst>
      <p:ext uri="{BB962C8B-B14F-4D97-AF65-F5344CB8AC3E}">
        <p14:creationId xmlns:p14="http://schemas.microsoft.com/office/powerpoint/2010/main" val="243991234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1524000" y="274638"/>
            <a:ext cx="9144000" cy="1143000"/>
          </a:xfrm>
        </p:spPr>
        <p:txBody>
          <a:bodyPr/>
          <a:lstStyle/>
          <a:p>
            <a:pPr algn="ctr">
              <a:defRPr/>
            </a:pPr>
            <a:r>
              <a:rPr lang="en-GB" dirty="0" smtClean="0"/>
              <a:t>Book examples</a:t>
            </a:r>
          </a:p>
        </p:txBody>
      </p:sp>
      <p:sp>
        <p:nvSpPr>
          <p:cNvPr id="55298" name="Content Placeholder 2"/>
          <p:cNvSpPr>
            <a:spLocks noGrp="1"/>
          </p:cNvSpPr>
          <p:nvPr>
            <p:ph idx="1"/>
          </p:nvPr>
        </p:nvSpPr>
        <p:spPr>
          <a:xfrm>
            <a:off x="2309814" y="1785938"/>
            <a:ext cx="8072437" cy="4114800"/>
          </a:xfrm>
        </p:spPr>
        <p:txBody>
          <a:bodyPr/>
          <a:lstStyle/>
          <a:p>
            <a:pPr eaLnBrk="1" hangingPunct="1">
              <a:buFont typeface="Wingdings" panose="05000000000000000000" pitchFamily="2" charset="2"/>
              <a:buNone/>
            </a:pPr>
            <a:r>
              <a:rPr lang="en-GB" altLang="en-US" sz="2400" i="1"/>
              <a:t>One/two/multiple authors:</a:t>
            </a:r>
            <a:endParaRPr lang="en-US" altLang="en-US" sz="2400"/>
          </a:p>
          <a:p>
            <a:pPr lvl="1" eaLnBrk="1" hangingPunct="1"/>
            <a:r>
              <a:rPr lang="en-GB" altLang="en-US"/>
              <a:t>Senn, J.A. (2008) </a:t>
            </a:r>
            <a:r>
              <a:rPr lang="en-GB" altLang="en-US" u="sng"/>
              <a:t>Information Technology in Business</a:t>
            </a:r>
            <a:r>
              <a:rPr lang="en-GB" altLang="en-US"/>
              <a:t>, 8</a:t>
            </a:r>
            <a:r>
              <a:rPr lang="en-GB" altLang="en-US" baseline="30000"/>
              <a:t>th</a:t>
            </a:r>
            <a:r>
              <a:rPr lang="en-GB" altLang="en-US"/>
              <a:t> Ed., Prentice Hall: New Jersey, USA</a:t>
            </a:r>
            <a:endParaRPr lang="en-US" altLang="en-US"/>
          </a:p>
          <a:p>
            <a:pPr lvl="1" eaLnBrk="1" hangingPunct="1"/>
            <a:r>
              <a:rPr lang="en-GB" altLang="en-US"/>
              <a:t>Laudon, K.C. &amp; Laudon, J.P. (2010)</a:t>
            </a:r>
            <a:r>
              <a:rPr lang="en-GB" altLang="en-US" b="1"/>
              <a:t> </a:t>
            </a:r>
            <a:r>
              <a:rPr lang="en-GB" altLang="en-US" u="sng"/>
              <a:t>Management Information Systems</a:t>
            </a:r>
            <a:r>
              <a:rPr lang="en-GB" altLang="en-US"/>
              <a:t>, 12</a:t>
            </a:r>
            <a:r>
              <a:rPr lang="en-GB" altLang="en-US" baseline="30000"/>
              <a:t>th</a:t>
            </a:r>
            <a:r>
              <a:rPr lang="en-GB" altLang="en-US"/>
              <a:t> Edition, Prentice Hall: New Jersey</a:t>
            </a:r>
            <a:endParaRPr lang="en-US" altLang="en-US"/>
          </a:p>
          <a:p>
            <a:pPr lvl="1" eaLnBrk="1" hangingPunct="1"/>
            <a:r>
              <a:rPr lang="en-GB" altLang="en-US"/>
              <a:t>Kotler, P., Armstrong, G., Saunders, J. &amp; Wong, V. (2009)</a:t>
            </a:r>
            <a:r>
              <a:rPr lang="en-GB" altLang="en-US" b="1"/>
              <a:t> </a:t>
            </a:r>
            <a:r>
              <a:rPr lang="en-GB" altLang="en-US" u="sng"/>
              <a:t>Principles of Marketing,</a:t>
            </a:r>
            <a:r>
              <a:rPr lang="en-GB" altLang="en-US"/>
              <a:t> 12</a:t>
            </a:r>
            <a:r>
              <a:rPr lang="en-GB" altLang="en-US" baseline="30000"/>
              <a:t>th</a:t>
            </a:r>
            <a:r>
              <a:rPr lang="en-GB" altLang="en-US"/>
              <a:t> European Edition, Prentice Hall: London</a:t>
            </a:r>
            <a:endParaRPr lang="en-US" altLang="en-US"/>
          </a:p>
          <a:p>
            <a:pPr eaLnBrk="1" hangingPunct="1"/>
            <a:endParaRPr lang="en-GB" altLang="en-US" sz="2200"/>
          </a:p>
        </p:txBody>
      </p:sp>
    </p:spTree>
    <p:extLst>
      <p:ext uri="{BB962C8B-B14F-4D97-AF65-F5344CB8AC3E}">
        <p14:creationId xmlns:p14="http://schemas.microsoft.com/office/powerpoint/2010/main" val="4282114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66989" y="301625"/>
            <a:ext cx="7640637" cy="1143000"/>
          </a:xfrm>
        </p:spPr>
        <p:txBody>
          <a:bodyPr>
            <a:normAutofit/>
          </a:bodyPr>
          <a:lstStyle/>
          <a:p>
            <a:pPr>
              <a:defRPr/>
            </a:pPr>
            <a:r>
              <a:rPr lang="en-US" smtClean="0"/>
              <a:t>Secondary references</a:t>
            </a:r>
          </a:p>
        </p:txBody>
      </p:sp>
      <p:sp>
        <p:nvSpPr>
          <p:cNvPr id="32770" name="Rectangle 3"/>
          <p:cNvSpPr>
            <a:spLocks noGrp="1" noChangeArrowheads="1"/>
          </p:cNvSpPr>
          <p:nvPr>
            <p:ph idx="1"/>
          </p:nvPr>
        </p:nvSpPr>
        <p:spPr>
          <a:xfrm>
            <a:off x="2024064" y="1643063"/>
            <a:ext cx="8429625" cy="4697412"/>
          </a:xfrm>
        </p:spPr>
        <p:txBody>
          <a:bodyPr/>
          <a:lstStyle/>
          <a:p>
            <a:pPr marL="0" indent="0">
              <a:lnSpc>
                <a:spcPct val="80000"/>
              </a:lnSpc>
              <a:buNone/>
            </a:pPr>
            <a:r>
              <a:rPr lang="en-US" altLang="en-US" sz="2100"/>
              <a:t>Both the primary source and the source actually read should be quoted in your paper:</a:t>
            </a:r>
            <a:endParaRPr lang="en-US" altLang="en-US" sz="2100" b="1"/>
          </a:p>
          <a:p>
            <a:pPr lvl="1" indent="-26988">
              <a:lnSpc>
                <a:spcPct val="80000"/>
              </a:lnSpc>
              <a:buNone/>
            </a:pPr>
            <a:endParaRPr lang="en-US" altLang="en-US" sz="1900" b="1"/>
          </a:p>
          <a:p>
            <a:pPr lvl="1" indent="-26988">
              <a:lnSpc>
                <a:spcPct val="80000"/>
              </a:lnSpc>
              <a:buNone/>
            </a:pPr>
            <a:r>
              <a:rPr lang="en-US" altLang="en-US" sz="1900" b="1"/>
              <a:t>The exact solution of the antiplane shear problem was obtained by Hult and McClintock (cited in Sanford 2003).</a:t>
            </a:r>
            <a:endParaRPr lang="en-US" altLang="en-US" sz="1900"/>
          </a:p>
          <a:p>
            <a:pPr lvl="1" indent="-26988">
              <a:lnSpc>
                <a:spcPct val="80000"/>
              </a:lnSpc>
              <a:buNone/>
            </a:pPr>
            <a:endParaRPr lang="en-US" altLang="en-US" sz="1900"/>
          </a:p>
          <a:p>
            <a:pPr lvl="1" indent="-26988">
              <a:lnSpc>
                <a:spcPct val="80000"/>
              </a:lnSpc>
              <a:buNone/>
            </a:pPr>
            <a:endParaRPr lang="en-US" altLang="en-US" sz="1900"/>
          </a:p>
          <a:p>
            <a:pPr lvl="1" indent="-26988">
              <a:lnSpc>
                <a:spcPct val="80000"/>
              </a:lnSpc>
              <a:buNone/>
            </a:pPr>
            <a:r>
              <a:rPr lang="en-US" altLang="en-US" sz="1900"/>
              <a:t>Bibliography:-</a:t>
            </a:r>
          </a:p>
          <a:p>
            <a:pPr lvl="1" indent="-26988">
              <a:lnSpc>
                <a:spcPct val="80000"/>
              </a:lnSpc>
              <a:buNone/>
            </a:pPr>
            <a:endParaRPr lang="en-US" altLang="en-US" sz="1900"/>
          </a:p>
          <a:p>
            <a:pPr lvl="1" indent="-26988">
              <a:lnSpc>
                <a:spcPct val="80000"/>
              </a:lnSpc>
              <a:buNone/>
            </a:pPr>
            <a:r>
              <a:rPr lang="en-US" altLang="en-US" sz="1900"/>
              <a:t>Sanford, R. J. (2003) </a:t>
            </a:r>
            <a:r>
              <a:rPr lang="en-US" altLang="en-US" sz="1900" u="sng"/>
              <a:t>Principles of fracture mechanics,</a:t>
            </a:r>
            <a:r>
              <a:rPr lang="en-US" altLang="en-US" sz="1900"/>
              <a:t> Prentice Hall:Harlow</a:t>
            </a:r>
          </a:p>
          <a:p>
            <a:pPr marL="0" indent="0">
              <a:lnSpc>
                <a:spcPct val="80000"/>
              </a:lnSpc>
              <a:buNone/>
            </a:pPr>
            <a:endParaRPr lang="en-US" altLang="en-US" sz="2100"/>
          </a:p>
        </p:txBody>
      </p:sp>
    </p:spTree>
    <p:extLst>
      <p:ext uri="{BB962C8B-B14F-4D97-AF65-F5344CB8AC3E}">
        <p14:creationId xmlns:p14="http://schemas.microsoft.com/office/powerpoint/2010/main" val="38451257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327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32770">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32770">
                                            <p:txEl>
                                              <p:pRg st="5" end="5"/>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32770">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524000" y="274638"/>
            <a:ext cx="9144000" cy="1143000"/>
          </a:xfrm>
        </p:spPr>
        <p:txBody>
          <a:bodyPr/>
          <a:lstStyle/>
          <a:p>
            <a:pPr algn="ctr">
              <a:defRPr/>
            </a:pPr>
            <a:r>
              <a:rPr lang="en-GB" dirty="0" smtClean="0"/>
              <a:t>Journal </a:t>
            </a:r>
            <a:r>
              <a:rPr lang="en-GB" dirty="0" smtClean="0">
                <a:solidFill>
                  <a:schemeClr val="accent6">
                    <a:lumMod val="50000"/>
                  </a:schemeClr>
                </a:solidFill>
              </a:rPr>
              <a:t>Article</a:t>
            </a:r>
            <a:r>
              <a:rPr lang="en-GB" sz="4000" dirty="0">
                <a:solidFill>
                  <a:schemeClr val="accent6">
                    <a:lumMod val="50000"/>
                  </a:schemeClr>
                </a:solidFill>
              </a:rPr>
              <a:t> </a:t>
            </a:r>
            <a:br>
              <a:rPr lang="en-GB" sz="4000" dirty="0">
                <a:solidFill>
                  <a:schemeClr val="accent6">
                    <a:lumMod val="50000"/>
                  </a:schemeClr>
                </a:solidFill>
              </a:rPr>
            </a:br>
            <a:r>
              <a:rPr lang="en-GB" sz="2000" dirty="0">
                <a:solidFill>
                  <a:schemeClr val="accent6">
                    <a:lumMod val="50000"/>
                  </a:schemeClr>
                </a:solidFill>
              </a:rPr>
              <a:t>(and newspapers, magazines, etc.)</a:t>
            </a:r>
            <a:endParaRPr lang="en-US" sz="2000" dirty="0">
              <a:solidFill>
                <a:schemeClr val="accent6">
                  <a:lumMod val="50000"/>
                </a:schemeClr>
              </a:solidFill>
            </a:endParaRPr>
          </a:p>
        </p:txBody>
      </p:sp>
      <p:sp>
        <p:nvSpPr>
          <p:cNvPr id="59395" name="Rectangle 5"/>
          <p:cNvSpPr>
            <a:spLocks noChangeArrowheads="1"/>
          </p:cNvSpPr>
          <p:nvPr/>
        </p:nvSpPr>
        <p:spPr bwMode="auto">
          <a:xfrm>
            <a:off x="1076325" y="2428876"/>
            <a:ext cx="9429750" cy="22590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pPr eaLnBrk="1" hangingPunct="1">
              <a:lnSpc>
                <a:spcPct val="80000"/>
              </a:lnSpc>
              <a:spcBef>
                <a:spcPct val="20000"/>
              </a:spcBef>
              <a:buClr>
                <a:schemeClr val="accent1"/>
              </a:buClr>
              <a:buFont typeface="Wingdings" panose="05000000000000000000" pitchFamily="2" charset="2"/>
              <a:buNone/>
            </a:pPr>
            <a:r>
              <a:rPr lang="en-GB" altLang="en-US" sz="3200" dirty="0">
                <a:latin typeface="Arial" panose="020B0604020202020204" pitchFamily="34" charset="0"/>
              </a:rPr>
              <a:t>Author(s) of article (surname and initials), </a:t>
            </a:r>
            <a:r>
              <a:rPr lang="en-GB" altLang="en-US" sz="3200" dirty="0" smtClean="0">
                <a:latin typeface="Arial" panose="020B0604020202020204" pitchFamily="34" charset="0"/>
              </a:rPr>
              <a:t>(Year),  </a:t>
            </a:r>
          </a:p>
          <a:p>
            <a:pPr eaLnBrk="1" hangingPunct="1">
              <a:lnSpc>
                <a:spcPct val="80000"/>
              </a:lnSpc>
              <a:spcBef>
                <a:spcPct val="20000"/>
              </a:spcBef>
              <a:buClr>
                <a:schemeClr val="accent1"/>
              </a:buClr>
              <a:buFont typeface="Wingdings" panose="05000000000000000000" pitchFamily="2" charset="2"/>
              <a:buNone/>
            </a:pPr>
            <a:r>
              <a:rPr lang="en-GB" altLang="en-US" sz="3200" dirty="0" smtClean="0">
                <a:latin typeface="Arial" panose="020B0604020202020204" pitchFamily="34" charset="0"/>
              </a:rPr>
              <a:t>Title </a:t>
            </a:r>
            <a:r>
              <a:rPr lang="en-GB" altLang="en-US" sz="3200" dirty="0">
                <a:latin typeface="Arial" panose="020B0604020202020204" pitchFamily="34" charset="0"/>
              </a:rPr>
              <a:t>of article, </a:t>
            </a:r>
            <a:endParaRPr lang="en-GB" altLang="en-US" sz="3200" dirty="0" smtClean="0">
              <a:latin typeface="Arial" panose="020B0604020202020204" pitchFamily="34" charset="0"/>
            </a:endParaRPr>
          </a:p>
          <a:p>
            <a:pPr eaLnBrk="1" hangingPunct="1">
              <a:lnSpc>
                <a:spcPct val="80000"/>
              </a:lnSpc>
              <a:spcBef>
                <a:spcPct val="20000"/>
              </a:spcBef>
              <a:buClr>
                <a:schemeClr val="accent1"/>
              </a:buClr>
              <a:buFont typeface="Wingdings" panose="05000000000000000000" pitchFamily="2" charset="2"/>
              <a:buNone/>
            </a:pPr>
            <a:r>
              <a:rPr lang="en-GB" altLang="en-US" sz="3200" u="sng" dirty="0" smtClean="0">
                <a:latin typeface="Arial" panose="020B0604020202020204" pitchFamily="34" charset="0"/>
              </a:rPr>
              <a:t>Title </a:t>
            </a:r>
            <a:r>
              <a:rPr lang="en-GB" altLang="en-US" sz="3200" u="sng" dirty="0">
                <a:latin typeface="Arial" panose="020B0604020202020204" pitchFamily="34" charset="0"/>
              </a:rPr>
              <a:t>of Journal</a:t>
            </a:r>
            <a:r>
              <a:rPr lang="en-GB" altLang="en-US" sz="3200" dirty="0">
                <a:latin typeface="Arial" panose="020B0604020202020204" pitchFamily="34" charset="0"/>
              </a:rPr>
              <a:t> (emphasised), Volume number (and issue number if there is one), Pages covered by article</a:t>
            </a:r>
          </a:p>
        </p:txBody>
      </p:sp>
    </p:spTree>
    <p:extLst>
      <p:ext uri="{BB962C8B-B14F-4D97-AF65-F5344CB8AC3E}">
        <p14:creationId xmlns:p14="http://schemas.microsoft.com/office/powerpoint/2010/main" val="351674094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1524000" y="274638"/>
            <a:ext cx="9144000" cy="1143000"/>
          </a:xfrm>
        </p:spPr>
        <p:txBody>
          <a:bodyPr/>
          <a:lstStyle/>
          <a:p>
            <a:pPr algn="ctr">
              <a:defRPr/>
            </a:pPr>
            <a:r>
              <a:rPr lang="en-GB" dirty="0" smtClean="0"/>
              <a:t>Examples</a:t>
            </a:r>
          </a:p>
        </p:txBody>
      </p:sp>
      <p:sp>
        <p:nvSpPr>
          <p:cNvPr id="61442" name="Content Placeholder 2"/>
          <p:cNvSpPr>
            <a:spLocks noGrp="1"/>
          </p:cNvSpPr>
          <p:nvPr>
            <p:ph idx="1"/>
          </p:nvPr>
        </p:nvSpPr>
        <p:spPr/>
        <p:txBody>
          <a:bodyPr/>
          <a:lstStyle/>
          <a:p>
            <a:pPr eaLnBrk="1" hangingPunct="1">
              <a:buFont typeface="Wingdings" panose="05000000000000000000" pitchFamily="2" charset="2"/>
              <a:buNone/>
            </a:pPr>
            <a:r>
              <a:rPr lang="en-GB" altLang="en-US" i="1" smtClean="0"/>
              <a:t>Journal article:</a:t>
            </a:r>
            <a:endParaRPr lang="en-US" altLang="en-US" smtClean="0"/>
          </a:p>
          <a:p>
            <a:pPr lvl="1" eaLnBrk="1" hangingPunct="1"/>
            <a:r>
              <a:rPr lang="en-GB" altLang="en-US" smtClean="0"/>
              <a:t>Clarke, R. (2008)</a:t>
            </a:r>
            <a:r>
              <a:rPr lang="en-GB" altLang="en-US" i="1" smtClean="0"/>
              <a:t> </a:t>
            </a:r>
            <a:r>
              <a:rPr lang="en-GB" altLang="en-US" smtClean="0"/>
              <a:t>Information Technology and Dataveillance, </a:t>
            </a:r>
            <a:r>
              <a:rPr lang="en-GB" altLang="en-US" u="sng" smtClean="0"/>
              <a:t>Communications of the ACM</a:t>
            </a:r>
            <a:r>
              <a:rPr lang="en-GB" altLang="en-US" smtClean="0"/>
              <a:t>, Vol 35, part 5, pp. 60-67</a:t>
            </a:r>
            <a:endParaRPr lang="en-US" altLang="en-US" smtClean="0"/>
          </a:p>
          <a:p>
            <a:pPr lvl="1" eaLnBrk="1" hangingPunct="1">
              <a:buFont typeface="Wingdings" panose="05000000000000000000" pitchFamily="2" charset="2"/>
              <a:buNone/>
            </a:pPr>
            <a:r>
              <a:rPr lang="en-GB" altLang="en-US" b="1" smtClean="0"/>
              <a:t> </a:t>
            </a:r>
            <a:endParaRPr lang="en-US" altLang="en-US" smtClean="0"/>
          </a:p>
          <a:p>
            <a:pPr eaLnBrk="1" hangingPunct="1">
              <a:buFont typeface="Wingdings" panose="05000000000000000000" pitchFamily="2" charset="2"/>
              <a:buNone/>
            </a:pPr>
            <a:r>
              <a:rPr lang="en-GB" altLang="en-US" i="1" smtClean="0"/>
              <a:t>Newspaper article:</a:t>
            </a:r>
            <a:endParaRPr lang="en-US" altLang="en-US" smtClean="0"/>
          </a:p>
          <a:p>
            <a:pPr lvl="1" eaLnBrk="1" hangingPunct="1"/>
            <a:r>
              <a:rPr lang="en-GB" altLang="en-US" smtClean="0"/>
              <a:t>Hoare, S.  (2009)</a:t>
            </a:r>
            <a:r>
              <a:rPr lang="en-GB" altLang="en-US" i="1" smtClean="0"/>
              <a:t> </a:t>
            </a:r>
            <a:r>
              <a:rPr lang="en-GB" altLang="en-US" smtClean="0"/>
              <a:t>Online buyers get hi-tech guarantees</a:t>
            </a:r>
            <a:r>
              <a:rPr lang="en-GB" altLang="en-US" i="1" smtClean="0"/>
              <a:t>,</a:t>
            </a:r>
            <a:r>
              <a:rPr lang="en-GB" altLang="en-US" smtClean="0"/>
              <a:t> </a:t>
            </a:r>
            <a:r>
              <a:rPr lang="en-GB" altLang="en-US" u="sng" smtClean="0"/>
              <a:t>The Times</a:t>
            </a:r>
            <a:r>
              <a:rPr lang="en-GB" altLang="en-US" smtClean="0"/>
              <a:t>, 8</a:t>
            </a:r>
            <a:r>
              <a:rPr lang="en-GB" altLang="en-US" baseline="30000" smtClean="0"/>
              <a:t>th</a:t>
            </a:r>
            <a:r>
              <a:rPr lang="en-GB" altLang="en-US" smtClean="0"/>
              <a:t> December, p. 27</a:t>
            </a:r>
            <a:endParaRPr lang="en-US" altLang="en-US" smtClean="0"/>
          </a:p>
          <a:p>
            <a:pPr eaLnBrk="1" hangingPunct="1"/>
            <a:endParaRPr lang="en-GB" altLang="en-US" smtClean="0"/>
          </a:p>
        </p:txBody>
      </p:sp>
    </p:spTree>
    <p:extLst>
      <p:ext uri="{BB962C8B-B14F-4D97-AF65-F5344CB8AC3E}">
        <p14:creationId xmlns:p14="http://schemas.microsoft.com/office/powerpoint/2010/main" val="318705334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eaLnBrk="1" hangingPunct="1">
              <a:defRPr/>
            </a:pPr>
            <a:r>
              <a:rPr lang="en-GB" dirty="0" err="1" smtClean="0"/>
              <a:t>Youtube</a:t>
            </a:r>
            <a:r>
              <a:rPr lang="en-GB" dirty="0" smtClean="0"/>
              <a:t> </a:t>
            </a:r>
            <a:endParaRPr lang="en-GB" dirty="0"/>
          </a:p>
        </p:txBody>
      </p:sp>
      <p:sp>
        <p:nvSpPr>
          <p:cNvPr id="62466" name="Content Placeholder 1"/>
          <p:cNvSpPr>
            <a:spLocks noGrp="1"/>
          </p:cNvSpPr>
          <p:nvPr>
            <p:ph idx="1"/>
          </p:nvPr>
        </p:nvSpPr>
        <p:spPr/>
        <p:txBody>
          <a:bodyPr/>
          <a:lstStyle/>
          <a:p>
            <a:pPr eaLnBrk="1" hangingPunct="1"/>
            <a:r>
              <a:rPr lang="en-GB" altLang="en-US" smtClean="0"/>
              <a:t>http://www.youtube.com/watch?v=NDgqqPvMn0U</a:t>
            </a:r>
          </a:p>
        </p:txBody>
      </p:sp>
    </p:spTree>
    <p:extLst>
      <p:ext uri="{BB962C8B-B14F-4D97-AF65-F5344CB8AC3E}">
        <p14:creationId xmlns:p14="http://schemas.microsoft.com/office/powerpoint/2010/main" val="65961596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1524000" y="274638"/>
            <a:ext cx="9001156" cy="1143000"/>
          </a:xfrm>
        </p:spPr>
        <p:txBody>
          <a:bodyPr/>
          <a:lstStyle/>
          <a:p>
            <a:pPr algn="ctr">
              <a:defRPr/>
            </a:pPr>
            <a:r>
              <a:rPr lang="en-GB" sz="4000" dirty="0"/>
              <a:t>Online Source </a:t>
            </a:r>
            <a:endParaRPr lang="en-US" sz="3200" dirty="0"/>
          </a:p>
        </p:txBody>
      </p:sp>
      <p:sp>
        <p:nvSpPr>
          <p:cNvPr id="27651" name="Rectangle 3"/>
          <p:cNvSpPr>
            <a:spLocks noGrp="1" noChangeArrowheads="1"/>
          </p:cNvSpPr>
          <p:nvPr>
            <p:ph idx="1"/>
          </p:nvPr>
        </p:nvSpPr>
        <p:spPr>
          <a:xfrm>
            <a:off x="2024063" y="2500314"/>
            <a:ext cx="8424862" cy="3887787"/>
          </a:xfrm>
        </p:spPr>
        <p:txBody>
          <a:bodyPr>
            <a:normAutofit lnSpcReduction="10000"/>
          </a:bodyPr>
          <a:lstStyle/>
          <a:p>
            <a:pPr marL="365760" indent="-256032">
              <a:buFont typeface="Wingdings 3"/>
              <a:buChar char=""/>
              <a:defRPr/>
            </a:pPr>
            <a:r>
              <a:rPr lang="en-GB" sz="2400" b="1" dirty="0"/>
              <a:t>Examples</a:t>
            </a:r>
            <a:r>
              <a:rPr lang="en-GB" sz="2400" dirty="0"/>
              <a:t>:</a:t>
            </a:r>
          </a:p>
          <a:p>
            <a:pPr marL="365760" indent="-256032">
              <a:buFont typeface="Wingdings 3"/>
              <a:buChar char=""/>
              <a:defRPr/>
            </a:pPr>
            <a:endParaRPr lang="en-GB" sz="2400" dirty="0"/>
          </a:p>
          <a:p>
            <a:pPr marL="365760" indent="-256032">
              <a:buNone/>
              <a:defRPr/>
            </a:pPr>
            <a:r>
              <a:rPr lang="en-GB" i="1" dirty="0"/>
              <a:t>Known author or corporation:</a:t>
            </a:r>
            <a:endParaRPr lang="en-US" dirty="0"/>
          </a:p>
          <a:p>
            <a:pPr marL="621792" lvl="1">
              <a:spcBef>
                <a:spcPts val="324"/>
              </a:spcBef>
              <a:buFont typeface="Verdana"/>
              <a:buChar char="◦"/>
              <a:defRPr/>
            </a:pPr>
            <a:r>
              <a:rPr lang="en-GB" dirty="0"/>
              <a:t>Moor, J. (2008) Can Cyberspace Be Just? (online).</a:t>
            </a:r>
            <a:r>
              <a:rPr lang="en-GB" i="1" dirty="0"/>
              <a:t> </a:t>
            </a:r>
            <a:r>
              <a:rPr lang="en-GB" dirty="0"/>
              <a:t>Available at </a:t>
            </a:r>
            <a:r>
              <a:rPr lang="en-GB" u="sng" dirty="0">
                <a:hlinkClick r:id="rId3"/>
              </a:rPr>
              <a:t>http://www.univ.trieste.it/~dipfilo/etica_e_politica/1999_2/moor.html</a:t>
            </a:r>
            <a:r>
              <a:rPr lang="en-GB" dirty="0"/>
              <a:t>.  Accessed 20 November 2009</a:t>
            </a:r>
          </a:p>
          <a:p>
            <a:pPr marL="621792" lvl="1">
              <a:spcBef>
                <a:spcPts val="324"/>
              </a:spcBef>
              <a:buFont typeface="Verdana"/>
              <a:buChar char="◦"/>
              <a:defRPr/>
            </a:pPr>
            <a:endParaRPr lang="en-US" dirty="0"/>
          </a:p>
          <a:p>
            <a:pPr marL="365760" indent="-256032">
              <a:buNone/>
              <a:defRPr/>
            </a:pPr>
            <a:r>
              <a:rPr lang="en-GB" i="1" dirty="0"/>
              <a:t>Unknown author:</a:t>
            </a:r>
            <a:endParaRPr lang="en-US" dirty="0"/>
          </a:p>
          <a:p>
            <a:pPr marL="621792" lvl="1">
              <a:spcBef>
                <a:spcPts val="324"/>
              </a:spcBef>
              <a:buFont typeface="Verdana"/>
              <a:buChar char="◦"/>
              <a:defRPr/>
            </a:pPr>
            <a:r>
              <a:rPr lang="en-GB" i="1" dirty="0"/>
              <a:t>Measuring Online Service Quality, </a:t>
            </a:r>
            <a:r>
              <a:rPr lang="en-GB" dirty="0"/>
              <a:t>Available online at </a:t>
            </a:r>
            <a:r>
              <a:rPr lang="en-GB" u="sng" dirty="0">
                <a:hlinkClick r:id="rId4"/>
              </a:rPr>
              <a:t>http://www.marketing-online.co.uk/sqpap.htm</a:t>
            </a:r>
            <a:r>
              <a:rPr lang="en-GB" dirty="0"/>
              <a:t>.  Accessed 13</a:t>
            </a:r>
            <a:r>
              <a:rPr lang="en-GB" baseline="30000" dirty="0"/>
              <a:t>th</a:t>
            </a:r>
            <a:r>
              <a:rPr lang="en-GB" dirty="0"/>
              <a:t> November 2001</a:t>
            </a:r>
            <a:endParaRPr lang="en-US" dirty="0"/>
          </a:p>
          <a:p>
            <a:pPr marL="365760" indent="-256032">
              <a:buFont typeface="Wingdings 3"/>
              <a:buChar char=""/>
              <a:defRPr/>
            </a:pPr>
            <a:endParaRPr lang="en-US" sz="2100" dirty="0"/>
          </a:p>
        </p:txBody>
      </p:sp>
      <p:sp>
        <p:nvSpPr>
          <p:cNvPr id="63492" name="Rectangle 4"/>
          <p:cNvSpPr>
            <a:spLocks noChangeArrowheads="1"/>
          </p:cNvSpPr>
          <p:nvPr/>
        </p:nvSpPr>
        <p:spPr bwMode="auto">
          <a:xfrm>
            <a:off x="2103438" y="1557338"/>
            <a:ext cx="8564562"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Verdana" panose="020B0604030504040204" pitchFamily="34" charset="0"/>
              </a:defRPr>
            </a:lvl1pPr>
            <a:lvl2pPr marL="742950" indent="-285750">
              <a:defRPr>
                <a:solidFill>
                  <a:schemeClr val="tx1"/>
                </a:solidFill>
                <a:latin typeface="Verdana" panose="020B0604030504040204" pitchFamily="34" charset="0"/>
              </a:defRPr>
            </a:lvl2pPr>
            <a:lvl3pPr marL="1143000" indent="-228600">
              <a:defRPr>
                <a:solidFill>
                  <a:schemeClr val="tx1"/>
                </a:solidFill>
                <a:latin typeface="Verdana" panose="020B0604030504040204" pitchFamily="34" charset="0"/>
              </a:defRPr>
            </a:lvl3pPr>
            <a:lvl4pPr marL="1600200" indent="-228600">
              <a:defRPr>
                <a:solidFill>
                  <a:schemeClr val="tx1"/>
                </a:solidFill>
                <a:latin typeface="Verdana" panose="020B0604030504040204" pitchFamily="34" charset="0"/>
              </a:defRPr>
            </a:lvl4pPr>
            <a:lvl5pPr marL="2057400" indent="-228600">
              <a:defRPr>
                <a:solidFill>
                  <a:schemeClr val="tx1"/>
                </a:solidFill>
                <a:latin typeface="Verdana" panose="020B0604030504040204" pitchFamily="34" charset="0"/>
              </a:defRPr>
            </a:lvl5pPr>
            <a:lvl6pPr marL="2514600" indent="-228600" eaLnBrk="0" fontAlgn="base" hangingPunct="0">
              <a:spcBef>
                <a:spcPct val="0"/>
              </a:spcBef>
              <a:spcAft>
                <a:spcPct val="0"/>
              </a:spcAft>
              <a:defRPr>
                <a:solidFill>
                  <a:schemeClr val="tx1"/>
                </a:solidFill>
                <a:latin typeface="Verdana" panose="020B0604030504040204" pitchFamily="34" charset="0"/>
              </a:defRPr>
            </a:lvl6pPr>
            <a:lvl7pPr marL="2971800" indent="-228600" eaLnBrk="0" fontAlgn="base" hangingPunct="0">
              <a:spcBef>
                <a:spcPct val="0"/>
              </a:spcBef>
              <a:spcAft>
                <a:spcPct val="0"/>
              </a:spcAft>
              <a:defRPr>
                <a:solidFill>
                  <a:schemeClr val="tx1"/>
                </a:solidFill>
                <a:latin typeface="Verdana" panose="020B0604030504040204" pitchFamily="34" charset="0"/>
              </a:defRPr>
            </a:lvl7pPr>
            <a:lvl8pPr marL="3429000" indent="-228600" eaLnBrk="0" fontAlgn="base" hangingPunct="0">
              <a:spcBef>
                <a:spcPct val="0"/>
              </a:spcBef>
              <a:spcAft>
                <a:spcPct val="0"/>
              </a:spcAft>
              <a:defRPr>
                <a:solidFill>
                  <a:schemeClr val="tx1"/>
                </a:solidFill>
                <a:latin typeface="Verdana" panose="020B0604030504040204" pitchFamily="34" charset="0"/>
              </a:defRPr>
            </a:lvl8pPr>
            <a:lvl9pPr marL="3886200" indent="-228600" eaLnBrk="0" fontAlgn="base" hangingPunct="0">
              <a:spcBef>
                <a:spcPct val="0"/>
              </a:spcBef>
              <a:spcAft>
                <a:spcPct val="0"/>
              </a:spcAft>
              <a:defRPr>
                <a:solidFill>
                  <a:schemeClr val="tx1"/>
                </a:solidFill>
                <a:latin typeface="Verdana" panose="020B0604030504040204" pitchFamily="34" charset="0"/>
              </a:defRPr>
            </a:lvl9pPr>
          </a:lstStyle>
          <a:p>
            <a:r>
              <a:rPr lang="en-GB" altLang="en-US" sz="2400"/>
              <a:t>Surname, initial(s). (year) Title of article, (online).  Available at </a:t>
            </a:r>
            <a:r>
              <a:rPr lang="en-GB" altLang="en-US" sz="2400" u="sng"/>
              <a:t>URL (emphasised)</a:t>
            </a:r>
            <a:r>
              <a:rPr lang="en-GB" altLang="en-US" sz="2400"/>
              <a:t>.  Date of access.</a:t>
            </a:r>
            <a:endParaRPr lang="en-US" altLang="en-US" sz="2400"/>
          </a:p>
        </p:txBody>
      </p:sp>
    </p:spTree>
    <p:extLst>
      <p:ext uri="{BB962C8B-B14F-4D97-AF65-F5344CB8AC3E}">
        <p14:creationId xmlns:p14="http://schemas.microsoft.com/office/powerpoint/2010/main" val="24540954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2765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7651">
                                            <p:txEl>
                                              <p:pRg st="3" end="3"/>
                                            </p:txEl>
                                          </p:spTgt>
                                        </p:tgtEl>
                                        <p:attrNameLst>
                                          <p:attrName>style.visibility</p:attrName>
                                        </p:attrNameLst>
                                      </p:cBhvr>
                                      <p:to>
                                        <p:strVal val="visible"/>
                                      </p:to>
                                    </p:set>
                                  </p:childTnLst>
                                </p:cTn>
                              </p:par>
                            </p:childTnLst>
                          </p:cTn>
                        </p:par>
                      </p:childTnLst>
                    </p:cTn>
                  </p:par>
                  <p:par>
                    <p:cTn id="13" fill="hold" nodeType="clickPar">
                      <p:stCondLst>
                        <p:cond delay="indefinite"/>
                      </p:stCondLst>
                      <p:childTnLst>
                        <p:par>
                          <p:cTn id="14" fill="hold" nodeType="withGroup">
                            <p:stCondLst>
                              <p:cond delay="0"/>
                            </p:stCondLst>
                            <p:childTnLst>
                              <p:par>
                                <p:cTn id="15" presetID="1" presetClass="entr" presetSubtype="0" fill="hold" nodeType="clickEffect">
                                  <p:stCondLst>
                                    <p:cond delay="0"/>
                                  </p:stCondLst>
                                  <p:childTnLst>
                                    <p:set>
                                      <p:cBhvr>
                                        <p:cTn id="16" dur="1" fill="hold">
                                          <p:stCondLst>
                                            <p:cond delay="0"/>
                                          </p:stCondLst>
                                        </p:cTn>
                                        <p:tgtEl>
                                          <p:spTgt spid="27651">
                                            <p:txEl>
                                              <p:pRg st="5" end="5"/>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27651">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274638"/>
            <a:ext cx="8229600" cy="634082"/>
          </a:xfrm>
        </p:spPr>
        <p:txBody>
          <a:bodyPr>
            <a:normAutofit fontScale="90000"/>
          </a:bodyPr>
          <a:lstStyle/>
          <a:p>
            <a:pPr algn="ctr">
              <a:defRPr/>
            </a:pPr>
            <a:r>
              <a:rPr lang="en-GB" dirty="0" smtClean="0"/>
              <a:t>Summary</a:t>
            </a:r>
            <a:endParaRPr lang="en-GB" dirty="0"/>
          </a:p>
        </p:txBody>
      </p:sp>
      <p:sp>
        <p:nvSpPr>
          <p:cNvPr id="2" name="Content Placeholder 1"/>
          <p:cNvSpPr>
            <a:spLocks noGrp="1"/>
          </p:cNvSpPr>
          <p:nvPr>
            <p:ph idx="1"/>
          </p:nvPr>
        </p:nvSpPr>
        <p:spPr>
          <a:xfrm>
            <a:off x="1981200" y="981076"/>
            <a:ext cx="8229600" cy="5026025"/>
          </a:xfrm>
        </p:spPr>
        <p:txBody>
          <a:bodyPr>
            <a:normAutofit lnSpcReduction="10000"/>
          </a:bodyPr>
          <a:lstStyle/>
          <a:p>
            <a:pPr marL="109728" indent="0">
              <a:buNone/>
              <a:defRPr/>
            </a:pPr>
            <a:r>
              <a:rPr lang="en-GB" sz="1800" i="1" dirty="0"/>
              <a:t>Book Example</a:t>
            </a:r>
          </a:p>
          <a:p>
            <a:pPr marL="365125" lvl="1" indent="-255588">
              <a:spcBef>
                <a:spcPts val="400"/>
              </a:spcBef>
              <a:buSzPct val="68000"/>
              <a:buFont typeface="Wingdings 3" pitchFamily="18" charset="2"/>
              <a:buChar char=""/>
              <a:defRPr/>
            </a:pPr>
            <a:r>
              <a:rPr lang="en-GB" sz="1800" dirty="0" err="1"/>
              <a:t>Senn</a:t>
            </a:r>
            <a:r>
              <a:rPr lang="en-GB" sz="1800" dirty="0"/>
              <a:t>, J.A. (2008) </a:t>
            </a:r>
            <a:r>
              <a:rPr lang="en-GB" sz="1800" u="sng" dirty="0"/>
              <a:t>Information Technology in Business</a:t>
            </a:r>
            <a:r>
              <a:rPr lang="en-GB" sz="1800" dirty="0"/>
              <a:t>, 8</a:t>
            </a:r>
            <a:r>
              <a:rPr lang="en-GB" sz="1800" baseline="30000" dirty="0"/>
              <a:t>th</a:t>
            </a:r>
            <a:r>
              <a:rPr lang="en-GB" sz="1800" dirty="0"/>
              <a:t> Ed., Prentice Hall: New Jersey, USA</a:t>
            </a:r>
            <a:endParaRPr lang="en-US" sz="1800" dirty="0"/>
          </a:p>
          <a:p>
            <a:pPr marL="365760" indent="-256032">
              <a:buFont typeface="Wingdings 3"/>
              <a:buChar char=""/>
              <a:defRPr/>
            </a:pPr>
            <a:endParaRPr lang="en-GB" sz="1800" dirty="0"/>
          </a:p>
          <a:p>
            <a:pPr marL="109728" indent="0">
              <a:buNone/>
              <a:defRPr/>
            </a:pPr>
            <a:r>
              <a:rPr lang="en-GB" sz="1800" i="1" dirty="0"/>
              <a:t>Journal Article</a:t>
            </a:r>
            <a:endParaRPr lang="en-US" sz="1800" i="1" dirty="0"/>
          </a:p>
          <a:p>
            <a:pPr marL="621792" lvl="1">
              <a:spcBef>
                <a:spcPts val="324"/>
              </a:spcBef>
              <a:buFont typeface="Verdana"/>
              <a:buChar char="◦"/>
              <a:defRPr/>
            </a:pPr>
            <a:r>
              <a:rPr lang="en-GB" sz="1800" dirty="0"/>
              <a:t>Clarke, R. (2008)</a:t>
            </a:r>
            <a:r>
              <a:rPr lang="en-GB" sz="1800" i="1" dirty="0"/>
              <a:t> </a:t>
            </a:r>
            <a:r>
              <a:rPr lang="en-GB" sz="1800" dirty="0"/>
              <a:t>Information Technology and </a:t>
            </a:r>
            <a:r>
              <a:rPr lang="en-GB" sz="1800" dirty="0" err="1"/>
              <a:t>Dataveillance</a:t>
            </a:r>
            <a:r>
              <a:rPr lang="en-GB" sz="1800" dirty="0"/>
              <a:t>, </a:t>
            </a:r>
            <a:r>
              <a:rPr lang="en-GB" sz="1800" u="sng" dirty="0"/>
              <a:t>Communications of the ACM</a:t>
            </a:r>
            <a:r>
              <a:rPr lang="en-GB" sz="1800" dirty="0"/>
              <a:t>, </a:t>
            </a:r>
            <a:r>
              <a:rPr lang="en-GB" sz="1800" dirty="0" err="1"/>
              <a:t>Vol</a:t>
            </a:r>
            <a:r>
              <a:rPr lang="en-GB" sz="1800" dirty="0"/>
              <a:t> 35, part 5, pp. 60-67</a:t>
            </a:r>
            <a:endParaRPr lang="en-US" sz="1800" dirty="0"/>
          </a:p>
          <a:p>
            <a:pPr marL="621792" lvl="1">
              <a:spcBef>
                <a:spcPts val="324"/>
              </a:spcBef>
              <a:buNone/>
              <a:defRPr/>
            </a:pPr>
            <a:r>
              <a:rPr lang="en-GB" sz="1800" b="1" dirty="0"/>
              <a:t> </a:t>
            </a:r>
            <a:endParaRPr lang="en-US" sz="1800" dirty="0"/>
          </a:p>
          <a:p>
            <a:pPr marL="365760" indent="-256032">
              <a:buNone/>
              <a:defRPr/>
            </a:pPr>
            <a:r>
              <a:rPr lang="en-GB" sz="1800" i="1" dirty="0"/>
              <a:t>Newspaper article:</a:t>
            </a:r>
            <a:endParaRPr lang="en-US" sz="1800" dirty="0"/>
          </a:p>
          <a:p>
            <a:pPr marL="621792" lvl="1">
              <a:spcBef>
                <a:spcPts val="324"/>
              </a:spcBef>
              <a:buFont typeface="Verdana"/>
              <a:buChar char="◦"/>
              <a:defRPr/>
            </a:pPr>
            <a:r>
              <a:rPr lang="en-GB" sz="1800" dirty="0"/>
              <a:t>Hoare, S.  (2009)</a:t>
            </a:r>
            <a:r>
              <a:rPr lang="en-GB" sz="1800" i="1" dirty="0"/>
              <a:t> </a:t>
            </a:r>
            <a:r>
              <a:rPr lang="en-GB" sz="1800" dirty="0"/>
              <a:t>Online buyers get hi-tech guarantees</a:t>
            </a:r>
            <a:r>
              <a:rPr lang="en-GB" sz="1800" i="1" dirty="0"/>
              <a:t>,</a:t>
            </a:r>
            <a:r>
              <a:rPr lang="en-GB" sz="1800" dirty="0"/>
              <a:t> </a:t>
            </a:r>
            <a:r>
              <a:rPr lang="en-GB" sz="1800" u="sng" dirty="0"/>
              <a:t>The Times</a:t>
            </a:r>
            <a:r>
              <a:rPr lang="en-GB" sz="1800" dirty="0"/>
              <a:t>, 8</a:t>
            </a:r>
            <a:r>
              <a:rPr lang="en-GB" sz="1800" baseline="30000" dirty="0"/>
              <a:t>th</a:t>
            </a:r>
            <a:r>
              <a:rPr lang="en-GB" sz="1800" dirty="0"/>
              <a:t> December, p. 27</a:t>
            </a:r>
          </a:p>
          <a:p>
            <a:pPr marL="621792" lvl="1">
              <a:spcBef>
                <a:spcPts val="324"/>
              </a:spcBef>
              <a:buFont typeface="Verdana"/>
              <a:buChar char="◦"/>
              <a:defRPr/>
            </a:pPr>
            <a:endParaRPr lang="en-GB" sz="1800" i="1" dirty="0"/>
          </a:p>
          <a:p>
            <a:pPr marL="176213" lvl="1" indent="0">
              <a:spcBef>
                <a:spcPts val="324"/>
              </a:spcBef>
              <a:buNone/>
              <a:defRPr/>
            </a:pPr>
            <a:r>
              <a:rPr lang="en-GB" sz="1800" i="1" dirty="0"/>
              <a:t>Website Example</a:t>
            </a:r>
          </a:p>
          <a:p>
            <a:pPr marL="621792" lvl="1">
              <a:spcBef>
                <a:spcPts val="324"/>
              </a:spcBef>
              <a:buFont typeface="Verdana"/>
              <a:buChar char="◦"/>
              <a:defRPr/>
            </a:pPr>
            <a:r>
              <a:rPr lang="en-GB" sz="1800" dirty="0"/>
              <a:t>Moor, J. (2008) Can Cyberspace Be Just? (online).</a:t>
            </a:r>
            <a:r>
              <a:rPr lang="en-GB" sz="1800" i="1" dirty="0"/>
              <a:t> </a:t>
            </a:r>
            <a:r>
              <a:rPr lang="en-GB" sz="1800" dirty="0"/>
              <a:t>Available at </a:t>
            </a:r>
            <a:r>
              <a:rPr lang="en-GB" sz="1800" u="sng" dirty="0">
                <a:hlinkClick r:id="rId3"/>
              </a:rPr>
              <a:t>http://www.univ.trieste.it/~dipfilo/etica_e_politica/1999_2/moor.html</a:t>
            </a:r>
            <a:r>
              <a:rPr lang="en-GB" sz="1800" dirty="0"/>
              <a:t>.  Accessed 20 November 2009</a:t>
            </a:r>
          </a:p>
          <a:p>
            <a:pPr marL="621792" lvl="1">
              <a:spcBef>
                <a:spcPts val="324"/>
              </a:spcBef>
              <a:buFont typeface="Verdana"/>
              <a:buChar char="◦"/>
              <a:defRPr/>
            </a:pPr>
            <a:endParaRPr lang="en-GB" dirty="0" smtClean="0"/>
          </a:p>
          <a:p>
            <a:pPr marL="621792" lvl="1">
              <a:spcBef>
                <a:spcPts val="324"/>
              </a:spcBef>
              <a:buFont typeface="Verdana"/>
              <a:buChar char="◦"/>
              <a:defRPr/>
            </a:pPr>
            <a:endParaRPr lang="en-US" dirty="0" smtClean="0"/>
          </a:p>
          <a:p>
            <a:pPr marL="365760" indent="-256032">
              <a:buFont typeface="Wingdings 3"/>
              <a:buChar char=""/>
              <a:defRPr/>
            </a:pPr>
            <a:endParaRPr lang="en-GB" dirty="0"/>
          </a:p>
        </p:txBody>
      </p:sp>
    </p:spTree>
    <p:extLst>
      <p:ext uri="{BB962C8B-B14F-4D97-AF65-F5344CB8AC3E}">
        <p14:creationId xmlns:p14="http://schemas.microsoft.com/office/powerpoint/2010/main" val="279386791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Integral</Template>
  <TotalTime>0</TotalTime>
  <Words>1116</Words>
  <Application>Microsoft Office PowerPoint</Application>
  <PresentationFormat>Widescreen</PresentationFormat>
  <Paragraphs>126</Paragraphs>
  <Slides>20</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20</vt:i4>
      </vt:variant>
    </vt:vector>
  </HeadingPairs>
  <TitlesOfParts>
    <vt:vector size="28" baseType="lpstr">
      <vt:lpstr>Arial</vt:lpstr>
      <vt:lpstr>Calibri</vt:lpstr>
      <vt:lpstr>Tw Cen MT</vt:lpstr>
      <vt:lpstr>Tw Cen MT Condensed</vt:lpstr>
      <vt:lpstr>Verdana</vt:lpstr>
      <vt:lpstr>Wingdings</vt:lpstr>
      <vt:lpstr>Wingdings 3</vt:lpstr>
      <vt:lpstr>Integral</vt:lpstr>
      <vt:lpstr>Referencing Refresher</vt:lpstr>
      <vt:lpstr>Submitting a Draft</vt:lpstr>
      <vt:lpstr>Failure to meet Submission date</vt:lpstr>
      <vt:lpstr>What’s NOT a Good Reason?</vt:lpstr>
      <vt:lpstr>Resits/Re-Works</vt:lpstr>
      <vt:lpstr>Absence</vt:lpstr>
      <vt:lpstr>Golden Rules!</vt:lpstr>
      <vt:lpstr>Using citations within the text/main body of your report or paper</vt:lpstr>
      <vt:lpstr>Page number Required in the citation   </vt:lpstr>
      <vt:lpstr>You MUST include a Bibliography ALWAYS!</vt:lpstr>
      <vt:lpstr>Your Bibliography MUST be alphabetical!</vt:lpstr>
      <vt:lpstr>This is NOT a Bibliography!!</vt:lpstr>
      <vt:lpstr>Book</vt:lpstr>
      <vt:lpstr>Book examples</vt:lpstr>
      <vt:lpstr>Secondary references</vt:lpstr>
      <vt:lpstr>Journal Article  (and newspapers, magazines, etc.)</vt:lpstr>
      <vt:lpstr>Examples</vt:lpstr>
      <vt:lpstr>Youtube </vt:lpstr>
      <vt:lpstr>Online Source </vt:lpstr>
      <vt:lpstr>Summary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Referencing Refresher</dc:title>
  <dc:creator>wynne jones</dc:creator>
  <cp:lastModifiedBy>wynne jones</cp:lastModifiedBy>
  <cp:revision>2</cp:revision>
  <dcterms:created xsi:type="dcterms:W3CDTF">2018-02-09T16:31:31Z</dcterms:created>
  <dcterms:modified xsi:type="dcterms:W3CDTF">2018-02-09T16:32:23Z</dcterms:modified>
</cp:coreProperties>
</file>