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48" d="100"/>
          <a:sy n="48" d="100"/>
        </p:scale>
        <p:origin x="21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E12C4-7FBE-4026-931F-C8D8916CBF46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B0645-F9E0-4111-94D9-BAFE24100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133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E12C4-7FBE-4026-931F-C8D8916CBF46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B0645-F9E0-4111-94D9-BAFE24100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7978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E12C4-7FBE-4026-931F-C8D8916CBF46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B0645-F9E0-4111-94D9-BAFE24100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716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E12C4-7FBE-4026-931F-C8D8916CBF46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B0645-F9E0-4111-94D9-BAFE24100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688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E12C4-7FBE-4026-931F-C8D8916CBF46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B0645-F9E0-4111-94D9-BAFE24100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00978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E12C4-7FBE-4026-931F-C8D8916CBF46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B0645-F9E0-4111-94D9-BAFE24100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9841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E12C4-7FBE-4026-931F-C8D8916CBF46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B0645-F9E0-4111-94D9-BAFE24100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55765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E12C4-7FBE-4026-931F-C8D8916CBF46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B0645-F9E0-4111-94D9-BAFE24100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15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E12C4-7FBE-4026-931F-C8D8916CBF46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B0645-F9E0-4111-94D9-BAFE24100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473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E12C4-7FBE-4026-931F-C8D8916CBF46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B0645-F9E0-4111-94D9-BAFE24100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15120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AE12C4-7FBE-4026-931F-C8D8916CBF46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B0645-F9E0-4111-94D9-BAFE24100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46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AE12C4-7FBE-4026-931F-C8D8916CBF46}" type="datetimeFigureOut">
              <a:rPr lang="en-GB" smtClean="0"/>
              <a:t>30/04/2020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7B0645-F9E0-4111-94D9-BAFE24100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0878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dsreport.com/article/1678367/london-lockdown-covid-19-controls-impacting-air-pollution-levels-capital" TargetMode="External"/><Relationship Id="rId13" Type="http://schemas.openxmlformats.org/officeDocument/2006/relationships/hyperlink" Target="https://www.independent.co.uk/news/science/extinction-rebellion-protests-scientists-climate-change-london-amsterdam-a9154336.html" TargetMode="External"/><Relationship Id="rId18" Type="http://schemas.openxmlformats.org/officeDocument/2006/relationships/hyperlink" Target="https://www.theguardian.com/environment/2019/oct/19/older-generations-will-never-understand-extinction-rebellion-xr-youth-on-being-heard" TargetMode="External"/><Relationship Id="rId3" Type="http://schemas.openxmlformats.org/officeDocument/2006/relationships/hyperlink" Target="https://www.theguardian.com/world/2020/apr/20/oil-prices-sink-to-20-year-low-as-un-sounds-alarm-on-to-covid-19-relief-fund" TargetMode="External"/><Relationship Id="rId21" Type="http://schemas.openxmlformats.org/officeDocument/2006/relationships/hyperlink" Target="https://www.theguardian.com/uk-news/video/2020/mar/31/goats-take-over-empty-welsh-streets-llandudno-coronavirus-lockdown-video" TargetMode="External"/><Relationship Id="rId7" Type="http://schemas.openxmlformats.org/officeDocument/2006/relationships/hyperlink" Target="https://www.standard.co.uk/lifestyle/london-life/extinction-rebellion-co-founder-gail-bradbrook-interview-a4196266.html" TargetMode="External"/><Relationship Id="rId12" Type="http://schemas.openxmlformats.org/officeDocument/2006/relationships/hyperlink" Target="https://greenworld.org.uk/article/extinction-rebellion-campaigners-arrested-london" TargetMode="External"/><Relationship Id="rId17" Type="http://schemas.openxmlformats.org/officeDocument/2006/relationships/hyperlink" Target="http://www.glbtqarchive.com/ssh/paragraph_175_S.pdf" TargetMode="External"/><Relationship Id="rId2" Type="http://schemas.openxmlformats.org/officeDocument/2006/relationships/hyperlink" Target="https://www.independent.co.uk/news/uk/politics/jeremy-corbyn-election-result-vote-share-increased-1945-clement-attlee-a7781706.html" TargetMode="External"/><Relationship Id="rId16" Type="http://schemas.openxmlformats.org/officeDocument/2006/relationships/hyperlink" Target="https://www.fatsoma.com/johnmooressu/f7p1vnba/extinction-rebellion-the-science-of-climate-change" TargetMode="External"/><Relationship Id="rId20" Type="http://schemas.openxmlformats.org/officeDocument/2006/relationships/hyperlink" Target="https://www.gov.scot/publications/coronavirus-covid-19-business-and-social-distancing-guidance/pages/publication-histor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world/2014/oct/26/the-truth-behind-americas-most-famous-gay-hate-murder-matthew-shepard" TargetMode="External"/><Relationship Id="rId11" Type="http://schemas.openxmlformats.org/officeDocument/2006/relationships/hyperlink" Target="https://www.climatechangenews.com/2019/11/04/trump-begins-formal-us-withdrawal-paris-agreement/" TargetMode="External"/><Relationship Id="rId24" Type="http://schemas.openxmlformats.org/officeDocument/2006/relationships/image" Target="../media/image1.png"/><Relationship Id="rId5" Type="http://schemas.openxmlformats.org/officeDocument/2006/relationships/hyperlink" Target="https://www.bbc.co.uk/news/uk-48607989" TargetMode="External"/><Relationship Id="rId15" Type="http://schemas.openxmlformats.org/officeDocument/2006/relationships/hyperlink" Target="https://www.iflscience.com/environment/fish-and-dolphins-return-to-the-waters-of-italy-after-the-covid19-quarantine-measures/" TargetMode="External"/><Relationship Id="rId23" Type="http://schemas.openxmlformats.org/officeDocument/2006/relationships/hyperlink" Target="https://www.voguebusiness.com/companies/fashion-industry-crisis-deepens-amid-covid-19-chaos" TargetMode="External"/><Relationship Id="rId10" Type="http://schemas.openxmlformats.org/officeDocument/2006/relationships/hyperlink" Target="https://rebellion.earth/the-truth/about-us/" TargetMode="External"/><Relationship Id="rId19" Type="http://schemas.openxmlformats.org/officeDocument/2006/relationships/hyperlink" Target="https://climate.nasa.gov/" TargetMode="External"/><Relationship Id="rId4" Type="http://schemas.openxmlformats.org/officeDocument/2006/relationships/hyperlink" Target="https://www.theguardian.com/commentisfree/2019/oct/07/extinction-rebellion-new-protests-politicians" TargetMode="External"/><Relationship Id="rId9" Type="http://schemas.openxmlformats.org/officeDocument/2006/relationships/hyperlink" Target="https://www.theguardian.com/environment/2019/apr/21/extinction-rebellion-london-protesters-offer-pause-climate-action" TargetMode="External"/><Relationship Id="rId14" Type="http://schemas.openxmlformats.org/officeDocument/2006/relationships/hyperlink" Target="https://www.crwflags.com/fotw/flags/int%7Dxr.html" TargetMode="External"/><Relationship Id="rId22" Type="http://schemas.openxmlformats.org/officeDocument/2006/relationships/hyperlink" Target="https://www.theguardian.com/environment/2019/apr/25/extinction-rebellion-assessing-the-impac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group of people standing in front of a crowd&#10;&#10;Description automatically generated">
            <a:extLst>
              <a:ext uri="{FF2B5EF4-FFF2-40B4-BE49-F238E27FC236}">
                <a16:creationId xmlns:a16="http://schemas.microsoft.com/office/drawing/2014/main" id="{E104594C-A64D-4A49-ACE0-E1257162000F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alphaModFix amt="33000"/>
          </a:blip>
          <a:srcRect l="20782" r="46452"/>
          <a:stretch/>
        </p:blipFill>
        <p:spPr>
          <a:xfrm>
            <a:off x="20" y="10"/>
            <a:ext cx="6857980" cy="12191990"/>
          </a:xfrm>
          <a:prstGeom prst="rect">
            <a:avLst/>
          </a:prstGeom>
        </p:spPr>
      </p:pic>
      <p:pic>
        <p:nvPicPr>
          <p:cNvPr id="14" name="Picture 13" descr="Extinction Rebellion: The Science of Climate Change at Liverpool ...">
            <a:extLst>
              <a:ext uri="{FF2B5EF4-FFF2-40B4-BE49-F238E27FC236}">
                <a16:creationId xmlns:a16="http://schemas.microsoft.com/office/drawing/2014/main" id="{7D330483-FB8F-41C3-808A-5DA528B6A119}"/>
              </a:ext>
            </a:extLst>
          </p:cNvPr>
          <p:cNvPicPr/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70" r="594" b="17157"/>
          <a:stretch/>
        </p:blipFill>
        <p:spPr bwMode="auto">
          <a:xfrm>
            <a:off x="0" y="0"/>
            <a:ext cx="6858000" cy="238539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7A41710-4E37-438A-8977-FA45BD0C5B78}"/>
              </a:ext>
            </a:extLst>
          </p:cNvPr>
          <p:cNvSpPr txBox="1"/>
          <p:nvPr/>
        </p:nvSpPr>
        <p:spPr>
          <a:xfrm>
            <a:off x="3717235" y="2016059"/>
            <a:ext cx="31407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By Poppy-Jo Purcell (1707811)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F8CE85-3402-42DF-B05E-A15A74AAA448}"/>
              </a:ext>
            </a:extLst>
          </p:cNvPr>
          <p:cNvSpPr txBox="1"/>
          <p:nvPr/>
        </p:nvSpPr>
        <p:spPr>
          <a:xfrm>
            <a:off x="2037522" y="2640274"/>
            <a:ext cx="264380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Social Impacts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C8B30E-5068-41B9-B669-FA11EFA0EA71}"/>
              </a:ext>
            </a:extLst>
          </p:cNvPr>
          <p:cNvSpPr txBox="1"/>
          <p:nvPr/>
        </p:nvSpPr>
        <p:spPr>
          <a:xfrm>
            <a:off x="1860938" y="5318745"/>
            <a:ext cx="29817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Cultural Impacts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E147B9B-14B7-4104-895E-CFC646919FEC}"/>
              </a:ext>
            </a:extLst>
          </p:cNvPr>
          <p:cNvSpPr txBox="1"/>
          <p:nvPr/>
        </p:nvSpPr>
        <p:spPr>
          <a:xfrm>
            <a:off x="1503130" y="7614216"/>
            <a:ext cx="369735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Political Influences</a:t>
            </a:r>
          </a:p>
        </p:txBody>
      </p:sp>
      <p:sp>
        <p:nvSpPr>
          <p:cNvPr id="10" name="Ribbon: Tilted Up 9">
            <a:extLst>
              <a:ext uri="{FF2B5EF4-FFF2-40B4-BE49-F238E27FC236}">
                <a16:creationId xmlns:a16="http://schemas.microsoft.com/office/drawing/2014/main" id="{B0967CAC-3970-4C28-8159-0EE121A98E92}"/>
              </a:ext>
            </a:extLst>
          </p:cNvPr>
          <p:cNvSpPr/>
          <p:nvPr/>
        </p:nvSpPr>
        <p:spPr>
          <a:xfrm>
            <a:off x="59636" y="10336695"/>
            <a:ext cx="6698974" cy="1570383"/>
          </a:xfrm>
          <a:prstGeom prst="ribbon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83E47DE-E058-423F-B6AA-44A8F76E0F08}"/>
              </a:ext>
            </a:extLst>
          </p:cNvPr>
          <p:cNvSpPr txBox="1"/>
          <p:nvPr/>
        </p:nvSpPr>
        <p:spPr>
          <a:xfrm>
            <a:off x="1510749" y="10433712"/>
            <a:ext cx="369735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>
                <a:latin typeface="Harlow Solid Italic" panose="04030604020F02020D02" pitchFamily="82" charset="0"/>
              </a:rPr>
              <a:t>For a Healthy and Prosperous World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D2262C6-32BE-462B-8AF6-414637F7495C}"/>
              </a:ext>
            </a:extLst>
          </p:cNvPr>
          <p:cNvSpPr txBox="1"/>
          <p:nvPr/>
        </p:nvSpPr>
        <p:spPr>
          <a:xfrm>
            <a:off x="1013792" y="5544949"/>
            <a:ext cx="57249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D0D6CCB-1FB1-4078-A65D-4FA02AC2A436}"/>
              </a:ext>
            </a:extLst>
          </p:cNvPr>
          <p:cNvSpPr txBox="1"/>
          <p:nvPr/>
        </p:nvSpPr>
        <p:spPr>
          <a:xfrm>
            <a:off x="546653" y="3230972"/>
            <a:ext cx="57249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haroni" panose="020B0604020202020204" pitchFamily="2" charset="-79"/>
                <a:cs typeface="Aharoni" panose="020B0604020202020204" pitchFamily="2" charset="-79"/>
              </a:rPr>
              <a:t>‘We openly challenge ourselves and this toxic system, leaving our comfort zones to take action for change’ </a:t>
            </a:r>
          </a:p>
          <a:p>
            <a:pPr algn="ctr"/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(Extinction Rebellion, 2020).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A8DC282-5451-49B2-B10E-C5E79D81C97C}"/>
              </a:ext>
            </a:extLst>
          </p:cNvPr>
          <p:cNvSpPr txBox="1"/>
          <p:nvPr/>
        </p:nvSpPr>
        <p:spPr>
          <a:xfrm>
            <a:off x="290555" y="5976463"/>
            <a:ext cx="612250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‘We need a regenerative culture—creating a culture that is healthy, resilient, and adaptable’ 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(Extinction Rebellion, 2020).</a:t>
            </a:r>
            <a:endParaRPr lang="en-GB" sz="12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079D7F1-7A92-44F1-B349-CACF1899335F}"/>
              </a:ext>
            </a:extLst>
          </p:cNvPr>
          <p:cNvSpPr txBox="1"/>
          <p:nvPr/>
        </p:nvSpPr>
        <p:spPr>
          <a:xfrm>
            <a:off x="670891" y="8212503"/>
            <a:ext cx="551621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dirty="0">
                <a:latin typeface="Aharoni" panose="02010803020104030203" pitchFamily="2" charset="-79"/>
                <a:cs typeface="Aharoni" panose="02010803020104030203" pitchFamily="2" charset="-79"/>
              </a:rPr>
              <a:t>‘Government must tell the truth by declaring a climate and ecological emergency, working with other institutions to communicate the urgency for change’  </a:t>
            </a:r>
            <a:r>
              <a:rPr lang="en-GB" sz="1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(Extinction Rebellion, 2020).</a:t>
            </a:r>
            <a:endParaRPr lang="en-GB" sz="12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ACBDFB0-EB85-478E-8199-BF12EAB9B46D}"/>
              </a:ext>
            </a:extLst>
          </p:cNvPr>
          <p:cNvCxnSpPr>
            <a:cxnSpLocks/>
          </p:cNvCxnSpPr>
          <p:nvPr/>
        </p:nvCxnSpPr>
        <p:spPr>
          <a:xfrm>
            <a:off x="0" y="4968240"/>
            <a:ext cx="6858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1031422-BA24-4AB8-84B3-0198B31CA35C}"/>
              </a:ext>
            </a:extLst>
          </p:cNvPr>
          <p:cNvCxnSpPr>
            <a:cxnSpLocks/>
          </p:cNvCxnSpPr>
          <p:nvPr/>
        </p:nvCxnSpPr>
        <p:spPr>
          <a:xfrm>
            <a:off x="-19877" y="7360920"/>
            <a:ext cx="6858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570054ED-7A73-4715-A59B-1931C8B5D366}"/>
              </a:ext>
            </a:extLst>
          </p:cNvPr>
          <p:cNvCxnSpPr>
            <a:cxnSpLocks/>
          </p:cNvCxnSpPr>
          <p:nvPr/>
        </p:nvCxnSpPr>
        <p:spPr>
          <a:xfrm>
            <a:off x="-19877" y="2385391"/>
            <a:ext cx="6858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Straight Connector 24">
            <a:extLst>
              <a:ext uri="{FF2B5EF4-FFF2-40B4-BE49-F238E27FC236}">
                <a16:creationId xmlns:a16="http://schemas.microsoft.com/office/drawing/2014/main" id="{6B902C5C-3F34-48F1-A416-D99DDF28BA65}"/>
              </a:ext>
            </a:extLst>
          </p:cNvPr>
          <p:cNvCxnSpPr>
            <a:cxnSpLocks/>
          </p:cNvCxnSpPr>
          <p:nvPr/>
        </p:nvCxnSpPr>
        <p:spPr>
          <a:xfrm>
            <a:off x="0" y="10070326"/>
            <a:ext cx="685800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AC06B81-59AD-4138-9DF4-D5CB5DFDDF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308457" y="10928496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6619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08050"/>
    </mc:Choice>
    <mc:Fallback xmlns="">
      <p:transition spd="slow" advTm="100805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8050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94C787-D55B-4CA2-901E-220E09BFA8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1486" y="324558"/>
            <a:ext cx="5915025" cy="561618"/>
          </a:xfrm>
        </p:spPr>
        <p:txBody>
          <a:bodyPr/>
          <a:lstStyle/>
          <a:p>
            <a:pPr algn="ctr"/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4B61FF-33D6-4A02-821A-526EAF3FC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886176"/>
            <a:ext cx="6857999" cy="10981268"/>
          </a:xfrm>
        </p:spPr>
        <p:txBody>
          <a:bodyPr>
            <a:noAutofit/>
          </a:bodyPr>
          <a:lstStyle/>
          <a:p>
            <a:pPr lvl="0"/>
            <a:r>
              <a:rPr lang="en-GB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Agerholm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H. (2017) 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Jeremy Corbyn Increased Labour's Vote Share More Than Any Leader Since 1945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https://www.independent.co.uk/news/uk/politics/jeremy-corbyn-election-result-vote-share-increased-1945-clement-attlee-a7781706.html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22 April 2020).</a:t>
            </a:r>
          </a:p>
          <a:p>
            <a:pPr lvl="0"/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Ambrose, J. (2020) 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Oil Prices Dip Below Zero as Producers Forced to Pay to Dispose of Excess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https://www.theguardian.com/world/2020/apr/20/oil-prices-sink-to-20-year-low-as-un-sounds-alarm-on-to-covid-19-relief-fund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30 April 2020).</a:t>
            </a:r>
          </a:p>
          <a:p>
            <a:pPr lvl="0"/>
            <a:r>
              <a:rPr lang="en-GB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Barasi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(2019) 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Extinction Rebellion Has Won the First Battle – Now It Must Win The War.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https://www.theguardian.com/commentisfree/2019/oct/07/extinction-rebellion-new-protests-politicians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22 April 2020).</a:t>
            </a: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BBC (2019) 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 Does Extinction Rebellion Want?.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US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https://www.bbc.co.uk/news/uk-48607989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19 April 2020).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Bennett, L., </a:t>
            </a:r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Couldry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 &amp; Curran, J. (2020) 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Contesting Media Power: Alternative media in a networked world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Oxford: Roman &amp; Littlefield Publishers Inc., pp.8-26.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Bindel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(2014) 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Truth Behind </a:t>
            </a:r>
            <a:r>
              <a:rPr lang="en-GB" sz="85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America’S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Most Famous Gay-Hate Murder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6"/>
              </a:rPr>
              <a:t>https://www.theguardian.com/world/2014/oct/26/the-truth-behind-americas-most-famous-gay-hate-murder-matthew-shepard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22 April 2020).</a:t>
            </a: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Butler, S. (2019) 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Extinction </a:t>
            </a:r>
            <a:r>
              <a:rPr lang="en-US" sz="850" i="1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Rebellion’S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Co-Founder on Bringing London To A Standstill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https://www.standard.co.uk/lifestyle/london-life/extinction-rebellion-co-founder-gail-bradbrook-interview-a4196266.html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19 April 2020).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Callan, E., &amp; Thomas, J. (2013) 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Environmental Economics &amp; Management: Theory, Policy and Applications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(6th ed.). Delhi: </a:t>
            </a:r>
            <a:r>
              <a:rPr lang="en-GB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Centgage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Learning.</a:t>
            </a:r>
          </a:p>
          <a:p>
            <a:pPr lvl="0"/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Carpenter, J. (2020) 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London Lockdown: How Covid-19 Controls Are Impacting Air Pollution Levels in The Capital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8"/>
              </a:rPr>
              <a:t>https://www.endsreport.com/article/1678367/london-lockdown-covid-19-controls-impacting-air-pollution-levels-capital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30 April 2020).</a:t>
            </a:r>
          </a:p>
          <a:p>
            <a:pPr lvl="0"/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Chinnasamy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S. &amp; </a:t>
            </a:r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Tahrim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A. (2019) ‘New Media and Social Influencer Engagement on Lifestyle and Political Content’. 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 Journal of Recent Technology and Engineering,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8(3), pp.3526-3541.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Danciu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 (2013) ‘The Sustainable Company: New challenges and strategies for more sustainability’. 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Theoretical and Applied Economics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1(9).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Dodd, V., Gayle, D. &amp; Busby, M. (2019) 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Humanity is at a Crossroads, Greta Thunberg Tells Extinction Rebellion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9"/>
              </a:rPr>
              <a:t>https://www.theguardian.com/environment/2019/apr/21/extinction-rebellion-london-protesters-offer-pause-climate-action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19 April 2020).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Dubbink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W., </a:t>
            </a:r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Graafland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J. &amp; van </a:t>
            </a:r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Liedekerke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(2008) ‘CSR, Transparency and the Role of Intermediate Organisations’. 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Business Ethics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82(2), pp.391-406. 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Extinction Rebellion (2020) About Us - Extinction Rebellion. Available at: </a:t>
            </a:r>
            <a:r>
              <a:rPr lang="en-US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0"/>
              </a:rPr>
              <a:t>https://rebellion.earth/the-truth/about-us/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17 April 2020).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Farand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(2019) 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Trump Begins Formal US Withdrawal from Paris Agreement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1"/>
              </a:rPr>
              <a:t>https://www.climatechangenews.com/2019/11/04/trump-begins-formal-us-withdrawal-paris-agreement/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17 April 2020).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Glazer, A., </a:t>
            </a:r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Kanniainen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V. &amp; </a:t>
            </a:r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Poutvaara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(2010) ‘Firms' Ethics, Consumer Boycotts, and Signaling’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European Journal of Political Economy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26(3), pp.340-350. 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 World (2018) 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Extinction Rebellion Campaigners Arrested in London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2"/>
              </a:rPr>
              <a:t>https://greenworld.org.uk/article/extinction-rebellion-campaigners-arrested-london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19 April 2020).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Green, M. (2019) 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Nearly 400 Scientists Support Extinction Rebellion's Civil Disobedience Campaign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3"/>
              </a:rPr>
              <a:t>https://www.independent.co.uk/news/science/extinction-rebellion-protests-scientists-climate-change-london-amsterdam-a9154336.html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17 April 2020).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Holtug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N. (2002) ‘The Harm Principle’. 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Ethical Theory and Moral Practice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5, 357–389. 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Horváth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Z. &amp; Rivera, E. (2020) 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Extinction Rebellion: XR, International Environmental Movement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[Online]. Available at: </a:t>
            </a:r>
            <a:r>
              <a:rPr lang="en-US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4"/>
              </a:rPr>
              <a:t>https://www.crwflags.com/fotw/flags/int%7Dxr.html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17 April 2020).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IFLScience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(2020) 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Something Extraordinary Is Happening in Italy After The COVID-19 Outbreak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5"/>
              </a:rPr>
              <a:t>https://www.iflscience.com/environment/fish-and-dolphins-return-to-the-waters-of-italy-after-the-covid19-quarantine-measures/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30 April 2020).</a:t>
            </a: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JMSU Students' Union (2020) 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Extinction Rebellion: The Science of Climate Change 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[Online]. Available at: </a:t>
            </a:r>
            <a:r>
              <a:rPr lang="en-US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6"/>
              </a:rPr>
              <a:t>https://www.fatsoma.com/johnmooressu/f7p1vnba/extinction-rebellion-the-science-of-climate-change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17 April 2020).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Juris, J. (2005) ‘The New Digital Media and Activist Networking within Anti–Corporate Globalization Movements’. 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ANNALS of the American Academy of Political and Social Science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597(1), pp.189-208.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Kaczorowski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(2015) 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Paragraph 175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 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7"/>
              </a:rPr>
              <a:t>http://www.glbtqarchive.com/ssh/paragraph_175_S.pdf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22 April 2020)</a:t>
            </a:r>
          </a:p>
          <a:p>
            <a:pPr lvl="0"/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Murray, J. (2020) 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Older Generations Can't Understand: XR Youth on Being Heard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8"/>
              </a:rPr>
              <a:t>https://www.theguardian.com/environment/2019/oct/19/older-generations-will-never-understand-extinction-rebellion-xr-youth-on-being-heard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22 April 2020).</a:t>
            </a: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NASA (2019) 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Climate Change: Vital signs of the planet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US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19"/>
              </a:rPr>
              <a:t>https://climate.nasa.gov/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19 April 2020).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Scottish Government (2020) 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Coronavirus (COVID-19): Business and social distancing guidance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0"/>
              </a:rPr>
              <a:t>https://www.gov.scot/publications/coronavirus-covid-19-business-and-social-distancing-guidance/pages/publication-history/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30 April 2020).</a:t>
            </a:r>
          </a:p>
          <a:p>
            <a:pPr lvl="0"/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Statista (2020) 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UK General Election Poll 2019 By Age.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https://www.statista.com/statistics/1067740/uk-general-election-poll-by-age/ 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22 April 2020).</a:t>
            </a: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Sticker, M. (2016) ‘Kant's criticism of common moral rational cognition’. 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European Journal of Philosophy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 25(1), 85-108.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Stuart, A. (2020) 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Goats Take Over Empty Welsh Streets During Coronavirus Lockdown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1"/>
              </a:rPr>
              <a:t>https://www.theguardian.com/uk-news/video/2020/mar/31/goats-take-over-empty-welsh-streets-llandudno-coronavirus-lockdown-video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30 April 2020).</a:t>
            </a:r>
          </a:p>
          <a:p>
            <a:pPr lvl="0"/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Taylor, M. (2019) </a:t>
            </a:r>
            <a:r>
              <a:rPr lang="en-GB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Extinction Rebellion Scorecard: What Did It Achieve?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2"/>
              </a:rPr>
              <a:t>https://www.theguardian.com/environment/2019/apr/25/extinction-rebellion-assessing-the-impact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(Accessed: 22 April 2020).</a:t>
            </a:r>
          </a:p>
          <a:p>
            <a:pPr lvl="0"/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Vergragt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P., </a:t>
            </a:r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Akenji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L. &amp; </a:t>
            </a:r>
            <a:r>
              <a:rPr lang="en-US" sz="85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Dewick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P. (2014) ‘Sustainable Production, Consumption and Livelihoods: Global and Regional Research Perspectives’. 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Journal of Cleaner Production,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 63, 1-12. 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Vogue Business Team (2020). Fashion Industry Crisis Deepens Amid Covid-19 Chaos. Available at: </a:t>
            </a:r>
            <a:r>
              <a:rPr lang="en-GB" sz="850" u="sng" dirty="0">
                <a:latin typeface="Times New Roman" panose="02020603050405020304" pitchFamily="18" charset="0"/>
                <a:cs typeface="Times New Roman" panose="02020603050405020304" pitchFamily="18" charset="0"/>
                <a:hlinkClick r:id="rId23"/>
              </a:rPr>
              <a:t>https://www.voguebusiness.com/companies/fashion-industry-crisis-deepens-amid-covid-19-chaos</a:t>
            </a:r>
            <a:r>
              <a:rPr lang="en-GB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(Accessed: 30 April 2020).</a:t>
            </a:r>
          </a:p>
          <a:p>
            <a:pPr lvl="0"/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Werther, W. &amp; Chandler, D. (2006) </a:t>
            </a:r>
            <a:r>
              <a:rPr lang="en-US" sz="85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Corporate Social Responsibility</a:t>
            </a:r>
            <a:r>
              <a:rPr lang="en-US" sz="8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California: SAGE Publications.</a:t>
            </a:r>
            <a:endParaRPr lang="en-GB" sz="85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200" b="1" dirty="0"/>
          </a:p>
        </p:txBody>
      </p:sp>
      <p:pic>
        <p:nvPicPr>
          <p:cNvPr id="4" name="Picture 3" descr="A group of people standing in front of a crowd&#10;&#10;Description automatically generated">
            <a:extLst>
              <a:ext uri="{FF2B5EF4-FFF2-40B4-BE49-F238E27FC236}">
                <a16:creationId xmlns:a16="http://schemas.microsoft.com/office/drawing/2014/main" id="{7852AB1A-2718-4035-8698-2DD39E13058B}"/>
              </a:ext>
            </a:extLst>
          </p:cNvPr>
          <p:cNvPicPr>
            <a:picLocks noChangeAspect="1"/>
          </p:cNvPicPr>
          <p:nvPr/>
        </p:nvPicPr>
        <p:blipFill rotWithShape="1">
          <a:blip r:embed="rId24">
            <a:alphaModFix amt="13000"/>
          </a:blip>
          <a:srcRect l="20782" r="46452"/>
          <a:stretch/>
        </p:blipFill>
        <p:spPr>
          <a:xfrm>
            <a:off x="-6857990" y="0"/>
            <a:ext cx="6857990" cy="1219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68110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3850</TotalTime>
  <Words>1419</Words>
  <Application>Microsoft Office PowerPoint</Application>
  <PresentationFormat>Widescreen</PresentationFormat>
  <Paragraphs>45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Aharoni</vt:lpstr>
      <vt:lpstr>Arial</vt:lpstr>
      <vt:lpstr>Calibri</vt:lpstr>
      <vt:lpstr>Calibri Light</vt:lpstr>
      <vt:lpstr>Harlow Solid Italic</vt:lpstr>
      <vt:lpstr>Times New Roman</vt:lpstr>
      <vt:lpstr>Office Theme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Poppy-jo Purcell (1707811)</dc:creator>
  <cp:lastModifiedBy>Poppy-jo Purcell (1707811)</cp:lastModifiedBy>
  <cp:revision>29</cp:revision>
  <dcterms:created xsi:type="dcterms:W3CDTF">2020-04-17T09:06:19Z</dcterms:created>
  <dcterms:modified xsi:type="dcterms:W3CDTF">2020-04-30T14:57:44Z</dcterms:modified>
</cp:coreProperties>
</file>