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56" r:id="rId2"/>
    <p:sldId id="257" r:id="rId3"/>
    <p:sldId id="259" r:id="rId4"/>
    <p:sldId id="267" r:id="rId5"/>
    <p:sldId id="260" r:id="rId6"/>
    <p:sldId id="261" r:id="rId7"/>
    <p:sldId id="262" r:id="rId8"/>
    <p:sldId id="263" r:id="rId9"/>
    <p:sldId id="271" r:id="rId10"/>
    <p:sldId id="264" r:id="rId11"/>
    <p:sldId id="268" r:id="rId12"/>
    <p:sldId id="266" r:id="rId13"/>
    <p:sldId id="25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82992"/>
    <a:srgbClr val="F06F6F"/>
    <a:srgbClr val="C95EAE"/>
    <a:srgbClr val="F2BBD8"/>
    <a:srgbClr val="D40B7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338C6-47DA-F313-FF9E-52E81B623C96}" v="4314" dt="2025-01-15T12:35:49.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1/16/2025</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847307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1/16/2025</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637792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1/16/2025</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51017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1/16/2025</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862957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1/16/2025</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66935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1/16/2025</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185889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1/16/2025</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618702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1/16/2025</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863335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1/16/2025</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372183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1/16/2025</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63220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1/16/2025</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419100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1/16/2025</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860445982"/>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hyperlink" Target="https://education.nsw.gov.au/teaching-and-learning/professional-learning/teacher-quality-and-accreditation/strong-start-great-teachers/refining-practice/planning-a-lesson/determining-why-and-what#:~:text=Learning%20goals%2F%20intentions%20state%20what%20students%20will%20know%2C,what%20they%20are%20learning%20and%20what%20is%20expected" TargetMode="External"/><Relationship Id="rId3" Type="http://schemas.openxmlformats.org/officeDocument/2006/relationships/hyperlink" Target="https://www.cambridgeinternational.org/Images/271179-assessment-for-learning.pdf" TargetMode="External"/><Relationship Id="rId7" Type="http://schemas.openxmlformats.org/officeDocument/2006/relationships/hyperlink" Target="https://hwb.gov.wales/curriculum-for-wales/mathematics-and-numeracy/" TargetMode="External"/><Relationship Id="rId2" Type="http://schemas.openxmlformats.org/officeDocument/2006/relationships/hyperlink" Target="https://thirdspacelearning.com/blog/what-is-assessment-for-learning/" TargetMode="External"/><Relationship Id="rId1" Type="http://schemas.openxmlformats.org/officeDocument/2006/relationships/slideLayout" Target="../slideLayouts/slideLayout2.xml"/><Relationship Id="rId6" Type="http://schemas.openxmlformats.org/officeDocument/2006/relationships/hyperlink" Target="https://classroom.synonym.com/purpose-classroom-assessments-7651703.html" TargetMode="External"/><Relationship Id="rId11" Type="http://schemas.openxmlformats.org/officeDocument/2006/relationships/hyperlink" Target="https://www.prosperoteaching.com/blog/2023/01/live-marking-a-time-saving-solution-for-teachers" TargetMode="External"/><Relationship Id="rId5" Type="http://schemas.openxmlformats.org/officeDocument/2006/relationships/hyperlink" Target="https://hwb.gov.wales/curriculum-for-wales/assessment-arrangements/what-s-changing-in-assessment/" TargetMode="External"/><Relationship Id="rId10" Type="http://schemas.openxmlformats.org/officeDocument/2006/relationships/hyperlink" Target="https://www.youtube.com/watch?v=fC29IyqPVr0&amp;t=50s" TargetMode="External"/><Relationship Id="rId4" Type="http://schemas.openxmlformats.org/officeDocument/2006/relationships/hyperlink" Target="https://zonofeducation.com/the-importance-of-assessment-in-teaching-and-learning/" TargetMode="External"/><Relationship Id="rId9" Type="http://schemas.openxmlformats.org/officeDocument/2006/relationships/hyperlink" Target="https://www.youtube.com/watch?v=OGyvDvOegXE&amp;t=181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evaluate-ed.com/from-data-to-action-implementing-real-time-feedback-in-schools/" TargetMode="External"/><Relationship Id="rId2" Type="http://schemas.openxmlformats.org/officeDocument/2006/relationships/hyperlink" Target="https://www.theedadvocate.org/live-marking-and-verbal-feedback/#:~:text=Live%20Marking%3A%20This%20innovative%20technique%20involves%20teachers%20marking,their%20progress%2C%20identifying%20strengths%20and%20areas%20for%20improvem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261872"/>
            <a:ext cx="9152697" cy="2852928"/>
          </a:xfrm>
        </p:spPr>
        <p:txBody>
          <a:bodyPr vert="horz" lIns="91440" tIns="45720" rIns="91440" bIns="45720" rtlCol="0" anchor="t">
            <a:normAutofit fontScale="90000"/>
          </a:bodyPr>
          <a:lstStyle/>
          <a:p>
            <a:r>
              <a:rPr lang="en-US" sz="1800" b="1" dirty="0">
                <a:latin typeface="Grandview Display"/>
              </a:rPr>
              <a:t>A presentation of the critical evaluation of how Assessment for Learning can be </a:t>
            </a:r>
            <a:r>
              <a:rPr lang="en-GB" sz="1800" b="1" dirty="0">
                <a:latin typeface="Grandview Display"/>
              </a:rPr>
              <a:t>utilised</a:t>
            </a:r>
            <a:r>
              <a:rPr lang="en-US" sz="1800" b="1" dirty="0">
                <a:latin typeface="Grandview Display"/>
              </a:rPr>
              <a:t> in a learning episode to aid progression across a chosen area of learning and experience.</a:t>
            </a:r>
            <a:r>
              <a:rPr lang="en-US" b="1" dirty="0">
                <a:latin typeface="Grandview Display"/>
              </a:rPr>
              <a:t> </a:t>
            </a:r>
          </a:p>
          <a:p>
            <a:endParaRPr lang="en-US" dirty="0"/>
          </a:p>
        </p:txBody>
      </p:sp>
      <p:sp>
        <p:nvSpPr>
          <p:cNvPr id="3" name="Subtitle 2"/>
          <p:cNvSpPr>
            <a:spLocks noGrp="1"/>
          </p:cNvSpPr>
          <p:nvPr>
            <p:ph type="subTitle" idx="1"/>
          </p:nvPr>
        </p:nvSpPr>
        <p:spPr/>
        <p:txBody>
          <a:bodyPr/>
          <a:lstStyle/>
          <a:p>
            <a:r>
              <a:rPr lang="en-US" dirty="0"/>
              <a:t>By Kelsey Pratt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15671-27F2-6D26-E134-DC2D68F2F9D9}"/>
              </a:ext>
            </a:extLst>
          </p:cNvPr>
          <p:cNvSpPr>
            <a:spLocks noGrp="1"/>
          </p:cNvSpPr>
          <p:nvPr>
            <p:ph type="title"/>
          </p:nvPr>
        </p:nvSpPr>
        <p:spPr>
          <a:xfrm>
            <a:off x="187721" y="234315"/>
            <a:ext cx="10168128" cy="1179576"/>
          </a:xfrm>
        </p:spPr>
        <p:txBody>
          <a:bodyPr>
            <a:normAutofit/>
          </a:bodyPr>
          <a:lstStyle/>
          <a:p>
            <a:r>
              <a:rPr lang="en-US" dirty="0"/>
              <a:t>Why use AFL strategies?</a:t>
            </a:r>
          </a:p>
        </p:txBody>
      </p:sp>
      <p:sp>
        <p:nvSpPr>
          <p:cNvPr id="3" name="Content Placeholder 2">
            <a:extLst>
              <a:ext uri="{FF2B5EF4-FFF2-40B4-BE49-F238E27FC236}">
                <a16:creationId xmlns:a16="http://schemas.microsoft.com/office/drawing/2014/main" id="{5276EBC0-3D1D-75DB-5BDF-A48F050EDD70}"/>
              </a:ext>
            </a:extLst>
          </p:cNvPr>
          <p:cNvSpPr>
            <a:spLocks noGrp="1"/>
          </p:cNvSpPr>
          <p:nvPr>
            <p:ph idx="1"/>
          </p:nvPr>
        </p:nvSpPr>
        <p:spPr>
          <a:xfrm>
            <a:off x="192204" y="2182188"/>
            <a:ext cx="6456740" cy="1856412"/>
          </a:xfrm>
        </p:spPr>
        <p:txBody>
          <a:bodyPr vert="horz" lIns="91440" tIns="45720" rIns="91440" bIns="45720" rtlCol="0" anchor="t">
            <a:normAutofit fontScale="77500" lnSpcReduction="20000"/>
          </a:bodyPr>
          <a:lstStyle/>
          <a:p>
            <a:pPr marL="0" indent="0">
              <a:buNone/>
            </a:pPr>
            <a:r>
              <a:rPr lang="en-US" sz="1400" b="1" dirty="0">
                <a:solidFill>
                  <a:srgbClr val="982992"/>
                </a:solidFill>
              </a:rPr>
              <a:t> Why should we plan AFL strategies?</a:t>
            </a:r>
          </a:p>
          <a:p>
            <a:pPr marL="0" indent="0">
              <a:buNone/>
            </a:pPr>
            <a:r>
              <a:rPr lang="en-US" sz="1400" dirty="0">
                <a:solidFill>
                  <a:srgbClr val="982992"/>
                </a:solidFill>
              </a:rPr>
              <a:t>Implementing assessment for learning strategies within lesson planning allows for teachers to create progressive situations encouraging children to assess and succeed in their learning journey. Walvoord (2010) assessment is more likely to be successful when there is an intentional and clear plan with definitive learning objectives, success criteria and positive communication. Emma Johnson (2024) agrees that AFL strategies are beneficial for teachers when adapting their teaching strategies. Planning AFL strategies for lessons allows progress for the student's development and allows them to take a more active role in their learning.</a:t>
            </a:r>
          </a:p>
        </p:txBody>
      </p:sp>
      <p:sp>
        <p:nvSpPr>
          <p:cNvPr id="4" name="Date Placeholder 3">
            <a:extLst>
              <a:ext uri="{FF2B5EF4-FFF2-40B4-BE49-F238E27FC236}">
                <a16:creationId xmlns:a16="http://schemas.microsoft.com/office/drawing/2014/main" id="{A1ADA470-CD8E-1F23-24CC-BEE1C4F77DB2}"/>
              </a:ext>
            </a:extLst>
          </p:cNvPr>
          <p:cNvSpPr>
            <a:spLocks noGrp="1"/>
          </p:cNvSpPr>
          <p:nvPr>
            <p:ph type="dt" sz="half" idx="10"/>
          </p:nvPr>
        </p:nvSpPr>
        <p:spPr/>
        <p:txBody>
          <a:bodyPr/>
          <a:lstStyle/>
          <a:p>
            <a:fld id="{B76C93DF-70FE-415C-A399-C56ECE88D29E}" type="datetime1">
              <a:t>1/16/2025</a:t>
            </a:fld>
            <a:endParaRPr lang="en-US" dirty="0"/>
          </a:p>
        </p:txBody>
      </p:sp>
      <p:sp>
        <p:nvSpPr>
          <p:cNvPr id="6" name="Slide Number Placeholder 5">
            <a:extLst>
              <a:ext uri="{FF2B5EF4-FFF2-40B4-BE49-F238E27FC236}">
                <a16:creationId xmlns:a16="http://schemas.microsoft.com/office/drawing/2014/main" id="{AE5B1850-7D3C-2E75-3818-BDD4F9FC38F8}"/>
              </a:ext>
            </a:extLst>
          </p:cNvPr>
          <p:cNvSpPr>
            <a:spLocks noGrp="1"/>
          </p:cNvSpPr>
          <p:nvPr>
            <p:ph type="sldNum" sz="quarter" idx="12"/>
          </p:nvPr>
        </p:nvSpPr>
        <p:spPr/>
        <p:txBody>
          <a:bodyPr/>
          <a:lstStyle/>
          <a:p>
            <a:fld id="{8DFDE724-0293-4953-AE9D-4D814FA589B0}" type="slidenum">
              <a:rPr lang="en-US" dirty="0"/>
              <a:t>2</a:t>
            </a:fld>
            <a:endParaRPr lang="en-US" dirty="0"/>
          </a:p>
        </p:txBody>
      </p:sp>
      <p:sp>
        <p:nvSpPr>
          <p:cNvPr id="7" name="Oval 6">
            <a:extLst>
              <a:ext uri="{FF2B5EF4-FFF2-40B4-BE49-F238E27FC236}">
                <a16:creationId xmlns:a16="http://schemas.microsoft.com/office/drawing/2014/main" id="{9CA5FFA0-4F2A-7C59-E68D-6CCE1EED6471}"/>
              </a:ext>
            </a:extLst>
          </p:cNvPr>
          <p:cNvSpPr/>
          <p:nvPr/>
        </p:nvSpPr>
        <p:spPr>
          <a:xfrm>
            <a:off x="10168217" y="2017059"/>
            <a:ext cx="1792942" cy="1855692"/>
          </a:xfrm>
          <a:prstGeom prst="ellipse">
            <a:avLst/>
          </a:prstGeom>
          <a:solidFill>
            <a:srgbClr val="F06F6F"/>
          </a:solidFill>
          <a:ln>
            <a:solidFill>
              <a:srgbClr val="F06F6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QTS standards</a:t>
            </a:r>
          </a:p>
        </p:txBody>
      </p:sp>
      <p:sp>
        <p:nvSpPr>
          <p:cNvPr id="10" name="TextBox 9">
            <a:extLst>
              <a:ext uri="{FF2B5EF4-FFF2-40B4-BE49-F238E27FC236}">
                <a16:creationId xmlns:a16="http://schemas.microsoft.com/office/drawing/2014/main" id="{9BC174F6-DAFD-C242-E54F-A8087EB5BD50}"/>
              </a:ext>
            </a:extLst>
          </p:cNvPr>
          <p:cNvSpPr txBox="1"/>
          <p:nvPr/>
        </p:nvSpPr>
        <p:spPr>
          <a:xfrm>
            <a:off x="674594" y="1409700"/>
            <a:ext cx="73510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Today, I will be evaluating the use of assessment for learning strategies within my Mathematics and numeracy  session.</a:t>
            </a:r>
            <a:endParaRPr lang="en-US" dirty="0"/>
          </a:p>
        </p:txBody>
      </p:sp>
      <p:cxnSp>
        <p:nvCxnSpPr>
          <p:cNvPr id="11" name="Straight Arrow Connector 10">
            <a:extLst>
              <a:ext uri="{FF2B5EF4-FFF2-40B4-BE49-F238E27FC236}">
                <a16:creationId xmlns:a16="http://schemas.microsoft.com/office/drawing/2014/main" id="{35F93FBF-2ACB-6445-235F-8C337926390C}"/>
              </a:ext>
            </a:extLst>
          </p:cNvPr>
          <p:cNvCxnSpPr/>
          <p:nvPr/>
        </p:nvCxnSpPr>
        <p:spPr>
          <a:xfrm>
            <a:off x="10842812" y="3720354"/>
            <a:ext cx="13446" cy="8852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1F94D3A7-31B4-C7BF-28FD-6287B84CBB5F}"/>
              </a:ext>
            </a:extLst>
          </p:cNvPr>
          <p:cNvSpPr txBox="1"/>
          <p:nvPr/>
        </p:nvSpPr>
        <p:spPr>
          <a:xfrm>
            <a:off x="9686365" y="4612340"/>
            <a:ext cx="22299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Refining teaching- </a:t>
            </a:r>
            <a:r>
              <a:rPr lang="en-US" dirty="0"/>
              <a:t>Assessment</a:t>
            </a:r>
          </a:p>
        </p:txBody>
      </p:sp>
      <p:cxnSp>
        <p:nvCxnSpPr>
          <p:cNvPr id="14" name="Straight Arrow Connector 13">
            <a:extLst>
              <a:ext uri="{FF2B5EF4-FFF2-40B4-BE49-F238E27FC236}">
                <a16:creationId xmlns:a16="http://schemas.microsoft.com/office/drawing/2014/main" id="{2827AA81-20EC-1C30-4E8F-E792744B12C9}"/>
              </a:ext>
            </a:extLst>
          </p:cNvPr>
          <p:cNvCxnSpPr/>
          <p:nvPr/>
        </p:nvCxnSpPr>
        <p:spPr>
          <a:xfrm flipH="1">
            <a:off x="9581027" y="3269875"/>
            <a:ext cx="795616" cy="419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BC49DEFA-00FD-1182-68FD-3698011E07C3}"/>
              </a:ext>
            </a:extLst>
          </p:cNvPr>
          <p:cNvSpPr txBox="1"/>
          <p:nvPr/>
        </p:nvSpPr>
        <p:spPr>
          <a:xfrm>
            <a:off x="7688356" y="3631266"/>
            <a:ext cx="23487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Influencing learners-</a:t>
            </a:r>
            <a:r>
              <a:rPr lang="en-US" dirty="0"/>
              <a:t> Reflection</a:t>
            </a:r>
          </a:p>
        </p:txBody>
      </p:sp>
      <p:sp>
        <p:nvSpPr>
          <p:cNvPr id="16" name="TextBox 15">
            <a:extLst>
              <a:ext uri="{FF2B5EF4-FFF2-40B4-BE49-F238E27FC236}">
                <a16:creationId xmlns:a16="http://schemas.microsoft.com/office/drawing/2014/main" id="{97EDC360-07C0-C63D-3B49-5314EFD18543}"/>
              </a:ext>
            </a:extLst>
          </p:cNvPr>
          <p:cNvSpPr txBox="1"/>
          <p:nvPr/>
        </p:nvSpPr>
        <p:spPr>
          <a:xfrm>
            <a:off x="7288305" y="2236693"/>
            <a:ext cx="28821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Collaboration- </a:t>
            </a:r>
            <a:r>
              <a:rPr lang="en-US" dirty="0"/>
              <a:t>Enabling improvement</a:t>
            </a:r>
          </a:p>
        </p:txBody>
      </p:sp>
      <p:cxnSp>
        <p:nvCxnSpPr>
          <p:cNvPr id="17" name="Straight Arrow Connector 16">
            <a:extLst>
              <a:ext uri="{FF2B5EF4-FFF2-40B4-BE49-F238E27FC236}">
                <a16:creationId xmlns:a16="http://schemas.microsoft.com/office/drawing/2014/main" id="{EAAF7E7B-39DB-3164-4762-534A5E07CC6A}"/>
              </a:ext>
            </a:extLst>
          </p:cNvPr>
          <p:cNvCxnSpPr/>
          <p:nvPr/>
        </p:nvCxnSpPr>
        <p:spPr>
          <a:xfrm flipH="1" flipV="1">
            <a:off x="9410701" y="2687171"/>
            <a:ext cx="1091452" cy="1658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CAE4AFC-1481-FB1A-04AC-2C50235BF99A}"/>
              </a:ext>
            </a:extLst>
          </p:cNvPr>
          <p:cNvSpPr txBox="1"/>
          <p:nvPr/>
        </p:nvSpPr>
        <p:spPr>
          <a:xfrm>
            <a:off x="10037526" y="5263084"/>
            <a:ext cx="249051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Welsh Government (2019)</a:t>
            </a:r>
          </a:p>
        </p:txBody>
      </p:sp>
      <p:sp>
        <p:nvSpPr>
          <p:cNvPr id="19" name="TextBox 18">
            <a:extLst>
              <a:ext uri="{FF2B5EF4-FFF2-40B4-BE49-F238E27FC236}">
                <a16:creationId xmlns:a16="http://schemas.microsoft.com/office/drawing/2014/main" id="{0566BEE8-9A2E-0081-B6F4-9D81E8C42D9A}"/>
              </a:ext>
            </a:extLst>
          </p:cNvPr>
          <p:cNvSpPr txBox="1"/>
          <p:nvPr/>
        </p:nvSpPr>
        <p:spPr>
          <a:xfrm>
            <a:off x="190500" y="4166347"/>
            <a:ext cx="6062382"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dirty="0">
                <a:solidFill>
                  <a:srgbClr val="982992"/>
                </a:solidFill>
              </a:rPr>
              <a:t>Context of classroom</a:t>
            </a:r>
          </a:p>
          <a:p>
            <a:pPr marL="285750" indent="-285750">
              <a:buFont typeface="Arial" panose="020B0604020202020204" pitchFamily="34" charset="0"/>
              <a:buChar char="•"/>
            </a:pPr>
            <a:r>
              <a:rPr lang="en-GB" sz="1300" dirty="0">
                <a:solidFill>
                  <a:srgbClr val="982992"/>
                </a:solidFill>
              </a:rPr>
              <a:t>Year 6 classroom with 24 children.</a:t>
            </a:r>
          </a:p>
          <a:p>
            <a:pPr marL="285750" indent="-285750">
              <a:buFont typeface="Arial" panose="020B0604020202020204" pitchFamily="34" charset="0"/>
              <a:buChar char="•"/>
            </a:pPr>
            <a:r>
              <a:rPr lang="en-GB" sz="1300" dirty="0">
                <a:solidFill>
                  <a:srgbClr val="982992"/>
                </a:solidFill>
              </a:rPr>
              <a:t>Mixed ability with one ALN child.</a:t>
            </a:r>
          </a:p>
          <a:p>
            <a:pPr marL="285750" indent="-285750">
              <a:buFont typeface="Arial" panose="020B0604020202020204" pitchFamily="34" charset="0"/>
              <a:buChar char="•"/>
            </a:pPr>
            <a:r>
              <a:rPr lang="en-GB" sz="1300" dirty="0">
                <a:solidFill>
                  <a:srgbClr val="982992"/>
                </a:solidFill>
              </a:rPr>
              <a:t>Chosen AoLE- mathematics and numeracy.</a:t>
            </a:r>
          </a:p>
          <a:p>
            <a:pPr marL="285750" indent="-285750">
              <a:buFont typeface="Arial" panose="020B0604020202020204" pitchFamily="34" charset="0"/>
              <a:buChar char="•"/>
            </a:pPr>
            <a:r>
              <a:rPr lang="en-GB" sz="1300" dirty="0">
                <a:solidFill>
                  <a:srgbClr val="982992"/>
                </a:solidFill>
              </a:rPr>
              <a:t>2</a:t>
            </a:r>
            <a:r>
              <a:rPr lang="en-GB" sz="1300" baseline="30000" dirty="0">
                <a:solidFill>
                  <a:srgbClr val="982992"/>
                </a:solidFill>
              </a:rPr>
              <a:t>nd</a:t>
            </a:r>
            <a:r>
              <a:rPr lang="en-GB" sz="1300" dirty="0">
                <a:solidFill>
                  <a:srgbClr val="982992"/>
                </a:solidFill>
              </a:rPr>
              <a:t> lesson in a 3 part series.</a:t>
            </a:r>
          </a:p>
          <a:p>
            <a:pPr marL="285750" indent="-285750">
              <a:buFont typeface="Arial" panose="020B0604020202020204" pitchFamily="34" charset="0"/>
              <a:buChar char="•"/>
            </a:pPr>
            <a:r>
              <a:rPr lang="en-GB" sz="1300" dirty="0">
                <a:solidFill>
                  <a:srgbClr val="982992"/>
                </a:solidFill>
              </a:rPr>
              <a:t>Continuing to develop knowledge and understanding about short division to enhance confidence to eventually transfer knowledge to long division.</a:t>
            </a:r>
          </a:p>
          <a:p>
            <a:pPr marL="285750" indent="-285750">
              <a:buFont typeface="Arial" panose="020B0604020202020204" pitchFamily="34" charset="0"/>
              <a:buChar char="•"/>
            </a:pPr>
            <a:r>
              <a:rPr lang="en-GB" sz="1300" dirty="0">
                <a:solidFill>
                  <a:srgbClr val="982992"/>
                </a:solidFill>
              </a:rPr>
              <a:t>Currently at beginning to get to progression step 3, would like them to confidently be in progression step 3 by the end of the lesson series.</a:t>
            </a:r>
            <a:endParaRPr lang="en-US" sz="1300" dirty="0">
              <a:solidFill>
                <a:srgbClr val="982992"/>
              </a:solidFill>
            </a:endParaRPr>
          </a:p>
        </p:txBody>
      </p:sp>
    </p:spTree>
    <p:extLst>
      <p:ext uri="{BB962C8B-B14F-4D97-AF65-F5344CB8AC3E}">
        <p14:creationId xmlns:p14="http://schemas.microsoft.com/office/powerpoint/2010/main" val="441403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47D8-8E77-22CA-4369-63B8770A94F9}"/>
              </a:ext>
            </a:extLst>
          </p:cNvPr>
          <p:cNvSpPr>
            <a:spLocks noGrp="1"/>
          </p:cNvSpPr>
          <p:nvPr>
            <p:ph type="title"/>
          </p:nvPr>
        </p:nvSpPr>
        <p:spPr>
          <a:xfrm>
            <a:off x="236082" y="-607297"/>
            <a:ext cx="5854699" cy="1179576"/>
          </a:xfrm>
        </p:spPr>
        <p:txBody>
          <a:bodyPr/>
          <a:lstStyle/>
          <a:p>
            <a:r>
              <a:rPr lang="en-US" dirty="0"/>
              <a:t>AFL Overview</a:t>
            </a:r>
          </a:p>
        </p:txBody>
      </p:sp>
      <p:pic>
        <p:nvPicPr>
          <p:cNvPr id="7" name="Content Placeholder 6" descr="A diagram of a learning process&#10;&#10;Description automatically generated">
            <a:extLst>
              <a:ext uri="{FF2B5EF4-FFF2-40B4-BE49-F238E27FC236}">
                <a16:creationId xmlns:a16="http://schemas.microsoft.com/office/drawing/2014/main" id="{5C0F97DA-9FD8-4DD3-4816-ABB078BCDF20}"/>
              </a:ext>
            </a:extLst>
          </p:cNvPr>
          <p:cNvPicPr>
            <a:picLocks noGrp="1" noChangeAspect="1"/>
          </p:cNvPicPr>
          <p:nvPr>
            <p:ph idx="1"/>
          </p:nvPr>
        </p:nvPicPr>
        <p:blipFill>
          <a:blip r:embed="rId2"/>
          <a:stretch>
            <a:fillRect/>
          </a:stretch>
        </p:blipFill>
        <p:spPr>
          <a:xfrm>
            <a:off x="-15140" y="4483326"/>
            <a:ext cx="2184665" cy="1938263"/>
          </a:xfrm>
        </p:spPr>
      </p:pic>
      <p:sp>
        <p:nvSpPr>
          <p:cNvPr id="4" name="Date Placeholder 3">
            <a:extLst>
              <a:ext uri="{FF2B5EF4-FFF2-40B4-BE49-F238E27FC236}">
                <a16:creationId xmlns:a16="http://schemas.microsoft.com/office/drawing/2014/main" id="{31068E3F-0781-87F5-2E03-9C416D4BAF20}"/>
              </a:ext>
            </a:extLst>
          </p:cNvPr>
          <p:cNvSpPr>
            <a:spLocks noGrp="1"/>
          </p:cNvSpPr>
          <p:nvPr>
            <p:ph type="dt" sz="half" idx="10"/>
          </p:nvPr>
        </p:nvSpPr>
        <p:spPr/>
        <p:txBody>
          <a:bodyPr/>
          <a:lstStyle/>
          <a:p>
            <a:fld id="{6AFE3AEE-1849-45AE-8BEE-33B6AA5E400C}" type="datetime1">
              <a:t>1/16/2025</a:t>
            </a:fld>
            <a:endParaRPr lang="en-US" dirty="0"/>
          </a:p>
        </p:txBody>
      </p:sp>
      <p:sp>
        <p:nvSpPr>
          <p:cNvPr id="6" name="Slide Number Placeholder 5">
            <a:extLst>
              <a:ext uri="{FF2B5EF4-FFF2-40B4-BE49-F238E27FC236}">
                <a16:creationId xmlns:a16="http://schemas.microsoft.com/office/drawing/2014/main" id="{B4798EB5-B521-3A55-9010-9F50C1E0AF1E}"/>
              </a:ext>
            </a:extLst>
          </p:cNvPr>
          <p:cNvSpPr>
            <a:spLocks noGrp="1"/>
          </p:cNvSpPr>
          <p:nvPr>
            <p:ph type="sldNum" sz="quarter" idx="12"/>
          </p:nvPr>
        </p:nvSpPr>
        <p:spPr/>
        <p:txBody>
          <a:bodyPr/>
          <a:lstStyle/>
          <a:p>
            <a:fld id="{A65A5C87-DF58-40C8-B092-1DE63DB4547E}" type="slidenum">
              <a:rPr lang="en-US" dirty="0"/>
              <a:t>3</a:t>
            </a:fld>
            <a:endParaRPr lang="en-US" dirty="0"/>
          </a:p>
        </p:txBody>
      </p:sp>
      <p:sp>
        <p:nvSpPr>
          <p:cNvPr id="8" name="TextBox 7">
            <a:extLst>
              <a:ext uri="{FF2B5EF4-FFF2-40B4-BE49-F238E27FC236}">
                <a16:creationId xmlns:a16="http://schemas.microsoft.com/office/drawing/2014/main" id="{62973076-2F94-ED24-6532-0552EFE86AAF}"/>
              </a:ext>
            </a:extLst>
          </p:cNvPr>
          <p:cNvSpPr txBox="1"/>
          <p:nvPr/>
        </p:nvSpPr>
        <p:spPr>
          <a:xfrm>
            <a:off x="-482" y="6151351"/>
            <a:ext cx="37677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Cambridge International (2019)</a:t>
            </a:r>
          </a:p>
        </p:txBody>
      </p:sp>
      <p:sp>
        <p:nvSpPr>
          <p:cNvPr id="3" name="TextBox 2">
            <a:extLst>
              <a:ext uri="{FF2B5EF4-FFF2-40B4-BE49-F238E27FC236}">
                <a16:creationId xmlns:a16="http://schemas.microsoft.com/office/drawing/2014/main" id="{088FDBD6-7F63-CC09-A48C-0D26C7B7C52A}"/>
              </a:ext>
            </a:extLst>
          </p:cNvPr>
          <p:cNvSpPr txBox="1"/>
          <p:nvPr/>
        </p:nvSpPr>
        <p:spPr>
          <a:xfrm>
            <a:off x="6167982" y="232897"/>
            <a:ext cx="58547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Assessment plays a crucial role in aiding the progression of children. It is suggested that assessment is an important aspect used to ensure children progress in their learning journeys. Assessment for learning provides teachers with</a:t>
            </a:r>
            <a:r>
              <a:rPr lang="en-GB" sz="1400" dirty="0"/>
              <a:t>:</a:t>
            </a:r>
          </a:p>
          <a:p>
            <a:pPr marL="285750" indent="-285750">
              <a:buFont typeface="Arial" panose="020B0604020202020204" pitchFamily="34" charset="0"/>
              <a:buChar char="•"/>
            </a:pPr>
            <a:r>
              <a:rPr lang="en-US" sz="1400" dirty="0"/>
              <a:t> valid information about their students' progress</a:t>
            </a:r>
            <a:endParaRPr lang="en-GB" sz="1400" dirty="0"/>
          </a:p>
          <a:p>
            <a:pPr marL="285750" indent="-285750">
              <a:buFont typeface="Arial" panose="020B0604020202020204" pitchFamily="34" charset="0"/>
              <a:buChar char="•"/>
            </a:pPr>
            <a:r>
              <a:rPr lang="en-US" sz="1400" dirty="0"/>
              <a:t>identifies aspects of improvement </a:t>
            </a:r>
            <a:endParaRPr lang="en-GB" sz="1400" dirty="0"/>
          </a:p>
          <a:p>
            <a:pPr marL="285750" indent="-285750">
              <a:buFont typeface="Arial" panose="020B0604020202020204" pitchFamily="34" charset="0"/>
              <a:buChar char="•"/>
            </a:pPr>
            <a:r>
              <a:rPr lang="en-US" sz="1400" dirty="0"/>
              <a:t>aids to enhance the teaching and learning experience. </a:t>
            </a:r>
            <a:endParaRPr lang="en-GB" sz="1400" dirty="0"/>
          </a:p>
          <a:p>
            <a:r>
              <a:rPr lang="en-US" sz="1400" dirty="0"/>
              <a:t>AFL strategies serve as a tool to measure students' knowledge and skills which helps teachers to indicate the level of their students' understanding on a subject matter and identify breaches in their learning. </a:t>
            </a:r>
            <a:endParaRPr lang="en-GB" sz="1400" dirty="0"/>
          </a:p>
          <a:p>
            <a:r>
              <a:rPr lang="en-US" sz="1400" dirty="0"/>
              <a:t>By using AFL strategies, teachers can adapt instructional strategies to meet individual learning needs to provide support when needed. This overall, could enhance the learning experience for students and promotes a positive academic growth (</a:t>
            </a:r>
            <a:r>
              <a:rPr lang="en-US" sz="1400" dirty="0">
                <a:ea typeface="+mn-lt"/>
                <a:cs typeface="+mn-lt"/>
              </a:rPr>
              <a:t>Yousafzai, 2024).</a:t>
            </a:r>
            <a:endParaRPr lang="en-US" sz="1400" dirty="0"/>
          </a:p>
        </p:txBody>
      </p:sp>
      <p:sp>
        <p:nvSpPr>
          <p:cNvPr id="11" name="TextBox 10">
            <a:extLst>
              <a:ext uri="{FF2B5EF4-FFF2-40B4-BE49-F238E27FC236}">
                <a16:creationId xmlns:a16="http://schemas.microsoft.com/office/drawing/2014/main" id="{45902EB5-45FF-C1B4-E120-CA528C0A5A90}"/>
              </a:ext>
            </a:extLst>
          </p:cNvPr>
          <p:cNvSpPr txBox="1"/>
          <p:nvPr/>
        </p:nvSpPr>
        <p:spPr>
          <a:xfrm>
            <a:off x="5334231" y="-2624"/>
            <a:ext cx="71873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Why is AFL important and how does it aid in pupil progression?</a:t>
            </a:r>
          </a:p>
        </p:txBody>
      </p:sp>
      <p:sp>
        <p:nvSpPr>
          <p:cNvPr id="12" name="TextBox 11">
            <a:extLst>
              <a:ext uri="{FF2B5EF4-FFF2-40B4-BE49-F238E27FC236}">
                <a16:creationId xmlns:a16="http://schemas.microsoft.com/office/drawing/2014/main" id="{6EA3AA52-A5BA-D704-8961-706A89C771C2}"/>
              </a:ext>
            </a:extLst>
          </p:cNvPr>
          <p:cNvSpPr txBox="1"/>
          <p:nvPr/>
        </p:nvSpPr>
        <p:spPr>
          <a:xfrm>
            <a:off x="5969635" y="3540579"/>
            <a:ext cx="50438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AFL in the new Welsh Curriculum</a:t>
            </a:r>
          </a:p>
        </p:txBody>
      </p:sp>
      <p:sp>
        <p:nvSpPr>
          <p:cNvPr id="13" name="TextBox 12">
            <a:extLst>
              <a:ext uri="{FF2B5EF4-FFF2-40B4-BE49-F238E27FC236}">
                <a16:creationId xmlns:a16="http://schemas.microsoft.com/office/drawing/2014/main" id="{658D88F0-5FBA-428F-1EDE-D2A456A3B687}"/>
              </a:ext>
            </a:extLst>
          </p:cNvPr>
          <p:cNvSpPr txBox="1"/>
          <p:nvPr/>
        </p:nvSpPr>
        <p:spPr>
          <a:xfrm>
            <a:off x="6090781" y="3827637"/>
            <a:ext cx="607729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1400" dirty="0"/>
              <a:t>The curriculum for Wales has identified the importance for assessment for learning and how children should be measured through their own individual progress. </a:t>
            </a:r>
            <a:endParaRPr lang="en-GB" sz="1400" dirty="0"/>
          </a:p>
          <a:p>
            <a:pPr marL="285750" indent="-285750">
              <a:buFont typeface="Arial" panose="020B0604020202020204" pitchFamily="34" charset="0"/>
              <a:buChar char="•"/>
            </a:pPr>
            <a:r>
              <a:rPr lang="en-US" sz="1400" dirty="0"/>
              <a:t> Assessment is now</a:t>
            </a:r>
            <a:r>
              <a:rPr lang="en-GB" sz="1400" dirty="0"/>
              <a:t> </a:t>
            </a:r>
            <a:r>
              <a:rPr lang="en-US" sz="1400" dirty="0"/>
              <a:t>essential aspect of the curriculum</a:t>
            </a:r>
            <a:r>
              <a:rPr lang="en-GB" sz="1400" dirty="0"/>
              <a:t>, </a:t>
            </a:r>
            <a:r>
              <a:rPr lang="en-US" sz="1400" dirty="0"/>
              <a:t>embedded within the whole of the teaching and learning experience. </a:t>
            </a:r>
            <a:endParaRPr lang="en-GB" sz="1400" dirty="0"/>
          </a:p>
          <a:p>
            <a:pPr marL="285750" indent="-285750">
              <a:buFont typeface="Arial" panose="020B0604020202020204" pitchFamily="34" charset="0"/>
              <a:buChar char="•"/>
            </a:pPr>
            <a:r>
              <a:rPr lang="en-GB" sz="1400" dirty="0"/>
              <a:t>Curriculum </a:t>
            </a:r>
            <a:r>
              <a:rPr lang="en-US" sz="1400" dirty="0"/>
              <a:t>for Wales strains the importance that the use of </a:t>
            </a:r>
            <a:r>
              <a:rPr lang="en-GB" sz="1400" dirty="0"/>
              <a:t>assessment encourages </a:t>
            </a:r>
            <a:r>
              <a:rPr lang="en-US" sz="1400" dirty="0"/>
              <a:t>continuous progression throughout all pupils.</a:t>
            </a:r>
            <a:endParaRPr lang="en-GB" sz="1400" dirty="0"/>
          </a:p>
          <a:p>
            <a:pPr marL="285750" indent="-285750">
              <a:buFont typeface="Arial" panose="020B0604020202020204" pitchFamily="34" charset="0"/>
              <a:buChar char="•"/>
            </a:pPr>
            <a:r>
              <a:rPr lang="en-US" sz="1400" dirty="0"/>
              <a:t> Progression is applied in the 'what matters statements' and the descriptions of learning for these statements. This encourages the design of classroom </a:t>
            </a:r>
            <a:r>
              <a:rPr lang="en-US" sz="1400" dirty="0" err="1"/>
              <a:t>plannin</a:t>
            </a:r>
            <a:r>
              <a:rPr lang="en-GB" sz="1400" dirty="0"/>
              <a:t>g</a:t>
            </a:r>
            <a:r>
              <a:rPr lang="en-US" sz="1400" dirty="0"/>
              <a:t> and practice (Welsh Government, 2022).</a:t>
            </a:r>
          </a:p>
        </p:txBody>
      </p:sp>
      <p:sp>
        <p:nvSpPr>
          <p:cNvPr id="14" name="Rectangle 13">
            <a:extLst>
              <a:ext uri="{FF2B5EF4-FFF2-40B4-BE49-F238E27FC236}">
                <a16:creationId xmlns:a16="http://schemas.microsoft.com/office/drawing/2014/main" id="{2FB61B1C-2EAB-766C-98F9-B67490200141}"/>
              </a:ext>
            </a:extLst>
          </p:cNvPr>
          <p:cNvSpPr/>
          <p:nvPr/>
        </p:nvSpPr>
        <p:spPr>
          <a:xfrm>
            <a:off x="2190424" y="4717549"/>
            <a:ext cx="3450696" cy="1468265"/>
          </a:xfrm>
          <a:prstGeom prst="rect">
            <a:avLst/>
          </a:prstGeom>
          <a:solidFill>
            <a:srgbClr val="C95EAE"/>
          </a:solidFill>
          <a:ln>
            <a:solidFill>
              <a:srgbClr val="C95EA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ea typeface="+mn-lt"/>
                <a:cs typeface="+mn-lt"/>
              </a:rPr>
              <a:t>Cambridge International (2019) states how AFL is associated with social constructivist's approaches to learning. Vygotsky developed social constructivism, claiming that learners will develop new knowledge by using pre-learnt knowledge.</a:t>
            </a:r>
            <a:endParaRPr lang="en-US" sz="1400" dirty="0"/>
          </a:p>
        </p:txBody>
      </p:sp>
      <p:sp>
        <p:nvSpPr>
          <p:cNvPr id="15" name="Rectangle: Rounded Corners 14">
            <a:extLst>
              <a:ext uri="{FF2B5EF4-FFF2-40B4-BE49-F238E27FC236}">
                <a16:creationId xmlns:a16="http://schemas.microsoft.com/office/drawing/2014/main" id="{591F4FEF-6AD8-87F8-C17E-18FC808C8C09}"/>
              </a:ext>
            </a:extLst>
          </p:cNvPr>
          <p:cNvSpPr/>
          <p:nvPr/>
        </p:nvSpPr>
        <p:spPr>
          <a:xfrm>
            <a:off x="-107656" y="2889176"/>
            <a:ext cx="6077291" cy="1146141"/>
          </a:xfrm>
          <a:prstGeom prst="roundRect">
            <a:avLst>
              <a:gd name="adj" fmla="val 0"/>
            </a:avLst>
          </a:prstGeom>
          <a:solidFill>
            <a:srgbClr val="F06F6F"/>
          </a:solidFill>
          <a:ln>
            <a:solidFill>
              <a:srgbClr val="F06F6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u="sng" dirty="0"/>
              <a:t>Th</a:t>
            </a:r>
            <a:r>
              <a:rPr lang="en-GB" sz="1600" b="1" u="sng" dirty="0"/>
              <a:t>e Black box</a:t>
            </a:r>
            <a:endParaRPr lang="en-US" sz="1600" b="1" u="sng" dirty="0"/>
          </a:p>
          <a:p>
            <a:pPr algn="ctr"/>
            <a:r>
              <a:rPr lang="en-US" sz="1200" dirty="0"/>
              <a:t>In In terms of a black box can be viewed with its inputs and outputs without any knowledge of what is inside. Similar as a classroom, we see the inputs such as students, staff, </a:t>
            </a:r>
            <a:r>
              <a:rPr lang="en-GB" sz="1200" dirty="0"/>
              <a:t>management</a:t>
            </a:r>
            <a:r>
              <a:rPr lang="en-US" sz="1200" dirty="0"/>
              <a:t>, tests and standards. The outputs would be pupils with more knowledge and are more competent get better results. However, we don't see what happens inside (Black and Wiliam, 1998, Pg139-148).</a:t>
            </a:r>
          </a:p>
        </p:txBody>
      </p:sp>
      <p:cxnSp>
        <p:nvCxnSpPr>
          <p:cNvPr id="5" name="Straight Arrow Connector 4">
            <a:extLst>
              <a:ext uri="{FF2B5EF4-FFF2-40B4-BE49-F238E27FC236}">
                <a16:creationId xmlns:a16="http://schemas.microsoft.com/office/drawing/2014/main" id="{F641AC30-88E8-913E-4A8D-DF25725561B5}"/>
              </a:ext>
            </a:extLst>
          </p:cNvPr>
          <p:cNvCxnSpPr>
            <a:cxnSpLocks/>
          </p:cNvCxnSpPr>
          <p:nvPr/>
        </p:nvCxnSpPr>
        <p:spPr>
          <a:xfrm>
            <a:off x="589514" y="1609505"/>
            <a:ext cx="5051606" cy="21223"/>
          </a:xfrm>
          <a:prstGeom prst="straightConnector1">
            <a:avLst/>
          </a:prstGeom>
          <a:ln w="28575"/>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630486A-557C-55E4-270E-B7384194ABCF}"/>
              </a:ext>
            </a:extLst>
          </p:cNvPr>
          <p:cNvCxnSpPr>
            <a:cxnSpLocks/>
          </p:cNvCxnSpPr>
          <p:nvPr/>
        </p:nvCxnSpPr>
        <p:spPr>
          <a:xfrm flipV="1">
            <a:off x="589514" y="1577818"/>
            <a:ext cx="0" cy="283172"/>
          </a:xfrm>
          <a:prstGeom prst="straightConnector1">
            <a:avLst/>
          </a:prstGeom>
          <a:ln w="28575"/>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11A116CF-666F-7E93-8051-182198EB7EFE}"/>
              </a:ext>
            </a:extLst>
          </p:cNvPr>
          <p:cNvCxnSpPr>
            <a:cxnSpLocks/>
          </p:cNvCxnSpPr>
          <p:nvPr/>
        </p:nvCxnSpPr>
        <p:spPr>
          <a:xfrm flipV="1">
            <a:off x="2991375" y="1620116"/>
            <a:ext cx="0" cy="428358"/>
          </a:xfrm>
          <a:prstGeom prst="straightConnector1">
            <a:avLst/>
          </a:prstGeom>
          <a:ln w="28575"/>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0E08BD5-36E6-2A0A-1277-99D2E16691E9}"/>
              </a:ext>
            </a:extLst>
          </p:cNvPr>
          <p:cNvCxnSpPr>
            <a:cxnSpLocks/>
          </p:cNvCxnSpPr>
          <p:nvPr/>
        </p:nvCxnSpPr>
        <p:spPr>
          <a:xfrm flipV="1">
            <a:off x="5641120" y="1307723"/>
            <a:ext cx="0" cy="323005"/>
          </a:xfrm>
          <a:prstGeom prst="straightConnector1">
            <a:avLst/>
          </a:prstGeom>
          <a:ln w="28575"/>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2FB5F2DE-8FA0-E3F7-BD15-A55E7A266CED}"/>
              </a:ext>
            </a:extLst>
          </p:cNvPr>
          <p:cNvSpPr txBox="1"/>
          <p:nvPr/>
        </p:nvSpPr>
        <p:spPr>
          <a:xfrm>
            <a:off x="53955" y="1821454"/>
            <a:ext cx="1622754" cy="93871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algn="l"/>
            <a:r>
              <a:rPr lang="en-GB" sz="1100" dirty="0"/>
              <a:t>In 1989, a group of assessment researchers formed the Assessment Reform group.</a:t>
            </a:r>
            <a:endParaRPr lang="en-US" sz="1100" dirty="0"/>
          </a:p>
        </p:txBody>
      </p:sp>
      <p:sp>
        <p:nvSpPr>
          <p:cNvPr id="42" name="TextBox 41">
            <a:extLst>
              <a:ext uri="{FF2B5EF4-FFF2-40B4-BE49-F238E27FC236}">
                <a16:creationId xmlns:a16="http://schemas.microsoft.com/office/drawing/2014/main" id="{B2D49C9F-B427-8A86-81C1-C686EC030D2C}"/>
              </a:ext>
            </a:extLst>
          </p:cNvPr>
          <p:cNvSpPr txBox="1"/>
          <p:nvPr/>
        </p:nvSpPr>
        <p:spPr>
          <a:xfrm>
            <a:off x="2266022" y="1948682"/>
            <a:ext cx="1828800" cy="769441"/>
          </a:xfrm>
          <a:prstGeom prst="rect">
            <a:avLst/>
          </a:prstGeom>
          <a:noFill/>
        </p:spPr>
        <p:txBody>
          <a:bodyPr wrap="square" rtlCol="0">
            <a:spAutoFit/>
          </a:bodyPr>
          <a:lstStyle/>
          <a:p>
            <a:pPr algn="l"/>
            <a:r>
              <a:rPr lang="en-GB" sz="1100" dirty="0"/>
              <a:t>A member, Caroline </a:t>
            </a:r>
            <a:r>
              <a:rPr lang="en-GB" sz="1100" dirty="0" err="1"/>
              <a:t>Gipps</a:t>
            </a:r>
            <a:r>
              <a:rPr lang="en-GB" sz="1100" dirty="0"/>
              <a:t> first introduced the term ‘Assessment for learning’ in 1994.</a:t>
            </a:r>
            <a:endParaRPr lang="en-US" sz="1100" dirty="0"/>
          </a:p>
        </p:txBody>
      </p:sp>
      <p:sp>
        <p:nvSpPr>
          <p:cNvPr id="43" name="TextBox 42">
            <a:extLst>
              <a:ext uri="{FF2B5EF4-FFF2-40B4-BE49-F238E27FC236}">
                <a16:creationId xmlns:a16="http://schemas.microsoft.com/office/drawing/2014/main" id="{17377A52-D869-7F4D-3844-AC33D27563BC}"/>
              </a:ext>
            </a:extLst>
          </p:cNvPr>
          <p:cNvSpPr txBox="1"/>
          <p:nvPr/>
        </p:nvSpPr>
        <p:spPr>
          <a:xfrm>
            <a:off x="2266022" y="684662"/>
            <a:ext cx="3963654" cy="877163"/>
          </a:xfrm>
          <a:prstGeom prst="rect">
            <a:avLst/>
          </a:prstGeom>
          <a:noFill/>
        </p:spPr>
        <p:txBody>
          <a:bodyPr wrap="square" rtlCol="0">
            <a:spAutoFit/>
          </a:bodyPr>
          <a:lstStyle/>
          <a:p>
            <a:pPr algn="l"/>
            <a:r>
              <a:rPr lang="en-GB" sz="1100" dirty="0"/>
              <a:t>In 1998, UK professors Paul Black and Dylan </a:t>
            </a:r>
            <a:r>
              <a:rPr lang="en-GB" sz="1100" dirty="0" err="1"/>
              <a:t>Wiliam</a:t>
            </a:r>
            <a:r>
              <a:rPr lang="en-GB" sz="1100" dirty="0"/>
              <a:t> carried out a review of assessment in all sectors of education and published their book ‘Inside the Black Box: Raising Standards Through classroom assessment</a:t>
            </a:r>
            <a:r>
              <a:rPr lang="en-GB" dirty="0"/>
              <a:t>.</a:t>
            </a:r>
            <a:endParaRPr lang="en-US" dirty="0"/>
          </a:p>
        </p:txBody>
      </p:sp>
    </p:spTree>
    <p:extLst>
      <p:ext uri="{BB962C8B-B14F-4D97-AF65-F5344CB8AC3E}">
        <p14:creationId xmlns:p14="http://schemas.microsoft.com/office/powerpoint/2010/main" val="3814853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F2D7-1E90-742F-23F9-E387BC189DE2}"/>
              </a:ext>
            </a:extLst>
          </p:cNvPr>
          <p:cNvSpPr>
            <a:spLocks noGrp="1"/>
          </p:cNvSpPr>
          <p:nvPr>
            <p:ph type="title"/>
          </p:nvPr>
        </p:nvSpPr>
        <p:spPr/>
        <p:txBody>
          <a:bodyPr/>
          <a:lstStyle/>
          <a:p>
            <a:r>
              <a:rPr lang="en-US" dirty="0"/>
              <a:t>Who disagrees?</a:t>
            </a:r>
          </a:p>
        </p:txBody>
      </p:sp>
      <p:sp>
        <p:nvSpPr>
          <p:cNvPr id="3" name="Content Placeholder 2">
            <a:extLst>
              <a:ext uri="{FF2B5EF4-FFF2-40B4-BE49-F238E27FC236}">
                <a16:creationId xmlns:a16="http://schemas.microsoft.com/office/drawing/2014/main" id="{38E4F34D-2405-48C4-B921-95864B3DCAA3}"/>
              </a:ext>
            </a:extLst>
          </p:cNvPr>
          <p:cNvSpPr>
            <a:spLocks noGrp="1"/>
          </p:cNvSpPr>
          <p:nvPr>
            <p:ph idx="1"/>
          </p:nvPr>
        </p:nvSpPr>
        <p:spPr/>
        <p:txBody>
          <a:bodyPr vert="horz" lIns="0" tIns="0" rIns="0" bIns="0" rtlCol="0" anchor="t">
            <a:normAutofit/>
          </a:bodyPr>
          <a:lstStyle/>
          <a:p>
            <a:r>
              <a:rPr lang="en-US" dirty="0"/>
              <a:t>Sasser (2018) counter-argues with the effectiveness of assessment for learning. She argues teachers complain about sacrificing lesson time to assess pupils which leaves less time to teach children the topic. She says, teachers feel the need to speed up lessons to ensure there is time to assess which ultimately reduces quality of learning because the children are rushed to learn a topic. Additionally, as many teachers are used to the basic concept of assessment through testing and grading, they lack the training and experience of formative assessing which can </a:t>
            </a:r>
            <a:r>
              <a:rPr lang="en-US"/>
              <a:t>influence</a:t>
            </a:r>
            <a:r>
              <a:rPr lang="en-US" dirty="0"/>
              <a:t> the standards of lessons and lesson planning. Another challenge to assessment for learning could be that children don't see it as an assessment so will not take it seriously which may cause the teacher to misread feedback from students.</a:t>
            </a:r>
          </a:p>
        </p:txBody>
      </p:sp>
      <p:sp>
        <p:nvSpPr>
          <p:cNvPr id="4" name="Date Placeholder 3">
            <a:extLst>
              <a:ext uri="{FF2B5EF4-FFF2-40B4-BE49-F238E27FC236}">
                <a16:creationId xmlns:a16="http://schemas.microsoft.com/office/drawing/2014/main" id="{DF7E184E-CAFE-BFB5-B996-35C309460A68}"/>
              </a:ext>
            </a:extLst>
          </p:cNvPr>
          <p:cNvSpPr>
            <a:spLocks noGrp="1"/>
          </p:cNvSpPr>
          <p:nvPr>
            <p:ph type="dt" sz="half" idx="10"/>
          </p:nvPr>
        </p:nvSpPr>
        <p:spPr/>
        <p:txBody>
          <a:bodyPr/>
          <a:lstStyle/>
          <a:p>
            <a:fld id="{24F43A4C-B2DC-4C80-90B6-E7F838BC8079}" type="datetime1">
              <a:t>1/16/2025</a:t>
            </a:fld>
            <a:endParaRPr lang="en-US" dirty="0"/>
          </a:p>
        </p:txBody>
      </p:sp>
      <p:sp>
        <p:nvSpPr>
          <p:cNvPr id="5" name="Footer Placeholder 4">
            <a:extLst>
              <a:ext uri="{FF2B5EF4-FFF2-40B4-BE49-F238E27FC236}">
                <a16:creationId xmlns:a16="http://schemas.microsoft.com/office/drawing/2014/main" id="{9E8AFD54-7B46-F9D9-DE53-79749BD9C49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3F74AE7-593F-7C78-5EFC-37EBBF4BCD95}"/>
              </a:ext>
            </a:extLst>
          </p:cNvPr>
          <p:cNvSpPr>
            <a:spLocks noGrp="1"/>
          </p:cNvSpPr>
          <p:nvPr>
            <p:ph type="sldNum" sz="quarter" idx="12"/>
          </p:nvPr>
        </p:nvSpPr>
        <p:spPr/>
        <p:txBody>
          <a:bodyPr/>
          <a:lstStyle/>
          <a:p>
            <a:fld id="{017DE1FC-E54A-4B87-A814-263D1E8654B2}" type="slidenum">
              <a:rPr lang="en-US" dirty="0"/>
              <a:t>4</a:t>
            </a:fld>
            <a:endParaRPr lang="en-US" dirty="0"/>
          </a:p>
        </p:txBody>
      </p:sp>
    </p:spTree>
    <p:extLst>
      <p:ext uri="{BB962C8B-B14F-4D97-AF65-F5344CB8AC3E}">
        <p14:creationId xmlns:p14="http://schemas.microsoft.com/office/powerpoint/2010/main" val="3894444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C1451-BEFF-6040-4888-17574B8F1280}"/>
              </a:ext>
            </a:extLst>
          </p:cNvPr>
          <p:cNvSpPr>
            <a:spLocks noGrp="1"/>
          </p:cNvSpPr>
          <p:nvPr>
            <p:ph type="ctrTitle"/>
          </p:nvPr>
        </p:nvSpPr>
        <p:spPr>
          <a:xfrm>
            <a:off x="-857250" y="85725"/>
            <a:ext cx="10668000" cy="528638"/>
          </a:xfrm>
        </p:spPr>
        <p:txBody>
          <a:bodyPr>
            <a:normAutofit fontScale="90000"/>
          </a:bodyPr>
          <a:lstStyle/>
          <a:p>
            <a:r>
              <a:rPr lang="en-US" dirty="0"/>
              <a:t>Discussion of my lesson</a:t>
            </a:r>
          </a:p>
        </p:txBody>
      </p:sp>
      <p:sp>
        <p:nvSpPr>
          <p:cNvPr id="3" name="Subtitle 2">
            <a:extLst>
              <a:ext uri="{FF2B5EF4-FFF2-40B4-BE49-F238E27FC236}">
                <a16:creationId xmlns:a16="http://schemas.microsoft.com/office/drawing/2014/main" id="{503EDE42-DF34-F4C3-DC72-44DE7B5FC544}"/>
              </a:ext>
            </a:extLst>
          </p:cNvPr>
          <p:cNvSpPr>
            <a:spLocks noGrp="1"/>
          </p:cNvSpPr>
          <p:nvPr>
            <p:ph type="subTitle" idx="1"/>
          </p:nvPr>
        </p:nvSpPr>
        <p:spPr>
          <a:xfrm>
            <a:off x="-209550" y="614451"/>
            <a:ext cx="8239125" cy="376148"/>
          </a:xfrm>
        </p:spPr>
        <p:txBody>
          <a:bodyPr vert="horz" lIns="0" tIns="0" rIns="0" bIns="0" rtlCol="0" anchor="t">
            <a:normAutofit/>
          </a:bodyPr>
          <a:lstStyle/>
          <a:p>
            <a:r>
              <a:rPr lang="en-US" dirty="0"/>
              <a:t>Mathematics and Numeracy</a:t>
            </a:r>
          </a:p>
        </p:txBody>
      </p:sp>
      <p:sp>
        <p:nvSpPr>
          <p:cNvPr id="4" name="Date Placeholder 3">
            <a:extLst>
              <a:ext uri="{FF2B5EF4-FFF2-40B4-BE49-F238E27FC236}">
                <a16:creationId xmlns:a16="http://schemas.microsoft.com/office/drawing/2014/main" id="{FF91395C-01F1-CB9A-2A29-D2946E3E5E91}"/>
              </a:ext>
            </a:extLst>
          </p:cNvPr>
          <p:cNvSpPr>
            <a:spLocks noGrp="1"/>
          </p:cNvSpPr>
          <p:nvPr>
            <p:ph type="dt" sz="half" idx="10"/>
          </p:nvPr>
        </p:nvSpPr>
        <p:spPr/>
        <p:txBody>
          <a:bodyPr/>
          <a:lstStyle/>
          <a:p>
            <a:fld id="{5086B0A1-9633-4E54-AA8A-9268322F67B6}" type="datetime1">
              <a:t>1/16/2025</a:t>
            </a:fld>
            <a:endParaRPr lang="en-US" dirty="0"/>
          </a:p>
        </p:txBody>
      </p:sp>
      <p:sp>
        <p:nvSpPr>
          <p:cNvPr id="5" name="Footer Placeholder 4">
            <a:extLst>
              <a:ext uri="{FF2B5EF4-FFF2-40B4-BE49-F238E27FC236}">
                <a16:creationId xmlns:a16="http://schemas.microsoft.com/office/drawing/2014/main" id="{FB119C4A-0B16-5A6A-7749-FC99F219687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CB68A79-90CA-96FD-FC9C-66467AF607BB}"/>
              </a:ext>
            </a:extLst>
          </p:cNvPr>
          <p:cNvSpPr>
            <a:spLocks noGrp="1"/>
          </p:cNvSpPr>
          <p:nvPr>
            <p:ph type="sldNum" sz="quarter" idx="12"/>
          </p:nvPr>
        </p:nvSpPr>
        <p:spPr/>
        <p:txBody>
          <a:bodyPr/>
          <a:lstStyle/>
          <a:p>
            <a:fld id="{017DE1FC-E54A-4B87-A814-263D1E8654B2}" type="slidenum">
              <a:rPr lang="en-US" dirty="0"/>
              <a:t>5</a:t>
            </a:fld>
            <a:endParaRPr lang="en-US" dirty="0"/>
          </a:p>
        </p:txBody>
      </p:sp>
      <p:sp>
        <p:nvSpPr>
          <p:cNvPr id="8" name="Rectangle: Rounded Corners 7">
            <a:extLst>
              <a:ext uri="{FF2B5EF4-FFF2-40B4-BE49-F238E27FC236}">
                <a16:creationId xmlns:a16="http://schemas.microsoft.com/office/drawing/2014/main" id="{F7C9796E-3DE5-93AC-69CE-D87BEAC1E3C5}"/>
              </a:ext>
            </a:extLst>
          </p:cNvPr>
          <p:cNvSpPr/>
          <p:nvPr/>
        </p:nvSpPr>
        <p:spPr>
          <a:xfrm>
            <a:off x="8365671" y="993732"/>
            <a:ext cx="3526560" cy="4433360"/>
          </a:xfrm>
          <a:prstGeom prst="roundRect">
            <a:avLst/>
          </a:prstGeom>
          <a:solidFill>
            <a:srgbClr val="F06F6F"/>
          </a:solidFill>
          <a:ln>
            <a:solidFill>
              <a:srgbClr val="F06F6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dirty="0"/>
              <a:t>Aspect of AOLE</a:t>
            </a:r>
          </a:p>
          <a:p>
            <a:pPr algn="ctr"/>
            <a:r>
              <a:rPr lang="en-US" sz="1200" dirty="0"/>
              <a:t>Mathematics has always aligned with the development of civilization. Mathematics is evident in every aspect of our daily lives whether that be in building, music, money, and engineering. Mathematics also plays a crucial role in other areas of learning as well as  an area of learning and experience on its own. </a:t>
            </a:r>
          </a:p>
          <a:p>
            <a:pPr algn="ctr"/>
            <a:endParaRPr lang="en-US" sz="1200" dirty="0"/>
          </a:p>
          <a:p>
            <a:pPr algn="ctr"/>
            <a:r>
              <a:rPr lang="en-US" sz="1200" dirty="0"/>
              <a:t>Progression in mathematics and numeracy area of learning and experience (area) involves the development of five harmonious, supporting skills which have no rank of importance. These are vital skills for schools to apply to lessons when developing their curriculum to ensure pupil progression. These are:</a:t>
            </a:r>
            <a:endParaRPr lang="en-US" dirty="0"/>
          </a:p>
          <a:p>
            <a:pPr marL="171450" indent="-171450" algn="ctr">
              <a:buFont typeface="Arial"/>
              <a:buChar char="•"/>
            </a:pPr>
            <a:r>
              <a:rPr lang="en-US" sz="1200" dirty="0"/>
              <a:t>conceptual understanding</a:t>
            </a:r>
            <a:endParaRPr lang="en-US" dirty="0"/>
          </a:p>
          <a:p>
            <a:pPr marL="171450" indent="-171450" algn="ctr">
              <a:buFont typeface="Arial"/>
              <a:buChar char="•"/>
            </a:pPr>
            <a:r>
              <a:rPr lang="en-US" sz="1200" dirty="0"/>
              <a:t> communication using symbols</a:t>
            </a:r>
            <a:endParaRPr lang="en-US" dirty="0"/>
          </a:p>
          <a:p>
            <a:pPr marL="171450" indent="-171450" algn="ctr">
              <a:buFont typeface="Arial"/>
              <a:buChar char="•"/>
            </a:pPr>
            <a:r>
              <a:rPr lang="en-US" sz="1200" dirty="0"/>
              <a:t>Fluency</a:t>
            </a:r>
            <a:endParaRPr lang="en-US" dirty="0"/>
          </a:p>
          <a:p>
            <a:pPr marL="171450" indent="-171450" algn="ctr">
              <a:buFont typeface="Arial"/>
              <a:buChar char="•"/>
            </a:pPr>
            <a:r>
              <a:rPr lang="en-US" sz="1200" dirty="0"/>
              <a:t>logical reasoning </a:t>
            </a:r>
            <a:endParaRPr lang="en-US"/>
          </a:p>
          <a:p>
            <a:pPr marL="171450" indent="-171450" algn="ctr">
              <a:buFont typeface="Arial"/>
              <a:buChar char="•"/>
            </a:pPr>
            <a:r>
              <a:rPr lang="en-US" sz="1200" dirty="0"/>
              <a:t>strategic competence </a:t>
            </a:r>
            <a:endParaRPr lang="en-US"/>
          </a:p>
          <a:p>
            <a:pPr algn="ctr"/>
            <a:r>
              <a:rPr lang="en-US" sz="1200" dirty="0"/>
              <a:t>(Welsh government , 2022)</a:t>
            </a:r>
            <a:endParaRPr lang="en-US"/>
          </a:p>
        </p:txBody>
      </p:sp>
      <p:sp>
        <p:nvSpPr>
          <p:cNvPr id="9" name="Rectangle: Rounded Corners 8">
            <a:extLst>
              <a:ext uri="{FF2B5EF4-FFF2-40B4-BE49-F238E27FC236}">
                <a16:creationId xmlns:a16="http://schemas.microsoft.com/office/drawing/2014/main" id="{CA1D2774-8121-C616-4774-D499BF206625}"/>
              </a:ext>
            </a:extLst>
          </p:cNvPr>
          <p:cNvSpPr/>
          <p:nvPr/>
        </p:nvSpPr>
        <p:spPr>
          <a:xfrm>
            <a:off x="-4622" y="1100287"/>
            <a:ext cx="3108458" cy="5260493"/>
          </a:xfrm>
          <a:prstGeom prst="roundRect">
            <a:avLst/>
          </a:prstGeom>
          <a:solidFill>
            <a:srgbClr val="F06F6F"/>
          </a:solidFill>
          <a:ln>
            <a:solidFill>
              <a:srgbClr val="F06F6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t>What I want to see</a:t>
            </a:r>
          </a:p>
          <a:p>
            <a:pPr algn="ctr"/>
            <a:r>
              <a:rPr lang="en-US" sz="1200" dirty="0"/>
              <a:t>The children have been introduced to short division in the previous lesson so are familiar with the concepts and methodology. In this lesson, I am aiming for children to make links to their previous lesson to create a deeper understanding of short division, focusing on the value of the numbers based on their placement.  The 'statement of what matters' focus is "The number system is used to represent and compare relationships between numbers and quantities." (Welsh Government, 2022). The children were just entering progression step 3 in the last lesson however, this lesson I want them to be confidently in it by applying the progression </a:t>
            </a:r>
            <a:r>
              <a:rPr lang="en-US" sz="1200" dirty="0">
                <a:ea typeface="+mn-lt"/>
                <a:cs typeface="+mn-lt"/>
              </a:rPr>
              <a:t>step "I can use a range of representations to develop and secure my understanding that the value of a digit is related to its position. I can read, record and interpret numbers, using figures and words up to at least one million." (Welsh government, 2022) Into their learning.</a:t>
            </a:r>
          </a:p>
          <a:p>
            <a:pPr algn="ctr"/>
            <a:endParaRPr lang="en-US" sz="1200" b="1" dirty="0"/>
          </a:p>
        </p:txBody>
      </p:sp>
      <p:pic>
        <p:nvPicPr>
          <p:cNvPr id="10" name="Picture 9" descr="A hand holding a pen and writing on a graph paper&#10;&#10;Description automatically generated">
            <a:extLst>
              <a:ext uri="{FF2B5EF4-FFF2-40B4-BE49-F238E27FC236}">
                <a16:creationId xmlns:a16="http://schemas.microsoft.com/office/drawing/2014/main" id="{3504DAE4-661A-0271-995A-CBD480651C4E}"/>
              </a:ext>
            </a:extLst>
          </p:cNvPr>
          <p:cNvPicPr>
            <a:picLocks noChangeAspect="1"/>
          </p:cNvPicPr>
          <p:nvPr/>
        </p:nvPicPr>
        <p:blipFill>
          <a:blip r:embed="rId2"/>
          <a:stretch>
            <a:fillRect/>
          </a:stretch>
        </p:blipFill>
        <p:spPr>
          <a:xfrm>
            <a:off x="3276181" y="1100287"/>
            <a:ext cx="4724066" cy="3568948"/>
          </a:xfrm>
          <a:prstGeom prst="rect">
            <a:avLst/>
          </a:prstGeom>
        </p:spPr>
      </p:pic>
      <p:pic>
        <p:nvPicPr>
          <p:cNvPr id="11" name="Picture 10" descr="Money clip art free clipart images 2 clipartandscrap – Clipartix">
            <a:extLst>
              <a:ext uri="{FF2B5EF4-FFF2-40B4-BE49-F238E27FC236}">
                <a16:creationId xmlns:a16="http://schemas.microsoft.com/office/drawing/2014/main" id="{DFE13CC2-CAFD-0C51-CA16-9BF9A4ACE8A6}"/>
              </a:ext>
            </a:extLst>
          </p:cNvPr>
          <p:cNvPicPr>
            <a:picLocks noChangeAspect="1"/>
          </p:cNvPicPr>
          <p:nvPr/>
        </p:nvPicPr>
        <p:blipFill>
          <a:blip r:embed="rId3"/>
          <a:stretch>
            <a:fillRect/>
          </a:stretch>
        </p:blipFill>
        <p:spPr>
          <a:xfrm>
            <a:off x="10836727" y="5276168"/>
            <a:ext cx="1262746" cy="1084494"/>
          </a:xfrm>
          <a:prstGeom prst="rect">
            <a:avLst/>
          </a:prstGeom>
        </p:spPr>
      </p:pic>
      <p:pic>
        <p:nvPicPr>
          <p:cNvPr id="16" name="Picture 15" descr="kids music clipart free 20 free Cliparts | Download images on ...">
            <a:extLst>
              <a:ext uri="{FF2B5EF4-FFF2-40B4-BE49-F238E27FC236}">
                <a16:creationId xmlns:a16="http://schemas.microsoft.com/office/drawing/2014/main" id="{C9159BF8-57F1-C390-8470-23483A71FC08}"/>
              </a:ext>
            </a:extLst>
          </p:cNvPr>
          <p:cNvPicPr>
            <a:picLocks noChangeAspect="1"/>
          </p:cNvPicPr>
          <p:nvPr/>
        </p:nvPicPr>
        <p:blipFill>
          <a:blip r:embed="rId4"/>
          <a:stretch>
            <a:fillRect/>
          </a:stretch>
        </p:blipFill>
        <p:spPr>
          <a:xfrm>
            <a:off x="8413977" y="4082142"/>
            <a:ext cx="567419" cy="1447801"/>
          </a:xfrm>
          <a:prstGeom prst="rect">
            <a:avLst/>
          </a:prstGeom>
        </p:spPr>
      </p:pic>
      <p:pic>
        <p:nvPicPr>
          <p:cNvPr id="17" name="Picture 16" descr="Construction Man Clipart Png">
            <a:extLst>
              <a:ext uri="{FF2B5EF4-FFF2-40B4-BE49-F238E27FC236}">
                <a16:creationId xmlns:a16="http://schemas.microsoft.com/office/drawing/2014/main" id="{297BA400-A6FE-1C5E-3856-C11D17DBF809}"/>
              </a:ext>
            </a:extLst>
          </p:cNvPr>
          <p:cNvPicPr>
            <a:picLocks noChangeAspect="1"/>
          </p:cNvPicPr>
          <p:nvPr/>
        </p:nvPicPr>
        <p:blipFill>
          <a:blip r:embed="rId5"/>
          <a:stretch>
            <a:fillRect/>
          </a:stretch>
        </p:blipFill>
        <p:spPr>
          <a:xfrm>
            <a:off x="10886392" y="85724"/>
            <a:ext cx="1000128" cy="1211038"/>
          </a:xfrm>
          <a:prstGeom prst="rect">
            <a:avLst/>
          </a:prstGeom>
        </p:spPr>
      </p:pic>
    </p:spTree>
    <p:extLst>
      <p:ext uri="{BB962C8B-B14F-4D97-AF65-F5344CB8AC3E}">
        <p14:creationId xmlns:p14="http://schemas.microsoft.com/office/powerpoint/2010/main" val="305393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3B69-27E8-A8F7-B816-911D6E3B2F72}"/>
              </a:ext>
            </a:extLst>
          </p:cNvPr>
          <p:cNvSpPr>
            <a:spLocks noGrp="1"/>
          </p:cNvSpPr>
          <p:nvPr>
            <p:ph type="title"/>
          </p:nvPr>
        </p:nvSpPr>
        <p:spPr/>
        <p:txBody>
          <a:bodyPr/>
          <a:lstStyle/>
          <a:p>
            <a:r>
              <a:rPr lang="en-US" dirty="0"/>
              <a:t>Lesson Plan</a:t>
            </a:r>
          </a:p>
        </p:txBody>
      </p:sp>
      <p:pic>
        <p:nvPicPr>
          <p:cNvPr id="7" name="Content Placeholder 6" descr="A screenshot of a computer&#10;&#10;Description automatically generated">
            <a:extLst>
              <a:ext uri="{FF2B5EF4-FFF2-40B4-BE49-F238E27FC236}">
                <a16:creationId xmlns:a16="http://schemas.microsoft.com/office/drawing/2014/main" id="{8DFCC2E9-5DBD-8A0D-5C24-42D7F1032752}"/>
              </a:ext>
            </a:extLst>
          </p:cNvPr>
          <p:cNvPicPr>
            <a:picLocks noGrp="1" noChangeAspect="1"/>
          </p:cNvPicPr>
          <p:nvPr>
            <p:ph idx="1"/>
          </p:nvPr>
        </p:nvPicPr>
        <p:blipFill>
          <a:blip r:embed="rId2"/>
          <a:stretch>
            <a:fillRect/>
          </a:stretch>
        </p:blipFill>
        <p:spPr>
          <a:xfrm>
            <a:off x="113505" y="2372114"/>
            <a:ext cx="5032318" cy="3403729"/>
          </a:xfrm>
        </p:spPr>
      </p:pic>
      <p:sp>
        <p:nvSpPr>
          <p:cNvPr id="4" name="Date Placeholder 3">
            <a:extLst>
              <a:ext uri="{FF2B5EF4-FFF2-40B4-BE49-F238E27FC236}">
                <a16:creationId xmlns:a16="http://schemas.microsoft.com/office/drawing/2014/main" id="{69A09754-F56A-9E70-5380-893B9550E209}"/>
              </a:ext>
            </a:extLst>
          </p:cNvPr>
          <p:cNvSpPr>
            <a:spLocks noGrp="1"/>
          </p:cNvSpPr>
          <p:nvPr>
            <p:ph type="dt" sz="half" idx="10"/>
          </p:nvPr>
        </p:nvSpPr>
        <p:spPr/>
        <p:txBody>
          <a:bodyPr/>
          <a:lstStyle/>
          <a:p>
            <a:fld id="{4FCF0A9F-A275-4438-A1F2-CE46E368B6E8}" type="datetime1">
              <a:t>1/16/2025</a:t>
            </a:fld>
            <a:endParaRPr lang="en-US" dirty="0"/>
          </a:p>
        </p:txBody>
      </p:sp>
      <p:sp>
        <p:nvSpPr>
          <p:cNvPr id="5" name="Footer Placeholder 4">
            <a:extLst>
              <a:ext uri="{FF2B5EF4-FFF2-40B4-BE49-F238E27FC236}">
                <a16:creationId xmlns:a16="http://schemas.microsoft.com/office/drawing/2014/main" id="{F7BABFC0-092C-9CBF-01B3-A75D171EC3F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06053FB-EE97-45A4-A939-C53062980909}"/>
              </a:ext>
            </a:extLst>
          </p:cNvPr>
          <p:cNvSpPr>
            <a:spLocks noGrp="1"/>
          </p:cNvSpPr>
          <p:nvPr>
            <p:ph type="sldNum" sz="quarter" idx="12"/>
          </p:nvPr>
        </p:nvSpPr>
        <p:spPr/>
        <p:txBody>
          <a:bodyPr/>
          <a:lstStyle/>
          <a:p>
            <a:fld id="{017DE1FC-E54A-4B87-A814-263D1E8654B2}" type="slidenum">
              <a:rPr lang="en-US" dirty="0"/>
              <a:t>6</a:t>
            </a:fld>
            <a:endParaRPr lang="en-US" dirty="0"/>
          </a:p>
        </p:txBody>
      </p:sp>
      <p:pic>
        <p:nvPicPr>
          <p:cNvPr id="8" name="Picture 7" descr="A white and blue chart with black text&#10;&#10;Description automatically generated">
            <a:extLst>
              <a:ext uri="{FF2B5EF4-FFF2-40B4-BE49-F238E27FC236}">
                <a16:creationId xmlns:a16="http://schemas.microsoft.com/office/drawing/2014/main" id="{2252748C-FB14-7E84-292B-13D405330828}"/>
              </a:ext>
            </a:extLst>
          </p:cNvPr>
          <p:cNvPicPr>
            <a:picLocks noChangeAspect="1"/>
          </p:cNvPicPr>
          <p:nvPr/>
        </p:nvPicPr>
        <p:blipFill>
          <a:blip r:embed="rId3"/>
          <a:stretch>
            <a:fillRect/>
          </a:stretch>
        </p:blipFill>
        <p:spPr>
          <a:xfrm>
            <a:off x="6095371" y="2577771"/>
            <a:ext cx="5000625" cy="2809875"/>
          </a:xfrm>
          <a:prstGeom prst="rect">
            <a:avLst/>
          </a:prstGeom>
        </p:spPr>
      </p:pic>
      <p:sp>
        <p:nvSpPr>
          <p:cNvPr id="3" name="TextBox 2">
            <a:extLst>
              <a:ext uri="{FF2B5EF4-FFF2-40B4-BE49-F238E27FC236}">
                <a16:creationId xmlns:a16="http://schemas.microsoft.com/office/drawing/2014/main" id="{F741D6CA-0AF4-38AD-D6AC-B5A2AE4BD156}"/>
              </a:ext>
            </a:extLst>
          </p:cNvPr>
          <p:cNvSpPr txBox="1"/>
          <p:nvPr/>
        </p:nvSpPr>
        <p:spPr>
          <a:xfrm>
            <a:off x="6410324" y="795426"/>
            <a:ext cx="3337523" cy="1077218"/>
          </a:xfrm>
          <a:prstGeom prst="rect">
            <a:avLst/>
          </a:prstGeom>
          <a:solidFill>
            <a:srgbClr val="C95EAE"/>
          </a:solidFill>
          <a:ln>
            <a:solidFill>
              <a:srgbClr val="98299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rPr>
              <a:t>AFL STRATEGIES!</a:t>
            </a:r>
          </a:p>
        </p:txBody>
      </p:sp>
      <p:cxnSp>
        <p:nvCxnSpPr>
          <p:cNvPr id="9" name="Straight Arrow Connector 8">
            <a:extLst>
              <a:ext uri="{FF2B5EF4-FFF2-40B4-BE49-F238E27FC236}">
                <a16:creationId xmlns:a16="http://schemas.microsoft.com/office/drawing/2014/main" id="{8557F7A6-3224-181F-EF3E-93249A99A77A}"/>
              </a:ext>
            </a:extLst>
          </p:cNvPr>
          <p:cNvCxnSpPr/>
          <p:nvPr/>
        </p:nvCxnSpPr>
        <p:spPr>
          <a:xfrm flipH="1">
            <a:off x="4262887" y="1943459"/>
            <a:ext cx="2221121" cy="1715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EC9E6F5-9760-99B1-FC8C-CB9E5C30FAD4}"/>
              </a:ext>
            </a:extLst>
          </p:cNvPr>
          <p:cNvSpPr txBox="1"/>
          <p:nvPr/>
        </p:nvSpPr>
        <p:spPr>
          <a:xfrm rot="10800000" flipV="1">
            <a:off x="764353" y="354658"/>
            <a:ext cx="3094725" cy="98488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b="1" dirty="0"/>
              <a:t>S</a:t>
            </a:r>
            <a:r>
              <a:rPr lang="en-US" sz="1100" b="1" dirty="0"/>
              <a:t>elf-assess own teaching- personal </a:t>
            </a:r>
            <a:r>
              <a:rPr lang="en-US" sz="1100" b="1"/>
              <a:t>targets.</a:t>
            </a:r>
            <a:endParaRPr lang="en-US"/>
          </a:p>
          <a:p>
            <a:pPr marL="171450" indent="-171450">
              <a:buFont typeface="Arial"/>
              <a:buChar char="•"/>
            </a:pPr>
            <a:r>
              <a:rPr lang="en-US" sz="1100" b="1" dirty="0"/>
              <a:t>Success criteria</a:t>
            </a:r>
          </a:p>
          <a:p>
            <a:pPr marL="171450" indent="-171450">
              <a:buFont typeface="Arial"/>
              <a:buChar char="•"/>
            </a:pPr>
            <a:r>
              <a:rPr lang="en-US" sz="1100" b="1"/>
              <a:t>Learning intentions</a:t>
            </a:r>
          </a:p>
          <a:p>
            <a:pPr marL="171450" indent="-171450">
              <a:buFont typeface="Arial"/>
              <a:buChar char="•"/>
            </a:pPr>
            <a:r>
              <a:rPr lang="en-US" sz="1100" b="1" dirty="0"/>
              <a:t>Assessing misconceptions</a:t>
            </a:r>
          </a:p>
        </p:txBody>
      </p:sp>
      <p:cxnSp>
        <p:nvCxnSpPr>
          <p:cNvPr id="11" name="Straight Arrow Connector 10">
            <a:extLst>
              <a:ext uri="{FF2B5EF4-FFF2-40B4-BE49-F238E27FC236}">
                <a16:creationId xmlns:a16="http://schemas.microsoft.com/office/drawing/2014/main" id="{CD7F5E5C-5182-7515-24B2-6F391578568E}"/>
              </a:ext>
            </a:extLst>
          </p:cNvPr>
          <p:cNvCxnSpPr/>
          <p:nvPr/>
        </p:nvCxnSpPr>
        <p:spPr>
          <a:xfrm flipH="1">
            <a:off x="3277139" y="1192421"/>
            <a:ext cx="3254135" cy="3078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DAE0534-A96C-E490-33ED-829E337E4C03}"/>
              </a:ext>
            </a:extLst>
          </p:cNvPr>
          <p:cNvCxnSpPr/>
          <p:nvPr/>
        </p:nvCxnSpPr>
        <p:spPr>
          <a:xfrm flipH="1">
            <a:off x="4446017" y="1752061"/>
            <a:ext cx="2721993" cy="29353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AAF04F2-D2CD-0295-1799-69F0465E03FE}"/>
              </a:ext>
            </a:extLst>
          </p:cNvPr>
          <p:cNvCxnSpPr/>
          <p:nvPr/>
        </p:nvCxnSpPr>
        <p:spPr>
          <a:xfrm flipH="1">
            <a:off x="4963961" y="1761586"/>
            <a:ext cx="3001274" cy="34708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480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C94E3-075D-B4FB-AF53-21935BD5B93F}"/>
              </a:ext>
            </a:extLst>
          </p:cNvPr>
          <p:cNvSpPr>
            <a:spLocks noGrp="1"/>
          </p:cNvSpPr>
          <p:nvPr>
            <p:ph type="title"/>
          </p:nvPr>
        </p:nvSpPr>
        <p:spPr>
          <a:xfrm>
            <a:off x="1152525" y="78705"/>
            <a:ext cx="10279003" cy="795338"/>
          </a:xfrm>
        </p:spPr>
        <p:txBody>
          <a:bodyPr/>
          <a:lstStyle/>
          <a:p>
            <a:r>
              <a:rPr lang="en-US" dirty="0"/>
              <a:t>Lesson plan continued...</a:t>
            </a:r>
          </a:p>
        </p:txBody>
      </p:sp>
      <p:pic>
        <p:nvPicPr>
          <p:cNvPr id="7" name="Content Placeholder 6">
            <a:extLst>
              <a:ext uri="{FF2B5EF4-FFF2-40B4-BE49-F238E27FC236}">
                <a16:creationId xmlns:a16="http://schemas.microsoft.com/office/drawing/2014/main" id="{A3457F4C-F151-A22B-FF2B-EDC7612BD9E4}"/>
              </a:ext>
            </a:extLst>
          </p:cNvPr>
          <p:cNvPicPr>
            <a:picLocks noGrp="1" noChangeAspect="1"/>
          </p:cNvPicPr>
          <p:nvPr>
            <p:ph idx="1"/>
          </p:nvPr>
        </p:nvPicPr>
        <p:blipFill>
          <a:blip r:embed="rId2"/>
          <a:stretch>
            <a:fillRect/>
          </a:stretch>
        </p:blipFill>
        <p:spPr>
          <a:xfrm>
            <a:off x="1031461" y="1067189"/>
            <a:ext cx="5253806" cy="3270379"/>
          </a:xfrm>
        </p:spPr>
      </p:pic>
      <p:sp>
        <p:nvSpPr>
          <p:cNvPr id="4" name="Date Placeholder 3">
            <a:extLst>
              <a:ext uri="{FF2B5EF4-FFF2-40B4-BE49-F238E27FC236}">
                <a16:creationId xmlns:a16="http://schemas.microsoft.com/office/drawing/2014/main" id="{2D38AB96-EF07-E479-35DF-A00A594CE9FD}"/>
              </a:ext>
            </a:extLst>
          </p:cNvPr>
          <p:cNvSpPr>
            <a:spLocks noGrp="1"/>
          </p:cNvSpPr>
          <p:nvPr>
            <p:ph type="dt" sz="half" idx="10"/>
          </p:nvPr>
        </p:nvSpPr>
        <p:spPr/>
        <p:txBody>
          <a:bodyPr/>
          <a:lstStyle/>
          <a:p>
            <a:fld id="{106202B2-6AEB-4591-B6BF-0978B3C05AAA}" type="datetime1">
              <a:t>1/16/2025</a:t>
            </a:fld>
            <a:endParaRPr lang="en-US" dirty="0"/>
          </a:p>
        </p:txBody>
      </p:sp>
      <p:sp>
        <p:nvSpPr>
          <p:cNvPr id="5" name="Footer Placeholder 4">
            <a:extLst>
              <a:ext uri="{FF2B5EF4-FFF2-40B4-BE49-F238E27FC236}">
                <a16:creationId xmlns:a16="http://schemas.microsoft.com/office/drawing/2014/main" id="{5F250E88-5785-1A39-A477-11FF9E7FE7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888376F-D0CC-8B8E-E1FB-5CEC0965E7CC}"/>
              </a:ext>
            </a:extLst>
          </p:cNvPr>
          <p:cNvSpPr>
            <a:spLocks noGrp="1"/>
          </p:cNvSpPr>
          <p:nvPr>
            <p:ph type="sldNum" sz="quarter" idx="12"/>
          </p:nvPr>
        </p:nvSpPr>
        <p:spPr/>
        <p:txBody>
          <a:bodyPr/>
          <a:lstStyle/>
          <a:p>
            <a:fld id="{017DE1FC-E54A-4B87-A814-263D1E8654B2}" type="slidenum">
              <a:rPr lang="en-US" dirty="0"/>
              <a:t>7</a:t>
            </a:fld>
            <a:endParaRPr lang="en-US" dirty="0"/>
          </a:p>
        </p:txBody>
      </p:sp>
      <p:pic>
        <p:nvPicPr>
          <p:cNvPr id="8" name="Picture 7" descr="A white paper with black text&#10;&#10;Description automatically generated">
            <a:extLst>
              <a:ext uri="{FF2B5EF4-FFF2-40B4-BE49-F238E27FC236}">
                <a16:creationId xmlns:a16="http://schemas.microsoft.com/office/drawing/2014/main" id="{2642198F-6D89-554E-9DD5-61FCE887C950}"/>
              </a:ext>
            </a:extLst>
          </p:cNvPr>
          <p:cNvPicPr>
            <a:picLocks noChangeAspect="1"/>
          </p:cNvPicPr>
          <p:nvPr/>
        </p:nvPicPr>
        <p:blipFill>
          <a:blip r:embed="rId3"/>
          <a:stretch>
            <a:fillRect/>
          </a:stretch>
        </p:blipFill>
        <p:spPr>
          <a:xfrm>
            <a:off x="6524625" y="876300"/>
            <a:ext cx="5143500" cy="2971800"/>
          </a:xfrm>
          <a:prstGeom prst="rect">
            <a:avLst/>
          </a:prstGeom>
        </p:spPr>
      </p:pic>
      <p:pic>
        <p:nvPicPr>
          <p:cNvPr id="9" name="Picture 8" descr="A screenshot of a document&#10;&#10;Description automatically generated">
            <a:extLst>
              <a:ext uri="{FF2B5EF4-FFF2-40B4-BE49-F238E27FC236}">
                <a16:creationId xmlns:a16="http://schemas.microsoft.com/office/drawing/2014/main" id="{D467DCAC-A238-EA8A-A575-5C5068E64C40}"/>
              </a:ext>
            </a:extLst>
          </p:cNvPr>
          <p:cNvPicPr>
            <a:picLocks noChangeAspect="1"/>
          </p:cNvPicPr>
          <p:nvPr/>
        </p:nvPicPr>
        <p:blipFill>
          <a:blip r:embed="rId4"/>
          <a:stretch>
            <a:fillRect/>
          </a:stretch>
        </p:blipFill>
        <p:spPr>
          <a:xfrm>
            <a:off x="6753225" y="3852863"/>
            <a:ext cx="4781550" cy="2552700"/>
          </a:xfrm>
          <a:prstGeom prst="rect">
            <a:avLst/>
          </a:prstGeom>
        </p:spPr>
      </p:pic>
    </p:spTree>
    <p:extLst>
      <p:ext uri="{BB962C8B-B14F-4D97-AF65-F5344CB8AC3E}">
        <p14:creationId xmlns:p14="http://schemas.microsoft.com/office/powerpoint/2010/main" val="379282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D968-F9B4-0AA9-7E9A-D300D0D7A454}"/>
              </a:ext>
            </a:extLst>
          </p:cNvPr>
          <p:cNvSpPr>
            <a:spLocks noGrp="1"/>
          </p:cNvSpPr>
          <p:nvPr>
            <p:ph type="title"/>
          </p:nvPr>
        </p:nvSpPr>
        <p:spPr>
          <a:xfrm>
            <a:off x="225451" y="92765"/>
            <a:ext cx="4197280" cy="485782"/>
          </a:xfrm>
        </p:spPr>
        <p:txBody>
          <a:bodyPr>
            <a:normAutofit fontScale="90000"/>
          </a:bodyPr>
          <a:lstStyle/>
          <a:p>
            <a:r>
              <a:rPr lang="en-US" dirty="0"/>
              <a:t>Live marking</a:t>
            </a:r>
          </a:p>
        </p:txBody>
      </p:sp>
      <p:sp>
        <p:nvSpPr>
          <p:cNvPr id="3" name="Content Placeholder 2">
            <a:extLst>
              <a:ext uri="{FF2B5EF4-FFF2-40B4-BE49-F238E27FC236}">
                <a16:creationId xmlns:a16="http://schemas.microsoft.com/office/drawing/2014/main" id="{7B110E43-49AD-B6A2-7431-076CFA158DCD}"/>
              </a:ext>
            </a:extLst>
          </p:cNvPr>
          <p:cNvSpPr>
            <a:spLocks noGrp="1"/>
          </p:cNvSpPr>
          <p:nvPr>
            <p:ph idx="1"/>
          </p:nvPr>
        </p:nvSpPr>
        <p:spPr>
          <a:xfrm>
            <a:off x="8217533" y="-3589"/>
            <a:ext cx="3973707" cy="6405770"/>
          </a:xfrm>
          <a:solidFill>
            <a:srgbClr val="F06F6F"/>
          </a:solidFill>
          <a:ln>
            <a:solidFill>
              <a:schemeClr val="accent1"/>
            </a:solidFill>
          </a:ln>
        </p:spPr>
        <p:txBody>
          <a:bodyPr vert="horz" lIns="0" tIns="0" rIns="0" bIns="0" rtlCol="0" anchor="t">
            <a:noAutofit/>
          </a:bodyPr>
          <a:lstStyle/>
          <a:p>
            <a:pPr marL="0" indent="0">
              <a:buNone/>
            </a:pPr>
            <a:r>
              <a:rPr lang="en-US" sz="1600" b="1" dirty="0">
                <a:solidFill>
                  <a:schemeClr val="bg1"/>
                </a:solidFill>
              </a:rPr>
              <a:t>           </a:t>
            </a:r>
            <a:r>
              <a:rPr lang="en-US" sz="1800" b="1" dirty="0">
                <a:solidFill>
                  <a:schemeClr val="bg1"/>
                </a:solidFill>
              </a:rPr>
              <a:t>       Live marking benefits:</a:t>
            </a:r>
          </a:p>
          <a:p>
            <a:pPr marL="457200" indent="-457200"/>
            <a:r>
              <a:rPr lang="en-US" sz="1600" b="1" dirty="0">
                <a:solidFill>
                  <a:schemeClr val="bg1"/>
                </a:solidFill>
              </a:rPr>
              <a:t>Allows teachers to provide directed, constructive feedback to individual pupils and put them on the right path before the lesson is over.</a:t>
            </a:r>
          </a:p>
          <a:p>
            <a:pPr marL="457200" indent="-457200"/>
            <a:r>
              <a:rPr lang="en-US" sz="1600" b="1" dirty="0">
                <a:solidFill>
                  <a:schemeClr val="bg1"/>
                </a:solidFill>
              </a:rPr>
              <a:t>Encourages confidence in pupil's work by giving praise to work they have done correctly. Children will take more pride in their work. Acts as a motivation tool.</a:t>
            </a:r>
          </a:p>
          <a:p>
            <a:pPr marL="457200" indent="-457200"/>
            <a:r>
              <a:rPr lang="en-US" sz="1600" b="1" dirty="0">
                <a:solidFill>
                  <a:schemeClr val="bg1"/>
                </a:solidFill>
              </a:rPr>
              <a:t>Allows for immediate feedback to be given at the relevant time to encourage progression and benefit overall learning experience. </a:t>
            </a:r>
          </a:p>
          <a:p>
            <a:pPr marL="457200" indent="-457200"/>
            <a:r>
              <a:rPr lang="en-US" sz="1600" b="1" dirty="0">
                <a:solidFill>
                  <a:schemeClr val="bg1"/>
                </a:solidFill>
              </a:rPr>
              <a:t>Live marking encourages differentiation because everybody's work will be different which means feedback will be different for each pupil (Prospero, 2023).</a:t>
            </a:r>
          </a:p>
          <a:p>
            <a:pPr marL="457200" indent="-457200"/>
            <a:endParaRPr lang="en-US" dirty="0"/>
          </a:p>
        </p:txBody>
      </p:sp>
      <p:sp>
        <p:nvSpPr>
          <p:cNvPr id="4" name="Text Placeholder 3">
            <a:extLst>
              <a:ext uri="{FF2B5EF4-FFF2-40B4-BE49-F238E27FC236}">
                <a16:creationId xmlns:a16="http://schemas.microsoft.com/office/drawing/2014/main" id="{77131CB6-D7AF-3A1C-A3A4-1AC2838E6A9A}"/>
              </a:ext>
            </a:extLst>
          </p:cNvPr>
          <p:cNvSpPr>
            <a:spLocks noGrp="1"/>
          </p:cNvSpPr>
          <p:nvPr>
            <p:ph type="body" sz="half" idx="2"/>
          </p:nvPr>
        </p:nvSpPr>
        <p:spPr>
          <a:xfrm>
            <a:off x="225451" y="2504185"/>
            <a:ext cx="7193928" cy="2612603"/>
          </a:xfrm>
        </p:spPr>
        <p:txBody>
          <a:bodyPr vert="horz" lIns="0" tIns="0" rIns="0" bIns="0" rtlCol="0" anchor="t">
            <a:noAutofit/>
          </a:bodyPr>
          <a:lstStyle/>
          <a:p>
            <a:r>
              <a:rPr lang="en-US" sz="1100" b="1" dirty="0"/>
              <a:t>What will I do?</a:t>
            </a:r>
            <a:endParaRPr lang="en-US" sz="1100" dirty="0"/>
          </a:p>
          <a:p>
            <a:r>
              <a:rPr lang="en-US" sz="1050" dirty="0"/>
              <a:t>In the middle of the lesson, I will go around the class and live mark their work. The children will still be working on their </a:t>
            </a:r>
            <a:r>
              <a:rPr lang="en-US" sz="1050"/>
              <a:t>questions to </a:t>
            </a:r>
            <a:r>
              <a:rPr lang="en-US" sz="1050" dirty="0"/>
              <a:t>make sure they are still working. I intent for my live marking to be used to help correct mistakes the children would have made whilst the feedback is still relevant. Giving the children the feedback during the present time of working will allow them the opportunity to evaluate where they went wrong and correct it. Alongside live marking. I will be giving oral feedback making sure to praise their efforts as well as show them how they may have misunderstood. I believe it is vital to show praise as well as correcting to boost self-esteem and pride in their work.</a:t>
            </a:r>
          </a:p>
          <a:p>
            <a:r>
              <a:rPr lang="en-US" sz="1100" b="1" dirty="0"/>
              <a:t>Why will I do this?</a:t>
            </a:r>
          </a:p>
          <a:p>
            <a:r>
              <a:rPr lang="en-US" sz="1100" dirty="0"/>
              <a:t>I decided to use Live marking in my lesson because from past PTE experiences; I found children want to know if they are doing a task well and will seek feedback by approaching teachers throughout the lesson. I also believe live marking not only assesses the progress a pupil is making but also their engagement in the task too. By going around the class, you can observe who appears to be on task and who is not. This opens opportunity to discuss with pupil's reasons for their lack of engagement and can encourage immediate intervention if required. Pupils who find the task difficult may give up when they are confused however, live marking and feedback prevents this by allowing pupils and teachers to collaborate on a solution on how to move forward. This benefits the child's resilience. Overall, live marking  creates a classroom of continuous growth and progress (Evaluate-ed, 2024)</a:t>
            </a:r>
          </a:p>
          <a:p>
            <a:endParaRPr lang="en-US" sz="1500" dirty="0"/>
          </a:p>
          <a:p>
            <a:endParaRPr lang="en-US" sz="1300" dirty="0"/>
          </a:p>
        </p:txBody>
      </p:sp>
      <p:sp>
        <p:nvSpPr>
          <p:cNvPr id="5" name="Date Placeholder 4">
            <a:extLst>
              <a:ext uri="{FF2B5EF4-FFF2-40B4-BE49-F238E27FC236}">
                <a16:creationId xmlns:a16="http://schemas.microsoft.com/office/drawing/2014/main" id="{5BE978E1-BA0F-94DE-7A49-B8CAD00C2863}"/>
              </a:ext>
            </a:extLst>
          </p:cNvPr>
          <p:cNvSpPr>
            <a:spLocks noGrp="1"/>
          </p:cNvSpPr>
          <p:nvPr>
            <p:ph type="dt" sz="half" idx="10"/>
          </p:nvPr>
        </p:nvSpPr>
        <p:spPr/>
        <p:txBody>
          <a:bodyPr/>
          <a:lstStyle/>
          <a:p>
            <a:fld id="{570BC768-1377-497D-B65E-3CFA6E8727B1}" type="datetime1">
              <a:t>1/16/2025</a:t>
            </a:fld>
            <a:endParaRPr lang="en-US" dirty="0"/>
          </a:p>
        </p:txBody>
      </p:sp>
      <p:sp>
        <p:nvSpPr>
          <p:cNvPr id="6" name="Footer Placeholder 5">
            <a:extLst>
              <a:ext uri="{FF2B5EF4-FFF2-40B4-BE49-F238E27FC236}">
                <a16:creationId xmlns:a16="http://schemas.microsoft.com/office/drawing/2014/main" id="{40798B23-FB44-CBDE-C0ED-6918AC77539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8632EF1-580F-A464-0B23-2A0237DF2701}"/>
              </a:ext>
            </a:extLst>
          </p:cNvPr>
          <p:cNvSpPr>
            <a:spLocks noGrp="1"/>
          </p:cNvSpPr>
          <p:nvPr>
            <p:ph type="sldNum" sz="quarter" idx="12"/>
          </p:nvPr>
        </p:nvSpPr>
        <p:spPr/>
        <p:txBody>
          <a:bodyPr/>
          <a:lstStyle/>
          <a:p>
            <a:fld id="{017DE1FC-E54A-4B87-A814-263D1E8654B2}" type="slidenum">
              <a:rPr lang="en-US" dirty="0"/>
              <a:t>8</a:t>
            </a:fld>
            <a:endParaRPr lang="en-US" dirty="0"/>
          </a:p>
        </p:txBody>
      </p:sp>
      <p:sp>
        <p:nvSpPr>
          <p:cNvPr id="8" name="Rectangle: Rounded Corners 7">
            <a:extLst>
              <a:ext uri="{FF2B5EF4-FFF2-40B4-BE49-F238E27FC236}">
                <a16:creationId xmlns:a16="http://schemas.microsoft.com/office/drawing/2014/main" id="{38FA25B3-2420-ABA5-EB51-3FAF9D41D647}"/>
              </a:ext>
            </a:extLst>
          </p:cNvPr>
          <p:cNvSpPr/>
          <p:nvPr/>
        </p:nvSpPr>
        <p:spPr>
          <a:xfrm>
            <a:off x="-3859" y="759949"/>
            <a:ext cx="8056703" cy="1474928"/>
          </a:xfrm>
          <a:prstGeom prst="roundRect">
            <a:avLst/>
          </a:prstGeom>
          <a:solidFill>
            <a:srgbClr val="C95EAE"/>
          </a:solidFill>
          <a:ln>
            <a:solidFill>
              <a:srgbClr val="C95EA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t>What is live marking?</a:t>
            </a:r>
          </a:p>
          <a:p>
            <a:pPr algn="ctr"/>
            <a:r>
              <a:rPr lang="en-US" sz="1600" dirty="0"/>
              <a:t>Live marking is an innovative strategy that involves teachers marking their pupil's work within the lesson. Students will receive feedback whether it be praise on something they have done well, or constructive feedback on how to improve a task they may have misunderstood (Lynch, 2025).</a:t>
            </a:r>
          </a:p>
        </p:txBody>
      </p:sp>
    </p:spTree>
    <p:extLst>
      <p:ext uri="{BB962C8B-B14F-4D97-AF65-F5344CB8AC3E}">
        <p14:creationId xmlns:p14="http://schemas.microsoft.com/office/powerpoint/2010/main" val="1790546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232D0-52AE-D607-F575-0D6A3543EA1C}"/>
              </a:ext>
            </a:extLst>
          </p:cNvPr>
          <p:cNvSpPr>
            <a:spLocks noGrp="1"/>
          </p:cNvSpPr>
          <p:nvPr>
            <p:ph type="title"/>
          </p:nvPr>
        </p:nvSpPr>
        <p:spPr>
          <a:xfrm>
            <a:off x="3757155" y="76200"/>
            <a:ext cx="3932237" cy="549834"/>
          </a:xfrm>
        </p:spPr>
        <p:txBody>
          <a:bodyPr/>
          <a:lstStyle/>
          <a:p>
            <a:r>
              <a:rPr lang="en-US" dirty="0"/>
              <a:t>Challenges</a:t>
            </a:r>
          </a:p>
        </p:txBody>
      </p:sp>
      <p:pic>
        <p:nvPicPr>
          <p:cNvPr id="8" name="Content Placeholder 7" descr="A person sitting at a desk writing on a computer&#10;&#10;Description automatically generated">
            <a:extLst>
              <a:ext uri="{FF2B5EF4-FFF2-40B4-BE49-F238E27FC236}">
                <a16:creationId xmlns:a16="http://schemas.microsoft.com/office/drawing/2014/main" id="{2C4BC2F8-63D5-7FF4-4B84-A6B12E30AE2F}"/>
              </a:ext>
            </a:extLst>
          </p:cNvPr>
          <p:cNvPicPr>
            <a:picLocks noGrp="1" noChangeAspect="1"/>
          </p:cNvPicPr>
          <p:nvPr>
            <p:ph idx="1"/>
          </p:nvPr>
        </p:nvPicPr>
        <p:blipFill>
          <a:blip r:embed="rId2"/>
          <a:stretch>
            <a:fillRect/>
          </a:stretch>
        </p:blipFill>
        <p:spPr>
          <a:xfrm>
            <a:off x="3758308" y="1381125"/>
            <a:ext cx="4171950" cy="2924175"/>
          </a:xfrm>
        </p:spPr>
      </p:pic>
      <p:sp>
        <p:nvSpPr>
          <p:cNvPr id="4" name="Text Placeholder 3">
            <a:extLst>
              <a:ext uri="{FF2B5EF4-FFF2-40B4-BE49-F238E27FC236}">
                <a16:creationId xmlns:a16="http://schemas.microsoft.com/office/drawing/2014/main" id="{9883B10C-004A-2366-5CA2-3DEFFA3BD541}"/>
              </a:ext>
            </a:extLst>
          </p:cNvPr>
          <p:cNvSpPr>
            <a:spLocks noGrp="1"/>
          </p:cNvSpPr>
          <p:nvPr>
            <p:ph type="body" sz="half" idx="2"/>
          </p:nvPr>
        </p:nvSpPr>
        <p:spPr>
          <a:xfrm>
            <a:off x="4585830" y="627484"/>
            <a:ext cx="1846262" cy="298028"/>
          </a:xfrm>
        </p:spPr>
        <p:txBody>
          <a:bodyPr vert="horz" lIns="0" tIns="0" rIns="0" bIns="0" rtlCol="0" anchor="t">
            <a:normAutofit/>
          </a:bodyPr>
          <a:lstStyle/>
          <a:p>
            <a:r>
              <a:rPr lang="en-US" b="1" dirty="0">
                <a:solidFill>
                  <a:srgbClr val="982992"/>
                </a:solidFill>
              </a:rPr>
              <a:t>Aspects to consider</a:t>
            </a:r>
          </a:p>
        </p:txBody>
      </p:sp>
      <p:sp>
        <p:nvSpPr>
          <p:cNvPr id="5" name="Date Placeholder 4">
            <a:extLst>
              <a:ext uri="{FF2B5EF4-FFF2-40B4-BE49-F238E27FC236}">
                <a16:creationId xmlns:a16="http://schemas.microsoft.com/office/drawing/2014/main" id="{3AF8C82D-5630-8D2D-BD29-923794CE259B}"/>
              </a:ext>
            </a:extLst>
          </p:cNvPr>
          <p:cNvSpPr>
            <a:spLocks noGrp="1"/>
          </p:cNvSpPr>
          <p:nvPr>
            <p:ph type="dt" sz="half" idx="10"/>
          </p:nvPr>
        </p:nvSpPr>
        <p:spPr/>
        <p:txBody>
          <a:bodyPr/>
          <a:lstStyle/>
          <a:p>
            <a:fld id="{3B93FDF1-2412-4E20-800D-783F8F50EE1F}" type="datetime1">
              <a:t>1/16/2025</a:t>
            </a:fld>
            <a:endParaRPr lang="en-US" dirty="0"/>
          </a:p>
        </p:txBody>
      </p:sp>
      <p:sp>
        <p:nvSpPr>
          <p:cNvPr id="6" name="Footer Placeholder 5">
            <a:extLst>
              <a:ext uri="{FF2B5EF4-FFF2-40B4-BE49-F238E27FC236}">
                <a16:creationId xmlns:a16="http://schemas.microsoft.com/office/drawing/2014/main" id="{F8ED28B4-E237-7FED-C6E0-10C631D339D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57EDE0-7BCF-285C-03CD-C804992BA78A}"/>
              </a:ext>
            </a:extLst>
          </p:cNvPr>
          <p:cNvSpPr>
            <a:spLocks noGrp="1"/>
          </p:cNvSpPr>
          <p:nvPr>
            <p:ph type="sldNum" sz="quarter" idx="12"/>
          </p:nvPr>
        </p:nvSpPr>
        <p:spPr/>
        <p:txBody>
          <a:bodyPr/>
          <a:lstStyle/>
          <a:p>
            <a:fld id="{017DE1FC-E54A-4B87-A814-263D1E8654B2}" type="slidenum">
              <a:rPr lang="en-US" dirty="0"/>
              <a:t>9</a:t>
            </a:fld>
            <a:endParaRPr lang="en-US" dirty="0"/>
          </a:p>
        </p:txBody>
      </p:sp>
      <p:sp>
        <p:nvSpPr>
          <p:cNvPr id="9" name="Rectangle: Rounded Corners 8">
            <a:extLst>
              <a:ext uri="{FF2B5EF4-FFF2-40B4-BE49-F238E27FC236}">
                <a16:creationId xmlns:a16="http://schemas.microsoft.com/office/drawing/2014/main" id="{CB138808-5D64-8420-29A5-A69CFC01BF5C}"/>
              </a:ext>
            </a:extLst>
          </p:cNvPr>
          <p:cNvSpPr/>
          <p:nvPr/>
        </p:nvSpPr>
        <p:spPr>
          <a:xfrm>
            <a:off x="229202" y="84398"/>
            <a:ext cx="3217159" cy="206342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rgbClr val="982992"/>
                </a:solidFill>
              </a:rPr>
              <a:t>Pupil motivation and desire:</a:t>
            </a:r>
          </a:p>
          <a:p>
            <a:pPr marL="285750" indent="-285750" algn="ctr">
              <a:buFont typeface="Arial"/>
              <a:buChar char="•"/>
            </a:pPr>
            <a:r>
              <a:rPr lang="en-US" sz="1200" dirty="0">
                <a:solidFill>
                  <a:srgbClr val="982992"/>
                </a:solidFill>
              </a:rPr>
              <a:t>47% of primary school teachers identified a lack of pupil motivation was a reason to why children didn't use feedback.</a:t>
            </a:r>
          </a:p>
          <a:p>
            <a:pPr marL="285750" indent="-285750" algn="ctr">
              <a:buFont typeface="Arial"/>
              <a:buChar char="•"/>
            </a:pPr>
            <a:r>
              <a:rPr lang="en-US" sz="1200" dirty="0">
                <a:solidFill>
                  <a:srgbClr val="982992"/>
                </a:solidFill>
              </a:rPr>
              <a:t>Pupils need to seek and welcome feedback for it to be effective. </a:t>
            </a:r>
          </a:p>
          <a:p>
            <a:pPr marL="285750" indent="-285750" algn="ctr">
              <a:buFont typeface="Arial"/>
              <a:buChar char="•"/>
            </a:pPr>
            <a:r>
              <a:rPr lang="en-US" sz="1200" dirty="0">
                <a:solidFill>
                  <a:srgbClr val="982992"/>
                </a:solidFill>
              </a:rPr>
              <a:t>Pupils maybe motivated by different types of feedback.</a:t>
            </a:r>
          </a:p>
          <a:p>
            <a:pPr algn="ctr"/>
            <a:endParaRPr lang="en-US" dirty="0">
              <a:solidFill>
                <a:srgbClr val="C95EAE"/>
              </a:solidFill>
            </a:endParaRPr>
          </a:p>
        </p:txBody>
      </p:sp>
      <p:sp>
        <p:nvSpPr>
          <p:cNvPr id="10" name="Rectangle: Rounded Corners 9">
            <a:extLst>
              <a:ext uri="{FF2B5EF4-FFF2-40B4-BE49-F238E27FC236}">
                <a16:creationId xmlns:a16="http://schemas.microsoft.com/office/drawing/2014/main" id="{FA4B62EB-751E-4925-C81B-59A652553041}"/>
              </a:ext>
            </a:extLst>
          </p:cNvPr>
          <p:cNvSpPr/>
          <p:nvPr/>
        </p:nvSpPr>
        <p:spPr>
          <a:xfrm>
            <a:off x="224621" y="2393909"/>
            <a:ext cx="3129746" cy="2060173"/>
          </a:xfrm>
          <a:prstGeom prst="roundRect">
            <a:avLst/>
          </a:prstGeom>
          <a:solidFill>
            <a:schemeClr val="bg1"/>
          </a:solidFill>
          <a:ln>
            <a:solidFill>
              <a:srgbClr val="C95EA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rgbClr val="982992"/>
                </a:solidFill>
              </a:rPr>
              <a:t>Trust in teacher:</a:t>
            </a:r>
          </a:p>
          <a:p>
            <a:pPr marL="285750" indent="-285750" algn="ctr">
              <a:buFont typeface="Arial"/>
              <a:buChar char="•"/>
            </a:pPr>
            <a:r>
              <a:rPr lang="en-US" sz="1200" dirty="0">
                <a:solidFill>
                  <a:srgbClr val="982992"/>
                </a:solidFill>
              </a:rPr>
              <a:t>9% of primary teachers identified a lack of respect for the source of feedback was a reason why children didn't welcome feedback.</a:t>
            </a:r>
          </a:p>
          <a:p>
            <a:pPr marL="285750" indent="-285750" algn="ctr">
              <a:buFont typeface="Arial"/>
              <a:buChar char="•"/>
            </a:pPr>
            <a:r>
              <a:rPr lang="en-US" sz="1200" dirty="0">
                <a:solidFill>
                  <a:srgbClr val="982992"/>
                </a:solidFill>
              </a:rPr>
              <a:t>If pupils don't trust the teacher, they are unlikely to use feedback. </a:t>
            </a:r>
          </a:p>
          <a:p>
            <a:pPr marL="285750" indent="-285750" algn="ctr">
              <a:buFont typeface="Arial"/>
              <a:buChar char="•"/>
            </a:pPr>
            <a:r>
              <a:rPr lang="en-US" sz="1200" dirty="0">
                <a:solidFill>
                  <a:srgbClr val="982992"/>
                </a:solidFill>
              </a:rPr>
              <a:t>Lack of trust means pupils may see feedback as unfair criticisms and reject then.</a:t>
            </a:r>
          </a:p>
        </p:txBody>
      </p:sp>
      <p:sp>
        <p:nvSpPr>
          <p:cNvPr id="13" name="Rectangle: Rounded Corners 12">
            <a:extLst>
              <a:ext uri="{FF2B5EF4-FFF2-40B4-BE49-F238E27FC236}">
                <a16:creationId xmlns:a16="http://schemas.microsoft.com/office/drawing/2014/main" id="{38B5B194-D5B4-37DD-19DC-2643E2673DEB}"/>
              </a:ext>
            </a:extLst>
          </p:cNvPr>
          <p:cNvSpPr/>
          <p:nvPr/>
        </p:nvSpPr>
        <p:spPr>
          <a:xfrm>
            <a:off x="8278309" y="77888"/>
            <a:ext cx="3825191" cy="240572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rgbClr val="982992"/>
                </a:solidFill>
              </a:rPr>
              <a:t>         Self-confidence and self-concept:</a:t>
            </a:r>
            <a:endParaRPr lang="en-US" sz="1200" dirty="0">
              <a:solidFill>
                <a:srgbClr val="982992"/>
              </a:solidFill>
            </a:endParaRPr>
          </a:p>
          <a:p>
            <a:pPr marL="285750" indent="-285750" algn="ctr">
              <a:buFont typeface="Arial" panose="020B0604020202020204" pitchFamily="34" charset="0"/>
              <a:buChar char="•"/>
            </a:pPr>
            <a:r>
              <a:rPr lang="en-US" sz="1200" dirty="0">
                <a:solidFill>
                  <a:srgbClr val="982992"/>
                </a:solidFill>
              </a:rPr>
              <a:t>21% of primary teachers identified pupils being disheartened by feedback as a reason to reject it.</a:t>
            </a:r>
          </a:p>
          <a:p>
            <a:pPr marL="285750" indent="-285750" algn="ctr">
              <a:buFont typeface="Arial" panose="020B0604020202020204" pitchFamily="34" charset="0"/>
              <a:buChar char="•"/>
            </a:pPr>
            <a:r>
              <a:rPr lang="en-US" sz="1200" dirty="0">
                <a:solidFill>
                  <a:srgbClr val="982992"/>
                </a:solidFill>
              </a:rPr>
              <a:t>Pupil's self-concept may impact whether they use feedback given, </a:t>
            </a:r>
            <a:r>
              <a:rPr lang="en-US" sz="1200" err="1">
                <a:solidFill>
                  <a:srgbClr val="982992"/>
                </a:solidFill>
              </a:rPr>
              <a:t>specificially</a:t>
            </a:r>
            <a:r>
              <a:rPr lang="en-US" sz="1200" dirty="0">
                <a:solidFill>
                  <a:srgbClr val="982992"/>
                </a:solidFill>
              </a:rPr>
              <a:t> when the feedback contradicts their view of themselves. </a:t>
            </a:r>
          </a:p>
          <a:p>
            <a:pPr marL="285750" indent="-285750" algn="ctr">
              <a:buFont typeface="Arial" panose="020B0604020202020204" pitchFamily="34" charset="0"/>
              <a:buChar char="•"/>
            </a:pPr>
            <a:r>
              <a:rPr lang="en-US" sz="1200" dirty="0">
                <a:solidFill>
                  <a:srgbClr val="982992"/>
                </a:solidFill>
              </a:rPr>
              <a:t>If learners believe they are capable and then receive feedback which suggests they need to make changes, then this could distract them from their learning or alter their view of themselves.</a:t>
            </a:r>
          </a:p>
        </p:txBody>
      </p:sp>
      <p:sp>
        <p:nvSpPr>
          <p:cNvPr id="14" name="Rectangle: Rounded Corners 13">
            <a:extLst>
              <a:ext uri="{FF2B5EF4-FFF2-40B4-BE49-F238E27FC236}">
                <a16:creationId xmlns:a16="http://schemas.microsoft.com/office/drawing/2014/main" id="{D2B6D4CA-EE71-1151-7DAB-42640B751D0F}"/>
              </a:ext>
            </a:extLst>
          </p:cNvPr>
          <p:cNvSpPr/>
          <p:nvPr/>
        </p:nvSpPr>
        <p:spPr>
          <a:xfrm>
            <a:off x="8774695" y="2658198"/>
            <a:ext cx="3110696" cy="2062825"/>
          </a:xfrm>
          <a:prstGeom prst="roundRect">
            <a:avLst/>
          </a:prstGeom>
          <a:solidFill>
            <a:schemeClr val="bg1"/>
          </a:solidFill>
          <a:ln>
            <a:solidFill>
              <a:srgbClr val="C95EA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rgbClr val="982992"/>
                </a:solidFill>
              </a:rPr>
              <a:t>Working memory:</a:t>
            </a:r>
          </a:p>
          <a:p>
            <a:pPr marL="285750" indent="-285750" algn="ctr">
              <a:buFont typeface="Arial"/>
              <a:buChar char="•"/>
            </a:pPr>
            <a:r>
              <a:rPr lang="en-US" sz="1200" dirty="0">
                <a:solidFill>
                  <a:srgbClr val="982992"/>
                </a:solidFill>
              </a:rPr>
              <a:t>The capacity for a child's memory could be overloaded with other aspects of school so may forget feedback or not process the feedback effectively.</a:t>
            </a:r>
          </a:p>
          <a:p>
            <a:pPr marL="285750" indent="-285750" algn="ctr">
              <a:buFont typeface="Arial"/>
              <a:buChar char="•"/>
            </a:pPr>
            <a:r>
              <a:rPr lang="en-US" sz="1200" dirty="0">
                <a:solidFill>
                  <a:srgbClr val="982992"/>
                </a:solidFill>
              </a:rPr>
              <a:t>Different pupils have different capacities so teachers will need to provide clearer ways of live-marking to some pupils.</a:t>
            </a:r>
          </a:p>
          <a:p>
            <a:pPr marL="285750" indent="-285750" algn="ctr">
              <a:buFont typeface="Arial"/>
              <a:buChar char="•"/>
            </a:pPr>
            <a:endParaRPr lang="en-US" dirty="0">
              <a:solidFill>
                <a:srgbClr val="982992"/>
              </a:solidFill>
            </a:endParaRPr>
          </a:p>
        </p:txBody>
      </p:sp>
      <p:sp>
        <p:nvSpPr>
          <p:cNvPr id="16" name="Rectangle: Rounded Corners 15">
            <a:extLst>
              <a:ext uri="{FF2B5EF4-FFF2-40B4-BE49-F238E27FC236}">
                <a16:creationId xmlns:a16="http://schemas.microsoft.com/office/drawing/2014/main" id="{279A2444-F621-48F7-88BC-90E2F8EEB5A2}"/>
              </a:ext>
            </a:extLst>
          </p:cNvPr>
          <p:cNvSpPr/>
          <p:nvPr/>
        </p:nvSpPr>
        <p:spPr>
          <a:xfrm>
            <a:off x="363638" y="5104676"/>
            <a:ext cx="11431928" cy="1133836"/>
          </a:xfrm>
          <a:prstGeom prst="roundRect">
            <a:avLst/>
          </a:prstGeom>
          <a:solidFill>
            <a:srgbClr val="F06F6F"/>
          </a:solidFill>
          <a:ln>
            <a:solidFill>
              <a:srgbClr val="F06F6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a:t>My recommendation to overcome challenges:</a:t>
            </a:r>
          </a:p>
          <a:p>
            <a:pPr algn="ctr"/>
            <a:r>
              <a:rPr lang="en-US" sz="1400" dirty="0"/>
              <a:t>When I live mark, I will make sure to approach each child with an idea on how to approach feedback ensuring I give praise also. To ensure live marking is effective in my classroom I will work to gain the trust of the children, so they acknowledge and implement the feedback to their learning. When providing feedback, I will make sure to be clear and concise to avoid overloading children.</a:t>
            </a:r>
          </a:p>
          <a:p>
            <a:pPr algn="ctr"/>
            <a:endParaRPr lang="en-US" dirty="0"/>
          </a:p>
        </p:txBody>
      </p:sp>
      <p:sp>
        <p:nvSpPr>
          <p:cNvPr id="17" name="TextBox 16">
            <a:extLst>
              <a:ext uri="{FF2B5EF4-FFF2-40B4-BE49-F238E27FC236}">
                <a16:creationId xmlns:a16="http://schemas.microsoft.com/office/drawing/2014/main" id="{B4DF12C2-9929-5FC1-D74A-333B34BC3DD3}"/>
              </a:ext>
            </a:extLst>
          </p:cNvPr>
          <p:cNvSpPr txBox="1"/>
          <p:nvPr/>
        </p:nvSpPr>
        <p:spPr>
          <a:xfrm>
            <a:off x="3380772" y="4163992"/>
            <a:ext cx="53950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 Education Endowment Foundation, 2023, p27)</a:t>
            </a:r>
          </a:p>
        </p:txBody>
      </p:sp>
    </p:spTree>
    <p:extLst>
      <p:ext uri="{BB962C8B-B14F-4D97-AF65-F5344CB8AC3E}">
        <p14:creationId xmlns:p14="http://schemas.microsoft.com/office/powerpoint/2010/main" val="723225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08F17-A87A-E1C5-27C3-D0266843E0CA}"/>
              </a:ext>
            </a:extLst>
          </p:cNvPr>
          <p:cNvSpPr>
            <a:spLocks noGrp="1"/>
          </p:cNvSpPr>
          <p:nvPr>
            <p:ph type="title"/>
          </p:nvPr>
        </p:nvSpPr>
        <p:spPr>
          <a:xfrm>
            <a:off x="223560" y="-545801"/>
            <a:ext cx="5389922" cy="886265"/>
          </a:xfrm>
        </p:spPr>
        <p:txBody>
          <a:bodyPr vert="horz" lIns="0" tIns="0" rIns="0" bIns="0" rtlCol="0" anchor="b">
            <a:noAutofit/>
          </a:bodyPr>
          <a:lstStyle/>
          <a:p>
            <a:r>
              <a:rPr lang="en-US" sz="2000" dirty="0"/>
              <a:t>Learning intentions</a:t>
            </a:r>
            <a:endParaRPr lang="en-US" dirty="0"/>
          </a:p>
        </p:txBody>
      </p:sp>
      <p:sp>
        <p:nvSpPr>
          <p:cNvPr id="3" name="Content Placeholder 2">
            <a:extLst>
              <a:ext uri="{FF2B5EF4-FFF2-40B4-BE49-F238E27FC236}">
                <a16:creationId xmlns:a16="http://schemas.microsoft.com/office/drawing/2014/main" id="{DB9F66E9-ACD8-DCFC-E3B9-21CD5EEC5F8E}"/>
              </a:ext>
            </a:extLst>
          </p:cNvPr>
          <p:cNvSpPr>
            <a:spLocks noGrp="1"/>
          </p:cNvSpPr>
          <p:nvPr>
            <p:ph idx="1"/>
          </p:nvPr>
        </p:nvSpPr>
        <p:spPr>
          <a:xfrm>
            <a:off x="6095805" y="-1814"/>
            <a:ext cx="6097782" cy="6416675"/>
          </a:xfrm>
          <a:solidFill>
            <a:srgbClr val="F06F6F"/>
          </a:solidFill>
        </p:spPr>
        <p:txBody>
          <a:bodyPr vert="horz" lIns="0" tIns="0" rIns="0" bIns="0" rtlCol="0" anchor="t">
            <a:normAutofit/>
          </a:bodyPr>
          <a:lstStyle/>
          <a:p>
            <a:pPr marL="0" indent="0">
              <a:buNone/>
            </a:pPr>
            <a:r>
              <a:rPr lang="en-US" sz="1600" b="1" dirty="0">
                <a:solidFill>
                  <a:schemeClr val="bg1"/>
                </a:solidFill>
              </a:rPr>
              <a:t>  </a:t>
            </a:r>
            <a:r>
              <a:rPr lang="en-US" sz="2000" b="1" dirty="0">
                <a:solidFill>
                  <a:schemeClr val="bg1"/>
                </a:solidFill>
              </a:rPr>
              <a:t>   </a:t>
            </a:r>
            <a:r>
              <a:rPr lang="en-US" sz="1800" b="1" dirty="0">
                <a:solidFill>
                  <a:schemeClr val="bg1"/>
                </a:solidFill>
              </a:rPr>
              <a:t>What is a learning intention?</a:t>
            </a:r>
            <a:endParaRPr lang="en-US" sz="1800">
              <a:solidFill>
                <a:schemeClr val="bg1"/>
              </a:solidFill>
            </a:endParaRPr>
          </a:p>
          <a:p>
            <a:pPr marL="0" indent="0">
              <a:buNone/>
            </a:pPr>
            <a:r>
              <a:rPr lang="en-US" sz="1600" dirty="0">
                <a:solidFill>
                  <a:schemeClr val="bg1"/>
                </a:solidFill>
              </a:rPr>
              <a:t>A learning intention is a simple description of what you want your students to know , understand or be able to do after the lesson has ended. The learning intention is to explain what the focus of the lesson is so will need to be clear and concise and should only be about the knowledge, skills and understanding of the lesson and not about the actual activity or context of the lesson (NSW Government, 2025)</a:t>
            </a:r>
            <a:r>
              <a:rPr lang="en-US" sz="1600" b="1" dirty="0">
                <a:solidFill>
                  <a:schemeClr val="bg1"/>
                </a:solidFill>
              </a:rPr>
              <a:t>.</a:t>
            </a:r>
          </a:p>
          <a:p>
            <a:pPr marL="0" indent="0">
              <a:buNone/>
            </a:pPr>
            <a:r>
              <a:rPr lang="en-US" sz="1800" b="1" dirty="0">
                <a:solidFill>
                  <a:schemeClr val="bg1"/>
                </a:solidFill>
              </a:rPr>
              <a:t>Learning Intentions and Success Criteria (Hattie, J)</a:t>
            </a:r>
          </a:p>
          <a:p>
            <a:pPr marL="0" indent="0">
              <a:buNone/>
            </a:pPr>
            <a:r>
              <a:rPr lang="en-US" sz="1600" dirty="0">
                <a:solidFill>
                  <a:schemeClr val="bg1"/>
                </a:solidFill>
              </a:rPr>
              <a:t>Hattie explains how learning intentions are ineffective without the support of a success criteria alongside. He states showing children how to achieve their learning intention, using a success criteria,  is the best way for them to progress as they can see what a successful example looks like and the steps to get there. Children who can see what success looks like before they start a subject will have more motivation and determination to complete an activity whereas those who don't get shown success will often give up without trying and pretend to do something until the lesson ends. By not showing what the successful task looks like, blocks the learner's path to achieve Hattie, J (2015).</a:t>
            </a:r>
          </a:p>
          <a:p>
            <a:pPr marL="0" indent="0">
              <a:buNone/>
            </a:pPr>
            <a:endParaRPr lang="en-US" sz="1400" b="1" dirty="0"/>
          </a:p>
        </p:txBody>
      </p:sp>
      <p:sp>
        <p:nvSpPr>
          <p:cNvPr id="4" name="Text Placeholder 3">
            <a:extLst>
              <a:ext uri="{FF2B5EF4-FFF2-40B4-BE49-F238E27FC236}">
                <a16:creationId xmlns:a16="http://schemas.microsoft.com/office/drawing/2014/main" id="{7784290C-0583-16ED-A6E4-8A289571E688}"/>
              </a:ext>
            </a:extLst>
          </p:cNvPr>
          <p:cNvSpPr>
            <a:spLocks noGrp="1"/>
          </p:cNvSpPr>
          <p:nvPr>
            <p:ph type="body" sz="half" idx="2"/>
          </p:nvPr>
        </p:nvSpPr>
        <p:spPr>
          <a:xfrm>
            <a:off x="208464" y="335855"/>
            <a:ext cx="5718854" cy="5737652"/>
          </a:xfrm>
          <a:ln>
            <a:solidFill>
              <a:srgbClr val="C95EAE"/>
            </a:solidFill>
          </a:ln>
        </p:spPr>
        <p:txBody>
          <a:bodyPr vert="horz" lIns="0" tIns="0" rIns="0" bIns="0" rtlCol="0" anchor="t">
            <a:noAutofit/>
          </a:bodyPr>
          <a:lstStyle/>
          <a:p>
            <a:r>
              <a:rPr lang="en-US" sz="1200" b="1" dirty="0">
                <a:solidFill>
                  <a:srgbClr val="982992"/>
                </a:solidFill>
              </a:rPr>
              <a:t>What will I do?</a:t>
            </a:r>
          </a:p>
          <a:p>
            <a:r>
              <a:rPr lang="en-US" sz="1100" dirty="0">
                <a:solidFill>
                  <a:srgbClr val="982992"/>
                </a:solidFill>
              </a:rPr>
              <a:t>At the beginning of this lesson, I will be introducing the lesson to the whole class. I could ask them questions like "What did we do in our last math's lesson?" As a recall strategy to get them thinking about mathematics. I will then put the learning intention on the board and ask them what do they think that might mean? I will ask them what does applying to problem solving mean? From experience, asking them questions about the learning intention allows them to form a deeper understanding of what it means instead of just writing it down because they are told to. They will then apply their prior knowledge of the topic to answer starter questions I would have ready on the board for them to have a go and to access their prior knowledge of the previous lesson. The starter activity will allow me to see who is confident in the learning intention and who will need more attention during the lesson.</a:t>
            </a:r>
            <a:r>
              <a:rPr lang="en-US" sz="1400" dirty="0">
                <a:solidFill>
                  <a:srgbClr val="982992"/>
                </a:solidFill>
              </a:rPr>
              <a:t> </a:t>
            </a:r>
          </a:p>
          <a:p>
            <a:r>
              <a:rPr lang="en-US" sz="1200" b="1" dirty="0">
                <a:solidFill>
                  <a:srgbClr val="982992"/>
                </a:solidFill>
              </a:rPr>
              <a:t>Why will I do this?</a:t>
            </a:r>
            <a:endParaRPr lang="en-US" sz="1200">
              <a:solidFill>
                <a:srgbClr val="982992"/>
              </a:solidFill>
            </a:endParaRPr>
          </a:p>
          <a:p>
            <a:r>
              <a:rPr lang="en-US" sz="1100" dirty="0">
                <a:solidFill>
                  <a:srgbClr val="982992"/>
                </a:solidFill>
              </a:rPr>
              <a:t>I have chosen this AFL strategy because I believe it is important for children to see what I expect them to achieve out of the lesson. I have decided to apply a learning intention at the beginning of my lesson to allow children to see what I expect from them right from the beginning. I believe this reduces confusion of what I am expecting them to achieve. Children should be able to see the end goal of a lesson to comprehend what steps they will need to achieve this. Learners learn best when they know what is expected of them. At the beginning of a lesson a learning intention should be discussed how it contributes to the achievement of the learning sequence or overall plan. This allows pupils to see the whole viewpoint of the lesson sequence and encourages them to make connections in their learning. When learning intentions are discussed, pupils could become focused for longer periods of time, more motivated to learn and become more involved and responsible over their work (NSW Government, 2025).</a:t>
            </a:r>
          </a:p>
          <a:p>
            <a:endParaRPr lang="en-US" dirty="0"/>
          </a:p>
        </p:txBody>
      </p:sp>
      <p:sp>
        <p:nvSpPr>
          <p:cNvPr id="5" name="Date Placeholder 4">
            <a:extLst>
              <a:ext uri="{FF2B5EF4-FFF2-40B4-BE49-F238E27FC236}">
                <a16:creationId xmlns:a16="http://schemas.microsoft.com/office/drawing/2014/main" id="{71D17224-65ED-EBB1-4E1D-FEE4284F3FFF}"/>
              </a:ext>
            </a:extLst>
          </p:cNvPr>
          <p:cNvSpPr>
            <a:spLocks noGrp="1"/>
          </p:cNvSpPr>
          <p:nvPr>
            <p:ph type="dt" sz="half" idx="10"/>
          </p:nvPr>
        </p:nvSpPr>
        <p:spPr/>
        <p:txBody>
          <a:bodyPr/>
          <a:lstStyle/>
          <a:p>
            <a:fld id="{0E0E9499-04FB-495A-A2B5-9A00C3F0110B}" type="datetime1">
              <a:t>1/16/2025</a:t>
            </a:fld>
            <a:endParaRPr lang="en-US" dirty="0"/>
          </a:p>
        </p:txBody>
      </p:sp>
      <p:sp>
        <p:nvSpPr>
          <p:cNvPr id="7" name="Slide Number Placeholder 6">
            <a:extLst>
              <a:ext uri="{FF2B5EF4-FFF2-40B4-BE49-F238E27FC236}">
                <a16:creationId xmlns:a16="http://schemas.microsoft.com/office/drawing/2014/main" id="{3A08D1C3-5C8A-332B-EED8-295F3C061AC1}"/>
              </a:ext>
            </a:extLst>
          </p:cNvPr>
          <p:cNvSpPr>
            <a:spLocks noGrp="1"/>
          </p:cNvSpPr>
          <p:nvPr>
            <p:ph type="sldNum" sz="quarter" idx="12"/>
          </p:nvPr>
        </p:nvSpPr>
        <p:spPr/>
        <p:txBody>
          <a:bodyPr/>
          <a:lstStyle/>
          <a:p>
            <a:fld id="{017DE1FC-E54A-4B87-A814-263D1E8654B2}" type="slidenum">
              <a:rPr lang="en-US" dirty="0"/>
              <a:t>10</a:t>
            </a:fld>
            <a:endParaRPr lang="en-US" dirty="0"/>
          </a:p>
        </p:txBody>
      </p:sp>
    </p:spTree>
    <p:extLst>
      <p:ext uri="{BB962C8B-B14F-4D97-AF65-F5344CB8AC3E}">
        <p14:creationId xmlns:p14="http://schemas.microsoft.com/office/powerpoint/2010/main" val="650297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4EAC4-02C8-D68A-2D02-8EC3ADA4B981}"/>
              </a:ext>
            </a:extLst>
          </p:cNvPr>
          <p:cNvSpPr>
            <a:spLocks noGrp="1"/>
          </p:cNvSpPr>
          <p:nvPr>
            <p:ph type="title"/>
          </p:nvPr>
        </p:nvSpPr>
        <p:spPr>
          <a:xfrm>
            <a:off x="0" y="-426120"/>
            <a:ext cx="10240903" cy="1233488"/>
          </a:xfrm>
        </p:spPr>
        <p:txBody>
          <a:bodyPr/>
          <a:lstStyle/>
          <a:p>
            <a:r>
              <a:rPr lang="en-US" dirty="0"/>
              <a:t>Learning intentions</a:t>
            </a:r>
          </a:p>
        </p:txBody>
      </p:sp>
      <p:sp>
        <p:nvSpPr>
          <p:cNvPr id="4" name="Date Placeholder 3">
            <a:extLst>
              <a:ext uri="{FF2B5EF4-FFF2-40B4-BE49-F238E27FC236}">
                <a16:creationId xmlns:a16="http://schemas.microsoft.com/office/drawing/2014/main" id="{C37D2142-6346-A624-E00A-B60B52D9AFCC}"/>
              </a:ext>
            </a:extLst>
          </p:cNvPr>
          <p:cNvSpPr>
            <a:spLocks noGrp="1"/>
          </p:cNvSpPr>
          <p:nvPr>
            <p:ph type="dt" sz="half" idx="10"/>
          </p:nvPr>
        </p:nvSpPr>
        <p:spPr/>
        <p:txBody>
          <a:bodyPr/>
          <a:lstStyle/>
          <a:p>
            <a:fld id="{9B6067B0-D5C1-436E-A0A9-5DD7DFDAA810}" type="datetime1">
              <a:t>1/16/2025</a:t>
            </a:fld>
            <a:endParaRPr lang="en-US" dirty="0"/>
          </a:p>
        </p:txBody>
      </p:sp>
      <p:sp>
        <p:nvSpPr>
          <p:cNvPr id="5" name="Footer Placeholder 4">
            <a:extLst>
              <a:ext uri="{FF2B5EF4-FFF2-40B4-BE49-F238E27FC236}">
                <a16:creationId xmlns:a16="http://schemas.microsoft.com/office/drawing/2014/main" id="{8425BAAB-1028-F8EF-855C-3C9873C471C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4FC5056-1BBD-026D-A9AF-B7BBDE936FBE}"/>
              </a:ext>
            </a:extLst>
          </p:cNvPr>
          <p:cNvSpPr>
            <a:spLocks noGrp="1"/>
          </p:cNvSpPr>
          <p:nvPr>
            <p:ph type="sldNum" sz="quarter" idx="12"/>
          </p:nvPr>
        </p:nvSpPr>
        <p:spPr/>
        <p:txBody>
          <a:bodyPr/>
          <a:lstStyle/>
          <a:p>
            <a:fld id="{017DE1FC-E54A-4B87-A814-263D1E8654B2}" type="slidenum">
              <a:rPr lang="en-US" dirty="0"/>
              <a:t>11</a:t>
            </a:fld>
            <a:endParaRPr lang="en-US" dirty="0"/>
          </a:p>
        </p:txBody>
      </p:sp>
      <p:sp>
        <p:nvSpPr>
          <p:cNvPr id="8" name="Rectangle: Rounded Corners 7">
            <a:extLst>
              <a:ext uri="{FF2B5EF4-FFF2-40B4-BE49-F238E27FC236}">
                <a16:creationId xmlns:a16="http://schemas.microsoft.com/office/drawing/2014/main" id="{79A47184-EBB6-0A01-65C5-BEE5C5D2B388}"/>
              </a:ext>
            </a:extLst>
          </p:cNvPr>
          <p:cNvSpPr/>
          <p:nvPr/>
        </p:nvSpPr>
        <p:spPr>
          <a:xfrm>
            <a:off x="5855154" y="819150"/>
            <a:ext cx="6334125" cy="5595257"/>
          </a:xfrm>
          <a:prstGeom prst="roundRect">
            <a:avLst/>
          </a:prstGeom>
          <a:solidFill>
            <a:srgbClr val="F06F6F"/>
          </a:solidFill>
          <a:ln>
            <a:solidFill>
              <a:srgbClr val="C95EA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t>Dylan Wiliam's critical view</a:t>
            </a:r>
          </a:p>
          <a:p>
            <a:pPr algn="ctr"/>
            <a:endParaRPr lang="en-US" sz="1400" b="1" dirty="0"/>
          </a:p>
          <a:p>
            <a:pPr algn="ctr"/>
            <a:r>
              <a:rPr lang="en-US" sz="1400" dirty="0"/>
              <a:t>Wiliam highlights the advantages of learning intentions as well as how they may disadvantage the progress of a child.  Firstly, Wiliam states how it is important for children to know what they are learning. Without knowing where their learning is heading, they cannot meet the end destination. However, Wiliam </a:t>
            </a:r>
            <a:r>
              <a:rPr lang="en-US" sz="1400" dirty="0" err="1"/>
              <a:t>criticises</a:t>
            </a:r>
            <a:r>
              <a:rPr lang="en-US" sz="1400" dirty="0"/>
              <a:t> how learning intentions creates a barrier for pupil creativity where they investigate a task in a creative perspective which may not be how the teacher intended for the lesson to go however their learning isn't wrong. He also mentions how telling students where they need to be, spoils the learning experience. When the learning intention is displayed it can ruin the element of excitement. If the students are given challenge where the intention is on the board it gives away what they need to do, and it becomes a routine exercise. Additionally, Wiliam states putting the learning intention on the board is "a recipe for uninspired, uninspiring teaching." He recommends for teachers to begin lessons with a creative discussion on the topic and then introduce the intention in the middle of the lesson instead. He believes by having a discussion at the beginning of a lesson, creates a more motivate, enthused group of learners and offers opportunity of pupil voice on a topic LSI: Learning Sciences International (2018). To avoid spoiling the learning experience for students I will create a classroom discussion by incorporating questioning to discuss what we are intending to learn and why we are learning it to make the education more relevant to the pupils.</a:t>
            </a:r>
          </a:p>
        </p:txBody>
      </p:sp>
      <p:pic>
        <p:nvPicPr>
          <p:cNvPr id="10" name="Picture 9" descr="Formative assessment expert, Dylan Wiliam, to deliver keynote speech at ...">
            <a:extLst>
              <a:ext uri="{FF2B5EF4-FFF2-40B4-BE49-F238E27FC236}">
                <a16:creationId xmlns:a16="http://schemas.microsoft.com/office/drawing/2014/main" id="{844C9886-0675-DD9B-DFE5-663F77C93436}"/>
              </a:ext>
            </a:extLst>
          </p:cNvPr>
          <p:cNvPicPr>
            <a:picLocks noChangeAspect="1"/>
          </p:cNvPicPr>
          <p:nvPr/>
        </p:nvPicPr>
        <p:blipFill>
          <a:blip r:embed="rId2"/>
          <a:stretch>
            <a:fillRect/>
          </a:stretch>
        </p:blipFill>
        <p:spPr>
          <a:xfrm>
            <a:off x="453118" y="1005567"/>
            <a:ext cx="3731079" cy="5195208"/>
          </a:xfrm>
          <a:prstGeom prst="rect">
            <a:avLst/>
          </a:prstGeom>
        </p:spPr>
      </p:pic>
    </p:spTree>
    <p:extLst>
      <p:ext uri="{BB962C8B-B14F-4D97-AF65-F5344CB8AC3E}">
        <p14:creationId xmlns:p14="http://schemas.microsoft.com/office/powerpoint/2010/main" val="1195106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89D3F-2742-5D65-B845-AC7DE03D0821}"/>
              </a:ext>
            </a:extLst>
          </p:cNvPr>
          <p:cNvSpPr>
            <a:spLocks noGrp="1"/>
          </p:cNvSpPr>
          <p:nvPr>
            <p:ph type="title"/>
          </p:nvPr>
        </p:nvSpPr>
        <p:spPr>
          <a:xfrm>
            <a:off x="225490" y="161925"/>
            <a:ext cx="9986898" cy="404813"/>
          </a:xfrm>
        </p:spPr>
        <p:txBody>
          <a:bodyPr>
            <a:normAutofit fontScale="90000"/>
          </a:bodyPr>
          <a:lstStyle/>
          <a:p>
            <a:r>
              <a:rPr lang="en-US" dirty="0"/>
              <a:t>conclusion</a:t>
            </a:r>
          </a:p>
        </p:txBody>
      </p:sp>
      <p:sp>
        <p:nvSpPr>
          <p:cNvPr id="3" name="Text Placeholder 2">
            <a:extLst>
              <a:ext uri="{FF2B5EF4-FFF2-40B4-BE49-F238E27FC236}">
                <a16:creationId xmlns:a16="http://schemas.microsoft.com/office/drawing/2014/main" id="{C9D1E42F-C111-5E56-0616-7E04395E4B0B}"/>
              </a:ext>
            </a:extLst>
          </p:cNvPr>
          <p:cNvSpPr>
            <a:spLocks noGrp="1"/>
          </p:cNvSpPr>
          <p:nvPr>
            <p:ph type="body" idx="1"/>
          </p:nvPr>
        </p:nvSpPr>
        <p:spPr>
          <a:xfrm>
            <a:off x="225490" y="862013"/>
            <a:ext cx="4629085" cy="823912"/>
          </a:xfrm>
        </p:spPr>
        <p:txBody>
          <a:bodyPr>
            <a:normAutofit lnSpcReduction="10000"/>
          </a:bodyPr>
          <a:lstStyle/>
          <a:p>
            <a:r>
              <a:rPr lang="en-US" dirty="0"/>
              <a:t>Recommendations for future practice</a:t>
            </a:r>
          </a:p>
        </p:txBody>
      </p:sp>
      <p:sp>
        <p:nvSpPr>
          <p:cNvPr id="4" name="Content Placeholder 3">
            <a:extLst>
              <a:ext uri="{FF2B5EF4-FFF2-40B4-BE49-F238E27FC236}">
                <a16:creationId xmlns:a16="http://schemas.microsoft.com/office/drawing/2014/main" id="{F6236FC2-7801-5597-FB4C-B87D7F2F4B49}"/>
              </a:ext>
            </a:extLst>
          </p:cNvPr>
          <p:cNvSpPr>
            <a:spLocks noGrp="1"/>
          </p:cNvSpPr>
          <p:nvPr>
            <p:ph sz="half" idx="2"/>
          </p:nvPr>
        </p:nvSpPr>
        <p:spPr>
          <a:xfrm>
            <a:off x="120715" y="1685925"/>
            <a:ext cx="5562535" cy="4627563"/>
          </a:xfrm>
        </p:spPr>
        <p:txBody>
          <a:bodyPr vert="horz" lIns="0" tIns="0" rIns="0" bIns="0" rtlCol="0" anchor="t">
            <a:normAutofit fontScale="85000" lnSpcReduction="10000"/>
          </a:bodyPr>
          <a:lstStyle/>
          <a:p>
            <a:r>
              <a:rPr lang="en-US" dirty="0"/>
              <a:t>I would like to recommend that children self-assess their own work in the presence of a teacher. The teacher will observe as the children investigate their work and make the corrections themselves with oral feedback given by the teacher so the children can identify where they have gone </a:t>
            </a:r>
            <a:r>
              <a:rPr lang="en-US"/>
              <a:t>wrong,</a:t>
            </a:r>
            <a:r>
              <a:rPr lang="en-US" dirty="0"/>
              <a:t> and the teacher gives context to why that may have happened and how they can rectify the mistake. I believe this would allow children to become more independent and responsible over their work whilst being resilient when the teacher shows them how to overcome their challenges.</a:t>
            </a:r>
          </a:p>
        </p:txBody>
      </p:sp>
      <p:sp>
        <p:nvSpPr>
          <p:cNvPr id="5" name="Text Placeholder 4">
            <a:extLst>
              <a:ext uri="{FF2B5EF4-FFF2-40B4-BE49-F238E27FC236}">
                <a16:creationId xmlns:a16="http://schemas.microsoft.com/office/drawing/2014/main" id="{9BAA52FC-D9CD-8B6F-E64E-FD0DA6550A13}"/>
              </a:ext>
            </a:extLst>
          </p:cNvPr>
          <p:cNvSpPr>
            <a:spLocks noGrp="1"/>
          </p:cNvSpPr>
          <p:nvPr>
            <p:ph type="body" sz="quarter" idx="3"/>
          </p:nvPr>
        </p:nvSpPr>
        <p:spPr>
          <a:xfrm>
            <a:off x="6440066" y="452438"/>
            <a:ext cx="5010572" cy="823912"/>
          </a:xfrm>
        </p:spPr>
        <p:txBody>
          <a:bodyPr>
            <a:normAutofit lnSpcReduction="10000"/>
          </a:bodyPr>
          <a:lstStyle/>
          <a:p>
            <a:r>
              <a:rPr lang="en-US" dirty="0"/>
              <a:t>Benefits of this assessment.</a:t>
            </a:r>
          </a:p>
        </p:txBody>
      </p:sp>
      <p:sp>
        <p:nvSpPr>
          <p:cNvPr id="6" name="Content Placeholder 5">
            <a:extLst>
              <a:ext uri="{FF2B5EF4-FFF2-40B4-BE49-F238E27FC236}">
                <a16:creationId xmlns:a16="http://schemas.microsoft.com/office/drawing/2014/main" id="{C09696DA-0BF6-E1CF-7AA2-B7D3F16A8D92}"/>
              </a:ext>
            </a:extLst>
          </p:cNvPr>
          <p:cNvSpPr>
            <a:spLocks noGrp="1"/>
          </p:cNvSpPr>
          <p:nvPr>
            <p:ph sz="quarter" idx="4"/>
          </p:nvPr>
        </p:nvSpPr>
        <p:spPr>
          <a:xfrm>
            <a:off x="6344814" y="1381125"/>
            <a:ext cx="5010573" cy="4808538"/>
          </a:xfrm>
        </p:spPr>
        <p:txBody>
          <a:bodyPr vert="horz" lIns="0" tIns="0" rIns="0" bIns="0" rtlCol="0" anchor="t">
            <a:normAutofit fontScale="85000" lnSpcReduction="10000"/>
          </a:bodyPr>
          <a:lstStyle/>
          <a:p>
            <a:r>
              <a:rPr lang="en-US" dirty="0"/>
              <a:t>Doing this assignment allowed me the opportunity to deeper delve into learning intentions. I found there was controversy about how it can obstruct creativity of learners and categorize a lesson into one learning intention where there could be opportunities for multiple learning experiences. In future lessons, I will continue to use learning intentions however I will trial the use of them in the middle of lessons with a discussion of the task being the starter instead like Wiliam recommended. I would like to see if this creates a different atmosphere for teaching and whether it does benefit the achievement of students or creates challenges.</a:t>
            </a:r>
          </a:p>
        </p:txBody>
      </p:sp>
      <p:sp>
        <p:nvSpPr>
          <p:cNvPr id="7" name="Date Placeholder 6">
            <a:extLst>
              <a:ext uri="{FF2B5EF4-FFF2-40B4-BE49-F238E27FC236}">
                <a16:creationId xmlns:a16="http://schemas.microsoft.com/office/drawing/2014/main" id="{BAAEAD51-13DF-EBAD-1C2E-C718B62FB68E}"/>
              </a:ext>
            </a:extLst>
          </p:cNvPr>
          <p:cNvSpPr>
            <a:spLocks noGrp="1"/>
          </p:cNvSpPr>
          <p:nvPr>
            <p:ph type="dt" sz="half" idx="10"/>
          </p:nvPr>
        </p:nvSpPr>
        <p:spPr/>
        <p:txBody>
          <a:bodyPr/>
          <a:lstStyle/>
          <a:p>
            <a:fld id="{B71CB8AC-C2D1-4800-A5BA-DEF7A756608E}" type="datetime1">
              <a:t>1/16/2025</a:t>
            </a:fld>
            <a:endParaRPr lang="en-US" dirty="0"/>
          </a:p>
        </p:txBody>
      </p:sp>
      <p:sp>
        <p:nvSpPr>
          <p:cNvPr id="8" name="Footer Placeholder 7">
            <a:extLst>
              <a:ext uri="{FF2B5EF4-FFF2-40B4-BE49-F238E27FC236}">
                <a16:creationId xmlns:a16="http://schemas.microsoft.com/office/drawing/2014/main" id="{EB57E4F1-50F3-E62E-D122-996E4EE48E8C}"/>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FEADC77-30CF-5E0E-5470-36DDCBAFE4A9}"/>
              </a:ext>
            </a:extLst>
          </p:cNvPr>
          <p:cNvSpPr>
            <a:spLocks noGrp="1"/>
          </p:cNvSpPr>
          <p:nvPr>
            <p:ph type="sldNum" sz="quarter" idx="12"/>
          </p:nvPr>
        </p:nvSpPr>
        <p:spPr/>
        <p:txBody>
          <a:bodyPr/>
          <a:lstStyle/>
          <a:p>
            <a:fld id="{017DE1FC-E54A-4B87-A814-263D1E8654B2}" type="slidenum">
              <a:rPr lang="en-US" dirty="0"/>
              <a:t>12</a:t>
            </a:fld>
            <a:endParaRPr lang="en-US" dirty="0"/>
          </a:p>
        </p:txBody>
      </p:sp>
    </p:spTree>
    <p:extLst>
      <p:ext uri="{BB962C8B-B14F-4D97-AF65-F5344CB8AC3E}">
        <p14:creationId xmlns:p14="http://schemas.microsoft.com/office/powerpoint/2010/main" val="1953039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1A3E2-EAB6-99F5-60BB-97BDFC07A27B}"/>
              </a:ext>
            </a:extLst>
          </p:cNvPr>
          <p:cNvSpPr>
            <a:spLocks noGrp="1"/>
          </p:cNvSpPr>
          <p:nvPr>
            <p:ph type="title"/>
          </p:nvPr>
        </p:nvSpPr>
        <p:spPr>
          <a:xfrm>
            <a:off x="7704827" y="-84761"/>
            <a:ext cx="5121126" cy="528177"/>
          </a:xfrm>
        </p:spPr>
        <p:txBody>
          <a:bodyPr>
            <a:normAutofit fontScale="90000"/>
          </a:bodyPr>
          <a:lstStyle/>
          <a:p>
            <a:r>
              <a:rPr lang="en-US" dirty="0"/>
              <a:t>Reference list</a:t>
            </a:r>
          </a:p>
        </p:txBody>
      </p:sp>
      <p:sp>
        <p:nvSpPr>
          <p:cNvPr id="3" name="Content Placeholder 2">
            <a:extLst>
              <a:ext uri="{FF2B5EF4-FFF2-40B4-BE49-F238E27FC236}">
                <a16:creationId xmlns:a16="http://schemas.microsoft.com/office/drawing/2014/main" id="{099F6FEA-83D6-7AC9-CD74-07E4502A3D80}"/>
              </a:ext>
            </a:extLst>
          </p:cNvPr>
          <p:cNvSpPr>
            <a:spLocks noGrp="1"/>
          </p:cNvSpPr>
          <p:nvPr>
            <p:ph idx="1"/>
          </p:nvPr>
        </p:nvSpPr>
        <p:spPr>
          <a:xfrm>
            <a:off x="454210" y="177031"/>
            <a:ext cx="10222556" cy="6005644"/>
          </a:xfrm>
        </p:spPr>
        <p:txBody>
          <a:bodyPr vert="horz" lIns="91440" tIns="45720" rIns="91440" bIns="45720" rtlCol="0" anchor="t">
            <a:noAutofit/>
          </a:bodyPr>
          <a:lstStyle/>
          <a:p>
            <a:pPr>
              <a:buNone/>
            </a:pPr>
            <a:r>
              <a:rPr lang="en-US" sz="1050" dirty="0"/>
              <a:t>Walvoord, B (2010) Assessment Clear and Simple. 2nd </a:t>
            </a:r>
            <a:r>
              <a:rPr lang="en-US" sz="1050" err="1"/>
              <a:t>Edn</a:t>
            </a:r>
            <a:r>
              <a:rPr lang="en-US" sz="1050" dirty="0"/>
              <a:t>. San Francisco. Print</a:t>
            </a:r>
          </a:p>
          <a:p>
            <a:pPr>
              <a:buNone/>
            </a:pPr>
            <a:r>
              <a:rPr lang="en-US" sz="1050" dirty="0"/>
              <a:t>Johnson, E (2024) </a:t>
            </a:r>
            <a:r>
              <a:rPr lang="en-US" sz="1050" i="1" dirty="0">
                <a:ea typeface="+mn-lt"/>
                <a:cs typeface="+mn-lt"/>
              </a:rPr>
              <a:t>What Is Assessment For Learning And Why Is It Still Important For Your Teaching?</a:t>
            </a:r>
            <a:r>
              <a:rPr lang="en-US" sz="1050" dirty="0">
                <a:ea typeface="+mn-lt"/>
                <a:cs typeface="+mn-lt"/>
              </a:rPr>
              <a:t> (Blog) October 22. Available at: </a:t>
            </a:r>
            <a:r>
              <a:rPr lang="en-US" sz="1050" dirty="0">
                <a:ea typeface="+mn-lt"/>
                <a:cs typeface="+mn-lt"/>
                <a:hlinkClick r:id="rId2"/>
              </a:rPr>
              <a:t>https://thirdspacelearning.com/blog/what-is-assessment-for-learning/</a:t>
            </a:r>
            <a:r>
              <a:rPr lang="en-US" sz="1050" dirty="0">
                <a:ea typeface="+mn-lt"/>
                <a:cs typeface="+mn-lt"/>
              </a:rPr>
              <a:t> (Accessed: 2nd January 2025)</a:t>
            </a:r>
          </a:p>
          <a:p>
            <a:pPr marL="0" indent="0">
              <a:buNone/>
            </a:pPr>
            <a:r>
              <a:rPr lang="en-US" sz="1050" dirty="0"/>
              <a:t>Welsh Government (2019). </a:t>
            </a:r>
            <a:r>
              <a:rPr lang="en-US" sz="1050" dirty="0">
                <a:ea typeface="+mn-lt"/>
                <a:cs typeface="+mn-lt"/>
              </a:rPr>
              <a:t>Professional standards for teaching and leadership. Wales. Crown.</a:t>
            </a:r>
            <a:endParaRPr lang="en-US" sz="1050" dirty="0"/>
          </a:p>
          <a:p>
            <a:pPr>
              <a:buNone/>
            </a:pPr>
            <a:r>
              <a:rPr lang="en-US" sz="1050" err="1">
                <a:ea typeface="+mn-lt"/>
                <a:cs typeface="+mn-lt"/>
              </a:rPr>
              <a:t>ChalkyPapers</a:t>
            </a:r>
            <a:r>
              <a:rPr lang="en-US" sz="1050" dirty="0">
                <a:ea typeface="+mn-lt"/>
                <a:cs typeface="+mn-lt"/>
              </a:rPr>
              <a:t>. (2023) 'Social Constructivism Theory in Education'. 22 June. (Accessed: 2nd  January 2025).</a:t>
            </a:r>
            <a:endParaRPr lang="en-US" sz="1050" dirty="0"/>
          </a:p>
          <a:p>
            <a:pPr marL="0" indent="0">
              <a:buNone/>
            </a:pPr>
            <a:r>
              <a:rPr lang="en-US" sz="1050" dirty="0"/>
              <a:t>Cambridge International (2019) </a:t>
            </a:r>
            <a:r>
              <a:rPr lang="en-US" sz="1050" i="1" dirty="0"/>
              <a:t>Assessment for learning.</a:t>
            </a:r>
            <a:r>
              <a:rPr lang="en-US" sz="1050" dirty="0"/>
              <a:t> Available at: </a:t>
            </a:r>
            <a:r>
              <a:rPr lang="en-US" sz="1050" dirty="0">
                <a:hlinkClick r:id="rId3"/>
              </a:rPr>
              <a:t>https</a:t>
            </a:r>
            <a:r>
              <a:rPr lang="en-US" sz="1050" dirty="0">
                <a:ea typeface="+mn-lt"/>
                <a:cs typeface="+mn-lt"/>
                <a:hlinkClick r:id="rId3"/>
              </a:rPr>
              <a:t>://www.cambridgeinternational.org/Images/271179-assessment-for-learning.pdf</a:t>
            </a:r>
            <a:r>
              <a:rPr lang="en-US" sz="1050" dirty="0">
                <a:ea typeface="+mn-lt"/>
                <a:cs typeface="+mn-lt"/>
              </a:rPr>
              <a:t> (Accessed: 2nd January 2025)</a:t>
            </a:r>
          </a:p>
          <a:p>
            <a:pPr marL="0" indent="0">
              <a:buNone/>
            </a:pPr>
            <a:r>
              <a:rPr lang="en-US" sz="1050" dirty="0">
                <a:solidFill>
                  <a:schemeClr val="tx1">
                    <a:lumMod val="95000"/>
                    <a:lumOff val="5000"/>
                  </a:schemeClr>
                </a:solidFill>
                <a:ea typeface="+mn-lt"/>
                <a:cs typeface="+mn-lt"/>
              </a:rPr>
              <a:t>Yousafzai, A (2024) </a:t>
            </a:r>
            <a:r>
              <a:rPr lang="en-US" sz="1050" i="1" dirty="0">
                <a:solidFill>
                  <a:schemeClr val="tx1">
                    <a:lumMod val="95000"/>
                    <a:lumOff val="5000"/>
                  </a:schemeClr>
                </a:solidFill>
                <a:ea typeface="+mn-lt"/>
                <a:cs typeface="+mn-lt"/>
              </a:rPr>
              <a:t>The importance of Assessment in teaching and learning.</a:t>
            </a:r>
            <a:r>
              <a:rPr lang="en-US" sz="1050" dirty="0">
                <a:solidFill>
                  <a:schemeClr val="tx1">
                    <a:lumMod val="95000"/>
                    <a:lumOff val="5000"/>
                  </a:schemeClr>
                </a:solidFill>
                <a:ea typeface="+mn-lt"/>
                <a:cs typeface="+mn-lt"/>
              </a:rPr>
              <a:t> Available at:</a:t>
            </a:r>
            <a:r>
              <a:rPr lang="en-US" sz="1050" dirty="0">
                <a:solidFill>
                  <a:srgbClr val="1E73BE"/>
                </a:solidFill>
                <a:ea typeface="+mn-lt"/>
                <a:cs typeface="+mn-lt"/>
              </a:rPr>
              <a:t> </a:t>
            </a:r>
            <a:r>
              <a:rPr lang="en-US" sz="1050" dirty="0">
                <a:solidFill>
                  <a:srgbClr val="1E73BE"/>
                </a:solidFill>
                <a:ea typeface="+mn-lt"/>
                <a:cs typeface="+mn-lt"/>
                <a:hlinkClick r:id="rId4"/>
              </a:rPr>
              <a:t>https://zonofeducation.com/the-importance-of-assessment-in-teaching-and-learning/</a:t>
            </a:r>
            <a:r>
              <a:rPr lang="en-US" sz="1050" dirty="0">
                <a:solidFill>
                  <a:schemeClr val="tx1">
                    <a:lumMod val="95000"/>
                    <a:lumOff val="5000"/>
                  </a:schemeClr>
                </a:solidFill>
                <a:ea typeface="+mn-lt"/>
                <a:cs typeface="+mn-lt"/>
              </a:rPr>
              <a:t> (Accessed: 2nd January 2025)</a:t>
            </a:r>
            <a:endParaRPr lang="en-US" sz="1050" dirty="0">
              <a:solidFill>
                <a:schemeClr val="tx1">
                  <a:lumMod val="95000"/>
                  <a:lumOff val="5000"/>
                </a:schemeClr>
              </a:solidFill>
            </a:endParaRPr>
          </a:p>
          <a:p>
            <a:pPr marL="0" indent="0">
              <a:buNone/>
            </a:pPr>
            <a:r>
              <a:rPr lang="en-US" sz="1050" dirty="0">
                <a:solidFill>
                  <a:schemeClr val="tx1">
                    <a:lumMod val="95000"/>
                    <a:lumOff val="5000"/>
                  </a:schemeClr>
                </a:solidFill>
              </a:rPr>
              <a:t>Welsh Government (2022). What's changing in assessment? Available at: </a:t>
            </a:r>
            <a:r>
              <a:rPr lang="en-US" sz="1050" dirty="0">
                <a:solidFill>
                  <a:schemeClr val="tx1">
                    <a:lumMod val="95000"/>
                    <a:lumOff val="5000"/>
                  </a:schemeClr>
                </a:solidFill>
                <a:ea typeface="+mn-lt"/>
                <a:cs typeface="+mn-lt"/>
                <a:hlinkClick r:id="rId5">
                  <a:extLst>
                    <a:ext uri="{A12FA001-AC4F-418D-AE19-62706E023703}">
                      <ahyp:hlinkClr xmlns:ahyp="http://schemas.microsoft.com/office/drawing/2018/hyperlinkcolor" val="tx"/>
                    </a:ext>
                  </a:extLst>
                </a:hlinkClick>
              </a:rPr>
              <a:t>https://hwb.gov.wales/curriculum-for-wales/assessment-arrangements/what-s-changing-in-assessment/</a:t>
            </a:r>
            <a:r>
              <a:rPr lang="en-US" sz="1050" dirty="0">
                <a:solidFill>
                  <a:schemeClr val="tx1">
                    <a:lumMod val="95000"/>
                    <a:lumOff val="5000"/>
                  </a:schemeClr>
                </a:solidFill>
                <a:ea typeface="+mn-lt"/>
                <a:cs typeface="+mn-lt"/>
              </a:rPr>
              <a:t> (Accessed: 3rd January 2025)</a:t>
            </a:r>
            <a:endParaRPr lang="en-US" sz="1050" dirty="0">
              <a:solidFill>
                <a:schemeClr val="tx1">
                  <a:lumMod val="95000"/>
                  <a:lumOff val="5000"/>
                </a:schemeClr>
              </a:solidFill>
            </a:endParaRPr>
          </a:p>
          <a:p>
            <a:pPr marL="0" indent="0">
              <a:buNone/>
            </a:pPr>
            <a:r>
              <a:rPr lang="en-US" sz="1050" dirty="0">
                <a:solidFill>
                  <a:schemeClr val="tx1">
                    <a:lumMod val="95000"/>
                    <a:lumOff val="5000"/>
                  </a:schemeClr>
                </a:solidFill>
              </a:rPr>
              <a:t>Black, P and Wiliam, D (1998) </a:t>
            </a:r>
            <a:r>
              <a:rPr lang="en-US" sz="1050" i="1" dirty="0">
                <a:solidFill>
                  <a:schemeClr val="tx1">
                    <a:lumMod val="95000"/>
                    <a:lumOff val="5000"/>
                  </a:schemeClr>
                </a:solidFill>
              </a:rPr>
              <a:t>Inside the Black Box: Raising Standards Through Classroom Assessment</a:t>
            </a:r>
            <a:r>
              <a:rPr lang="en-US" sz="1050" dirty="0">
                <a:solidFill>
                  <a:schemeClr val="tx1">
                    <a:lumMod val="95000"/>
                    <a:lumOff val="5000"/>
                  </a:schemeClr>
                </a:solidFill>
              </a:rPr>
              <a:t>. </a:t>
            </a:r>
            <a:r>
              <a:rPr lang="en-US" sz="1050" err="1">
                <a:solidFill>
                  <a:schemeClr val="tx1">
                    <a:lumMod val="95000"/>
                    <a:lumOff val="5000"/>
                  </a:schemeClr>
                </a:solidFill>
              </a:rPr>
              <a:t>Kappan</a:t>
            </a:r>
            <a:r>
              <a:rPr lang="en-US" sz="1050" dirty="0">
                <a:solidFill>
                  <a:schemeClr val="tx1">
                    <a:lumMod val="95000"/>
                    <a:lumOff val="5000"/>
                  </a:schemeClr>
                </a:solidFill>
              </a:rPr>
              <a:t>.</a:t>
            </a:r>
          </a:p>
          <a:p>
            <a:pPr marL="0" indent="0">
              <a:buNone/>
            </a:pPr>
            <a:r>
              <a:rPr lang="en-US" sz="1050" dirty="0">
                <a:solidFill>
                  <a:schemeClr val="tx1">
                    <a:lumMod val="95000"/>
                    <a:lumOff val="5000"/>
                  </a:schemeClr>
                </a:solidFill>
              </a:rPr>
              <a:t>Sasser, N (2018) </a:t>
            </a:r>
            <a:r>
              <a:rPr lang="en-US" sz="1050" i="1" dirty="0">
                <a:solidFill>
                  <a:schemeClr val="tx1">
                    <a:lumMod val="95000"/>
                    <a:lumOff val="5000"/>
                  </a:schemeClr>
                </a:solidFill>
                <a:ea typeface="+mn-lt"/>
                <a:cs typeface="+mn-lt"/>
              </a:rPr>
              <a:t>What Are the Advantages &amp; Disadvantages of Formative Assessment? </a:t>
            </a:r>
            <a:r>
              <a:rPr lang="en-US" sz="1050" dirty="0">
                <a:solidFill>
                  <a:schemeClr val="tx1">
                    <a:lumMod val="95000"/>
                    <a:lumOff val="5000"/>
                  </a:schemeClr>
                </a:solidFill>
                <a:ea typeface="+mn-lt"/>
                <a:cs typeface="+mn-lt"/>
              </a:rPr>
              <a:t>Available at: </a:t>
            </a:r>
            <a:r>
              <a:rPr lang="en-US" sz="105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https://classroom.synonym.com/purpose-classroom-assessments-7651703.html</a:t>
            </a:r>
            <a:r>
              <a:rPr lang="en-US" sz="1050" dirty="0">
                <a:solidFill>
                  <a:schemeClr val="tx1">
                    <a:lumMod val="95000"/>
                    <a:lumOff val="5000"/>
                  </a:schemeClr>
                </a:solidFill>
                <a:ea typeface="+mn-lt"/>
                <a:cs typeface="+mn-lt"/>
              </a:rPr>
              <a:t> (Accessed: 4th January 2025)</a:t>
            </a:r>
            <a:endParaRPr lang="en-US" sz="1050" dirty="0">
              <a:solidFill>
                <a:schemeClr val="tx1">
                  <a:lumMod val="95000"/>
                  <a:lumOff val="5000"/>
                </a:schemeClr>
              </a:solidFill>
            </a:endParaRPr>
          </a:p>
          <a:p>
            <a:pPr marL="0" indent="0">
              <a:buNone/>
            </a:pPr>
            <a:r>
              <a:rPr lang="en-US" sz="1050" dirty="0">
                <a:solidFill>
                  <a:srgbClr val="0D0D0D"/>
                </a:solidFill>
              </a:rPr>
              <a:t>Welsh Government (2022) </a:t>
            </a:r>
            <a:r>
              <a:rPr lang="en-US" sz="1050" i="1" dirty="0">
                <a:solidFill>
                  <a:srgbClr val="0D0D0D"/>
                </a:solidFill>
              </a:rPr>
              <a:t>Area of Learning and Experience: Mathematics and \numeracy. Available at: </a:t>
            </a:r>
            <a:r>
              <a:rPr lang="en-US" sz="1050" dirty="0">
                <a:solidFill>
                  <a:srgbClr val="0D0D0D"/>
                </a:solidFill>
                <a:ea typeface="+mn-lt"/>
                <a:cs typeface="+mn-lt"/>
                <a:hlinkClick r:id="rId7"/>
              </a:rPr>
              <a:t>Mathematics and Numeracy: Introduction - Hwb</a:t>
            </a:r>
            <a:r>
              <a:rPr lang="en-US" sz="1050" dirty="0">
                <a:solidFill>
                  <a:srgbClr val="0D0D0D"/>
                </a:solidFill>
                <a:ea typeface="+mn-lt"/>
                <a:cs typeface="+mn-lt"/>
              </a:rPr>
              <a:t> (Accessed: 4th January 2025)</a:t>
            </a:r>
          </a:p>
          <a:p>
            <a:pPr marL="0" indent="0">
              <a:buNone/>
            </a:pPr>
            <a:r>
              <a:rPr lang="en-US" sz="1050" dirty="0">
                <a:solidFill>
                  <a:srgbClr val="0D0D0D"/>
                </a:solidFill>
              </a:rPr>
              <a:t>NSW Government (2025) </a:t>
            </a:r>
            <a:r>
              <a:rPr lang="en-US" sz="1050" i="1" dirty="0">
                <a:solidFill>
                  <a:srgbClr val="0D0D0D"/>
                </a:solidFill>
                <a:ea typeface="+mn-lt"/>
                <a:cs typeface="+mn-lt"/>
              </a:rPr>
              <a:t>Teacher Standards and Accreditation. Available at: </a:t>
            </a:r>
            <a:r>
              <a:rPr lang="en-US" sz="1050" dirty="0">
                <a:solidFill>
                  <a:srgbClr val="0D0D0D"/>
                </a:solidFill>
                <a:ea typeface="+mn-lt"/>
                <a:cs typeface="+mn-lt"/>
                <a:hlinkClick r:id="rId8"/>
              </a:rPr>
              <a:t>https://education.nsw.gov.au/teaching-and-learning/professional-learning/teacher-quality-and-accreditation/strong-start-great-teachers/refining-practice/planning-a-lesson/determining-why-and-what#:~:text=Learning%20goals%2F%20intentions%20state%20what%20students%20will%20know%2C,what%20they%20are%20learning%20and%20what%20is%20expected</a:t>
            </a:r>
            <a:r>
              <a:rPr lang="en-US" sz="1050" dirty="0">
                <a:solidFill>
                  <a:srgbClr val="0D0D0D"/>
                </a:solidFill>
                <a:ea typeface="+mn-lt"/>
                <a:cs typeface="+mn-lt"/>
              </a:rPr>
              <a:t>. (Accessed: 4th January 2025)</a:t>
            </a:r>
            <a:endParaRPr lang="en-US" sz="1050" i="1" dirty="0">
              <a:solidFill>
                <a:srgbClr val="0D0D0D"/>
              </a:solidFill>
            </a:endParaRPr>
          </a:p>
          <a:p>
            <a:pPr marL="0" indent="0">
              <a:buNone/>
            </a:pPr>
            <a:r>
              <a:rPr lang="en-US" sz="1050" dirty="0">
                <a:solidFill>
                  <a:srgbClr val="0D0D0D"/>
                </a:solidFill>
              </a:rPr>
              <a:t>Hattie, J (2015) </a:t>
            </a:r>
            <a:r>
              <a:rPr lang="en-US" sz="1050" u="sng" dirty="0">
                <a:solidFill>
                  <a:srgbClr val="0D0D0D"/>
                </a:solidFill>
              </a:rPr>
              <a:t>Learning intentions and success criteria</a:t>
            </a:r>
            <a:r>
              <a:rPr lang="en-US" sz="1050" dirty="0">
                <a:solidFill>
                  <a:srgbClr val="0D0D0D"/>
                </a:solidFill>
              </a:rPr>
              <a:t> {video} Available at: </a:t>
            </a:r>
            <a:r>
              <a:rPr lang="en-US" sz="1050" dirty="0">
                <a:solidFill>
                  <a:srgbClr val="0D0D0D"/>
                </a:solidFill>
                <a:ea typeface="+mn-lt"/>
                <a:cs typeface="+mn-lt"/>
                <a:hlinkClick r:id="rId9"/>
              </a:rPr>
              <a:t>John Hattie Learning Intentions and Success Criteria</a:t>
            </a:r>
            <a:r>
              <a:rPr lang="en-US" sz="1050" dirty="0">
                <a:solidFill>
                  <a:srgbClr val="0D0D0D"/>
                </a:solidFill>
                <a:ea typeface="+mn-lt"/>
                <a:cs typeface="+mn-lt"/>
              </a:rPr>
              <a:t> (Accessed: 4th January 2025)</a:t>
            </a:r>
          </a:p>
          <a:p>
            <a:pPr marL="0" indent="0">
              <a:buNone/>
            </a:pPr>
            <a:r>
              <a:rPr lang="en-US" sz="1050" dirty="0">
                <a:solidFill>
                  <a:srgbClr val="0D0D0D"/>
                </a:solidFill>
              </a:rPr>
              <a:t>LSI: Learning Sciences International (2018) </a:t>
            </a:r>
            <a:r>
              <a:rPr lang="en-US" sz="1050" i="1" dirty="0">
                <a:solidFill>
                  <a:srgbClr val="0D0D0D"/>
                </a:solidFill>
                <a:ea typeface="+mn-lt"/>
                <a:cs typeface="+mn-lt"/>
              </a:rPr>
              <a:t>Strategy 1: Clarifying, Sharing, and Understanding Learning Intentions </a:t>
            </a:r>
            <a:r>
              <a:rPr lang="en-US" sz="1050" dirty="0">
                <a:solidFill>
                  <a:srgbClr val="0D0D0D"/>
                </a:solidFill>
                <a:ea typeface="+mn-lt"/>
                <a:cs typeface="+mn-lt"/>
              </a:rPr>
              <a:t>{video} Available at: </a:t>
            </a:r>
            <a:r>
              <a:rPr lang="en-US" sz="1050" dirty="0">
                <a:solidFill>
                  <a:srgbClr val="0D0D0D"/>
                </a:solidFill>
                <a:ea typeface="+mn-lt"/>
                <a:cs typeface="+mn-lt"/>
                <a:hlinkClick r:id="rId10"/>
              </a:rPr>
              <a:t>https://www.youtube.com/watch?v=fC29IyqPVr0&amp;t=50s</a:t>
            </a:r>
            <a:r>
              <a:rPr lang="en-US" sz="1050" dirty="0">
                <a:solidFill>
                  <a:srgbClr val="0D0D0D"/>
                </a:solidFill>
                <a:ea typeface="+mn-lt"/>
                <a:cs typeface="+mn-lt"/>
              </a:rPr>
              <a:t> (Accessed: 4th January 2025)</a:t>
            </a:r>
            <a:endParaRPr lang="en-US" sz="1050" i="1" dirty="0">
              <a:solidFill>
                <a:srgbClr val="0D0D0D"/>
              </a:solidFill>
            </a:endParaRPr>
          </a:p>
          <a:p>
            <a:pPr marL="0" indent="0">
              <a:buNone/>
            </a:pPr>
            <a:r>
              <a:rPr lang="en-US" sz="1050" dirty="0">
                <a:solidFill>
                  <a:srgbClr val="0D0D0D"/>
                </a:solidFill>
              </a:rPr>
              <a:t>Prospero (2016)</a:t>
            </a:r>
            <a:r>
              <a:rPr lang="en-US" sz="1050" i="1" dirty="0">
                <a:solidFill>
                  <a:srgbClr val="0D0D0D"/>
                </a:solidFill>
              </a:rPr>
              <a:t> </a:t>
            </a:r>
            <a:r>
              <a:rPr lang="en-US" sz="1050" i="1" dirty="0">
                <a:solidFill>
                  <a:srgbClr val="0D0D0D"/>
                </a:solidFill>
                <a:ea typeface="+mn-lt"/>
                <a:cs typeface="+mn-lt"/>
              </a:rPr>
              <a:t>Live Marking: A Time-Saving Solution for Teachers? </a:t>
            </a:r>
            <a:r>
              <a:rPr lang="en-US" sz="1050" dirty="0">
                <a:solidFill>
                  <a:srgbClr val="0D0D0D"/>
                </a:solidFill>
                <a:ea typeface="+mn-lt"/>
                <a:cs typeface="+mn-lt"/>
              </a:rPr>
              <a:t>{Blog}  24 January. Available at: </a:t>
            </a:r>
            <a:r>
              <a:rPr lang="en-US" sz="1050" dirty="0">
                <a:solidFill>
                  <a:srgbClr val="0D0D0D"/>
                </a:solidFill>
                <a:ea typeface="+mn-lt"/>
                <a:cs typeface="+mn-lt"/>
                <a:hlinkClick r:id="rId11"/>
              </a:rPr>
              <a:t>Live Marking: A Time-Saving Solution for Teachers? - Prospero Teaching</a:t>
            </a:r>
            <a:r>
              <a:rPr lang="en-US" sz="1050" dirty="0">
                <a:solidFill>
                  <a:srgbClr val="0D0D0D"/>
                </a:solidFill>
                <a:ea typeface="+mn-lt"/>
                <a:cs typeface="+mn-lt"/>
              </a:rPr>
              <a:t> (Accessed: 5th January 2025)</a:t>
            </a:r>
            <a:endParaRPr lang="en-US" sz="1050" dirty="0">
              <a:solidFill>
                <a:srgbClr val="0D0D0D"/>
              </a:solidFill>
            </a:endParaRPr>
          </a:p>
          <a:p>
            <a:pPr marL="0" indent="0">
              <a:buNone/>
            </a:pPr>
            <a:endParaRPr lang="en-US" sz="1050" dirty="0">
              <a:solidFill>
                <a:srgbClr val="0D0D0D"/>
              </a:solidFill>
            </a:endParaRPr>
          </a:p>
          <a:p>
            <a:pPr marL="0" indent="0">
              <a:buNone/>
            </a:pPr>
            <a:endParaRPr lang="en-US" sz="1600" dirty="0"/>
          </a:p>
          <a:p>
            <a:pPr>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C206471B-3433-526A-15FE-6F98DA2CEAC5}"/>
              </a:ext>
            </a:extLst>
          </p:cNvPr>
          <p:cNvSpPr>
            <a:spLocks noGrp="1"/>
          </p:cNvSpPr>
          <p:nvPr>
            <p:ph type="dt" sz="half" idx="10"/>
          </p:nvPr>
        </p:nvSpPr>
        <p:spPr/>
        <p:txBody>
          <a:bodyPr/>
          <a:lstStyle/>
          <a:p>
            <a:fld id="{80031AFB-836A-4961-80C2-A8A99889986E}" type="datetime1">
              <a:t>1/16/2025</a:t>
            </a:fld>
            <a:endParaRPr lang="en-US" dirty="0"/>
          </a:p>
        </p:txBody>
      </p:sp>
      <p:sp>
        <p:nvSpPr>
          <p:cNvPr id="5" name="Footer Placeholder 4">
            <a:extLst>
              <a:ext uri="{FF2B5EF4-FFF2-40B4-BE49-F238E27FC236}">
                <a16:creationId xmlns:a16="http://schemas.microsoft.com/office/drawing/2014/main" id="{1AFC502F-9CEE-54B6-7F59-C3A111FD993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816E60-F069-2A92-F592-0C1094C2F850}"/>
              </a:ext>
            </a:extLst>
          </p:cNvPr>
          <p:cNvSpPr>
            <a:spLocks noGrp="1"/>
          </p:cNvSpPr>
          <p:nvPr>
            <p:ph type="sldNum" sz="quarter" idx="12"/>
          </p:nvPr>
        </p:nvSpPr>
        <p:spPr/>
        <p:txBody>
          <a:bodyPr/>
          <a:lstStyle/>
          <a:p>
            <a:fld id="{A65A5C87-DF58-40C8-B092-1DE63DB4547E}" type="slidenum">
              <a:rPr lang="en-US" dirty="0"/>
              <a:t>13</a:t>
            </a:fld>
            <a:endParaRPr lang="en-US" dirty="0"/>
          </a:p>
        </p:txBody>
      </p:sp>
    </p:spTree>
    <p:extLst>
      <p:ext uri="{BB962C8B-B14F-4D97-AF65-F5344CB8AC3E}">
        <p14:creationId xmlns:p14="http://schemas.microsoft.com/office/powerpoint/2010/main" val="2067988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98AA24-C75F-4FBD-49E2-6E07F71633B2}"/>
              </a:ext>
            </a:extLst>
          </p:cNvPr>
          <p:cNvSpPr>
            <a:spLocks noGrp="1"/>
          </p:cNvSpPr>
          <p:nvPr>
            <p:ph type="dt" sz="half" idx="10"/>
          </p:nvPr>
        </p:nvSpPr>
        <p:spPr/>
        <p:txBody>
          <a:bodyPr/>
          <a:lstStyle/>
          <a:p>
            <a:fld id="{0788754E-32EB-4328-AF1C-BDC51EF3F250}" type="datetime1">
              <a:t>1/16/2025</a:t>
            </a:fld>
            <a:endParaRPr lang="en-US" dirty="0"/>
          </a:p>
        </p:txBody>
      </p:sp>
      <p:sp>
        <p:nvSpPr>
          <p:cNvPr id="4" name="Slide Number Placeholder 3">
            <a:extLst>
              <a:ext uri="{FF2B5EF4-FFF2-40B4-BE49-F238E27FC236}">
                <a16:creationId xmlns:a16="http://schemas.microsoft.com/office/drawing/2014/main" id="{9BEA47C1-382F-77A4-03DD-FD6C439CEBC1}"/>
              </a:ext>
            </a:extLst>
          </p:cNvPr>
          <p:cNvSpPr>
            <a:spLocks noGrp="1"/>
          </p:cNvSpPr>
          <p:nvPr>
            <p:ph type="sldNum" sz="quarter" idx="12"/>
          </p:nvPr>
        </p:nvSpPr>
        <p:spPr/>
        <p:txBody>
          <a:bodyPr/>
          <a:lstStyle/>
          <a:p>
            <a:fld id="{017DE1FC-E54A-4B87-A814-263D1E8654B2}" type="slidenum">
              <a:rPr lang="en-US" dirty="0"/>
              <a:t>14</a:t>
            </a:fld>
            <a:endParaRPr lang="en-US" dirty="0"/>
          </a:p>
        </p:txBody>
      </p:sp>
      <p:sp>
        <p:nvSpPr>
          <p:cNvPr id="5" name="TextBox 4">
            <a:extLst>
              <a:ext uri="{FF2B5EF4-FFF2-40B4-BE49-F238E27FC236}">
                <a16:creationId xmlns:a16="http://schemas.microsoft.com/office/drawing/2014/main" id="{4EE93A83-282F-CA75-F2AF-38DF61DB0A8B}"/>
              </a:ext>
            </a:extLst>
          </p:cNvPr>
          <p:cNvSpPr txBox="1"/>
          <p:nvPr/>
        </p:nvSpPr>
        <p:spPr>
          <a:xfrm>
            <a:off x="823249" y="3617"/>
            <a:ext cx="1136814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Lynch, M (2025) </a:t>
            </a:r>
            <a:r>
              <a:rPr lang="en-US" sz="1400" i="1" dirty="0">
                <a:ea typeface="+mn-lt"/>
                <a:cs typeface="+mn-lt"/>
              </a:rPr>
              <a:t>Live Marking and Verbal Feedback. </a:t>
            </a:r>
            <a:r>
              <a:rPr lang="en-US" sz="1400" dirty="0">
                <a:ea typeface="+mn-lt"/>
                <a:cs typeface="+mn-lt"/>
              </a:rPr>
              <a:t>Available at: </a:t>
            </a:r>
            <a:r>
              <a:rPr lang="en-US" sz="1400" dirty="0">
                <a:ea typeface="+mn-lt"/>
                <a:cs typeface="+mn-lt"/>
                <a:hlinkClick r:id="rId2"/>
              </a:rPr>
              <a:t>https://www.theedadvocate.org/live-marking-and-verbal-feedback/#:~:text=Live%20Marking%3A%20This%20innovative%20technique%20involves%20teachers%20marking,their%20progress%2C%20identifying%20strengths%20and%20areas%20for%20improvement</a:t>
            </a:r>
            <a:r>
              <a:rPr lang="en-US" sz="1400" dirty="0">
                <a:ea typeface="+mn-lt"/>
                <a:cs typeface="+mn-lt"/>
              </a:rPr>
              <a:t> (Accessed: 5th January 2025)</a:t>
            </a:r>
          </a:p>
          <a:p>
            <a:endParaRPr lang="en-US" sz="1400" dirty="0">
              <a:ea typeface="+mn-lt"/>
              <a:cs typeface="+mn-lt"/>
            </a:endParaRPr>
          </a:p>
          <a:p>
            <a:r>
              <a:rPr lang="en-US" sz="1400" dirty="0">
                <a:ea typeface="+mn-lt"/>
                <a:cs typeface="+mn-lt"/>
              </a:rPr>
              <a:t>Evaluate-ed (2024) </a:t>
            </a:r>
            <a:r>
              <a:rPr lang="en-US" sz="1400" i="1" dirty="0">
                <a:ea typeface="+mn-lt"/>
                <a:cs typeface="+mn-lt"/>
              </a:rPr>
              <a:t>From data to action: implementing real-time feedback in schools. </a:t>
            </a:r>
            <a:r>
              <a:rPr lang="en-US" sz="1400" dirty="0">
                <a:ea typeface="+mn-lt"/>
                <a:cs typeface="+mn-lt"/>
              </a:rPr>
              <a:t>Available at: </a:t>
            </a:r>
            <a:r>
              <a:rPr lang="en-US" sz="1400" dirty="0">
                <a:ea typeface="+mn-lt"/>
                <a:cs typeface="+mn-lt"/>
                <a:hlinkClick r:id="rId3"/>
              </a:rPr>
              <a:t>https://www.evaluate-ed.com/from-data-to-action-implementing-real-time-feedback-in-schools/</a:t>
            </a:r>
            <a:r>
              <a:rPr lang="en-US" sz="1400" dirty="0">
                <a:ea typeface="+mn-lt"/>
                <a:cs typeface="+mn-lt"/>
              </a:rPr>
              <a:t> (Accessed: 5th </a:t>
            </a:r>
            <a:r>
              <a:rPr lang="en-US" sz="1400" dirty="0" err="1">
                <a:ea typeface="+mn-lt"/>
                <a:cs typeface="+mn-lt"/>
              </a:rPr>
              <a:t>Janaury</a:t>
            </a:r>
            <a:r>
              <a:rPr lang="en-US" sz="1400" dirty="0">
                <a:ea typeface="+mn-lt"/>
                <a:cs typeface="+mn-lt"/>
              </a:rPr>
              <a:t> 2025)</a:t>
            </a:r>
          </a:p>
          <a:p>
            <a:endParaRPr lang="en-US" sz="1400" dirty="0">
              <a:ea typeface="+mn-lt"/>
              <a:cs typeface="+mn-lt"/>
            </a:endParaRPr>
          </a:p>
          <a:p>
            <a:r>
              <a:rPr lang="en-US" sz="1400" dirty="0">
                <a:ea typeface="+mn-lt"/>
                <a:cs typeface="+mn-lt"/>
              </a:rPr>
              <a:t>Education Endowment Foundation. (2023) </a:t>
            </a:r>
            <a:r>
              <a:rPr lang="en-US" sz="1400" i="1" dirty="0">
                <a:ea typeface="+mn-lt"/>
                <a:cs typeface="+mn-lt"/>
              </a:rPr>
              <a:t>TEACHER FEEDBACK TO </a:t>
            </a:r>
            <a:endParaRPr lang="en-US" i="1" dirty="0">
              <a:ea typeface="+mn-lt"/>
              <a:cs typeface="+mn-lt"/>
            </a:endParaRPr>
          </a:p>
          <a:p>
            <a:r>
              <a:rPr lang="en-US" sz="1400" i="1" dirty="0">
                <a:ea typeface="+mn-lt"/>
                <a:cs typeface="+mn-lt"/>
              </a:rPr>
              <a:t>IMPROVE PUPIL LEARNING. London, Millbank.</a:t>
            </a:r>
            <a:endParaRPr lang="en-US" i="1" dirty="0"/>
          </a:p>
        </p:txBody>
      </p:sp>
    </p:spTree>
    <p:extLst>
      <p:ext uri="{BB962C8B-B14F-4D97-AF65-F5344CB8AC3E}">
        <p14:creationId xmlns:p14="http://schemas.microsoft.com/office/powerpoint/2010/main" val="219160046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GradientRiseVTI</vt:lpstr>
      <vt:lpstr>A presentation of the critical evaluation of how Assessment for Learning can be utilised in a learning episode to aid progression across a chosen area of learning and experience.  </vt:lpstr>
      <vt:lpstr>Why use AFL strategies?</vt:lpstr>
      <vt:lpstr>AFL Overview</vt:lpstr>
      <vt:lpstr>Who disagrees?</vt:lpstr>
      <vt:lpstr>Discussion of my lesson</vt:lpstr>
      <vt:lpstr>Lesson Plan</vt:lpstr>
      <vt:lpstr>Lesson plan continued...</vt:lpstr>
      <vt:lpstr>Live marking</vt:lpstr>
      <vt:lpstr>Challenges</vt:lpstr>
      <vt:lpstr>Learning intentions</vt:lpstr>
      <vt:lpstr>Learning intentions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of the critical evaluation of how Assessment for Learning can be utilised in a learning episode to aid progression across a chosen area of learning and experience.  </dc:title>
  <dc:creator/>
  <cp:lastModifiedBy>Kelsey Pratt (2300873)</cp:lastModifiedBy>
  <cp:revision>2024</cp:revision>
  <dcterms:created xsi:type="dcterms:W3CDTF">2025-01-08T11:43:51Z</dcterms:created>
  <dcterms:modified xsi:type="dcterms:W3CDTF">2025-01-16T11:02:06Z</dcterms:modified>
</cp:coreProperties>
</file>