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Override PartName="/ppt/slides/slide20.xml" ContentType="application/vnd.openxmlformats-officedocument.presentationml.slide+xml"/>
  <Override PartName="/ppt/slideLayouts/slideLayout20.xml" ContentType="application/vnd.openxmlformats-officedocument.presentationml.slideLayout+xml"/>
  <Override PartName="/ppt/slideMasters/slideMaster10.xml" ContentType="application/vnd.openxmlformats-officedocument.presentationml.slideMaster+xml"/>
  <Override PartName="/ppt/slideLayouts/slideLayout80.xml" ContentType="application/vnd.openxmlformats-officedocument.presentationml.slideLayout+xml"/>
  <Override PartName="/ppt/slideLayouts/slideLayout30.xml" ContentType="application/vnd.openxmlformats-officedocument.presentationml.slideLayout+xml"/>
  <Override PartName="/ppt/slideLayouts/slideLayout70.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slideLayouts/slideLayout60.xml" ContentType="application/vnd.openxmlformats-officedocument.presentationml.slideLayout+xml"/>
  <Override PartName="/ppt/slideLayouts/slideLayout110.xml" ContentType="application/vnd.openxmlformats-officedocument.presentationml.slideLayout+xml"/>
  <Override PartName="/ppt/slideLayouts/slideLayout50.xml" ContentType="application/vnd.openxmlformats-officedocument.presentationml.slideLayout+xml"/>
  <Override PartName="/ppt/slideLayouts/slideLayout100.xml" ContentType="application/vnd.openxmlformats-officedocument.presentationml.slideLayout+xml"/>
  <Override PartName="/ppt/slideLayouts/slideLayout40.xml" ContentType="application/vnd.openxmlformats-officedocument.presentationml.slideLayout+xml"/>
  <Override PartName="/ppt/slideLayouts/slideLayout90.xml" ContentType="application/vnd.openxmlformats-officedocument.presentationml.slideLayout+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4"/>
  </p:sldMasterIdLst>
  <p:notesMasterIdLst>
    <p:notesMasterId r:id="rId16"/>
  </p:notesMasterIdLst>
  <p:sldIdLst>
    <p:sldId id="266" r:id="rId5"/>
    <p:sldId id="257" r:id="rId6"/>
    <p:sldId id="270" r:id="rId7"/>
    <p:sldId id="282" r:id="rId8"/>
    <p:sldId id="269" r:id="rId9"/>
    <p:sldId id="267" r:id="rId10"/>
    <p:sldId id="268" r:id="rId11"/>
    <p:sldId id="273" r:id="rId12"/>
    <p:sldId id="278" r:id="rId13"/>
    <p:sldId id="284" r:id="rId14"/>
    <p:sldId id="28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r>
              <a:rPr lang="en-GB"/>
              <a:t>Mill</a:t>
            </a:r>
            <a:r>
              <a:rPr lang="en-GB" baseline="0"/>
              <a:t> Delays And Thrust Bearing Failure %</a:t>
            </a:r>
            <a:endParaRPr lang="en-GB"/>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Sheet1!$D$5</c:f>
              <c:strCache>
                <c:ptCount val="1"/>
                <c:pt idx="0">
                  <c:v>Mill Delays </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c:spPr>
          <c:invertIfNegative val="0"/>
          <c:cat>
            <c:numRef>
              <c:f>Sheet1!$C$6:$C$17</c:f>
              <c:numCache>
                <c:formatCode>General</c:formatCode>
                <c:ptCount val="12"/>
                <c:pt idx="0">
                  <c:v>2010</c:v>
                </c:pt>
                <c:pt idx="1">
                  <c:v>2011</c:v>
                </c:pt>
                <c:pt idx="2">
                  <c:v>2012</c:v>
                </c:pt>
                <c:pt idx="3">
                  <c:v>2013</c:v>
                </c:pt>
                <c:pt idx="4">
                  <c:v>2014</c:v>
                </c:pt>
                <c:pt idx="5">
                  <c:v>2015</c:v>
                </c:pt>
                <c:pt idx="6">
                  <c:v>2016</c:v>
                </c:pt>
                <c:pt idx="7">
                  <c:v>2017</c:v>
                </c:pt>
                <c:pt idx="8">
                  <c:v>2018</c:v>
                </c:pt>
                <c:pt idx="9">
                  <c:v>2019</c:v>
                </c:pt>
                <c:pt idx="10">
                  <c:v>2020</c:v>
                </c:pt>
                <c:pt idx="11">
                  <c:v>2021</c:v>
                </c:pt>
              </c:numCache>
            </c:numRef>
          </c:cat>
          <c:val>
            <c:numRef>
              <c:f>Sheet1!$D$6:$D$17</c:f>
              <c:numCache>
                <c:formatCode>General</c:formatCode>
                <c:ptCount val="12"/>
                <c:pt idx="0">
                  <c:v>45</c:v>
                </c:pt>
                <c:pt idx="1">
                  <c:v>42</c:v>
                </c:pt>
                <c:pt idx="2">
                  <c:v>39</c:v>
                </c:pt>
                <c:pt idx="3">
                  <c:v>41</c:v>
                </c:pt>
                <c:pt idx="4">
                  <c:v>51</c:v>
                </c:pt>
                <c:pt idx="5">
                  <c:v>55</c:v>
                </c:pt>
                <c:pt idx="6">
                  <c:v>35</c:v>
                </c:pt>
                <c:pt idx="7">
                  <c:v>39</c:v>
                </c:pt>
                <c:pt idx="8">
                  <c:v>52</c:v>
                </c:pt>
                <c:pt idx="9">
                  <c:v>45</c:v>
                </c:pt>
                <c:pt idx="10">
                  <c:v>39</c:v>
                </c:pt>
                <c:pt idx="11">
                  <c:v>12</c:v>
                </c:pt>
              </c:numCache>
            </c:numRef>
          </c:val>
          <c:extLst>
            <c:ext xmlns:c16="http://schemas.microsoft.com/office/drawing/2014/chart" uri="{C3380CC4-5D6E-409C-BE32-E72D297353CC}">
              <c16:uniqueId val="{00000000-59F5-4BA7-932B-60149612834D}"/>
            </c:ext>
          </c:extLst>
        </c:ser>
        <c:ser>
          <c:idx val="1"/>
          <c:order val="1"/>
          <c:tx>
            <c:strRef>
              <c:f>Sheet1!$E$5</c:f>
              <c:strCache>
                <c:ptCount val="1"/>
                <c:pt idx="0">
                  <c:v>Thrust bearing Failure</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threePt" dir="t">
                <a:rot lat="0" lon="0" rev="19800000"/>
              </a:lightRig>
            </a:scene3d>
            <a:sp3d prstMaterial="flat">
              <a:bevelT w="25400" h="31750"/>
            </a:sp3d>
          </c:spPr>
          <c:invertIfNegative val="0"/>
          <c:cat>
            <c:numRef>
              <c:f>Sheet1!$C$6:$C$17</c:f>
              <c:numCache>
                <c:formatCode>General</c:formatCode>
                <c:ptCount val="12"/>
                <c:pt idx="0">
                  <c:v>2010</c:v>
                </c:pt>
                <c:pt idx="1">
                  <c:v>2011</c:v>
                </c:pt>
                <c:pt idx="2">
                  <c:v>2012</c:v>
                </c:pt>
                <c:pt idx="3">
                  <c:v>2013</c:v>
                </c:pt>
                <c:pt idx="4">
                  <c:v>2014</c:v>
                </c:pt>
                <c:pt idx="5">
                  <c:v>2015</c:v>
                </c:pt>
                <c:pt idx="6">
                  <c:v>2016</c:v>
                </c:pt>
                <c:pt idx="7">
                  <c:v>2017</c:v>
                </c:pt>
                <c:pt idx="8">
                  <c:v>2018</c:v>
                </c:pt>
                <c:pt idx="9">
                  <c:v>2019</c:v>
                </c:pt>
                <c:pt idx="10">
                  <c:v>2020</c:v>
                </c:pt>
                <c:pt idx="11">
                  <c:v>2021</c:v>
                </c:pt>
              </c:numCache>
            </c:numRef>
          </c:cat>
          <c:val>
            <c:numRef>
              <c:f>Sheet1!$E$6:$E$17</c:f>
              <c:numCache>
                <c:formatCode>General</c:formatCode>
                <c:ptCount val="12"/>
                <c:pt idx="0">
                  <c:v>5</c:v>
                </c:pt>
                <c:pt idx="1">
                  <c:v>4</c:v>
                </c:pt>
                <c:pt idx="2">
                  <c:v>5</c:v>
                </c:pt>
                <c:pt idx="3">
                  <c:v>4</c:v>
                </c:pt>
                <c:pt idx="4">
                  <c:v>3</c:v>
                </c:pt>
                <c:pt idx="5">
                  <c:v>3</c:v>
                </c:pt>
                <c:pt idx="6">
                  <c:v>1</c:v>
                </c:pt>
                <c:pt idx="7">
                  <c:v>2</c:v>
                </c:pt>
                <c:pt idx="8">
                  <c:v>1</c:v>
                </c:pt>
                <c:pt idx="9">
                  <c:v>1</c:v>
                </c:pt>
                <c:pt idx="10">
                  <c:v>0</c:v>
                </c:pt>
                <c:pt idx="11">
                  <c:v>1</c:v>
                </c:pt>
              </c:numCache>
            </c:numRef>
          </c:val>
          <c:extLst>
            <c:ext xmlns:c16="http://schemas.microsoft.com/office/drawing/2014/chart" uri="{C3380CC4-5D6E-409C-BE32-E72D297353CC}">
              <c16:uniqueId val="{00000001-59F5-4BA7-932B-60149612834D}"/>
            </c:ext>
          </c:extLst>
        </c:ser>
        <c:dLbls>
          <c:showLegendKey val="0"/>
          <c:showVal val="0"/>
          <c:showCatName val="0"/>
          <c:showSerName val="0"/>
          <c:showPercent val="0"/>
          <c:showBubbleSize val="0"/>
        </c:dLbls>
        <c:gapWidth val="269"/>
        <c:overlap val="-27"/>
        <c:axId val="594452080"/>
        <c:axId val="594455688"/>
      </c:barChart>
      <c:lineChart>
        <c:grouping val="standard"/>
        <c:varyColors val="0"/>
        <c:ser>
          <c:idx val="2"/>
          <c:order val="2"/>
          <c:tx>
            <c:strRef>
              <c:f>Sheet1!$F$5</c:f>
              <c:strCache>
                <c:ptCount val="1"/>
                <c:pt idx="0">
                  <c:v>Percentage </c:v>
                </c:pt>
              </c:strCache>
            </c:strRef>
          </c:tx>
          <c:spPr>
            <a:ln w="34925" cap="rnd">
              <a:solidFill>
                <a:schemeClr val="accent3"/>
              </a:solidFill>
              <a:round/>
            </a:ln>
            <a:effectLst>
              <a:outerShdw blurRad="57150" dist="19050" dir="5400000" algn="ctr" rotWithShape="0">
                <a:srgbClr val="000000">
                  <a:alpha val="63000"/>
                </a:srgbClr>
              </a:outerShdw>
            </a:effectLst>
          </c:spPr>
          <c:marker>
            <c:symbol val="none"/>
          </c:marker>
          <c:cat>
            <c:numRef>
              <c:f>Sheet1!$C$6:$C$17</c:f>
              <c:numCache>
                <c:formatCode>General</c:formatCode>
                <c:ptCount val="12"/>
                <c:pt idx="0">
                  <c:v>2010</c:v>
                </c:pt>
                <c:pt idx="1">
                  <c:v>2011</c:v>
                </c:pt>
                <c:pt idx="2">
                  <c:v>2012</c:v>
                </c:pt>
                <c:pt idx="3">
                  <c:v>2013</c:v>
                </c:pt>
                <c:pt idx="4">
                  <c:v>2014</c:v>
                </c:pt>
                <c:pt idx="5">
                  <c:v>2015</c:v>
                </c:pt>
                <c:pt idx="6">
                  <c:v>2016</c:v>
                </c:pt>
                <c:pt idx="7">
                  <c:v>2017</c:v>
                </c:pt>
                <c:pt idx="8">
                  <c:v>2018</c:v>
                </c:pt>
                <c:pt idx="9">
                  <c:v>2019</c:v>
                </c:pt>
                <c:pt idx="10">
                  <c:v>2020</c:v>
                </c:pt>
                <c:pt idx="11">
                  <c:v>2021</c:v>
                </c:pt>
              </c:numCache>
            </c:numRef>
          </c:cat>
          <c:val>
            <c:numRef>
              <c:f>Sheet1!$F$6:$F$17</c:f>
              <c:numCache>
                <c:formatCode>0.00%</c:formatCode>
                <c:ptCount val="12"/>
                <c:pt idx="0">
                  <c:v>0.1111111111111111</c:v>
                </c:pt>
                <c:pt idx="1">
                  <c:v>9.5238095238095233E-2</c:v>
                </c:pt>
                <c:pt idx="2">
                  <c:v>0.12820512820512819</c:v>
                </c:pt>
                <c:pt idx="3">
                  <c:v>9.7560975609756101E-2</c:v>
                </c:pt>
                <c:pt idx="4">
                  <c:v>5.8823529411764705E-2</c:v>
                </c:pt>
                <c:pt idx="5">
                  <c:v>5.4545454545454543E-2</c:v>
                </c:pt>
                <c:pt idx="6">
                  <c:v>2.8571428571428571E-2</c:v>
                </c:pt>
                <c:pt idx="7">
                  <c:v>5.128205128205128E-2</c:v>
                </c:pt>
                <c:pt idx="8">
                  <c:v>1.9230769230769232E-2</c:v>
                </c:pt>
                <c:pt idx="9">
                  <c:v>2.2222222222222223E-2</c:v>
                </c:pt>
                <c:pt idx="10">
                  <c:v>0</c:v>
                </c:pt>
                <c:pt idx="11">
                  <c:v>8.3333333333333329E-2</c:v>
                </c:pt>
              </c:numCache>
            </c:numRef>
          </c:val>
          <c:smooth val="0"/>
          <c:extLst>
            <c:ext xmlns:c16="http://schemas.microsoft.com/office/drawing/2014/chart" uri="{C3380CC4-5D6E-409C-BE32-E72D297353CC}">
              <c16:uniqueId val="{00000002-59F5-4BA7-932B-60149612834D}"/>
            </c:ext>
          </c:extLst>
        </c:ser>
        <c:dLbls>
          <c:showLegendKey val="0"/>
          <c:showVal val="0"/>
          <c:showCatName val="0"/>
          <c:showSerName val="0"/>
          <c:showPercent val="0"/>
          <c:showBubbleSize val="0"/>
        </c:dLbls>
        <c:marker val="1"/>
        <c:smooth val="0"/>
        <c:axId val="594457328"/>
        <c:axId val="594454048"/>
      </c:lineChart>
      <c:catAx>
        <c:axId val="594452080"/>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94455688"/>
        <c:crosses val="autoZero"/>
        <c:auto val="1"/>
        <c:lblAlgn val="ctr"/>
        <c:lblOffset val="100"/>
        <c:noMultiLvlLbl val="0"/>
      </c:catAx>
      <c:valAx>
        <c:axId val="59445568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94452080"/>
        <c:crosses val="autoZero"/>
        <c:crossBetween val="between"/>
      </c:valAx>
      <c:valAx>
        <c:axId val="594454048"/>
        <c:scaling>
          <c:orientation val="minMax"/>
        </c:scaling>
        <c:delete val="0"/>
        <c:axPos val="r"/>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94457328"/>
        <c:crosses val="max"/>
        <c:crossBetween val="between"/>
      </c:valAx>
      <c:catAx>
        <c:axId val="594457328"/>
        <c:scaling>
          <c:orientation val="minMax"/>
        </c:scaling>
        <c:delete val="1"/>
        <c:axPos val="b"/>
        <c:numFmt formatCode="General" sourceLinked="1"/>
        <c:majorTickMark val="none"/>
        <c:minorTickMark val="none"/>
        <c:tickLblPos val="nextTo"/>
        <c:crossAx val="594454048"/>
        <c:crosses val="autoZero"/>
        <c:auto val="1"/>
        <c:lblAlgn val="ctr"/>
        <c:lblOffset val="100"/>
        <c:noMultiLvlLbl val="0"/>
      </c:cat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52">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DB6F77-31B3-44A6-9538-7D3B84B14A3E}" type="datetimeFigureOut">
              <a:rPr lang="en-US" smtClean="0"/>
              <a:t>6/17/2021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BEC92D-C8E2-4A8F-BF2D-75109D630128}" type="slidenum">
              <a:rPr lang="en-US" smtClean="0"/>
              <a:t>‹#›</a:t>
            </a:fld>
            <a:endParaRPr lang="en-US" dirty="0"/>
          </a:p>
        </p:txBody>
      </p:sp>
    </p:spTree>
    <p:extLst>
      <p:ext uri="{BB962C8B-B14F-4D97-AF65-F5344CB8AC3E}">
        <p14:creationId xmlns:p14="http://schemas.microsoft.com/office/powerpoint/2010/main" val="38048195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0.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B24132-C908-474C-84C6-F33F0E9C2824}" type="datetime1">
              <a:rPr lang="en-US" smtClean="0"/>
              <a:t>6/17/2021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E2AA5E-62DB-4209-84D2-A3A9C66875BD}" type="datetime1">
              <a:rPr lang="en-US" smtClean="0"/>
              <a:t>6/17/2021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B8EF27-61CD-4273-9CC6-8B5AB469D6E9}" type="datetime1">
              <a:rPr lang="en-US" smtClean="0"/>
              <a:t>6/17/2021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0614D88-E4A3-4915-A946-C7B143E0147E}" type="datetime1">
              <a:rPr lang="en-US" smtClean="0"/>
              <a:t>6/17/2021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C41193-F002-4F22-ACB4-105512D85B33}" type="datetime1">
              <a:rPr lang="en-US" smtClean="0"/>
              <a:t>6/17/2021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B2B57F-0B3C-4FE7-8F56-8C4115027F2E}" type="datetime1">
              <a:rPr lang="en-US" smtClean="0"/>
              <a:t>6/17/2021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0E8098D-3BCA-4496-B67F-08ABED3A79F9}" type="datetime1">
              <a:rPr lang="en-US" smtClean="0"/>
              <a:t>6/17/2021</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F4F9A14-79CD-4DBB-8A95-93FAB90953CE}" type="datetime1">
              <a:rPr lang="en-US" smtClean="0"/>
              <a:t>6/17/2021</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FCCA62-85F4-4E91-8034-B3A4AEB2ACA5}" type="datetime1">
              <a:rPr lang="en-US" smtClean="0"/>
              <a:t>6/17/2021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A0D6BE-6A5B-4B1A-AB35-D5FFCCF5138B}" type="datetime1">
              <a:rPr lang="en-US" smtClean="0"/>
              <a:t>6/17/2021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E8BD5B-87CC-4318-9824-F4CA83CB0BAF}" type="datetime1">
              <a:rPr lang="en-US" smtClean="0"/>
              <a:t>6/17/2021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B24132-C908-474C-84C6-F33F0E9C2824}" type="datetime1">
              <a:rPr lang="en-US" smtClean="0"/>
              <a:t>5/19/2020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E2AA5E-62DB-4209-84D2-A3A9C66875BD}" type="datetime1">
              <a:rPr lang="en-US" smtClean="0"/>
              <a:t>5/19/2020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dirty="0"/>
              <a:t>‹#›</a:t>
            </a:fld>
            <a:endParaRPr lang="en-US" dirty="0"/>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B8EF27-61CD-4273-9CC6-8B5AB469D6E9}" type="datetime1">
              <a:rPr lang="en-US" smtClean="0"/>
              <a:t>5/19/2020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0614D88-E4A3-4915-A946-C7B143E0147E}" type="datetime1">
              <a:rPr lang="en-US" smtClean="0"/>
              <a:t>5/19/2020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C41193-F002-4F22-ACB4-105512D85B33}" type="datetime1">
              <a:rPr lang="en-US" smtClean="0"/>
              <a:t>5/19/2020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B2B57F-0B3C-4FE7-8F56-8C4115027F2E}" type="datetime1">
              <a:rPr lang="en-US" smtClean="0"/>
              <a:t>5/19/2020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0E8098D-3BCA-4496-B67F-08ABED3A79F9}" type="datetime1">
              <a:rPr lang="en-US" smtClean="0"/>
              <a:t>5/19/2020</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F4F9A14-79CD-4DBB-8A95-93FAB90953CE}" type="datetime1">
              <a:rPr lang="en-US" smtClean="0"/>
              <a:t>5/19/2020</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FCCA62-85F4-4E91-8034-B3A4AEB2ACA5}" type="datetime1">
              <a:rPr lang="en-US" smtClean="0"/>
              <a:t>5/19/2020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A0D6BE-6A5B-4B1A-AB35-D5FFCCF5138B}" type="datetime1">
              <a:rPr lang="en-US" smtClean="0"/>
              <a:t>5/19/2020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4E8BD5B-87CC-4318-9824-F4CA83CB0BAF}" type="datetime1">
              <a:rPr lang="en-US" smtClean="0"/>
              <a:t>5/19/2020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80.xml"/><Relationship Id="rId3" Type="http://schemas.openxmlformats.org/officeDocument/2006/relationships/slideLayout" Target="../slideLayouts/slideLayout30.xml"/><Relationship Id="rId7" Type="http://schemas.openxmlformats.org/officeDocument/2006/relationships/slideLayout" Target="../slideLayouts/slideLayout70.xml"/><Relationship Id="rId12" Type="http://schemas.openxmlformats.org/officeDocument/2006/relationships/theme" Target="../theme/theme10.xml"/><Relationship Id="rId2" Type="http://schemas.openxmlformats.org/officeDocument/2006/relationships/slideLayout" Target="../slideLayouts/slideLayout20.xml"/><Relationship Id="rId1" Type="http://schemas.openxmlformats.org/officeDocument/2006/relationships/slideLayout" Target="../slideLayouts/slideLayout12.xml"/><Relationship Id="rId6" Type="http://schemas.openxmlformats.org/officeDocument/2006/relationships/slideLayout" Target="../slideLayouts/slideLayout60.xml"/><Relationship Id="rId11" Type="http://schemas.openxmlformats.org/officeDocument/2006/relationships/slideLayout" Target="../slideLayouts/slideLayout110.xml"/><Relationship Id="rId5" Type="http://schemas.openxmlformats.org/officeDocument/2006/relationships/slideLayout" Target="../slideLayouts/slideLayout50.xml"/><Relationship Id="rId10" Type="http://schemas.openxmlformats.org/officeDocument/2006/relationships/slideLayout" Target="../slideLayouts/slideLayout100.xml"/><Relationship Id="rId4" Type="http://schemas.openxmlformats.org/officeDocument/2006/relationships/slideLayout" Target="../slideLayouts/slideLayout40.xml"/><Relationship Id="rId9" Type="http://schemas.openxmlformats.org/officeDocument/2006/relationships/slideLayout" Target="../slideLayouts/slideLayout9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77739FE2-C7BB-439D-8EFA-EB059A6AF0B6}" type="datetime1">
              <a:rPr lang="en-US" smtClean="0"/>
              <a:t>6/17/2021</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6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77739FE2-C7BB-439D-8EFA-EB059A6AF0B6}" type="datetime1">
              <a:rPr lang="en-US" smtClean="0"/>
              <a:t>5/19/2020</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6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50.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slide" Target="slide2.xml"/><Relationship Id="rId5" Type="http://schemas.openxmlformats.org/officeDocument/2006/relationships/image" Target="../media/image6.pn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500.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slide" Target="slide20.xml"/><Relationship Id="rId5" Type="http://schemas.openxmlformats.org/officeDocument/2006/relationships/image" Target="../media/image7.pn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70.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slide" Target="slide2.xml"/><Relationship Id="rId5" Type="http://schemas.openxmlformats.org/officeDocument/2006/relationships/image" Target="../media/image7.png"/><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audio" Target="../media/media7.m4a"/><Relationship Id="rId7" Type="http://schemas.openxmlformats.org/officeDocument/2006/relationships/image" Target="../media/image10.png"/><Relationship Id="rId2" Type="http://schemas.microsoft.com/office/2007/relationships/media" Target="../media/media7.m4a"/><Relationship Id="rId1" Type="http://schemas.openxmlformats.org/officeDocument/2006/relationships/tags" Target="../tags/tag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slideLayout" Target="../slideLayouts/slideLayout7.xml"/><Relationship Id="rId9"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image" Target="../media/image12.wmf"/></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chart" Target="../charts/chart1.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5.jpg"/><Relationship Id="rId1" Type="http://schemas.openxmlformats.org/officeDocument/2006/relationships/slideLayout" Target="../slideLayouts/slideLayout20.xml"/><Relationship Id="rId5" Type="http://schemas.openxmlformats.org/officeDocument/2006/relationships/image" Target="../media/image500.png"/><Relationship Id="rId4" Type="http://schemas.openxmlformats.org/officeDocument/2006/relationships/slide" Target="slide2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8" name="Rectangle 97">
            <a:extLst>
              <a:ext uri="{FF2B5EF4-FFF2-40B4-BE49-F238E27FC236}">
                <a16:creationId xmlns:a16="http://schemas.microsoft.com/office/drawing/2014/main" id="{8B330648-BE73-41A0-9F64-E5B1075E2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289754" y="639097"/>
            <a:ext cx="6253317" cy="3686015"/>
          </a:xfrm>
        </p:spPr>
        <p:txBody>
          <a:bodyPr>
            <a:normAutofit/>
          </a:bodyPr>
          <a:lstStyle/>
          <a:p>
            <a:r>
              <a:rPr lang="en-US" dirty="0"/>
              <a:t>Reflective Project report </a:t>
            </a: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5289753" y="4455621"/>
            <a:ext cx="6269347" cy="1238616"/>
          </a:xfrm>
        </p:spPr>
        <p:txBody>
          <a:bodyPr>
            <a:normAutofit/>
          </a:bodyPr>
          <a:lstStyle/>
          <a:p>
            <a:r>
              <a:rPr lang="en-US" dirty="0">
                <a:solidFill>
                  <a:schemeClr val="tx1">
                    <a:lumMod val="85000"/>
                    <a:lumOff val="15000"/>
                  </a:schemeClr>
                </a:solidFill>
              </a:rPr>
              <a:t>James thomas – tata steel</a:t>
            </a:r>
          </a:p>
        </p:txBody>
      </p:sp>
      <p:pic>
        <p:nvPicPr>
          <p:cNvPr id="8" name="Picture 7" descr="A picture containing building, sitting, front, man&#10;&#10;Description automatically generated">
            <a:extLst>
              <a:ext uri="{FF2B5EF4-FFF2-40B4-BE49-F238E27FC236}">
                <a16:creationId xmlns:a16="http://schemas.microsoft.com/office/drawing/2014/main" id="{DBF93407-460B-4E22-B67C-8ED62DA723A7}"/>
              </a:ext>
            </a:extLst>
          </p:cNvPr>
          <p:cNvPicPr>
            <a:picLocks noChangeAspect="1"/>
          </p:cNvPicPr>
          <p:nvPr/>
        </p:nvPicPr>
        <p:blipFill>
          <a:blip r:embed="rId4"/>
          <a:stretch>
            <a:fillRect/>
          </a:stretch>
        </p:blipFill>
        <p:spPr>
          <a:xfrm>
            <a:off x="377507" y="1618566"/>
            <a:ext cx="4655118" cy="1468159"/>
          </a:xfrm>
          <a:prstGeom prst="rect">
            <a:avLst/>
          </a:prstGeom>
        </p:spPr>
      </p:pic>
      <p:pic>
        <p:nvPicPr>
          <p:cNvPr id="10" name="Picture 9" descr="A picture containing outdoor, sitting, car, street&#10;&#10;Description automatically generated">
            <a:extLst>
              <a:ext uri="{FF2B5EF4-FFF2-40B4-BE49-F238E27FC236}">
                <a16:creationId xmlns:a16="http://schemas.microsoft.com/office/drawing/2014/main" id="{0BE26272-6C71-49E8-9088-6D115C1D9D82}"/>
              </a:ext>
            </a:extLst>
          </p:cNvPr>
          <p:cNvPicPr>
            <a:picLocks noChangeAspect="1"/>
          </p:cNvPicPr>
          <p:nvPr/>
        </p:nvPicPr>
        <p:blipFill>
          <a:blip r:embed="rId5"/>
          <a:stretch>
            <a:fillRect/>
          </a:stretch>
        </p:blipFill>
        <p:spPr>
          <a:xfrm>
            <a:off x="377506" y="3408624"/>
            <a:ext cx="4655118" cy="1468159"/>
          </a:xfrm>
          <a:prstGeom prst="rect">
            <a:avLst/>
          </a:prstGeom>
        </p:spPr>
      </p:pic>
      <p:cxnSp>
        <p:nvCxnSpPr>
          <p:cNvPr id="100" name="Straight Connector 99">
            <a:extLst>
              <a:ext uri="{FF2B5EF4-FFF2-40B4-BE49-F238E27FC236}">
                <a16:creationId xmlns:a16="http://schemas.microsoft.com/office/drawing/2014/main" id="{6DAFB303-4B24-485A-B806-C147A23632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071" y="4343400"/>
            <a:ext cx="5636107"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02" name="Rectangle 101">
            <a:extLst>
              <a:ext uri="{FF2B5EF4-FFF2-40B4-BE49-F238E27FC236}">
                <a16:creationId xmlns:a16="http://schemas.microsoft.com/office/drawing/2014/main" id="{02C3C01D-C868-4B78-9A8F-417BF50A42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4" name="Rectangle 103">
            <a:extLst>
              <a:ext uri="{FF2B5EF4-FFF2-40B4-BE49-F238E27FC236}">
                <a16:creationId xmlns:a16="http://schemas.microsoft.com/office/drawing/2014/main" id="{8345B934-7CE4-4DA7-A0CB-2A2DF8818C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Audio 3">
            <a:hlinkClick r:id="" action="ppaction://media"/>
            <a:extLst>
              <a:ext uri="{FF2B5EF4-FFF2-40B4-BE49-F238E27FC236}">
                <a16:creationId xmlns:a16="http://schemas.microsoft.com/office/drawing/2014/main" id="{FE93DEBA-6462-4DB2-ADEA-1DF63E7112F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94415538"/>
      </p:ext>
    </p:extLst>
  </p:cSld>
  <p:clrMapOvr>
    <a:masterClrMapping/>
  </p:clrMapOvr>
  <mc:AlternateContent xmlns:mc="http://schemas.openxmlformats.org/markup-compatibility/2006">
    <mc:Choice xmlns:p14="http://schemas.microsoft.com/office/powerpoint/2010/main" Requires="p14">
      <p:transition spd="slow" p14:dur="2000" advTm="32285"/>
    </mc:Choice>
    <mc:Fallback>
      <p:transition spd="slow" advTm="322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939E06-B884-48E2-A024-042AA6CB08FA}"/>
              </a:ext>
            </a:extLst>
          </p:cNvPr>
          <p:cNvSpPr>
            <a:spLocks noGrp="1"/>
          </p:cNvSpPr>
          <p:nvPr>
            <p:ph type="title"/>
          </p:nvPr>
        </p:nvSpPr>
        <p:spPr>
          <a:xfrm>
            <a:off x="5181601" y="634946"/>
            <a:ext cx="6368142" cy="1450757"/>
          </a:xfrm>
        </p:spPr>
        <p:txBody>
          <a:bodyPr>
            <a:normAutofit/>
          </a:bodyPr>
          <a:lstStyle/>
          <a:p>
            <a:pPr algn="ctr"/>
            <a:r>
              <a:rPr lang="en-US" dirty="0"/>
              <a:t>AGENDA</a:t>
            </a:r>
            <a:br>
              <a:rPr lang="en-US" dirty="0"/>
            </a:br>
            <a:endParaRPr lang="en-US" dirty="0"/>
          </a:p>
        </p:txBody>
      </p:sp>
      <p:pic>
        <p:nvPicPr>
          <p:cNvPr id="4" name="Picture 3" descr="A picture containing blur">
            <a:extLst>
              <a:ext uri="{FF2B5EF4-FFF2-40B4-BE49-F238E27FC236}">
                <a16:creationId xmlns:a16="http://schemas.microsoft.com/office/drawing/2014/main" id="{51D0BB9D-60FE-41CF-87D6-6A4361394E66}"/>
              </a:ext>
            </a:extLst>
          </p:cNvPr>
          <p:cNvPicPr>
            <a:picLocks noChangeAspect="1"/>
          </p:cNvPicPr>
          <p:nvPr/>
        </p:nvPicPr>
        <p:blipFill rotWithShape="1">
          <a:blip r:embed="rId4"/>
          <a:srcRect l="30238" r="24711" b="2"/>
          <a:stretch/>
        </p:blipFill>
        <p:spPr>
          <a:xfrm>
            <a:off x="20" y="-12128"/>
            <a:ext cx="4654276" cy="6870127"/>
          </a:xfrm>
          <a:prstGeom prst="rect">
            <a:avLst/>
          </a:prstGeom>
        </p:spPr>
      </p:pic>
      <p:cxnSp>
        <p:nvCxnSpPr>
          <p:cNvPr id="15" name="Straight Connector 14">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17BFA64-5A9A-4070-9A6E-E243FE2961E1}"/>
              </a:ext>
            </a:extLst>
          </p:cNvPr>
          <p:cNvSpPr txBox="1"/>
          <p:nvPr/>
        </p:nvSpPr>
        <p:spPr>
          <a:xfrm>
            <a:off x="5181601" y="2351316"/>
            <a:ext cx="6368142" cy="3693319"/>
          </a:xfrm>
          <a:prstGeom prst="rect">
            <a:avLst/>
          </a:prstGeom>
          <a:noFill/>
        </p:spPr>
        <p:txBody>
          <a:bodyPr wrap="square" rtlCol="0">
            <a:spAutoFit/>
          </a:bodyPr>
          <a:lstStyle/>
          <a:p>
            <a:pPr marL="285750" indent="-285750">
              <a:buFont typeface="Arial" panose="020B0604020202020204" pitchFamily="34" charset="0"/>
              <a:buChar char="•"/>
            </a:pPr>
            <a:r>
              <a:rPr lang="en-GB" dirty="0"/>
              <a:t>Overview  </a:t>
            </a:r>
          </a:p>
          <a:p>
            <a:pPr marL="285750" indent="-285750">
              <a:buFont typeface="Arial" panose="020B0604020202020204" pitchFamily="34" charset="0"/>
              <a:buChar char="•"/>
            </a:pPr>
            <a:r>
              <a:rPr lang="en-GB" dirty="0"/>
              <a:t>Hot mill process </a:t>
            </a:r>
          </a:p>
          <a:p>
            <a:pPr marL="285750" indent="-285750">
              <a:buFont typeface="Arial" panose="020B0604020202020204" pitchFamily="34" charset="0"/>
              <a:buChar char="•"/>
            </a:pPr>
            <a:r>
              <a:rPr lang="en-GB" dirty="0"/>
              <a:t>Project concepts</a:t>
            </a:r>
          </a:p>
          <a:p>
            <a:pPr marL="285750" indent="-285750">
              <a:buFont typeface="Arial" panose="020B0604020202020204" pitchFamily="34" charset="0"/>
              <a:buChar char="•"/>
            </a:pPr>
            <a:r>
              <a:rPr lang="en-GB" dirty="0"/>
              <a:t>Thrusting   </a:t>
            </a:r>
          </a:p>
          <a:p>
            <a:pPr marL="285750" indent="-285750">
              <a:buFont typeface="Arial" panose="020B0604020202020204" pitchFamily="34" charset="0"/>
              <a:buChar char="•"/>
            </a:pPr>
            <a:r>
              <a:rPr lang="en-GB" dirty="0"/>
              <a:t>Research </a:t>
            </a:r>
          </a:p>
          <a:p>
            <a:pPr marL="285750" indent="-285750">
              <a:buFont typeface="Arial" panose="020B0604020202020204" pitchFamily="34" charset="0"/>
              <a:buChar char="•"/>
            </a:pPr>
            <a:r>
              <a:rPr lang="en-GB" dirty="0"/>
              <a:t>Project analysis </a:t>
            </a:r>
          </a:p>
          <a:p>
            <a:pPr marL="285750" indent="-285750">
              <a:buFont typeface="Arial" panose="020B0604020202020204" pitchFamily="34" charset="0"/>
              <a:buChar char="•"/>
            </a:pPr>
            <a:endParaRPr lang="en-GB" dirty="0"/>
          </a:p>
          <a:p>
            <a:endParaRPr lang="en-GB" dirty="0"/>
          </a:p>
          <a:p>
            <a:endParaRPr lang="en-GB" dirty="0"/>
          </a:p>
          <a:p>
            <a:r>
              <a:rPr lang="en-GB" dirty="0"/>
              <a:t> </a:t>
            </a:r>
          </a:p>
          <a:p>
            <a:endParaRPr lang="en-GB" dirty="0"/>
          </a:p>
          <a:p>
            <a:endParaRPr lang="en-GB" dirty="0"/>
          </a:p>
          <a:p>
            <a:endParaRPr lang="en-GB" dirty="0"/>
          </a:p>
        </p:txBody>
      </p:sp>
      <mc:AlternateContent xmlns:mc="http://schemas.openxmlformats.org/markup-compatibility/2006" xmlns:pslz="http://schemas.microsoft.com/office/powerpoint/2016/slidezoom">
        <mc:Choice Requires="pslz">
          <p:graphicFrame>
            <p:nvGraphicFramePr>
              <p:cNvPr id="8" name="Slide Zoom 7">
                <a:extLst>
                  <a:ext uri="{FF2B5EF4-FFF2-40B4-BE49-F238E27FC236}">
                    <a16:creationId xmlns:a16="http://schemas.microsoft.com/office/drawing/2014/main" id="{E586BCD7-48AD-46BF-9419-019F47D19ED2}"/>
                  </a:ext>
                </a:extLst>
              </p:cNvPr>
              <p:cNvGraphicFramePr>
                <a:graphicFrameLocks noChangeAspect="1"/>
              </p:cNvGraphicFramePr>
              <p:nvPr>
                <p:extLst>
                  <p:ext uri="{D42A27DB-BD31-4B8C-83A1-F6EECF244321}">
                    <p14:modId xmlns:p14="http://schemas.microsoft.com/office/powerpoint/2010/main" val="688614319"/>
                  </p:ext>
                </p:extLst>
              </p:nvPr>
            </p:nvGraphicFramePr>
            <p:xfrm>
              <a:off x="-2756452" y="2465835"/>
              <a:ext cx="3048000" cy="1714500"/>
            </p:xfrm>
            <a:graphic>
              <a:graphicData uri="http://schemas.microsoft.com/office/powerpoint/2016/slidezoom">
                <pslz:sldZm>
                  <pslz:sldZmObj sldId="257" cId="1843192287">
                    <pslz:zmPr id="{2BD1E02D-EFD5-4841-AC7A-1284ADD7FE62}" returnToParent="0" transitionDur="1000">
                      <p166:blipFill xmlns:p166="http://schemas.microsoft.com/office/powerpoint/2016/6/main">
                        <a:blip r:embed="rId5"/>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8" name="Slide Zoom 7">
                <a:hlinkClick r:id="rId6" action="ppaction://hlinksldjump"/>
                <a:extLst>
                  <a:ext uri="{FF2B5EF4-FFF2-40B4-BE49-F238E27FC236}">
                    <a16:creationId xmlns:a16="http://schemas.microsoft.com/office/drawing/2014/main" id="{E586BCD7-48AD-46BF-9419-019F47D19ED2}"/>
                  </a:ext>
                </a:extLst>
              </p:cNvPr>
              <p:cNvPicPr>
                <a:picLocks noGrp="1" noRot="1" noChangeAspect="1" noMove="1" noResize="1" noEditPoints="1" noAdjustHandles="1" noChangeArrowheads="1" noChangeShapeType="1"/>
              </p:cNvPicPr>
              <p:nvPr/>
            </p:nvPicPr>
            <p:blipFill>
              <a:blip r:embed="rId7"/>
              <a:stretch>
                <a:fillRect/>
              </a:stretch>
            </p:blipFill>
            <p:spPr>
              <a:xfrm>
                <a:off x="-2756452" y="2465835"/>
                <a:ext cx="3048000" cy="1714500"/>
              </a:xfrm>
              <a:prstGeom prst="rect">
                <a:avLst/>
              </a:prstGeom>
              <a:ln w="3175">
                <a:solidFill>
                  <a:prstClr val="ltGray"/>
                </a:solidFill>
              </a:ln>
            </p:spPr>
          </p:pic>
        </mc:Fallback>
      </mc:AlternateContent>
      <p:pic>
        <p:nvPicPr>
          <p:cNvPr id="3" name="Audio 2">
            <a:hlinkClick r:id="" action="ppaction://media"/>
            <a:extLst>
              <a:ext uri="{FF2B5EF4-FFF2-40B4-BE49-F238E27FC236}">
                <a16:creationId xmlns:a16="http://schemas.microsoft.com/office/drawing/2014/main" id="{A52AE8E0-1070-4481-9199-1E7821921EB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43192287"/>
      </p:ext>
    </p:extLst>
  </p:cSld>
  <p:clrMapOvr>
    <a:masterClrMapping/>
  </p:clrMapOvr>
  <mc:AlternateContent xmlns:mc="http://schemas.openxmlformats.org/markup-compatibility/2006">
    <mc:Choice xmlns:p14="http://schemas.microsoft.com/office/powerpoint/2010/main" Requires="p14">
      <p:transition spd="slow" p14:dur="2000" advTm="58502"/>
    </mc:Choice>
    <mc:Fallback>
      <p:transition spd="slow" advTm="585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4" name="Rectangle 73">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6" name="Straight Connector 75">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8" name="Rectangle 7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76610A6-DA5F-4DA1-B789-5273F7F659E1}"/>
              </a:ext>
            </a:extLst>
          </p:cNvPr>
          <p:cNvSpPr>
            <a:spLocks noGrp="1"/>
          </p:cNvSpPr>
          <p:nvPr>
            <p:ph type="title"/>
          </p:nvPr>
        </p:nvSpPr>
        <p:spPr>
          <a:xfrm>
            <a:off x="492370" y="605896"/>
            <a:ext cx="3084844" cy="5646208"/>
          </a:xfrm>
        </p:spPr>
        <p:txBody>
          <a:bodyPr vert="horz" lIns="91440" tIns="45720" rIns="91440" bIns="45720" rtlCol="0" anchor="ctr">
            <a:normAutofit/>
          </a:bodyPr>
          <a:lstStyle/>
          <a:p>
            <a:r>
              <a:rPr lang="en-US" sz="3600" dirty="0">
                <a:solidFill>
                  <a:srgbClr val="FFFFFF"/>
                </a:solidFill>
              </a:rPr>
              <a:t>overview</a:t>
            </a:r>
          </a:p>
        </p:txBody>
      </p:sp>
      <p:sp>
        <p:nvSpPr>
          <p:cNvPr id="82" name="Rectangle 8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TextBox 26">
            <a:extLst>
              <a:ext uri="{FF2B5EF4-FFF2-40B4-BE49-F238E27FC236}">
                <a16:creationId xmlns:a16="http://schemas.microsoft.com/office/drawing/2014/main" id="{7A083DCD-312A-4375-B7A4-383D84C8B9C9}"/>
              </a:ext>
            </a:extLst>
          </p:cNvPr>
          <p:cNvSpPr txBox="1"/>
          <p:nvPr/>
        </p:nvSpPr>
        <p:spPr>
          <a:xfrm>
            <a:off x="4742016" y="605896"/>
            <a:ext cx="6413663" cy="5646208"/>
          </a:xfrm>
          <a:prstGeom prst="rect">
            <a:avLst/>
          </a:prstGeom>
        </p:spPr>
        <p:txBody>
          <a:bodyPr vert="horz" lIns="0" tIns="45720" rIns="0" bIns="45720" rtlCol="0" anchor="ctr">
            <a:normAutofit/>
          </a:bodyPr>
          <a:lstStyle/>
          <a:p>
            <a:pPr marL="285750" indent="-285750" defTabSz="914400">
              <a:lnSpc>
                <a:spcPct val="250000"/>
              </a:lnSpc>
              <a:spcAft>
                <a:spcPts val="600"/>
              </a:spcAft>
              <a:buClr>
                <a:schemeClr val="accent1"/>
              </a:buClr>
              <a:buFont typeface="Arial" panose="020B0604020202020204" pitchFamily="34" charset="0"/>
              <a:buChar char="•"/>
            </a:pPr>
            <a:r>
              <a:rPr lang="en-US" dirty="0">
                <a:solidFill>
                  <a:schemeClr val="tx1">
                    <a:lumMod val="75000"/>
                    <a:lumOff val="25000"/>
                  </a:schemeClr>
                </a:solidFill>
              </a:rPr>
              <a:t>What is the project? </a:t>
            </a:r>
          </a:p>
          <a:p>
            <a:pPr marL="285750" indent="-285750" defTabSz="914400">
              <a:lnSpc>
                <a:spcPct val="250000"/>
              </a:lnSpc>
              <a:spcAft>
                <a:spcPts val="600"/>
              </a:spcAft>
              <a:buClr>
                <a:schemeClr val="accent1"/>
              </a:buClr>
              <a:buFont typeface="Arial" panose="020B0604020202020204" pitchFamily="34" charset="0"/>
              <a:buChar char="•"/>
            </a:pPr>
            <a:r>
              <a:rPr lang="en-US" dirty="0">
                <a:solidFill>
                  <a:schemeClr val="tx1">
                    <a:lumMod val="75000"/>
                    <a:lumOff val="25000"/>
                  </a:schemeClr>
                </a:solidFill>
              </a:rPr>
              <a:t>Where was the project implemented? </a:t>
            </a:r>
          </a:p>
          <a:p>
            <a:pPr marL="285750" indent="-285750" defTabSz="914400">
              <a:lnSpc>
                <a:spcPct val="250000"/>
              </a:lnSpc>
              <a:spcAft>
                <a:spcPts val="600"/>
              </a:spcAft>
              <a:buClr>
                <a:schemeClr val="accent1"/>
              </a:buClr>
              <a:buFont typeface="Arial" panose="020B0604020202020204" pitchFamily="34" charset="0"/>
              <a:buChar char="•"/>
            </a:pPr>
            <a:r>
              <a:rPr lang="en-US" dirty="0">
                <a:solidFill>
                  <a:schemeClr val="tx1">
                    <a:lumMod val="75000"/>
                    <a:lumOff val="25000"/>
                  </a:schemeClr>
                </a:solidFill>
              </a:rPr>
              <a:t>Why was the project needed?</a:t>
            </a:r>
          </a:p>
          <a:p>
            <a:pPr marL="285750" indent="-285750" defTabSz="914400">
              <a:lnSpc>
                <a:spcPct val="250000"/>
              </a:lnSpc>
              <a:spcAft>
                <a:spcPts val="600"/>
              </a:spcAft>
              <a:buClr>
                <a:schemeClr val="accent1"/>
              </a:buClr>
              <a:buFont typeface="Arial" panose="020B0604020202020204" pitchFamily="34" charset="0"/>
              <a:buChar char="•"/>
            </a:pPr>
            <a:r>
              <a:rPr lang="en-US" dirty="0">
                <a:solidFill>
                  <a:schemeClr val="tx1">
                    <a:lumMod val="75000"/>
                    <a:lumOff val="25000"/>
                  </a:schemeClr>
                </a:solidFill>
              </a:rPr>
              <a:t>Who was responsible for the project </a:t>
            </a:r>
          </a:p>
          <a:p>
            <a:pPr marL="285750" indent="-285750" defTabSz="914400">
              <a:lnSpc>
                <a:spcPct val="90000"/>
              </a:lnSpc>
              <a:spcAft>
                <a:spcPts val="600"/>
              </a:spcAft>
              <a:buClr>
                <a:schemeClr val="accent1"/>
              </a:buClr>
              <a:buFont typeface="Arial" panose="020B0604020202020204" pitchFamily="34" charset="0"/>
              <a:buChar char="•"/>
            </a:pPr>
            <a:endParaRPr lang="en-US" dirty="0">
              <a:solidFill>
                <a:schemeClr val="tx1">
                  <a:lumMod val="75000"/>
                  <a:lumOff val="25000"/>
                </a:schemeClr>
              </a:solidFill>
            </a:endParaRPr>
          </a:p>
          <a:p>
            <a:pPr defTabSz="914400">
              <a:lnSpc>
                <a:spcPct val="90000"/>
              </a:lnSpc>
              <a:spcAft>
                <a:spcPts val="600"/>
              </a:spcAft>
              <a:buClr>
                <a:schemeClr val="accent1"/>
              </a:buClr>
            </a:pPr>
            <a:endParaRPr lang="en-US" dirty="0">
              <a:solidFill>
                <a:schemeClr val="tx1">
                  <a:lumMod val="75000"/>
                  <a:lumOff val="25000"/>
                </a:schemeClr>
              </a:solidFill>
            </a:endParaRPr>
          </a:p>
        </p:txBody>
      </p:sp>
      <p:pic>
        <p:nvPicPr>
          <p:cNvPr id="4" name="Audio 3">
            <a:hlinkClick r:id="" action="ppaction://media"/>
            <a:extLst>
              <a:ext uri="{FF2B5EF4-FFF2-40B4-BE49-F238E27FC236}">
                <a16:creationId xmlns:a16="http://schemas.microsoft.com/office/drawing/2014/main" id="{748A8092-F7F3-4F4B-8FE9-E50D304FCDC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56298753"/>
      </p:ext>
    </p:extLst>
  </p:cSld>
  <p:clrMapOvr>
    <a:masterClrMapping/>
  </p:clrMapOvr>
  <mc:AlternateContent xmlns:mc="http://schemas.openxmlformats.org/markup-compatibility/2006">
    <mc:Choice xmlns:p14="http://schemas.microsoft.com/office/powerpoint/2010/main" Requires="p14">
      <p:transition spd="slow" p14:dur="2000" advTm="60103"/>
    </mc:Choice>
    <mc:Fallback>
      <p:transition spd="slow" advTm="601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39E06-B884-48E2-A024-042AA6CB08FA}"/>
              </a:ext>
            </a:extLst>
          </p:cNvPr>
          <p:cNvSpPr>
            <a:spLocks noGrp="1"/>
          </p:cNvSpPr>
          <p:nvPr>
            <p:ph type="title"/>
          </p:nvPr>
        </p:nvSpPr>
        <p:spPr>
          <a:xfrm>
            <a:off x="5181601" y="330146"/>
            <a:ext cx="6368142" cy="1450757"/>
          </a:xfrm>
        </p:spPr>
        <p:txBody>
          <a:bodyPr>
            <a:normAutofit/>
          </a:bodyPr>
          <a:lstStyle/>
          <a:p>
            <a:pPr algn="ctr"/>
            <a:r>
              <a:rPr lang="en-US" dirty="0"/>
              <a:t>Tata Steel </a:t>
            </a:r>
            <a:br>
              <a:rPr lang="en-US" dirty="0"/>
            </a:br>
            <a:r>
              <a:rPr lang="en-US" dirty="0"/>
              <a:t>Port Talbot Hot Mill</a:t>
            </a:r>
          </a:p>
        </p:txBody>
      </p:sp>
      <p:pic>
        <p:nvPicPr>
          <p:cNvPr id="4" name="Picture 3" descr="A picture containing blur">
            <a:extLst>
              <a:ext uri="{FF2B5EF4-FFF2-40B4-BE49-F238E27FC236}">
                <a16:creationId xmlns:a16="http://schemas.microsoft.com/office/drawing/2014/main" id="{51D0BB9D-60FE-41CF-87D6-6A4361394E66}"/>
              </a:ext>
            </a:extLst>
          </p:cNvPr>
          <p:cNvPicPr>
            <a:picLocks noChangeAspect="1"/>
          </p:cNvPicPr>
          <p:nvPr/>
        </p:nvPicPr>
        <p:blipFill rotWithShape="1">
          <a:blip r:embed="rId4"/>
          <a:srcRect l="30238" r="24711" b="2"/>
          <a:stretch/>
        </p:blipFill>
        <p:spPr>
          <a:xfrm>
            <a:off x="20" y="-12128"/>
            <a:ext cx="4654276" cy="6870127"/>
          </a:xfrm>
          <a:prstGeom prst="rect">
            <a:avLst/>
          </a:prstGeom>
        </p:spPr>
      </p:pic>
      <p:sp>
        <p:nvSpPr>
          <p:cNvPr id="5" name="TextBox 4">
            <a:extLst>
              <a:ext uri="{FF2B5EF4-FFF2-40B4-BE49-F238E27FC236}">
                <a16:creationId xmlns:a16="http://schemas.microsoft.com/office/drawing/2014/main" id="{817BFA64-5A9A-4070-9A6E-E243FE2961E1}"/>
              </a:ext>
            </a:extLst>
          </p:cNvPr>
          <p:cNvSpPr txBox="1"/>
          <p:nvPr/>
        </p:nvSpPr>
        <p:spPr>
          <a:xfrm>
            <a:off x="5181601" y="2351316"/>
            <a:ext cx="6368142" cy="5078313"/>
          </a:xfrm>
          <a:prstGeom prst="rect">
            <a:avLst/>
          </a:prstGeom>
          <a:noFill/>
        </p:spPr>
        <p:txBody>
          <a:bodyPr wrap="square" rtlCol="0">
            <a:spAutoFit/>
          </a:bodyPr>
          <a:lstStyle/>
          <a:p>
            <a:pPr algn="just"/>
            <a:r>
              <a:rPr lang="en-GB" dirty="0"/>
              <a:t>On a weekly basis we roll approximately 70,000 tonnes of slab. Somewhere in the region of 11,000 each day. The operation is 24 hours a day 7 days a week. </a:t>
            </a:r>
          </a:p>
          <a:p>
            <a:pPr algn="just"/>
            <a:endParaRPr lang="en-GB" dirty="0"/>
          </a:p>
          <a:p>
            <a:pPr algn="just"/>
            <a:r>
              <a:rPr lang="en-GB" dirty="0"/>
              <a:t>Mill stability and performance is vital to the operation, and to ensure we deliver steel with a sustainable and safe approach. </a:t>
            </a:r>
          </a:p>
          <a:p>
            <a:pPr algn="just"/>
            <a:endParaRPr lang="en-GB" dirty="0"/>
          </a:p>
          <a:p>
            <a:pPr algn="just"/>
            <a:r>
              <a:rPr lang="en-GB" dirty="0"/>
              <a:t>There are number of reliability issues which can effect Mill stability and stop production altogether. These are what we call Mill delays. </a:t>
            </a:r>
          </a:p>
          <a:p>
            <a:pPr algn="just"/>
            <a:endParaRPr lang="en-GB" dirty="0"/>
          </a:p>
          <a:p>
            <a:endParaRPr lang="en-GB" dirty="0"/>
          </a:p>
          <a:p>
            <a:endParaRPr lang="en-GB" dirty="0"/>
          </a:p>
          <a:p>
            <a:endParaRPr lang="en-GB" dirty="0"/>
          </a:p>
          <a:p>
            <a:r>
              <a:rPr lang="en-GB" dirty="0"/>
              <a:t> </a:t>
            </a:r>
          </a:p>
          <a:p>
            <a:endParaRPr lang="en-GB" dirty="0"/>
          </a:p>
          <a:p>
            <a:endParaRPr lang="en-GB" dirty="0"/>
          </a:p>
          <a:p>
            <a:endParaRPr lang="en-GB" dirty="0"/>
          </a:p>
        </p:txBody>
      </p:sp>
      <mc:AlternateContent xmlns:mc="http://schemas.openxmlformats.org/markup-compatibility/2006" xmlns:pslz="http://schemas.microsoft.com/office/powerpoint/2016/slidezoom">
        <mc:Choice Requires="pslz">
          <p:graphicFrame>
            <p:nvGraphicFramePr>
              <p:cNvPr id="8" name="Slide Zoom 7">
                <a:extLst>
                  <a:ext uri="{FF2B5EF4-FFF2-40B4-BE49-F238E27FC236}">
                    <a16:creationId xmlns:a16="http://schemas.microsoft.com/office/drawing/2014/main" id="{E586BCD7-48AD-46BF-9419-019F47D19ED2}"/>
                  </a:ext>
                </a:extLst>
              </p:cNvPr>
              <p:cNvGraphicFramePr>
                <a:graphicFrameLocks noChangeAspect="1"/>
              </p:cNvGraphicFramePr>
              <p:nvPr/>
            </p:nvGraphicFramePr>
            <p:xfrm>
              <a:off x="-2756452" y="2465835"/>
              <a:ext cx="3048000" cy="1714500"/>
            </p:xfrm>
            <a:graphic>
              <a:graphicData uri="http://schemas.microsoft.com/office/powerpoint/2016/slidezoom">
                <pslz:sldZm>
                  <pslz:sldZmObj sldId="257" cId="1843192287">
                    <pslz:zmPr id="{2BD1E02D-EFD5-4841-AC7A-1284ADD7FE62}" returnToParent="0" transitionDur="1000">
                      <p166:blipFill xmlns:p166="http://schemas.microsoft.com/office/powerpoint/2016/6/main">
                        <a:blip r:embed="rId5"/>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8" name="Slide Zoom 7">
                <a:hlinkClick r:id="rId6" action="ppaction://hlinksldjump"/>
                <a:extLst>
                  <a:ext uri="{FF2B5EF4-FFF2-40B4-BE49-F238E27FC236}">
                    <a16:creationId xmlns:a16="http://schemas.microsoft.com/office/drawing/2014/main" id="{E586BCD7-48AD-46BF-9419-019F47D19ED2}"/>
                  </a:ext>
                </a:extLst>
              </p:cNvPr>
              <p:cNvPicPr>
                <a:picLocks noGrp="1" noRot="1" noChangeAspect="1" noMove="1" noResize="1" noEditPoints="1" noAdjustHandles="1" noChangeArrowheads="1" noChangeShapeType="1"/>
              </p:cNvPicPr>
              <p:nvPr/>
            </p:nvPicPr>
            <p:blipFill>
              <a:blip r:embed="rId7"/>
              <a:stretch>
                <a:fillRect/>
              </a:stretch>
            </p:blipFill>
            <p:spPr>
              <a:xfrm>
                <a:off x="-2756452" y="2465835"/>
                <a:ext cx="3048000" cy="1714500"/>
              </a:xfrm>
              <a:prstGeom prst="rect">
                <a:avLst/>
              </a:prstGeom>
              <a:ln w="3175">
                <a:solidFill>
                  <a:prstClr val="ltGray"/>
                </a:solidFill>
              </a:ln>
            </p:spPr>
          </p:pic>
        </mc:Fallback>
      </mc:AlternateContent>
      <p:pic>
        <p:nvPicPr>
          <p:cNvPr id="3" name="Audio 2">
            <a:hlinkClick r:id="" action="ppaction://media"/>
            <a:extLst>
              <a:ext uri="{FF2B5EF4-FFF2-40B4-BE49-F238E27FC236}">
                <a16:creationId xmlns:a16="http://schemas.microsoft.com/office/drawing/2014/main" id="{72EC87E9-8AFA-4C79-A046-8B658294AD4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55073423"/>
      </p:ext>
    </p:extLst>
  </p:cSld>
  <p:clrMapOvr>
    <a:masterClrMapping/>
  </p:clrMapOvr>
  <mc:AlternateContent xmlns:mc="http://schemas.openxmlformats.org/markup-compatibility/2006">
    <mc:Choice xmlns:p14="http://schemas.microsoft.com/office/powerpoint/2010/main" Requires="p14">
      <p:transition spd="slow" p14:dur="2000" advTm="52440"/>
    </mc:Choice>
    <mc:Fallback>
      <p:transition spd="slow" advTm="524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939E06-B884-48E2-A024-042AA6CB08FA}"/>
              </a:ext>
            </a:extLst>
          </p:cNvPr>
          <p:cNvSpPr>
            <a:spLocks noGrp="1"/>
          </p:cNvSpPr>
          <p:nvPr>
            <p:ph type="title"/>
          </p:nvPr>
        </p:nvSpPr>
        <p:spPr>
          <a:xfrm>
            <a:off x="5181601" y="634946"/>
            <a:ext cx="6368142" cy="1450757"/>
          </a:xfrm>
        </p:spPr>
        <p:txBody>
          <a:bodyPr>
            <a:normAutofit/>
          </a:bodyPr>
          <a:lstStyle/>
          <a:p>
            <a:pPr algn="ctr"/>
            <a:r>
              <a:rPr lang="en-GB" dirty="0"/>
              <a:t>Thrusting monitoring project</a:t>
            </a:r>
            <a:endParaRPr lang="en-US" dirty="0"/>
          </a:p>
        </p:txBody>
      </p:sp>
      <p:pic>
        <p:nvPicPr>
          <p:cNvPr id="4" name="Picture 3" descr="A picture containing blur">
            <a:extLst>
              <a:ext uri="{FF2B5EF4-FFF2-40B4-BE49-F238E27FC236}">
                <a16:creationId xmlns:a16="http://schemas.microsoft.com/office/drawing/2014/main" id="{51D0BB9D-60FE-41CF-87D6-6A4361394E66}"/>
              </a:ext>
            </a:extLst>
          </p:cNvPr>
          <p:cNvPicPr>
            <a:picLocks noChangeAspect="1"/>
          </p:cNvPicPr>
          <p:nvPr/>
        </p:nvPicPr>
        <p:blipFill rotWithShape="1">
          <a:blip r:embed="rId4"/>
          <a:srcRect l="30238" r="24711" b="2"/>
          <a:stretch/>
        </p:blipFill>
        <p:spPr>
          <a:xfrm>
            <a:off x="20" y="-12128"/>
            <a:ext cx="4654276" cy="6870127"/>
          </a:xfrm>
          <a:prstGeom prst="rect">
            <a:avLst/>
          </a:prstGeom>
        </p:spPr>
      </p:pic>
      <p:cxnSp>
        <p:nvCxnSpPr>
          <p:cNvPr id="15" name="Straight Connector 14">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17BFA64-5A9A-4070-9A6E-E243FE2961E1}"/>
              </a:ext>
            </a:extLst>
          </p:cNvPr>
          <p:cNvSpPr txBox="1"/>
          <p:nvPr/>
        </p:nvSpPr>
        <p:spPr>
          <a:xfrm>
            <a:off x="5181601" y="2351316"/>
            <a:ext cx="6368142" cy="2862322"/>
          </a:xfrm>
          <a:prstGeom prst="rect">
            <a:avLst/>
          </a:prstGeom>
          <a:noFill/>
        </p:spPr>
        <p:txBody>
          <a:bodyPr wrap="square" rtlCol="0">
            <a:spAutoFit/>
          </a:bodyPr>
          <a:lstStyle/>
          <a:p>
            <a:pPr marL="285750" indent="-285750" algn="just">
              <a:buFont typeface="Arial" panose="020B0604020202020204" pitchFamily="34" charset="0"/>
              <a:buChar char="•"/>
            </a:pPr>
            <a:r>
              <a:rPr lang="en-GB" dirty="0"/>
              <a:t>Thrusting is an issue when rolling steel at TATA Steel Port Talbot Hot Mill. </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No detection modes available in stands F5-9</a:t>
            </a:r>
          </a:p>
          <a:p>
            <a:pPr marL="285750" indent="-285750" algn="just">
              <a:buFont typeface="Arial" panose="020B0604020202020204" pitchFamily="34" charset="0"/>
              <a:buChar char="•"/>
            </a:pPr>
            <a:endParaRPr lang="en-GB" dirty="0"/>
          </a:p>
          <a:p>
            <a:pPr marL="285750" indent="-285750" algn="just">
              <a:buFont typeface="Arial" panose="020B0604020202020204" pitchFamily="34" charset="0"/>
              <a:buChar char="•"/>
            </a:pPr>
            <a:r>
              <a:rPr lang="en-GB" dirty="0"/>
              <a:t>Understanding the concept</a:t>
            </a:r>
          </a:p>
          <a:p>
            <a:pPr marL="285750" indent="-285750" algn="just">
              <a:buFont typeface="Arial" panose="020B0604020202020204" pitchFamily="34" charset="0"/>
              <a:buChar char="•"/>
            </a:pPr>
            <a:endParaRPr lang="en-GB" dirty="0"/>
          </a:p>
          <a:p>
            <a:pPr algn="just"/>
            <a:endParaRPr lang="en-GB" dirty="0"/>
          </a:p>
          <a:p>
            <a:pPr algn="just"/>
            <a:endParaRPr lang="en-GB" dirty="0"/>
          </a:p>
          <a:p>
            <a:endParaRPr lang="en-GB" dirty="0"/>
          </a:p>
        </p:txBody>
      </p:sp>
      <mc:AlternateContent xmlns:mc="http://schemas.openxmlformats.org/markup-compatibility/2006" xmlns:pslz="http://schemas.microsoft.com/office/powerpoint/2016/slidezoom">
        <mc:Choice Requires="pslz">
          <p:graphicFrame>
            <p:nvGraphicFramePr>
              <p:cNvPr id="8" name="Slide Zoom 7">
                <a:extLst>
                  <a:ext uri="{FF2B5EF4-FFF2-40B4-BE49-F238E27FC236}">
                    <a16:creationId xmlns:a16="http://schemas.microsoft.com/office/drawing/2014/main" id="{E586BCD7-48AD-46BF-9419-019F47D19ED2}"/>
                  </a:ext>
                </a:extLst>
              </p:cNvPr>
              <p:cNvGraphicFramePr>
                <a:graphicFrameLocks noChangeAspect="1"/>
              </p:cNvGraphicFramePr>
              <p:nvPr/>
            </p:nvGraphicFramePr>
            <p:xfrm>
              <a:off x="-2756452" y="2465835"/>
              <a:ext cx="3048000" cy="1714500"/>
            </p:xfrm>
            <a:graphic>
              <a:graphicData uri="http://schemas.microsoft.com/office/powerpoint/2016/slidezoom">
                <pslz:sldZm>
                  <pslz:sldZmObj sldId="257" cId="1843192287">
                    <pslz:zmPr id="{2BD1E02D-EFD5-4841-AC7A-1284ADD7FE62}" returnToParent="0" transitionDur="1000">
                      <p166:blipFill xmlns:p166="http://schemas.microsoft.com/office/powerpoint/2016/6/main">
                        <a:blip r:embed="rId5"/>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8" name="Slide Zoom 7">
                <a:hlinkClick r:id="rId6" action="ppaction://hlinksldjump"/>
                <a:extLst>
                  <a:ext uri="{FF2B5EF4-FFF2-40B4-BE49-F238E27FC236}">
                    <a16:creationId xmlns:a16="http://schemas.microsoft.com/office/drawing/2014/main" id="{E586BCD7-48AD-46BF-9419-019F47D19ED2}"/>
                  </a:ext>
                </a:extLst>
              </p:cNvPr>
              <p:cNvPicPr>
                <a:picLocks noGrp="1" noRot="1" noChangeAspect="1" noMove="1" noResize="1" noEditPoints="1" noAdjustHandles="1" noChangeArrowheads="1" noChangeShapeType="1"/>
              </p:cNvPicPr>
              <p:nvPr/>
            </p:nvPicPr>
            <p:blipFill>
              <a:blip r:embed="rId7"/>
              <a:stretch>
                <a:fillRect/>
              </a:stretch>
            </p:blipFill>
            <p:spPr>
              <a:xfrm>
                <a:off x="-2756452" y="2465835"/>
                <a:ext cx="3048000" cy="1714500"/>
              </a:xfrm>
              <a:prstGeom prst="rect">
                <a:avLst/>
              </a:prstGeom>
              <a:ln w="3175">
                <a:solidFill>
                  <a:prstClr val="ltGray"/>
                </a:solidFill>
              </a:ln>
            </p:spPr>
          </p:pic>
        </mc:Fallback>
      </mc:AlternateContent>
      <p:pic>
        <p:nvPicPr>
          <p:cNvPr id="3" name="Audio 2">
            <a:hlinkClick r:id="" action="ppaction://media"/>
            <a:extLst>
              <a:ext uri="{FF2B5EF4-FFF2-40B4-BE49-F238E27FC236}">
                <a16:creationId xmlns:a16="http://schemas.microsoft.com/office/drawing/2014/main" id="{9A2F854B-5861-4C17-8EFE-83266704BC9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40907970"/>
      </p:ext>
    </p:extLst>
  </p:cSld>
  <p:clrMapOvr>
    <a:masterClrMapping/>
  </p:clrMapOvr>
  <mc:AlternateContent xmlns:mc="http://schemas.openxmlformats.org/markup-compatibility/2006">
    <mc:Choice xmlns:p14="http://schemas.microsoft.com/office/powerpoint/2010/main" Requires="p14">
      <p:transition spd="slow" p14:dur="2000" advTm="42572"/>
    </mc:Choice>
    <mc:Fallback>
      <p:transition spd="slow" advTm="425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686EF-8FD6-4D4F-8C7F-05DAF4947C4A}"/>
              </a:ext>
            </a:extLst>
          </p:cNvPr>
          <p:cNvSpPr>
            <a:spLocks noGrp="1"/>
          </p:cNvSpPr>
          <p:nvPr>
            <p:ph type="title"/>
          </p:nvPr>
        </p:nvSpPr>
        <p:spPr/>
        <p:txBody>
          <a:bodyPr/>
          <a:lstStyle/>
          <a:p>
            <a:pPr algn="ctr"/>
            <a:r>
              <a:rPr lang="en-GB" dirty="0"/>
              <a:t>Thrusting</a:t>
            </a:r>
          </a:p>
        </p:txBody>
      </p:sp>
      <p:sp>
        <p:nvSpPr>
          <p:cNvPr id="3" name="Content Placeholder 2">
            <a:extLst>
              <a:ext uri="{FF2B5EF4-FFF2-40B4-BE49-F238E27FC236}">
                <a16:creationId xmlns:a16="http://schemas.microsoft.com/office/drawing/2014/main" id="{1348153B-8F50-498D-8B20-6F31AB776833}"/>
              </a:ext>
            </a:extLst>
          </p:cNvPr>
          <p:cNvSpPr>
            <a:spLocks noGrp="1"/>
          </p:cNvSpPr>
          <p:nvPr>
            <p:ph idx="1"/>
          </p:nvPr>
        </p:nvSpPr>
        <p:spPr>
          <a:xfrm>
            <a:off x="1097280" y="2148198"/>
            <a:ext cx="10058400" cy="3506442"/>
          </a:xfrm>
        </p:spPr>
        <p:txBody>
          <a:bodyPr/>
          <a:lstStyle/>
          <a:p>
            <a:pPr algn="just">
              <a:lnSpc>
                <a:spcPct val="100000"/>
              </a:lnSpc>
            </a:pPr>
            <a:r>
              <a:rPr lang="en-GB" sz="1800" dirty="0"/>
              <a:t>Thrusting is a result of axial force on our Work roll or Back up chocks. This usually leads to the failure of thrust bearings in our OP side chock and costs thousands to replace in spares and downtime. </a:t>
            </a:r>
          </a:p>
          <a:p>
            <a:pPr algn="just">
              <a:lnSpc>
                <a:spcPct val="100000"/>
              </a:lnSpc>
            </a:pPr>
            <a:r>
              <a:rPr lang="en-GB" sz="1800" dirty="0"/>
              <a:t>Thrusting can be positive or negative. </a:t>
            </a:r>
          </a:p>
          <a:p>
            <a:pPr algn="just">
              <a:lnSpc>
                <a:spcPct val="100000"/>
              </a:lnSpc>
            </a:pPr>
            <a:r>
              <a:rPr lang="en-GB" altLang="en-US" sz="1800" b="1" dirty="0"/>
              <a:t>Positive</a:t>
            </a:r>
            <a:r>
              <a:rPr lang="en-GB" altLang="en-US" sz="1800" dirty="0"/>
              <a:t> thrusting will lead to failure of </a:t>
            </a:r>
            <a:r>
              <a:rPr lang="en-US" altLang="en-US" sz="1800" dirty="0"/>
              <a:t>work Roll chock thrust bearings. This occurs when work roll attempts to thrust out of the mill. </a:t>
            </a:r>
          </a:p>
          <a:p>
            <a:pPr algn="just">
              <a:lnSpc>
                <a:spcPct val="100000"/>
              </a:lnSpc>
            </a:pPr>
            <a:r>
              <a:rPr lang="en-US" altLang="en-US" sz="1800" b="1" dirty="0"/>
              <a:t>N</a:t>
            </a:r>
            <a:r>
              <a:rPr lang="en-GB" altLang="en-US" sz="1800" b="1" dirty="0"/>
              <a:t>negative </a:t>
            </a:r>
            <a:r>
              <a:rPr lang="en-GB" altLang="en-US" sz="1800" dirty="0"/>
              <a:t>thrusting will lead to failure of Back Up chock thrust bearings. This occurs When work roll thrust into the mill and Back up roll thrusts out. </a:t>
            </a:r>
          </a:p>
          <a:p>
            <a:pPr algn="just">
              <a:lnSpc>
                <a:spcPct val="100000"/>
              </a:lnSpc>
            </a:pPr>
            <a:r>
              <a:rPr lang="en-GB" altLang="en-US" sz="1800" dirty="0"/>
              <a:t>Maybe an illustration would better explain the scenario.</a:t>
            </a:r>
          </a:p>
          <a:p>
            <a:endParaRPr lang="en-GB" dirty="0"/>
          </a:p>
        </p:txBody>
      </p:sp>
      <p:pic>
        <p:nvPicPr>
          <p:cNvPr id="4" name="Audio 3">
            <a:hlinkClick r:id="" action="ppaction://media"/>
            <a:extLst>
              <a:ext uri="{FF2B5EF4-FFF2-40B4-BE49-F238E27FC236}">
                <a16:creationId xmlns:a16="http://schemas.microsoft.com/office/drawing/2014/main" id="{FE269EAD-1BB6-4D97-8F97-C10F34523CF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65484677"/>
      </p:ext>
    </p:extLst>
  </p:cSld>
  <p:clrMapOvr>
    <a:masterClrMapping/>
  </p:clrMapOvr>
  <mc:AlternateContent xmlns:mc="http://schemas.openxmlformats.org/markup-compatibility/2006">
    <mc:Choice xmlns:p14="http://schemas.microsoft.com/office/powerpoint/2010/main" Requires="p14">
      <p:transition spd="slow" p14:dur="2000" advTm="22881"/>
    </mc:Choice>
    <mc:Fallback>
      <p:transition spd="slow" advTm="228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9">
            <a:extLst>
              <a:ext uri="{FF2B5EF4-FFF2-40B4-BE49-F238E27FC236}">
                <a16:creationId xmlns:a16="http://schemas.microsoft.com/office/drawing/2014/main" id="{6A422977-68C9-4E73-B1B5-A5E53527ECC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30475" t="17355" r="32715" b="13225"/>
          <a:stretch>
            <a:fillRect/>
          </a:stretch>
        </p:blipFill>
        <p:spPr bwMode="auto">
          <a:xfrm>
            <a:off x="159962" y="1392096"/>
            <a:ext cx="2560320" cy="387866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42" name="Straight Connector 41">
            <a:extLst>
              <a:ext uri="{FF2B5EF4-FFF2-40B4-BE49-F238E27FC236}">
                <a16:creationId xmlns:a16="http://schemas.microsoft.com/office/drawing/2014/main" id="{50DA1EB8-87CF-4588-A1FD-4756F9A28F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10079"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6" name="Picture 12">
            <a:extLst>
              <a:ext uri="{FF2B5EF4-FFF2-40B4-BE49-F238E27FC236}">
                <a16:creationId xmlns:a16="http://schemas.microsoft.com/office/drawing/2014/main" id="{2E3FE0BB-D5FF-4857-8615-6CCA081C2A7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37900" t="14442" r="37138" b="15987"/>
          <a:stretch>
            <a:fillRect/>
          </a:stretch>
        </p:blipFill>
        <p:spPr bwMode="auto">
          <a:xfrm>
            <a:off x="9613052" y="1102725"/>
            <a:ext cx="1964657" cy="438911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44" name="Straight Connector 43">
            <a:extLst>
              <a:ext uri="{FF2B5EF4-FFF2-40B4-BE49-F238E27FC236}">
                <a16:creationId xmlns:a16="http://schemas.microsoft.com/office/drawing/2014/main" id="{D7A4E378-EA57-47B9-B1EB-58B998F6CF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2595"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11" name="Picture 11">
            <a:extLst>
              <a:ext uri="{FF2B5EF4-FFF2-40B4-BE49-F238E27FC236}">
                <a16:creationId xmlns:a16="http://schemas.microsoft.com/office/drawing/2014/main" id="{6A38C974-B8A0-498F-AEA4-96FF0E319CA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37831" t="14470" r="37108" b="13075"/>
          <a:stretch>
            <a:fillRect/>
          </a:stretch>
        </p:blipFill>
        <p:spPr bwMode="auto">
          <a:xfrm>
            <a:off x="6604763" y="1252079"/>
            <a:ext cx="1846555" cy="415869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46" name="Straight Connector 45">
            <a:extLst>
              <a:ext uri="{FF2B5EF4-FFF2-40B4-BE49-F238E27FC236}">
                <a16:creationId xmlns:a16="http://schemas.microsoft.com/office/drawing/2014/main" id="{D2B31ED6-76F0-425A-9A41-C947AEF9C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66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Picture 5">
            <a:extLst>
              <a:ext uri="{FF2B5EF4-FFF2-40B4-BE49-F238E27FC236}">
                <a16:creationId xmlns:a16="http://schemas.microsoft.com/office/drawing/2014/main" id="{FBF63A1C-59DC-4213-B396-0D2CAC9BDBE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34746" t="14474" r="34903" b="13263"/>
          <a:stretch>
            <a:fillRect/>
          </a:stretch>
        </p:blipFill>
        <p:spPr bwMode="auto">
          <a:xfrm>
            <a:off x="3522897" y="1349173"/>
            <a:ext cx="2059900" cy="387031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DAFA5998-758B-456C-AADE-400AB4C1E5EC}"/>
              </a:ext>
            </a:extLst>
          </p:cNvPr>
          <p:cNvSpPr txBox="1"/>
          <p:nvPr/>
        </p:nvSpPr>
        <p:spPr>
          <a:xfrm flipH="1">
            <a:off x="55880" y="572901"/>
            <a:ext cx="1417321" cy="338554"/>
          </a:xfrm>
          <a:prstGeom prst="rect">
            <a:avLst/>
          </a:prstGeom>
          <a:noFill/>
        </p:spPr>
        <p:txBody>
          <a:bodyPr wrap="square" rtlCol="0">
            <a:spAutoFit/>
          </a:bodyPr>
          <a:lstStyle/>
          <a:p>
            <a:r>
              <a:rPr lang="en-GB" sz="1600" dirty="0"/>
              <a:t>Back up Roll </a:t>
            </a:r>
          </a:p>
        </p:txBody>
      </p:sp>
      <p:sp>
        <p:nvSpPr>
          <p:cNvPr id="29" name="TextBox 28">
            <a:extLst>
              <a:ext uri="{FF2B5EF4-FFF2-40B4-BE49-F238E27FC236}">
                <a16:creationId xmlns:a16="http://schemas.microsoft.com/office/drawing/2014/main" id="{D425316F-0F3D-4956-981B-F78456C7842C}"/>
              </a:ext>
            </a:extLst>
          </p:cNvPr>
          <p:cNvSpPr txBox="1"/>
          <p:nvPr/>
        </p:nvSpPr>
        <p:spPr>
          <a:xfrm flipH="1">
            <a:off x="1792758" y="584416"/>
            <a:ext cx="1417321" cy="338554"/>
          </a:xfrm>
          <a:prstGeom prst="rect">
            <a:avLst/>
          </a:prstGeom>
          <a:noFill/>
        </p:spPr>
        <p:txBody>
          <a:bodyPr wrap="square" rtlCol="0">
            <a:spAutoFit/>
          </a:bodyPr>
          <a:lstStyle/>
          <a:p>
            <a:r>
              <a:rPr lang="en-GB" sz="1600" dirty="0"/>
              <a:t>Work Roll </a:t>
            </a:r>
          </a:p>
        </p:txBody>
      </p:sp>
      <p:cxnSp>
        <p:nvCxnSpPr>
          <p:cNvPr id="6" name="Straight Arrow Connector 5">
            <a:extLst>
              <a:ext uri="{FF2B5EF4-FFF2-40B4-BE49-F238E27FC236}">
                <a16:creationId xmlns:a16="http://schemas.microsoft.com/office/drawing/2014/main" id="{282348C8-B38E-4BCC-97E0-CB7CB93BC382}"/>
              </a:ext>
            </a:extLst>
          </p:cNvPr>
          <p:cNvCxnSpPr/>
          <p:nvPr/>
        </p:nvCxnSpPr>
        <p:spPr>
          <a:xfrm>
            <a:off x="439929" y="970762"/>
            <a:ext cx="1033272" cy="12062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582CA830-349C-41CC-9E93-6C52A469C294}"/>
              </a:ext>
            </a:extLst>
          </p:cNvPr>
          <p:cNvCxnSpPr/>
          <p:nvPr/>
        </p:nvCxnSpPr>
        <p:spPr>
          <a:xfrm flipH="1">
            <a:off x="1670830" y="953748"/>
            <a:ext cx="575453" cy="200076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34AA1B1D-AAC5-4AAB-9462-24DDC44536AC}"/>
              </a:ext>
            </a:extLst>
          </p:cNvPr>
          <p:cNvSpPr txBox="1"/>
          <p:nvPr/>
        </p:nvSpPr>
        <p:spPr>
          <a:xfrm flipH="1">
            <a:off x="2551844" y="5709108"/>
            <a:ext cx="1942106" cy="338554"/>
          </a:xfrm>
          <a:prstGeom prst="rect">
            <a:avLst/>
          </a:prstGeom>
          <a:noFill/>
        </p:spPr>
        <p:txBody>
          <a:bodyPr wrap="square" rtlCol="0">
            <a:spAutoFit/>
          </a:bodyPr>
          <a:lstStyle/>
          <a:p>
            <a:r>
              <a:rPr lang="en-GB" sz="1600" dirty="0"/>
              <a:t>Op Side WR chock</a:t>
            </a:r>
          </a:p>
        </p:txBody>
      </p:sp>
      <p:sp>
        <p:nvSpPr>
          <p:cNvPr id="34" name="TextBox 33">
            <a:extLst>
              <a:ext uri="{FF2B5EF4-FFF2-40B4-BE49-F238E27FC236}">
                <a16:creationId xmlns:a16="http://schemas.microsoft.com/office/drawing/2014/main" id="{809C31A6-DCE2-4AB5-BEF3-C7275ECCDFF7}"/>
              </a:ext>
            </a:extLst>
          </p:cNvPr>
          <p:cNvSpPr txBox="1"/>
          <p:nvPr/>
        </p:nvSpPr>
        <p:spPr>
          <a:xfrm flipH="1">
            <a:off x="4493950" y="5693277"/>
            <a:ext cx="1942106" cy="338554"/>
          </a:xfrm>
          <a:prstGeom prst="rect">
            <a:avLst/>
          </a:prstGeom>
          <a:noFill/>
        </p:spPr>
        <p:txBody>
          <a:bodyPr wrap="square" rtlCol="0">
            <a:spAutoFit/>
          </a:bodyPr>
          <a:lstStyle/>
          <a:p>
            <a:r>
              <a:rPr lang="en-GB" sz="1600" dirty="0"/>
              <a:t>Op Side FMB chock</a:t>
            </a:r>
          </a:p>
        </p:txBody>
      </p:sp>
      <p:cxnSp>
        <p:nvCxnSpPr>
          <p:cNvPr id="18" name="Straight Arrow Connector 17">
            <a:extLst>
              <a:ext uri="{FF2B5EF4-FFF2-40B4-BE49-F238E27FC236}">
                <a16:creationId xmlns:a16="http://schemas.microsoft.com/office/drawing/2014/main" id="{468D26B9-A4E9-4CB1-B62E-FB4B775D9BC8}"/>
              </a:ext>
            </a:extLst>
          </p:cNvPr>
          <p:cNvCxnSpPr/>
          <p:nvPr/>
        </p:nvCxnSpPr>
        <p:spPr>
          <a:xfrm flipV="1">
            <a:off x="3763617" y="4704522"/>
            <a:ext cx="609600" cy="98875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77F28C0B-C37F-46AD-957E-1F4A5BBBC607}"/>
              </a:ext>
            </a:extLst>
          </p:cNvPr>
          <p:cNvCxnSpPr>
            <a:cxnSpLocks/>
          </p:cNvCxnSpPr>
          <p:nvPr/>
        </p:nvCxnSpPr>
        <p:spPr>
          <a:xfrm flipH="1" flipV="1">
            <a:off x="5029648" y="5008571"/>
            <a:ext cx="157280" cy="6359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275F1171-B709-4D06-BE50-EE67D784861A}"/>
              </a:ext>
            </a:extLst>
          </p:cNvPr>
          <p:cNvSpPr txBox="1"/>
          <p:nvPr/>
        </p:nvSpPr>
        <p:spPr>
          <a:xfrm flipH="1">
            <a:off x="6663004" y="612658"/>
            <a:ext cx="1730071" cy="338554"/>
          </a:xfrm>
          <a:prstGeom prst="rect">
            <a:avLst/>
          </a:prstGeom>
          <a:noFill/>
        </p:spPr>
        <p:txBody>
          <a:bodyPr wrap="square" rtlCol="0">
            <a:spAutoFit/>
          </a:bodyPr>
          <a:lstStyle/>
          <a:p>
            <a:r>
              <a:rPr lang="en-GB" sz="1600" dirty="0"/>
              <a:t>Positive thrusting </a:t>
            </a:r>
          </a:p>
        </p:txBody>
      </p:sp>
      <p:sp>
        <p:nvSpPr>
          <p:cNvPr id="30" name="TextBox 29">
            <a:extLst>
              <a:ext uri="{FF2B5EF4-FFF2-40B4-BE49-F238E27FC236}">
                <a16:creationId xmlns:a16="http://schemas.microsoft.com/office/drawing/2014/main" id="{899D2BC6-8E08-4392-9F6C-0BC1FD93B171}"/>
              </a:ext>
            </a:extLst>
          </p:cNvPr>
          <p:cNvSpPr txBox="1"/>
          <p:nvPr/>
        </p:nvSpPr>
        <p:spPr>
          <a:xfrm flipH="1">
            <a:off x="9699559" y="612658"/>
            <a:ext cx="1791642" cy="338554"/>
          </a:xfrm>
          <a:prstGeom prst="rect">
            <a:avLst/>
          </a:prstGeom>
          <a:noFill/>
        </p:spPr>
        <p:txBody>
          <a:bodyPr wrap="square" rtlCol="0">
            <a:spAutoFit/>
          </a:bodyPr>
          <a:lstStyle/>
          <a:p>
            <a:r>
              <a:rPr lang="en-GB" sz="1600" dirty="0"/>
              <a:t>Negative thrusting </a:t>
            </a:r>
          </a:p>
        </p:txBody>
      </p:sp>
      <p:pic>
        <p:nvPicPr>
          <p:cNvPr id="4" name="Audio 3">
            <a:hlinkClick r:id="" action="ppaction://media"/>
            <a:extLst>
              <a:ext uri="{FF2B5EF4-FFF2-40B4-BE49-F238E27FC236}">
                <a16:creationId xmlns:a16="http://schemas.microsoft.com/office/drawing/2014/main" id="{51EA6C02-18C5-48A5-8B7C-7099FBE81FAC}"/>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49953302"/>
      </p:ext>
    </p:extLst>
  </p:cSld>
  <p:clrMapOvr>
    <a:masterClrMapping/>
  </p:clrMapOvr>
  <mc:AlternateContent xmlns:mc="http://schemas.openxmlformats.org/markup-compatibility/2006">
    <mc:Choice xmlns:p14="http://schemas.microsoft.com/office/powerpoint/2010/main" Requires="p14">
      <p:transition spd="slow" p14:dur="2000" advTm="42340"/>
    </mc:Choice>
    <mc:Fallback>
      <p:transition spd="slow" advTm="423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500"/>
                                        <p:tgtEl>
                                          <p:spTgt spid="1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animEffect transition="in" filter="fade">
                                      <p:cBhvr>
                                        <p:cTn id="31" dur="500"/>
                                        <p:tgtEl>
                                          <p:spTgt spid="3"/>
                                        </p:tgtEl>
                                      </p:cBhvr>
                                    </p:animEffect>
                                  </p:childTnLst>
                                </p:cTn>
                              </p:par>
                              <p:par>
                                <p:cTn id="32" presetID="10" presetClass="entr" presetSubtype="0" fill="hold" nodeType="withEffect">
                                  <p:stCondLst>
                                    <p:cond delay="0"/>
                                  </p:stCondLst>
                                  <p:childTnLst>
                                    <p:set>
                                      <p:cBhvr>
                                        <p:cTn id="33" dur="1" fill="hold">
                                          <p:stCondLst>
                                            <p:cond delay="0"/>
                                          </p:stCondLst>
                                        </p:cTn>
                                        <p:tgtEl>
                                          <p:spTgt spid="6"/>
                                        </p:tgtEl>
                                        <p:attrNameLst>
                                          <p:attrName>style.visibility</p:attrName>
                                        </p:attrNameLst>
                                      </p:cBhvr>
                                      <p:to>
                                        <p:strVal val="visible"/>
                                      </p:to>
                                    </p:set>
                                    <p:animEffect transition="in" filter="fade">
                                      <p:cBhvr>
                                        <p:cTn id="34" dur="500"/>
                                        <p:tgtEl>
                                          <p:spTgt spid="6"/>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29"/>
                                        </p:tgtEl>
                                        <p:attrNameLst>
                                          <p:attrName>style.visibility</p:attrName>
                                        </p:attrNameLst>
                                      </p:cBhvr>
                                      <p:to>
                                        <p:strVal val="visible"/>
                                      </p:to>
                                    </p:set>
                                    <p:animEffect transition="in" filter="fade">
                                      <p:cBhvr>
                                        <p:cTn id="39" dur="500"/>
                                        <p:tgtEl>
                                          <p:spTgt spid="29"/>
                                        </p:tgtEl>
                                      </p:cBhvr>
                                    </p:animEffect>
                                  </p:childTnLst>
                                </p:cTn>
                              </p:par>
                              <p:par>
                                <p:cTn id="40" presetID="10" presetClass="entr" presetSubtype="0" fill="hold" nodeType="with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500"/>
                                        <p:tgtEl>
                                          <p:spTgt spid="13"/>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8"/>
                                        </p:tgtEl>
                                        <p:attrNameLst>
                                          <p:attrName>style.visibility</p:attrName>
                                        </p:attrNameLst>
                                      </p:cBhvr>
                                      <p:to>
                                        <p:strVal val="visible"/>
                                      </p:to>
                                    </p:set>
                                    <p:animEffect transition="in" filter="fade">
                                      <p:cBhvr>
                                        <p:cTn id="47" dur="500"/>
                                        <p:tgtEl>
                                          <p:spTgt spid="18"/>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5"/>
                                        </p:tgtEl>
                                        <p:attrNameLst>
                                          <p:attrName>style.visibility</p:attrName>
                                        </p:attrNameLst>
                                      </p:cBhvr>
                                      <p:to>
                                        <p:strVal val="visible"/>
                                      </p:to>
                                    </p:set>
                                    <p:animEffect transition="in" filter="fade">
                                      <p:cBhvr>
                                        <p:cTn id="50" dur="500"/>
                                        <p:tgtEl>
                                          <p:spTgt spid="15"/>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22"/>
                                        </p:tgtEl>
                                        <p:attrNameLst>
                                          <p:attrName>style.visibility</p:attrName>
                                        </p:attrNameLst>
                                      </p:cBhvr>
                                      <p:to>
                                        <p:strVal val="visible"/>
                                      </p:to>
                                    </p:set>
                                    <p:animEffect transition="in" filter="fade">
                                      <p:cBhvr>
                                        <p:cTn id="55" dur="500"/>
                                        <p:tgtEl>
                                          <p:spTgt spid="22"/>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34"/>
                                        </p:tgtEl>
                                        <p:attrNameLst>
                                          <p:attrName>style.visibility</p:attrName>
                                        </p:attrNameLst>
                                      </p:cBhvr>
                                      <p:to>
                                        <p:strVal val="visible"/>
                                      </p:to>
                                    </p:set>
                                    <p:animEffect transition="in" filter="fade">
                                      <p:cBhvr>
                                        <p:cTn id="58" dur="500"/>
                                        <p:tgtEl>
                                          <p:spTgt spid="34"/>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26"/>
                                        </p:tgtEl>
                                        <p:attrNameLst>
                                          <p:attrName>style.visibility</p:attrName>
                                        </p:attrNameLst>
                                      </p:cBhvr>
                                      <p:to>
                                        <p:strVal val="visible"/>
                                      </p:to>
                                    </p:set>
                                    <p:animEffect transition="in" filter="fade">
                                      <p:cBhvr>
                                        <p:cTn id="63" dur="500"/>
                                        <p:tgtEl>
                                          <p:spTgt spid="26"/>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30"/>
                                        </p:tgtEl>
                                        <p:attrNameLst>
                                          <p:attrName>style.visibility</p:attrName>
                                        </p:attrNameLst>
                                      </p:cBhvr>
                                      <p:to>
                                        <p:strVal val="visible"/>
                                      </p:to>
                                    </p:set>
                                    <p:animEffect transition="in" filter="fade">
                                      <p:cBhvr>
                                        <p:cTn id="68"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9" fill="hold" display="0">
                  <p:stCondLst>
                    <p:cond delay="indefinite"/>
                  </p:stCondLst>
                  <p:endCondLst>
                    <p:cond evt="onStopAudio" delay="0">
                      <p:tgtEl>
                        <p:sldTgt/>
                      </p:tgtEl>
                    </p:cond>
                  </p:endCondLst>
                </p:cTn>
                <p:tgtEl>
                  <p:spTgt spid="4"/>
                </p:tgtEl>
              </p:cMediaNode>
            </p:audio>
          </p:childTnLst>
        </p:cTn>
      </p:par>
    </p:tnLst>
    <p:bldLst>
      <p:bldP spid="3" grpId="0"/>
      <p:bldP spid="29" grpId="0"/>
      <p:bldP spid="15" grpId="0"/>
      <p:bldP spid="34" grpId="0"/>
      <p:bldP spid="26" grpId="0"/>
      <p:bldP spid="30"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44CC594A-A820-450F-B363-C19201FCFE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9FAB3DA-E9ED-4574-ABCC-378BC0FF1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B14D195-15BD-4ABC-886C-1954443D3B9A}"/>
              </a:ext>
            </a:extLst>
          </p:cNvPr>
          <p:cNvSpPr>
            <a:spLocks noGrp="1"/>
          </p:cNvSpPr>
          <p:nvPr>
            <p:ph type="title"/>
          </p:nvPr>
        </p:nvSpPr>
        <p:spPr>
          <a:xfrm>
            <a:off x="492370" y="516835"/>
            <a:ext cx="3084844" cy="2103875"/>
          </a:xfrm>
        </p:spPr>
        <p:txBody>
          <a:bodyPr vert="horz" lIns="91440" tIns="45720" rIns="91440" bIns="45720" rtlCol="0" anchor="b">
            <a:normAutofit/>
          </a:bodyPr>
          <a:lstStyle/>
          <a:p>
            <a:r>
              <a:rPr lang="en-US" sz="3600">
                <a:solidFill>
                  <a:srgbClr val="FFFFFF"/>
                </a:solidFill>
              </a:rPr>
              <a:t>The Concept of Shear bolts/studs </a:t>
            </a:r>
          </a:p>
        </p:txBody>
      </p:sp>
      <p:sp>
        <p:nvSpPr>
          <p:cNvPr id="3" name="TextBox 2">
            <a:extLst>
              <a:ext uri="{FF2B5EF4-FFF2-40B4-BE49-F238E27FC236}">
                <a16:creationId xmlns:a16="http://schemas.microsoft.com/office/drawing/2014/main" id="{CE5CF860-5EEC-47F8-AE90-BE92280BBE55}"/>
              </a:ext>
            </a:extLst>
          </p:cNvPr>
          <p:cNvSpPr txBox="1"/>
          <p:nvPr/>
        </p:nvSpPr>
        <p:spPr>
          <a:xfrm>
            <a:off x="492371" y="2653800"/>
            <a:ext cx="3084844" cy="3335519"/>
          </a:xfrm>
          <a:prstGeom prst="rect">
            <a:avLst/>
          </a:prstGeom>
        </p:spPr>
        <p:txBody>
          <a:bodyPr vert="horz" lIns="0" tIns="45720" rIns="0" bIns="45720" rtlCol="0">
            <a:normAutofit/>
          </a:bodyPr>
          <a:lstStyle/>
          <a:p>
            <a:pPr defTabSz="914400">
              <a:lnSpc>
                <a:spcPct val="90000"/>
              </a:lnSpc>
              <a:spcAft>
                <a:spcPts val="600"/>
              </a:spcAft>
              <a:buClr>
                <a:schemeClr val="accent1"/>
              </a:buClr>
              <a:buFont typeface="Calibri" panose="020F0502020204030204" pitchFamily="34" charset="0"/>
            </a:pPr>
            <a:r>
              <a:rPr lang="en-US" sz="1500">
                <a:solidFill>
                  <a:srgbClr val="FFFFFF"/>
                </a:solidFill>
              </a:rPr>
              <a:t>As a result of excessive axial force shear bolts and studs, retaining thrust covers, are designed to fail before any other. </a:t>
            </a:r>
          </a:p>
          <a:p>
            <a:pPr defTabSz="914400">
              <a:lnSpc>
                <a:spcPct val="90000"/>
              </a:lnSpc>
              <a:spcAft>
                <a:spcPts val="600"/>
              </a:spcAft>
              <a:buClr>
                <a:schemeClr val="accent1"/>
              </a:buClr>
              <a:buFont typeface="Calibri" panose="020F0502020204030204" pitchFamily="34" charset="0"/>
            </a:pPr>
            <a:endParaRPr lang="en-US" sz="1500">
              <a:solidFill>
                <a:srgbClr val="FFFFFF"/>
              </a:solidFill>
            </a:endParaRPr>
          </a:p>
        </p:txBody>
      </p:sp>
      <p:sp>
        <p:nvSpPr>
          <p:cNvPr id="19" name="Rectangle 18">
            <a:extLst>
              <a:ext uri="{FF2B5EF4-FFF2-40B4-BE49-F238E27FC236}">
                <a16:creationId xmlns:a16="http://schemas.microsoft.com/office/drawing/2014/main" id="{53B8D6B0-55D6-48DC-86D8-FD95D5F11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6">
            <a:extLst>
              <a:ext uri="{FF2B5EF4-FFF2-40B4-BE49-F238E27FC236}">
                <a16:creationId xmlns:a16="http://schemas.microsoft.com/office/drawing/2014/main" id="{B3413102-F67F-441F-94C9-08BD23716FCE}"/>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742017" y="1120682"/>
            <a:ext cx="6798082" cy="461663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Audio 4">
            <a:hlinkClick r:id="" action="ppaction://media"/>
            <a:extLst>
              <a:ext uri="{FF2B5EF4-FFF2-40B4-BE49-F238E27FC236}">
                <a16:creationId xmlns:a16="http://schemas.microsoft.com/office/drawing/2014/main" id="{D7D95FA0-0190-4649-AEC7-B0D37247C5B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18662334"/>
      </p:ext>
    </p:extLst>
  </p:cSld>
  <p:clrMapOvr>
    <a:masterClrMapping/>
  </p:clrMapOvr>
  <mc:AlternateContent xmlns:mc="http://schemas.openxmlformats.org/markup-compatibility/2006">
    <mc:Choice xmlns:p14="http://schemas.microsoft.com/office/powerpoint/2010/main" Requires="p14">
      <p:transition spd="slow" p14:dur="2000" advTm="29870"/>
    </mc:Choice>
    <mc:Fallback>
      <p:transition spd="slow" advTm="298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8D0DE514-8876-4D18-A995-61A5C1F81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4904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9DA791C-FFCF-422E-8775-BDA6C0E5E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5F91BC4-2FDE-4D1A-B154-A500F30051AB}"/>
              </a:ext>
            </a:extLst>
          </p:cNvPr>
          <p:cNvSpPr>
            <a:spLocks noGrp="1"/>
          </p:cNvSpPr>
          <p:nvPr>
            <p:ph type="title"/>
          </p:nvPr>
        </p:nvSpPr>
        <p:spPr>
          <a:xfrm>
            <a:off x="1065197" y="5120640"/>
            <a:ext cx="10058400" cy="822960"/>
          </a:xfrm>
        </p:spPr>
        <p:txBody>
          <a:bodyPr vert="horz" lIns="91440" tIns="45720" rIns="91440" bIns="45720" rtlCol="0" anchor="b">
            <a:normAutofit/>
          </a:bodyPr>
          <a:lstStyle/>
          <a:p>
            <a:r>
              <a:rPr lang="en-US" sz="3600">
                <a:solidFill>
                  <a:srgbClr val="FFFFFF"/>
                </a:solidFill>
              </a:rPr>
              <a:t>Project Analysis  </a:t>
            </a:r>
          </a:p>
        </p:txBody>
      </p:sp>
      <p:sp>
        <p:nvSpPr>
          <p:cNvPr id="20" name="Rectangle 19">
            <a:extLst>
              <a:ext uri="{FF2B5EF4-FFF2-40B4-BE49-F238E27FC236}">
                <a16:creationId xmlns:a16="http://schemas.microsoft.com/office/drawing/2014/main" id="{0DCF8855-3530-4F46-A4CB-3B6686EEE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hart 4">
            <a:extLst>
              <a:ext uri="{FF2B5EF4-FFF2-40B4-BE49-F238E27FC236}">
                <a16:creationId xmlns:a16="http://schemas.microsoft.com/office/drawing/2014/main" id="{93223FCE-8E76-4DCF-8A05-EE5A05F811F6}"/>
              </a:ext>
            </a:extLst>
          </p:cNvPr>
          <p:cNvGraphicFramePr/>
          <p:nvPr>
            <p:extLst>
              <p:ext uri="{D42A27DB-BD31-4B8C-83A1-F6EECF244321}">
                <p14:modId xmlns:p14="http://schemas.microsoft.com/office/powerpoint/2010/main" val="2574551996"/>
              </p:ext>
            </p:extLst>
          </p:nvPr>
        </p:nvGraphicFramePr>
        <p:xfrm>
          <a:off x="633999" y="643538"/>
          <a:ext cx="10925102" cy="3618586"/>
        </p:xfrm>
        <a:graphic>
          <a:graphicData uri="http://schemas.openxmlformats.org/drawingml/2006/chart">
            <c:chart xmlns:c="http://schemas.openxmlformats.org/drawingml/2006/chart" xmlns:r="http://schemas.openxmlformats.org/officeDocument/2006/relationships" r:id="rId4"/>
          </a:graphicData>
        </a:graphic>
      </p:graphicFrame>
      <p:pic>
        <p:nvPicPr>
          <p:cNvPr id="6" name="Audio 5">
            <a:hlinkClick r:id="" action="ppaction://media"/>
            <a:extLst>
              <a:ext uri="{FF2B5EF4-FFF2-40B4-BE49-F238E27FC236}">
                <a16:creationId xmlns:a16="http://schemas.microsoft.com/office/drawing/2014/main" id="{DC674EEF-814E-4AE7-AC3D-B757EF633F4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00267735"/>
      </p:ext>
    </p:extLst>
  </p:cSld>
  <p:clrMapOvr>
    <a:masterClrMapping/>
  </p:clrMapOvr>
  <mc:AlternateContent xmlns:mc="http://schemas.openxmlformats.org/markup-compatibility/2006">
    <mc:Choice xmlns:p14="http://schemas.microsoft.com/office/powerpoint/2010/main" Requires="p14">
      <p:transition spd="slow" p14:dur="2000" advTm="76032"/>
    </mc:Choice>
    <mc:Fallback>
      <p:transition spd="slow" advTm="76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1C375-895E-4887-8322-D1B04296A225}"/>
              </a:ext>
            </a:extLst>
          </p:cNvPr>
          <p:cNvSpPr>
            <a:spLocks noGrp="1"/>
          </p:cNvSpPr>
          <p:nvPr>
            <p:ph type="title"/>
          </p:nvPr>
        </p:nvSpPr>
        <p:spPr/>
        <p:txBody>
          <a:bodyPr/>
          <a:lstStyle/>
          <a:p>
            <a:r>
              <a:rPr lang="en-GB" dirty="0"/>
              <a:t>Cost Saving </a:t>
            </a:r>
          </a:p>
        </p:txBody>
      </p:sp>
      <p:sp>
        <p:nvSpPr>
          <p:cNvPr id="4" name="TextBox 3">
            <a:extLst>
              <a:ext uri="{FF2B5EF4-FFF2-40B4-BE49-F238E27FC236}">
                <a16:creationId xmlns:a16="http://schemas.microsoft.com/office/drawing/2014/main" id="{6595FDE2-8160-4348-91C7-A89BFB5DA8B9}"/>
              </a:ext>
            </a:extLst>
          </p:cNvPr>
          <p:cNvSpPr txBox="1"/>
          <p:nvPr/>
        </p:nvSpPr>
        <p:spPr>
          <a:xfrm>
            <a:off x="1097280" y="2364083"/>
            <a:ext cx="6096000" cy="2534027"/>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An approximate estimation of cost saving over the last 6 years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sz="1800" dirty="0">
                <a:effectLst/>
                <a:latin typeface="Arial" panose="020B0604020202020204" pitchFamily="34" charset="0"/>
                <a:ea typeface="Times New Roman" panose="02020603050405020304" pitchFamily="18" charset="0"/>
                <a:cs typeface="Times New Roman" panose="02020603050405020304" pitchFamily="18" charset="0"/>
              </a:rPr>
              <a:t>3 x 125-minute delay PA costing £231,240 in downtime alone. Projected cost saving over the last 6 years equates to £1,387,440 not inclusive of FMB damage and spares.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5" name="Audio 4">
            <a:hlinkClick r:id="" action="ppaction://media"/>
            <a:extLst>
              <a:ext uri="{FF2B5EF4-FFF2-40B4-BE49-F238E27FC236}">
                <a16:creationId xmlns:a16="http://schemas.microsoft.com/office/drawing/2014/main" id="{0D874D9E-BBB4-40B8-A4B5-0F02F3CC828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40178037"/>
      </p:ext>
    </p:extLst>
  </p:cSld>
  <p:clrMapOvr>
    <a:masterClrMapping/>
  </p:clrMapOvr>
  <mc:AlternateContent xmlns:mc="http://schemas.openxmlformats.org/markup-compatibility/2006">
    <mc:Choice xmlns:p14="http://schemas.microsoft.com/office/powerpoint/2010/main" Requires="p14">
      <p:transition spd="slow" p14:dur="2000" advTm="54856"/>
    </mc:Choice>
    <mc:Fallback>
      <p:transition spd="slow" advTm="548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023E7-188C-45DC-ABD5-4FBCC68AC0A7}"/>
              </a:ext>
            </a:extLst>
          </p:cNvPr>
          <p:cNvSpPr>
            <a:spLocks noGrp="1"/>
          </p:cNvSpPr>
          <p:nvPr>
            <p:ph type="title"/>
          </p:nvPr>
        </p:nvSpPr>
        <p:spPr/>
        <p:txBody>
          <a:bodyPr/>
          <a:lstStyle/>
          <a:p>
            <a:r>
              <a:rPr lang="en-GB" dirty="0"/>
              <a:t>Conclusion </a:t>
            </a:r>
          </a:p>
        </p:txBody>
      </p:sp>
      <p:sp>
        <p:nvSpPr>
          <p:cNvPr id="4" name="TextBox 3">
            <a:extLst>
              <a:ext uri="{FF2B5EF4-FFF2-40B4-BE49-F238E27FC236}">
                <a16:creationId xmlns:a16="http://schemas.microsoft.com/office/drawing/2014/main" id="{13CD4EA9-C067-4B2C-9B81-4DDC63338EB8}"/>
              </a:ext>
            </a:extLst>
          </p:cNvPr>
          <p:cNvSpPr txBox="1"/>
          <p:nvPr/>
        </p:nvSpPr>
        <p:spPr>
          <a:xfrm>
            <a:off x="1097280" y="2114026"/>
            <a:ext cx="10269803" cy="2308324"/>
          </a:xfrm>
          <a:prstGeom prst="rect">
            <a:avLst/>
          </a:prstGeom>
          <a:noFill/>
        </p:spPr>
        <p:txBody>
          <a:bodyPr wrap="square" rtlCol="0">
            <a:spAutoFit/>
          </a:bodyPr>
          <a:lstStyle/>
          <a:p>
            <a:pPr marL="285750" indent="-285750">
              <a:buFont typeface="Arial" panose="020B0604020202020204" pitchFamily="34" charset="0"/>
              <a:buChar char="•"/>
            </a:pPr>
            <a:r>
              <a:rPr lang="en-GB" dirty="0"/>
              <a:t>An effective project which has improved mill performance by preventing unplanned thrust bearing failure.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Research into new technologies should be considered Such as work roll crossing and work roll shifting </a:t>
            </a:r>
          </a:p>
          <a:p>
            <a:endParaRPr lang="en-GB" dirty="0"/>
          </a:p>
          <a:p>
            <a:endParaRPr lang="en-GB" dirty="0"/>
          </a:p>
          <a:p>
            <a:endParaRPr lang="en-GB" dirty="0"/>
          </a:p>
          <a:p>
            <a:r>
              <a:rPr lang="en-GB" dirty="0"/>
              <a:t> </a:t>
            </a:r>
          </a:p>
        </p:txBody>
      </p:sp>
      <p:pic>
        <p:nvPicPr>
          <p:cNvPr id="3" name="Audio 2">
            <a:hlinkClick r:id="" action="ppaction://media"/>
            <a:extLst>
              <a:ext uri="{FF2B5EF4-FFF2-40B4-BE49-F238E27FC236}">
                <a16:creationId xmlns:a16="http://schemas.microsoft.com/office/drawing/2014/main" id="{25091B47-6126-4A2A-8892-6154C796DC5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41330963"/>
      </p:ext>
    </p:extLst>
  </p:cSld>
  <p:clrMapOvr>
    <a:masterClrMapping/>
  </p:clrMapOvr>
  <mc:AlternateContent xmlns:mc="http://schemas.openxmlformats.org/markup-compatibility/2006">
    <mc:Choice xmlns:p14="http://schemas.microsoft.com/office/powerpoint/2010/main" Requires="p14">
      <p:transition spd="slow" p14:dur="2000" advTm="58217"/>
    </mc:Choice>
    <mc:Fallback>
      <p:transition spd="slow" advTm="582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939E06-B884-48E2-A024-042AA6CB08FA}"/>
              </a:ext>
            </a:extLst>
          </p:cNvPr>
          <p:cNvSpPr>
            <a:spLocks noGrp="1"/>
          </p:cNvSpPr>
          <p:nvPr>
            <p:ph type="title"/>
          </p:nvPr>
        </p:nvSpPr>
        <p:spPr>
          <a:xfrm>
            <a:off x="5181601" y="634946"/>
            <a:ext cx="6368142" cy="1450757"/>
          </a:xfrm>
        </p:spPr>
        <p:txBody>
          <a:bodyPr>
            <a:normAutofit/>
          </a:bodyPr>
          <a:lstStyle/>
          <a:p>
            <a:pPr algn="ctr"/>
            <a:r>
              <a:rPr lang="en-US" dirty="0"/>
              <a:t>Tata Steel </a:t>
            </a:r>
            <a:br>
              <a:rPr lang="en-US" dirty="0"/>
            </a:br>
            <a:r>
              <a:rPr lang="en-US" dirty="0"/>
              <a:t>Port Talbot Hot Mill</a:t>
            </a:r>
          </a:p>
        </p:txBody>
      </p:sp>
      <p:pic>
        <p:nvPicPr>
          <p:cNvPr id="4" name="Picture 3" descr="A picture containing blur">
            <a:extLst>
              <a:ext uri="{FF2B5EF4-FFF2-40B4-BE49-F238E27FC236}">
                <a16:creationId xmlns:a16="http://schemas.microsoft.com/office/drawing/2014/main" id="{51D0BB9D-60FE-41CF-87D6-6A4361394E66}"/>
              </a:ext>
            </a:extLst>
          </p:cNvPr>
          <p:cNvPicPr>
            <a:picLocks noChangeAspect="1"/>
          </p:cNvPicPr>
          <p:nvPr/>
        </p:nvPicPr>
        <p:blipFill rotWithShape="1">
          <a:blip r:embed="rId2"/>
          <a:srcRect l="30238" r="24711" b="2"/>
          <a:stretch/>
        </p:blipFill>
        <p:spPr>
          <a:xfrm>
            <a:off x="20" y="-12128"/>
            <a:ext cx="4654276" cy="6870127"/>
          </a:xfrm>
          <a:prstGeom prst="rect">
            <a:avLst/>
          </a:prstGeom>
        </p:spPr>
      </p:pic>
      <p:cxnSp>
        <p:nvCxnSpPr>
          <p:cNvPr id="15" name="Straight Connector 14">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17BFA64-5A9A-4070-9A6E-E243FE2961E1}"/>
              </a:ext>
            </a:extLst>
          </p:cNvPr>
          <p:cNvSpPr txBox="1"/>
          <p:nvPr/>
        </p:nvSpPr>
        <p:spPr>
          <a:xfrm>
            <a:off x="5181601" y="2351316"/>
            <a:ext cx="6368142" cy="5909310"/>
          </a:xfrm>
          <a:prstGeom prst="rect">
            <a:avLst/>
          </a:prstGeom>
          <a:noFill/>
        </p:spPr>
        <p:txBody>
          <a:bodyPr wrap="square" rtlCol="0">
            <a:spAutoFit/>
          </a:bodyPr>
          <a:lstStyle/>
          <a:p>
            <a:pPr algn="just"/>
            <a:r>
              <a:rPr lang="en-GB" dirty="0"/>
              <a:t>On a weekly basis we roll approximately 70,000 tonnes of slab. Somewhere in the region of 11,000 each day. The operation is 24 hours a day 7 days a week. </a:t>
            </a:r>
          </a:p>
          <a:p>
            <a:pPr algn="just"/>
            <a:endParaRPr lang="en-GB" dirty="0"/>
          </a:p>
          <a:p>
            <a:pPr algn="just"/>
            <a:r>
              <a:rPr lang="en-GB" dirty="0"/>
              <a:t>Mill stability is vital to the operation, and to ensure we deliver steel with a sustainable and safe approach. </a:t>
            </a:r>
          </a:p>
          <a:p>
            <a:pPr algn="just"/>
            <a:endParaRPr lang="en-GB" dirty="0"/>
          </a:p>
          <a:p>
            <a:pPr algn="just"/>
            <a:r>
              <a:rPr lang="en-GB" dirty="0"/>
              <a:t>There are number of reliability issues which can effect Mill stability and stop production altogether. These are what we call Mill delays. </a:t>
            </a:r>
          </a:p>
          <a:p>
            <a:pPr algn="just"/>
            <a:endParaRPr lang="en-GB" dirty="0"/>
          </a:p>
          <a:p>
            <a:pPr algn="just"/>
            <a:r>
              <a:rPr lang="en-GB" dirty="0"/>
              <a:t>In order to prevent this from happening I have highlighted 3 reliability issues which I could improve. One which I will carry forward and create chosen solution with my final design.</a:t>
            </a:r>
          </a:p>
          <a:p>
            <a:endParaRPr lang="en-GB" dirty="0"/>
          </a:p>
          <a:p>
            <a:endParaRPr lang="en-GB" dirty="0"/>
          </a:p>
          <a:p>
            <a:endParaRPr lang="en-GB" dirty="0"/>
          </a:p>
          <a:p>
            <a:r>
              <a:rPr lang="en-GB" dirty="0"/>
              <a:t> </a:t>
            </a:r>
          </a:p>
          <a:p>
            <a:endParaRPr lang="en-GB" dirty="0"/>
          </a:p>
          <a:p>
            <a:endParaRPr lang="en-GB" dirty="0"/>
          </a:p>
          <a:p>
            <a:endParaRPr lang="en-GB" dirty="0"/>
          </a:p>
        </p:txBody>
      </p:sp>
      <mc:AlternateContent xmlns:mc="http://schemas.openxmlformats.org/markup-compatibility/2006" xmlns:pslz="http://schemas.microsoft.com/office/powerpoint/2016/slidezoom">
        <mc:Choice Requires="pslz">
          <p:graphicFrame>
            <p:nvGraphicFramePr>
              <p:cNvPr id="8" name="Slide Zoom 7">
                <a:extLst>
                  <a:ext uri="{FF2B5EF4-FFF2-40B4-BE49-F238E27FC236}">
                    <a16:creationId xmlns:a16="http://schemas.microsoft.com/office/drawing/2014/main" id="{E586BCD7-48AD-46BF-9419-019F47D19ED2}"/>
                  </a:ext>
                </a:extLst>
              </p:cNvPr>
              <p:cNvGraphicFramePr>
                <a:graphicFrameLocks noChangeAspect="1"/>
              </p:cNvGraphicFramePr>
              <p:nvPr>
                <p:extLst>
                  <p:ext uri="{D42A27DB-BD31-4B8C-83A1-F6EECF244321}">
                    <p14:modId xmlns:p14="http://schemas.microsoft.com/office/powerpoint/2010/main" val="688614319"/>
                  </p:ext>
                </p:extLst>
              </p:nvPr>
            </p:nvGraphicFramePr>
            <p:xfrm>
              <a:off x="-2756452" y="2465835"/>
              <a:ext cx="3048000" cy="1714500"/>
            </p:xfrm>
            <a:graphic>
              <a:graphicData uri="http://schemas.microsoft.com/office/powerpoint/2016/slidezoom">
                <pslz:sldZm>
                  <pslz:sldZmObj sldId="257" cId="1843192287">
                    <pslz:zmPr id="{2BD1E02D-EFD5-4841-AC7A-1284ADD7FE62}" returnToParent="0" transitionDur="1000">
                      <p166:blipFill xmlns:p166="http://schemas.microsoft.com/office/powerpoint/2016/6/main">
                        <a:blip r:embed="rId3"/>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xmlns="">
          <p:pic>
            <p:nvPicPr>
              <p:cNvPr id="8" name="Slide Zoom 7">
                <a:hlinkClick r:id="rId4" action="ppaction://hlinksldjump"/>
                <a:extLst>
                  <a:ext uri="{FF2B5EF4-FFF2-40B4-BE49-F238E27FC236}">
                    <a16:creationId xmlns:a16="http://schemas.microsoft.com/office/drawing/2014/main" id="{E586BCD7-48AD-46BF-9419-019F47D19ED2}"/>
                  </a:ext>
                </a:extLst>
              </p:cNvPr>
              <p:cNvPicPr>
                <a:picLocks noGrp="1" noRot="1" noChangeAspect="1" noMove="1" noResize="1" noEditPoints="1" noAdjustHandles="1" noChangeArrowheads="1" noChangeShapeType="1"/>
              </p:cNvPicPr>
              <p:nvPr/>
            </p:nvPicPr>
            <p:blipFill>
              <a:blip r:embed="rId5"/>
              <a:stretch>
                <a:fillRect/>
              </a:stretch>
            </p:blipFill>
            <p:spPr>
              <a:xfrm>
                <a:off x="-2756452" y="2465835"/>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184319228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2.5|11|4.8|3.1|3.6|1.1|0.9|1|0.8|1"/>
</p:tagLst>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05550B3-F1C0-4D73-82FC-DDABEC8F0952}">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purl.org/dc/terms/"/>
    <ds:schemaRef ds:uri="http://schemas.openxmlformats.org/package/2006/metadata/core-properties"/>
    <ds:schemaRef ds:uri="16c05727-aa75-4e4a-9b5f-8a80a1165891"/>
    <ds:schemaRef ds:uri="71af3243-3dd4-4a8d-8c0d-dd76da1f02a5"/>
    <ds:schemaRef ds:uri="http://www.w3.org/XML/1998/namespace"/>
    <ds:schemaRef ds:uri="http://purl.org/dc/dcmitype/"/>
  </ds:schemaRefs>
</ds:datastoreItem>
</file>

<file path=customXml/itemProps2.xml><?xml version="1.0" encoding="utf-8"?>
<ds:datastoreItem xmlns:ds="http://schemas.openxmlformats.org/officeDocument/2006/customXml" ds:itemID="{D226911E-AE6C-4963-864C-FEDEB2DC7729}">
  <ds:schemaRefs>
    <ds:schemaRef ds:uri="http://schemas.microsoft.com/sharepoint/v3/contenttype/forms"/>
  </ds:schemaRefs>
</ds:datastoreItem>
</file>

<file path=customXml/itemProps3.xml><?xml version="1.0" encoding="utf-8"?>
<ds:datastoreItem xmlns:ds="http://schemas.openxmlformats.org/officeDocument/2006/customXml" ds:itemID="{B6451C01-71EB-4236-9458-377C31D5C0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409</Words>
  <Application>Microsoft Office PowerPoint</Application>
  <PresentationFormat>Widescreen</PresentationFormat>
  <Paragraphs>66</Paragraphs>
  <Slides>11</Slides>
  <Notes>0</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Retrospect</vt:lpstr>
      <vt:lpstr>Reflective Project report </vt:lpstr>
      <vt:lpstr>AGENDA </vt:lpstr>
      <vt:lpstr>overview</vt:lpstr>
      <vt:lpstr>Tata Steel  Port Talbot Hot Mill</vt:lpstr>
      <vt:lpstr>Thrusting monitoring project</vt:lpstr>
      <vt:lpstr>Thrusting</vt:lpstr>
      <vt:lpstr>PowerPoint Presentation</vt:lpstr>
      <vt:lpstr>The Concept of Shear bolts/studs </vt:lpstr>
      <vt:lpstr>Project Analysis  </vt:lpstr>
      <vt:lpstr>Cost Saving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2020-05-13T17:16:09Z</dcterms:created>
  <dcterms:modified xsi:type="dcterms:W3CDTF">2021-06-17T21:18:53Z</dcterms:modified>
</cp:coreProperties>
</file>