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DB541-3FD2-4F1F-B02F-316197DEBD38}" type="datetimeFigureOut">
              <a:rPr lang="en-GB" smtClean="0"/>
              <a:t>05/08/2016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85B6-347B-4331-8407-AED8F6214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657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DB541-3FD2-4F1F-B02F-316197DEBD38}" type="datetimeFigureOut">
              <a:rPr lang="en-GB" smtClean="0"/>
              <a:t>05/08/2016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85B6-347B-4331-8407-AED8F6214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138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DB541-3FD2-4F1F-B02F-316197DEBD38}" type="datetimeFigureOut">
              <a:rPr lang="en-GB" smtClean="0"/>
              <a:t>05/08/2016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85B6-347B-4331-8407-AED8F6214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315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DB541-3FD2-4F1F-B02F-316197DEBD38}" type="datetimeFigureOut">
              <a:rPr lang="en-GB" smtClean="0"/>
              <a:t>05/08/2016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85B6-347B-4331-8407-AED8F6214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389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DB541-3FD2-4F1F-B02F-316197DEBD38}" type="datetimeFigureOut">
              <a:rPr lang="en-GB" smtClean="0"/>
              <a:t>05/08/2016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85B6-347B-4331-8407-AED8F6214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450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DB541-3FD2-4F1F-B02F-316197DEBD38}" type="datetimeFigureOut">
              <a:rPr lang="en-GB" smtClean="0"/>
              <a:t>05/08/2016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85B6-347B-4331-8407-AED8F6214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284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DB541-3FD2-4F1F-B02F-316197DEBD38}" type="datetimeFigureOut">
              <a:rPr lang="en-GB" smtClean="0"/>
              <a:t>05/08/2016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85B6-347B-4331-8407-AED8F6214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703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DB541-3FD2-4F1F-B02F-316197DEBD38}" type="datetimeFigureOut">
              <a:rPr lang="en-GB" smtClean="0"/>
              <a:t>05/08/2016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85B6-347B-4331-8407-AED8F6214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733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DB541-3FD2-4F1F-B02F-316197DEBD38}" type="datetimeFigureOut">
              <a:rPr lang="en-GB" smtClean="0"/>
              <a:t>05/08/2016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85B6-347B-4331-8407-AED8F6214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0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DB541-3FD2-4F1F-B02F-316197DEBD38}" type="datetimeFigureOut">
              <a:rPr lang="en-GB" smtClean="0"/>
              <a:t>05/08/2016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85B6-347B-4331-8407-AED8F6214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778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DB541-3FD2-4F1F-B02F-316197DEBD38}" type="datetimeFigureOut">
              <a:rPr lang="en-GB" smtClean="0"/>
              <a:t>05/08/2016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85B6-347B-4331-8407-AED8F6214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423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4DB541-3FD2-4F1F-B02F-316197DEBD38}" type="datetimeFigureOut">
              <a:rPr lang="en-GB" smtClean="0"/>
              <a:t>05/08/2016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C485B6-347B-4331-8407-AED8F6214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955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Optimised Production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4109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 Philosophy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 smtClean="0"/>
              <a:t>	Contends that improving productivity is 	any step that takes the company closer to 	its goal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410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 Goal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Represented by three financial measures</a:t>
            </a:r>
          </a:p>
          <a:p>
            <a:pPr marL="514350" indent="-514350">
              <a:buAutoNum type="arabicPeriod"/>
            </a:pPr>
            <a:r>
              <a:rPr lang="en-GB" dirty="0" smtClean="0"/>
              <a:t>Net profit</a:t>
            </a:r>
          </a:p>
          <a:p>
            <a:pPr marL="514350" indent="-514350">
              <a:buAutoNum type="arabicPeriod"/>
            </a:pPr>
            <a:r>
              <a:rPr lang="en-GB" dirty="0" smtClean="0"/>
              <a:t>Return on investment</a:t>
            </a:r>
          </a:p>
          <a:p>
            <a:pPr marL="514350" indent="-514350">
              <a:buAutoNum type="arabicPeriod"/>
            </a:pPr>
            <a:r>
              <a:rPr lang="en-GB" dirty="0" smtClean="0"/>
              <a:t>Cash flow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8724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Operational 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OPT defines three important criteria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AutoNum type="arabicPeriod"/>
            </a:pPr>
            <a:r>
              <a:rPr lang="en-GB" dirty="0" smtClean="0"/>
              <a:t>Throughput</a:t>
            </a:r>
          </a:p>
          <a:p>
            <a:pPr marL="514350" indent="-514350">
              <a:buAutoNum type="arabicPeriod"/>
            </a:pPr>
            <a:r>
              <a:rPr lang="en-GB" dirty="0" smtClean="0"/>
              <a:t>Inventory</a:t>
            </a:r>
          </a:p>
          <a:p>
            <a:pPr marL="514350" indent="-514350">
              <a:buAutoNum type="arabicPeriod"/>
            </a:pPr>
            <a:r>
              <a:rPr lang="en-GB" dirty="0" smtClean="0"/>
              <a:t>Operating expenses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717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Throughput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the rate at which the manufacturing business generates income through selling finished goods</a:t>
            </a:r>
          </a:p>
          <a:p>
            <a:r>
              <a:rPr lang="en-GB" dirty="0" smtClean="0"/>
              <a:t>It is not a measure of production (from OPT sense) as the manufacture of components is unimportant as they can only generate revenue when they appear as part of a finished product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99202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Inventory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Inventory is defined by OPT as raw materials, components and finished goods that have been paid for by the business, but not sold yet</a:t>
            </a:r>
          </a:p>
          <a:p>
            <a:r>
              <a:rPr lang="en-GB" dirty="0" smtClean="0"/>
              <a:t>Inventory thus excludes the added value of labour and overheads to eliminate distortions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0064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Operating Expenses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the costs of converting inventory into throughput</a:t>
            </a:r>
          </a:p>
          <a:p>
            <a:r>
              <a:rPr lang="en-GB" dirty="0" smtClean="0"/>
              <a:t>Operating expenses include the cost of direct labour, overheads (energy, production facilities)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6545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207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Goal of Manufacturing OPT Perspective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76400"/>
            <a:ext cx="8305799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0043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 Philosophy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Primary goal of manufacturing is to make money</a:t>
            </a:r>
          </a:p>
          <a:p>
            <a:r>
              <a:rPr lang="en-GB" dirty="0" smtClean="0"/>
              <a:t>To achieve this goal OPT considers activities on the shop floor to be critical</a:t>
            </a:r>
          </a:p>
          <a:p>
            <a:r>
              <a:rPr lang="en-GB" dirty="0" smtClean="0"/>
              <a:t>Shop floor issues includes; bottlenecks, set-ups, lot sizes, random fluctuations and performance measurements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841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 Philosophy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Maintains that the conventional assumptions made about the operation of the shop floor are mainly responsible for poor performance of manufacturing</a:t>
            </a:r>
          </a:p>
          <a:p>
            <a:r>
              <a:rPr lang="en-GB" dirty="0" smtClean="0"/>
              <a:t>The OPT philosophy incorporates ten rules which, when followed, help move the organisation toward the goal of making money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194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Bottlenecks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manufacturing resources are crucial aspects in this process and can be considered to be anything that is required to produce the final product</a:t>
            </a:r>
          </a:p>
          <a:p>
            <a:r>
              <a:rPr lang="en-GB" dirty="0" smtClean="0"/>
              <a:t>These include; a machine, an operator, space, or fixtures</a:t>
            </a:r>
          </a:p>
          <a:p>
            <a:r>
              <a:rPr lang="en-GB" dirty="0" smtClean="0"/>
              <a:t>All resources can be classified into bottleneck and non-bottleneck 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2227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Bottlenecks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 bottleneck is defined as: -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“A point or storage in the manufacturing 	process that holds down the amount of 	product that a factory can produce”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464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Bottleneck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Assuming a 40-hour week, the painting work centre can be considered a bottleneck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1" y="2741613"/>
            <a:ext cx="6751638" cy="3125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74114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OPT Relationships between Bottlenecks and Non-Bottlenecks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05000"/>
            <a:ext cx="8305799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21455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1 Relationship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this relationship, all products flow from the bottleneck to the non-bottleneck resource</a:t>
            </a:r>
          </a:p>
          <a:p>
            <a:r>
              <a:rPr lang="en-GB" dirty="0" smtClean="0"/>
              <a:t>Using the painting work-centre example, it is fully utilised at 100%, but the inspection work-centre is utilised only 80% of the time</a:t>
            </a:r>
          </a:p>
          <a:p>
            <a:r>
              <a:rPr lang="en-GB" dirty="0" smtClean="0"/>
              <a:t>In effect the painting work centre is restricting the flow of material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9999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II Relationship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 this relationship all products flow from a non-bottleneck to a bottleneck</a:t>
            </a:r>
          </a:p>
          <a:p>
            <a:r>
              <a:rPr lang="en-GB" dirty="0" smtClean="0"/>
              <a:t>The assembly work-centre feeds the painting work-centre with assembly centre utilised 71% of the time painting work centre 100% utilisation</a:t>
            </a:r>
          </a:p>
          <a:p>
            <a:r>
              <a:rPr lang="en-GB" dirty="0" smtClean="0"/>
              <a:t>If the assembly work-centre utilisation is increased 100% this would lead to continuous build-up of inventory without any change in throughput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0796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III Relationship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where a bottleneck work-centre and non-bottleneck work-centre feed a common assembly work-centre</a:t>
            </a:r>
          </a:p>
          <a:p>
            <a:r>
              <a:rPr lang="en-GB" dirty="0" smtClean="0"/>
              <a:t>If demand increases we can increase the throughput of the non-bottleneck centre, but this will lead to build-up of inventory before the assembly work-centre since the bottleneck prevents an increase in throughput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00883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IV Relationship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Exists when two work-centres feed independent market demands</a:t>
            </a:r>
          </a:p>
          <a:p>
            <a:r>
              <a:rPr lang="en-GB" dirty="0" smtClean="0"/>
              <a:t>The bottleneck work-centre is utilised 100% of the time, but unless market demand for product increases it is still limited to processing just 80% of the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7245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4400" i="1" dirty="0" smtClean="0"/>
              <a:t>The level of utilisation of a non-bottleneck is determined not by its own potential, but by some other constraint in the system</a:t>
            </a:r>
            <a:endParaRPr lang="en-GB" sz="4400" i="1" dirty="0"/>
          </a:p>
        </p:txBody>
      </p:sp>
    </p:spTree>
    <p:extLst>
      <p:ext uri="{BB962C8B-B14F-4D97-AF65-F5344CB8AC3E}">
        <p14:creationId xmlns:p14="http://schemas.microsoft.com/office/powerpoint/2010/main" val="1156100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244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Utilisation of non-bottleneck is not determined by its capacity but by the bottleneck</a:t>
            </a:r>
          </a:p>
          <a:p>
            <a:r>
              <a:rPr lang="en-GB" dirty="0" smtClean="0"/>
              <a:t>Therefore non-bottle resources should not be utilised to 100% of their capacity</a:t>
            </a:r>
          </a:p>
          <a:p>
            <a:r>
              <a:rPr lang="en-GB" dirty="0" smtClean="0"/>
              <a:t>They should be scheduled based on other constraints</a:t>
            </a:r>
          </a:p>
          <a:p>
            <a:r>
              <a:rPr lang="en-GB" dirty="0" smtClean="0"/>
              <a:t>If this approach is followed bottlenecks would not produce more than the bottleneck there by preventing an increase in inventory and operating expenses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30429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4400" i="1" dirty="0" smtClean="0"/>
              <a:t>Utilisation and activation of a resources are not synonymous</a:t>
            </a:r>
            <a:endParaRPr lang="en-GB" sz="4400" i="1" dirty="0"/>
          </a:p>
        </p:txBody>
      </p:sp>
    </p:spTree>
    <p:extLst>
      <p:ext uri="{BB962C8B-B14F-4D97-AF65-F5344CB8AC3E}">
        <p14:creationId xmlns:p14="http://schemas.microsoft.com/office/powerpoint/2010/main" val="21521916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OPT thinking an important distinction has to be made between doing the required work (Activation) and performing work not needed at a particular time (utilisation)</a:t>
            </a:r>
          </a:p>
          <a:p>
            <a:r>
              <a:rPr lang="en-GB" dirty="0" smtClean="0"/>
              <a:t>Therefore it is important to schedule all non-bottleneck resources based on the constraints of the system (bottlenecks)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14739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a non-bottleneck resource is operated at 100%, but only 60% of this output can be absorbed by the following resource then 40% of the utilisation of the non-bottleneck is simply concerned with building up inventory</a:t>
            </a:r>
          </a:p>
          <a:p>
            <a:r>
              <a:rPr lang="en-GB" dirty="0" smtClean="0"/>
              <a:t>Utilisation is concerned with efficiency</a:t>
            </a:r>
          </a:p>
          <a:p>
            <a:r>
              <a:rPr lang="en-GB" dirty="0" smtClean="0"/>
              <a:t>Activation is concerned with effectiveness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69322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Set-Up Times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An hour of time saved on set-</a:t>
            </a:r>
            <a:r>
              <a:rPr lang="en-GB" dirty="0"/>
              <a:t>u</a:t>
            </a:r>
            <a:r>
              <a:rPr lang="en-GB" dirty="0" smtClean="0"/>
              <a:t>p at a bottleneck resource is an hour gained at processing time hence an hour of throughput gained</a:t>
            </a:r>
          </a:p>
          <a:p>
            <a:r>
              <a:rPr lang="en-GB" dirty="0" smtClean="0"/>
              <a:t>At a non-bottleneck resource we have three elements of time; (1) Processing time; (2) Idle time and; (3) Set-up time</a:t>
            </a:r>
          </a:p>
          <a:p>
            <a:r>
              <a:rPr lang="en-GB" dirty="0" smtClean="0"/>
              <a:t>An advantage of reducing set-up time at a non-bottleneck means more set-ups can be used and the batch or lot size can be reduced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77530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Set-Up Time at Bottlenecks and </a:t>
            </a:r>
            <a:br>
              <a:rPr lang="en-GB" dirty="0" smtClean="0"/>
            </a:br>
            <a:r>
              <a:rPr lang="en-GB" dirty="0" smtClean="0"/>
              <a:t>Non-Bottlenecks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676400"/>
            <a:ext cx="7924799" cy="4419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8369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Set-Up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While a smaller lot size itself does not increase throughput it tends to reduce inventory levels and operating expenses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57338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i="1" dirty="0" smtClean="0"/>
              <a:t>An hour lost at a bottleneck is an hour lost for the total systems</a:t>
            </a:r>
          </a:p>
          <a:p>
            <a:pPr marL="0" indent="0">
              <a:buNone/>
            </a:pPr>
            <a:endParaRPr lang="en-GB" sz="4400" i="1" dirty="0"/>
          </a:p>
          <a:p>
            <a:r>
              <a:rPr lang="en-GB" dirty="0" smtClean="0"/>
              <a:t>Therefore 100% utilisation of all bottleneck resources should be a major goal of manufacturing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2473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i="1" dirty="0" smtClean="0"/>
              <a:t>An hour saved at a non-bottleneck is just a mirage</a:t>
            </a:r>
            <a:endParaRPr lang="en-GB" sz="4400" i="1" dirty="0"/>
          </a:p>
        </p:txBody>
      </p:sp>
    </p:spTree>
    <p:extLst>
      <p:ext uri="{BB962C8B-B14F-4D97-AF65-F5344CB8AC3E}">
        <p14:creationId xmlns:p14="http://schemas.microsoft.com/office/powerpoint/2010/main" val="42267090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OPT maintains that the batch sizes for bottleneck resources should be as large as possible</a:t>
            </a:r>
          </a:p>
          <a:p>
            <a:r>
              <a:rPr lang="en-GB" dirty="0" smtClean="0"/>
              <a:t>This relates to the thinking of EOQ and EBQ approaches</a:t>
            </a:r>
          </a:p>
          <a:p>
            <a:r>
              <a:rPr lang="en-GB" dirty="0" smtClean="0"/>
              <a:t>The reason for this, is that if we have many set-ups on a bottleneck resource, the time taken to do these set-ups is non productive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8531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non-bottleneck resources, there is no significant advantage in having large batch sizes (smaller the better)</a:t>
            </a:r>
          </a:p>
          <a:p>
            <a:r>
              <a:rPr lang="en-GB" dirty="0" smtClean="0"/>
              <a:t>The obvious solution is to use variable batch sizes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40104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00200"/>
            <a:ext cx="85344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i="1" dirty="0" smtClean="0"/>
              <a:t>Bottlenecks govern both throughput and inventory in the system</a:t>
            </a:r>
            <a:endParaRPr lang="en-GB" sz="4400" i="1" dirty="0"/>
          </a:p>
        </p:txBody>
      </p:sp>
    </p:spTree>
    <p:extLst>
      <p:ext uri="{BB962C8B-B14F-4D97-AF65-F5344CB8AC3E}">
        <p14:creationId xmlns:p14="http://schemas.microsoft.com/office/powerpoint/2010/main" val="22576248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Originally bottlenecks were believed to limit throughput only temporarily and have little impact on inventory</a:t>
            </a:r>
          </a:p>
          <a:p>
            <a:r>
              <a:rPr lang="en-GB" dirty="0" smtClean="0"/>
              <a:t>OPT argues that inventory is a function of the amount of work required  to keep the bottleneck busy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80255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Lot Sizes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 crucial variable that is closely linked to the inventory and throughput of the organisation</a:t>
            </a:r>
          </a:p>
          <a:p>
            <a:r>
              <a:rPr lang="en-GB" dirty="0" smtClean="0"/>
              <a:t>Traditionally, one lot size was determined as being optimal for the manufacturing process</a:t>
            </a:r>
          </a:p>
          <a:p>
            <a:r>
              <a:rPr lang="en-GB" dirty="0" smtClean="0"/>
              <a:t>OPT differs and maintains there should be two lot sizes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642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Lot Sizes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 one hand the lot size is frequently thought of as one, where one item is moved from one assembly station to another</a:t>
            </a:r>
          </a:p>
          <a:p>
            <a:r>
              <a:rPr lang="en-GB" dirty="0" smtClean="0"/>
              <a:t>Or the lot size can be considered to be infinite since products on the assembly line are very infrequently changed</a:t>
            </a:r>
          </a:p>
          <a:p>
            <a:r>
              <a:rPr lang="en-GB" dirty="0" smtClean="0"/>
              <a:t>Both views are correct depending on the perspective of viewer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0895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Lot sizes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When we say the lot size is one, we are viewing the process from the standpoint of the item or product in production</a:t>
            </a:r>
          </a:p>
          <a:p>
            <a:r>
              <a:rPr lang="en-GB" dirty="0" smtClean="0"/>
              <a:t>When we say infinite, we are viewing it from the standpoint of the resources</a:t>
            </a:r>
          </a:p>
          <a:p>
            <a:r>
              <a:rPr lang="en-GB" dirty="0" smtClean="0"/>
              <a:t>From OPT perspective two lot sizes to be considered in manufacturing are: - (1) The transfer batch- the lot size from the parts point of view and; (2) The lot size from the resource point of 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03152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smtClean="0"/>
              <a:t>The transfer batch may not, and many times should not, be equal to the process batch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80816942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OPT maintains that the manner in which batches are processed is essential to the effective operation of a production system</a:t>
            </a:r>
          </a:p>
          <a:p>
            <a:r>
              <a:rPr lang="en-GB" dirty="0" smtClean="0"/>
              <a:t>If we have 100 units of Stool A to produce this will require processing at various manufacturing resources</a:t>
            </a:r>
          </a:p>
          <a:p>
            <a:r>
              <a:rPr lang="en-GB" dirty="0" smtClean="0"/>
              <a:t>If the transfer and process batches are equal, then the batch of 100 units will not be moved to the painting work-centre until all the stools have been assembled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655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Batch = Transfer Batch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00200"/>
            <a:ext cx="8153399" cy="4876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508942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diagram shows that using this approach, it will take two weeks for the order to be processed</a:t>
            </a:r>
          </a:p>
          <a:p>
            <a:r>
              <a:rPr lang="en-GB" dirty="0" smtClean="0"/>
              <a:t>If the transfer batch is not equal to the process batch, then it is possible to move a part immediately to the following work centre once it has finished it present operation.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89429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Process Batch Not Equal to </a:t>
            </a:r>
            <a:br>
              <a:rPr lang="en-GB" dirty="0" smtClean="0"/>
            </a:br>
            <a:r>
              <a:rPr lang="en-GB" dirty="0" smtClean="0"/>
              <a:t>Transfer Batch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752600"/>
            <a:ext cx="8077199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709919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From the diagram in the previous slide it shows there is a marked reduction in throughput time, which also reduced inventory and operating expenses</a:t>
            </a:r>
          </a:p>
          <a:p>
            <a:r>
              <a:rPr lang="en-GB" dirty="0" smtClean="0"/>
              <a:t>The dashed line represents the fact the painting work-centre is the bottleneck and as such it cannot produce enough parts to maintain full utilisation of the inspection work-centre</a:t>
            </a:r>
          </a:p>
          <a:p>
            <a:r>
              <a:rPr lang="en-GB" dirty="0" smtClean="0"/>
              <a:t>Therefore, it is argued that it is impossible to determine from the outset a single lot size that ‘fits all’ operations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628484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i="1" dirty="0" smtClean="0"/>
              <a:t>The process batch should be variable, not fixed</a:t>
            </a:r>
            <a:endParaRPr lang="en-GB" sz="4400" i="1" dirty="0"/>
          </a:p>
        </p:txBody>
      </p:sp>
    </p:spTree>
    <p:extLst>
      <p:ext uri="{BB962C8B-B14F-4D97-AF65-F5344CB8AC3E}">
        <p14:creationId xmlns:p14="http://schemas.microsoft.com/office/powerpoint/2010/main" val="122180660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>
            <a:normAutofit/>
          </a:bodyPr>
          <a:lstStyle/>
          <a:p>
            <a:r>
              <a:rPr lang="en-GB" dirty="0" smtClean="0"/>
              <a:t>This implies that the process batch size at different work-centres should not be the same</a:t>
            </a:r>
          </a:p>
          <a:p>
            <a:r>
              <a:rPr lang="en-GB" dirty="0" smtClean="0"/>
              <a:t>In the OPT approach, process batches are a function of the schedule and potentially vary by operation and overtime.</a:t>
            </a:r>
          </a:p>
          <a:p>
            <a:r>
              <a:rPr lang="en-GB" dirty="0" smtClean="0"/>
              <a:t>The lot size is established dynamically for each operation and balances inventory cost, set-up costs, component flow requirements, and the need for managerial control and flexibility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66507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 Times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Lead times are used to offset from the identified due date in order to calculate the time to start production or to release the purchase order</a:t>
            </a:r>
          </a:p>
          <a:p>
            <a:r>
              <a:rPr lang="en-GB" dirty="0" smtClean="0"/>
              <a:t>Priorities are assigned to jobs to ensure on time delivery</a:t>
            </a:r>
          </a:p>
          <a:p>
            <a:r>
              <a:rPr lang="en-GB" dirty="0" smtClean="0"/>
              <a:t>The estimated lead time, is in turn, dependent on the estimated queuing time for each operation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486694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 Times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priorities have been established, the capacity of the production process is examined to see if the plan can be met</a:t>
            </a:r>
          </a:p>
          <a:p>
            <a:r>
              <a:rPr lang="en-GB" dirty="0" smtClean="0"/>
              <a:t>Priority and capacity are essentially considered sequentially, not simultaneously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523557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 Times</a:t>
            </a:r>
          </a:p>
        </p:txBody>
      </p:sp>
      <p:pic>
        <p:nvPicPr>
          <p:cNvPr id="7169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752600"/>
            <a:ext cx="7391399" cy="487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Straight Connector 6"/>
          <p:cNvCxnSpPr/>
          <p:nvPr/>
        </p:nvCxnSpPr>
        <p:spPr>
          <a:xfrm>
            <a:off x="8382000" y="1752600"/>
            <a:ext cx="0" cy="3733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233549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 Times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for example we have two painting work-centres then the production lead time for stool A and B is 35 hours</a:t>
            </a:r>
          </a:p>
          <a:p>
            <a:r>
              <a:rPr lang="en-GB" dirty="0" smtClean="0"/>
              <a:t>However, if we have only one painting work-centre then the overall production lead time is in effect 70 hours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47504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 Times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This shows that:</a:t>
            </a:r>
          </a:p>
          <a:p>
            <a:r>
              <a:rPr lang="en-GB" dirty="0" smtClean="0"/>
              <a:t>Actual lead times are not fixed</a:t>
            </a:r>
          </a:p>
          <a:p>
            <a:r>
              <a:rPr lang="en-GB" dirty="0" smtClean="0"/>
              <a:t>Lead times are not known priori</a:t>
            </a:r>
          </a:p>
          <a:p>
            <a:r>
              <a:rPr lang="en-GB" dirty="0" smtClean="0"/>
              <a:t>Depend on the sequencing at the limited capacity or bottleneck resources</a:t>
            </a:r>
          </a:p>
          <a:p>
            <a:r>
              <a:rPr lang="en-GB" dirty="0" smtClean="0"/>
              <a:t>Exact lead times, and hence priorities, cannot be determined in a capacity bound situation unless capacity is considered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74350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i="1" dirty="0" smtClean="0"/>
              <a:t>Capacity and priority should be considered simultaneously, not sequentially</a:t>
            </a:r>
            <a:endParaRPr lang="en-GB" sz="4400" i="1" dirty="0"/>
          </a:p>
        </p:txBody>
      </p:sp>
    </p:spTree>
    <p:extLst>
      <p:ext uri="{BB962C8B-B14F-4D97-AF65-F5344CB8AC3E}">
        <p14:creationId xmlns:p14="http://schemas.microsoft.com/office/powerpoint/2010/main" val="44644396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far the rules are related to the development of correct schedules</a:t>
            </a:r>
          </a:p>
          <a:p>
            <a:r>
              <a:rPr lang="en-GB" dirty="0" smtClean="0"/>
              <a:t>The OPT philosophy identifies a number of barriers to the implementation of these correct schedules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87672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Barriers to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Methods of measuring efficiency</a:t>
            </a:r>
          </a:p>
          <a:p>
            <a:r>
              <a:rPr lang="en-GB" dirty="0" smtClean="0"/>
              <a:t>The expectation of balanced plant loads</a:t>
            </a:r>
          </a:p>
          <a:p>
            <a:r>
              <a:rPr lang="en-GB" dirty="0" smtClean="0"/>
              <a:t>The so-called hockey stick phenomenon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64284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Measures of Efficiency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According to OPT thinking one of the greatest threats to the use of good schedules is the misuse of cost accounting procedures in performance measurement</a:t>
            </a:r>
          </a:p>
          <a:p>
            <a:r>
              <a:rPr lang="en-GB" dirty="0" smtClean="0"/>
              <a:t>Cost accounting principles when used to measure performance, are in conflict with OPT rules 3 &amp; 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972522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Measures of Efficiency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>
            <a:normAutofit/>
          </a:bodyPr>
          <a:lstStyle/>
          <a:p>
            <a:r>
              <a:rPr lang="en-GB" dirty="0" smtClean="0"/>
              <a:t>Traditional cost accounting practice does not differentiate between work at a bottleneck and work at a non-bottleneck resource</a:t>
            </a:r>
          </a:p>
          <a:p>
            <a:r>
              <a:rPr lang="en-GB" dirty="0" smtClean="0"/>
              <a:t>The supervisors of both types of resources are encouraged to seek 100% resource efficiency</a:t>
            </a:r>
          </a:p>
          <a:p>
            <a:r>
              <a:rPr lang="en-GB" dirty="0" smtClean="0"/>
              <a:t>They are measured by their production rates and not by how well their output impacts the output of the total manufacturing organisation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349936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Measures of Efficiency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If the non-bottleneck resource operates at full capacity this will result in costly build-up of inventory and increased operating expenses</a:t>
            </a:r>
          </a:p>
          <a:p>
            <a:r>
              <a:rPr lang="en-GB" dirty="0" smtClean="0"/>
              <a:t>This is because the bottleneck resource cannot absorb all the non-bottleneck resource production</a:t>
            </a:r>
          </a:p>
          <a:p>
            <a:r>
              <a:rPr lang="en-GB" dirty="0" smtClean="0"/>
              <a:t>The performance of the non-bottleneck machines should be measured, not by the amount of WIP but by the volume of usable product produced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8960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Balanced Plant Loads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the utilisation of a given resource is considered too low or too high, schedules are changed to counteract this and to balance the load across the whole plant</a:t>
            </a:r>
          </a:p>
          <a:p>
            <a:r>
              <a:rPr lang="en-GB" dirty="0" smtClean="0"/>
              <a:t>This results in virtually full use of all resources, without consideration of the relationships between resources and the effect of these utilisation levels on the operators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104487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Balanced Plant Loads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An alternative approach to controlling the operation of production is to consider those products that are sold, or will be sold, to customers</a:t>
            </a:r>
          </a:p>
          <a:p>
            <a:r>
              <a:rPr lang="en-GB" dirty="0" smtClean="0"/>
              <a:t>A manufacturing plant should produce only what is ordered by customers or what can reasonably be expected to be ordered by customers</a:t>
            </a:r>
          </a:p>
          <a:p>
            <a:r>
              <a:rPr lang="en-GB" dirty="0" smtClean="0"/>
              <a:t>Each work centre should only produce what is required at the next work centre, and so 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236258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Balanced Plant Loads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reduces costly inventory, saves on operating expenses, and facilitates maximum throughput</a:t>
            </a:r>
          </a:p>
          <a:p>
            <a:r>
              <a:rPr lang="en-GB" dirty="0" smtClean="0"/>
              <a:t>Therefore one should attempt to balance the flow of products through the plant rather than the plant capacity.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975131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i="1" dirty="0" smtClean="0"/>
              <a:t>Balance flow not capacity</a:t>
            </a:r>
            <a:endParaRPr lang="en-GB" sz="4400" i="1" dirty="0"/>
          </a:p>
        </p:txBody>
      </p:sp>
    </p:spTree>
    <p:extLst>
      <p:ext uri="{BB962C8B-B14F-4D97-AF65-F5344CB8AC3E}">
        <p14:creationId xmlns:p14="http://schemas.microsoft.com/office/powerpoint/2010/main" val="216693019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92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Traditionally, the approach was to balance capacity and then attempt a continuous flow through line balancing</a:t>
            </a:r>
          </a:p>
          <a:p>
            <a:r>
              <a:rPr lang="en-GB" dirty="0" smtClean="0"/>
              <a:t>The work involved in manufacturing a product is divided into roughly equivalent elements from the capacity point of view</a:t>
            </a:r>
          </a:p>
          <a:p>
            <a:r>
              <a:rPr lang="en-GB" dirty="0" smtClean="0"/>
              <a:t>The resources involved in the production process are examined and their capacities balanced in order to ensure high utilisation factors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70715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Production involves trying to create a continuous flow of material through these resources</a:t>
            </a:r>
          </a:p>
          <a:p>
            <a:r>
              <a:rPr lang="en-GB" dirty="0" smtClean="0"/>
              <a:t>OPT argues against balancing capacity and for balancing of flow within the plant</a:t>
            </a:r>
          </a:p>
          <a:p>
            <a:r>
              <a:rPr lang="en-GB" dirty="0" smtClean="0"/>
              <a:t>This involves looking at the product and ensuring that there is a continuous flow of material during production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69620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emphasis is on flow of the product rather than on the resources used to produce it</a:t>
            </a:r>
          </a:p>
          <a:p>
            <a:r>
              <a:rPr lang="en-GB" dirty="0" smtClean="0"/>
              <a:t>This leads to identification of bottlenecks, which can then be examined with a view towards an increase in their throughput and the throughput of the whole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690720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OPT approach and JIT approach do not advocate disregarding capacity considerations</a:t>
            </a:r>
          </a:p>
          <a:p>
            <a:r>
              <a:rPr lang="en-GB" dirty="0" smtClean="0"/>
              <a:t>They suggest that production is controlled by considering product flow and capacity considerations simultaneously, not sequentially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08287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Hockey Stick Phenomenon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caused by the conflict between two measurement systems- cost accounting and financial performance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89034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Cost Accounting and Financial Measures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676400"/>
            <a:ext cx="7772399" cy="464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228746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Hockey Stick Phenomenon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At the beginning of each period the plant is driven by cost accounting performance measurements</a:t>
            </a:r>
          </a:p>
          <a:p>
            <a:r>
              <a:rPr lang="en-GB" dirty="0" smtClean="0"/>
              <a:t>Measurements focus on machine and operator efficiency, standard times to produce a part</a:t>
            </a:r>
          </a:p>
          <a:p>
            <a:r>
              <a:rPr lang="en-GB" dirty="0" smtClean="0"/>
              <a:t>To be efficient large batch sizes are run through operations, regardless of whether they are a bottleneck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99280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Hockey Stick Phenomenon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Towards the end of the reporting period management becomes concerned with the performance of the total system</a:t>
            </a:r>
          </a:p>
          <a:p>
            <a:r>
              <a:rPr lang="en-GB" dirty="0" smtClean="0"/>
              <a:t>Efficiencies, the number of set ups, etc. are no longer a consideration, expedited lots are split, overtime is allowed, inefficient machines are put to work-anything to increase shipments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823556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Hockey Stick Phenomenon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OPT approach seeks to measure the performance of the plant as a whole</a:t>
            </a:r>
          </a:p>
          <a:p>
            <a:r>
              <a:rPr lang="en-GB" dirty="0" smtClean="0"/>
              <a:t>This is based on its raw material input and final product output, rather than by measuring only the efficiency of individual operators or machines.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291657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10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i="1" dirty="0" smtClean="0"/>
              <a:t>The sum of local optima is not equal to the optimum of </a:t>
            </a:r>
            <a:r>
              <a:rPr lang="en-GB" sz="4400" i="1" smtClean="0"/>
              <a:t>the whole</a:t>
            </a:r>
            <a:endParaRPr lang="en-GB" sz="4400" i="1"/>
          </a:p>
        </p:txBody>
      </p:sp>
    </p:spTree>
    <p:extLst>
      <p:ext uri="{BB962C8B-B14F-4D97-AF65-F5344CB8AC3E}">
        <p14:creationId xmlns:p14="http://schemas.microsoft.com/office/powerpoint/2010/main" val="691360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4725</TotalTime>
  <Words>2433</Words>
  <Application>Microsoft Office PowerPoint</Application>
  <PresentationFormat>On-screen Show (4:3)</PresentationFormat>
  <Paragraphs>210</Paragraphs>
  <Slides>68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68</vt:i4>
      </vt:variant>
    </vt:vector>
  </HeadingPairs>
  <TitlesOfParts>
    <vt:vector size="69" baseType="lpstr">
      <vt:lpstr>Office Theme</vt:lpstr>
      <vt:lpstr>Optimised Production Technology</vt:lpstr>
      <vt:lpstr>OPT Philosophy</vt:lpstr>
      <vt:lpstr>OPT Goal</vt:lpstr>
      <vt:lpstr>Operational Perspective</vt:lpstr>
      <vt:lpstr>Throughput</vt:lpstr>
      <vt:lpstr>Inventory</vt:lpstr>
      <vt:lpstr>Operating Expenses</vt:lpstr>
      <vt:lpstr>Goal of Manufacturing OPT Perspective</vt:lpstr>
      <vt:lpstr>OPT Philosophy</vt:lpstr>
      <vt:lpstr>OPT Philosophy</vt:lpstr>
      <vt:lpstr>Bottlenecks</vt:lpstr>
      <vt:lpstr>Bottlenecks</vt:lpstr>
      <vt:lpstr>Bottleneck Example</vt:lpstr>
      <vt:lpstr>OPT Relationships between Bottlenecks and Non-Bottlenecks</vt:lpstr>
      <vt:lpstr>Type 1 Relationship</vt:lpstr>
      <vt:lpstr>Type II Relationship</vt:lpstr>
      <vt:lpstr>Type III Relationship</vt:lpstr>
      <vt:lpstr>Type IV Relationship</vt:lpstr>
      <vt:lpstr>Rule 1</vt:lpstr>
      <vt:lpstr>Rule 1</vt:lpstr>
      <vt:lpstr>Rule 2</vt:lpstr>
      <vt:lpstr>Rule 2</vt:lpstr>
      <vt:lpstr>Rule 2</vt:lpstr>
      <vt:lpstr>Set-Up Times</vt:lpstr>
      <vt:lpstr>Set-Up Time at Bottlenecks and  Non-Bottlenecks</vt:lpstr>
      <vt:lpstr>Set-Up Time</vt:lpstr>
      <vt:lpstr>Rule 3</vt:lpstr>
      <vt:lpstr>Rule 4</vt:lpstr>
      <vt:lpstr>Rule 4</vt:lpstr>
      <vt:lpstr>Rule 4</vt:lpstr>
      <vt:lpstr>Rule 5</vt:lpstr>
      <vt:lpstr>Rule 5</vt:lpstr>
      <vt:lpstr>Lot Sizes</vt:lpstr>
      <vt:lpstr>Lot Sizes</vt:lpstr>
      <vt:lpstr>Lot sizes</vt:lpstr>
      <vt:lpstr>Rule 6</vt:lpstr>
      <vt:lpstr>Rule 6</vt:lpstr>
      <vt:lpstr>Process Batch = Transfer Batch</vt:lpstr>
      <vt:lpstr>Rule 6</vt:lpstr>
      <vt:lpstr>Process Batch Not Equal to  Transfer Batch</vt:lpstr>
      <vt:lpstr>Rule 6</vt:lpstr>
      <vt:lpstr>Rule 7</vt:lpstr>
      <vt:lpstr>Rule 7</vt:lpstr>
      <vt:lpstr>Lead Times</vt:lpstr>
      <vt:lpstr>Lead Times</vt:lpstr>
      <vt:lpstr>Lead Times</vt:lpstr>
      <vt:lpstr>Lead Times</vt:lpstr>
      <vt:lpstr>Lead Times</vt:lpstr>
      <vt:lpstr>Rule 8</vt:lpstr>
      <vt:lpstr>Rule 8</vt:lpstr>
      <vt:lpstr>Barriers to Implementation</vt:lpstr>
      <vt:lpstr>Measures of Efficiency</vt:lpstr>
      <vt:lpstr>Measures of Efficiency</vt:lpstr>
      <vt:lpstr>Measures of Efficiency</vt:lpstr>
      <vt:lpstr>Balanced Plant Loads</vt:lpstr>
      <vt:lpstr>Balanced Plant Loads</vt:lpstr>
      <vt:lpstr>Balanced Plant Loads</vt:lpstr>
      <vt:lpstr>Rule 9</vt:lpstr>
      <vt:lpstr>Rule 9</vt:lpstr>
      <vt:lpstr>Rule 9</vt:lpstr>
      <vt:lpstr>Rule 9</vt:lpstr>
      <vt:lpstr>Rule 9</vt:lpstr>
      <vt:lpstr>Hockey Stick Phenomenon </vt:lpstr>
      <vt:lpstr>Cost Accounting and Financial Measures</vt:lpstr>
      <vt:lpstr>Hockey Stick Phenomenon </vt:lpstr>
      <vt:lpstr>Hockey Stick Phenomenon </vt:lpstr>
      <vt:lpstr>Hockey Stick Phenomenon </vt:lpstr>
      <vt:lpstr>Rule 10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Thorn</dc:creator>
  <cp:lastModifiedBy>Andrew Thorn</cp:lastModifiedBy>
  <cp:revision>24</cp:revision>
  <dcterms:created xsi:type="dcterms:W3CDTF">2016-05-24T09:00:10Z</dcterms:created>
  <dcterms:modified xsi:type="dcterms:W3CDTF">2016-08-05T21:21:48Z</dcterms:modified>
</cp:coreProperties>
</file>