
<file path=[Content_Types].xml><?xml version="1.0" encoding="utf-8"?>
<Types xmlns="http://schemas.openxmlformats.org/package/2006/content-types">
  <Override PartName="/ppt/slides/slide1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15.xml" ContentType="application/vnd.openxmlformats-officedocument.presentationml.slide+xml"/>
  <Override PartName="/ppt/viewProps.xml" ContentType="application/vnd.openxmlformats-officedocument.presentationml.viewProps+xml"/>
  <Default Extension="bin" ContentType="application/vnd.openxmlformats-officedocument.presentationml.printerSettings"/>
  <Override PartName="/docProps/core.xml" ContentType="application/vnd.openxmlformats-package.core-properties+xml"/>
  <Default Extension="rels" ContentType="application/vnd.openxmlformats-package.relationships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Default Extension="gif" ContentType="image/gif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sldIdLst>
    <p:sldId id="256" r:id="rId2"/>
    <p:sldId id="257" r:id="rId3"/>
    <p:sldId id="265" r:id="rId4"/>
    <p:sldId id="258" r:id="rId5"/>
    <p:sldId id="273" r:id="rId6"/>
    <p:sldId id="268" r:id="rId7"/>
    <p:sldId id="269" r:id="rId8"/>
    <p:sldId id="270" r:id="rId9"/>
    <p:sldId id="271" r:id="rId10"/>
    <p:sldId id="274" r:id="rId11"/>
    <p:sldId id="259" r:id="rId12"/>
    <p:sldId id="263" r:id="rId13"/>
    <p:sldId id="264" r:id="rId14"/>
    <p:sldId id="266" r:id="rId15"/>
    <p:sldId id="275" r:id="rId16"/>
    <p:sldId id="260" r:id="rId17"/>
    <p:sldId id="276" r:id="rId18"/>
    <p:sldId id="267" r:id="rId19"/>
    <p:sldId id="261" r:id="rId20"/>
    <p:sldId id="277" r:id="rId21"/>
    <p:sldId id="262" r:id="rId22"/>
    <p:sldId id="272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6364" autoAdjust="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64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slide" Target="slides/slide6.xml"/><Relationship Id="rId1" Type="http://schemas.openxmlformats.org/officeDocument/2006/relationships/slideMaster" Target="slideMasters/slideMaster1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9" Type="http://schemas.openxmlformats.org/officeDocument/2006/relationships/slide" Target="slides/slide8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7" Type="http://schemas.openxmlformats.org/officeDocument/2006/relationships/viewProps" Target="viewProps.xml"/><Relationship Id="rId14" Type="http://schemas.openxmlformats.org/officeDocument/2006/relationships/slide" Target="slides/slide13.xml"/><Relationship Id="rId23" Type="http://schemas.openxmlformats.org/officeDocument/2006/relationships/slide" Target="slides/slide22.xml"/><Relationship Id="rId4" Type="http://schemas.openxmlformats.org/officeDocument/2006/relationships/slide" Target="slides/slide3.xml"/><Relationship Id="rId28" Type="http://schemas.openxmlformats.org/officeDocument/2006/relationships/theme" Target="theme/theme1.xml"/><Relationship Id="rId26" Type="http://schemas.openxmlformats.org/officeDocument/2006/relationships/presProps" Target="presProps.xml"/><Relationship Id="rId11" Type="http://schemas.openxmlformats.org/officeDocument/2006/relationships/slide" Target="slides/slide10.xml"/><Relationship Id="rId29" Type="http://schemas.openxmlformats.org/officeDocument/2006/relationships/tableStyles" Target="tableStyles.xml"/><Relationship Id="rId6" Type="http://schemas.openxmlformats.org/officeDocument/2006/relationships/slide" Target="slides/slide5.xml"/><Relationship Id="rId16" Type="http://schemas.openxmlformats.org/officeDocument/2006/relationships/slide" Target="slides/slide1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2" Type="http://schemas.openxmlformats.org/officeDocument/2006/relationships/slide" Target="slides/slide21.xml"/><Relationship Id="rId21" Type="http://schemas.openxmlformats.org/officeDocument/2006/relationships/slide" Target="slides/slide20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00530-6B57-454A-9F68-A0164C8ACBC9}" type="datetimeFigureOut">
              <a:rPr lang="en-US" smtClean="0"/>
              <a:pPr/>
              <a:t>12/1/14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8F654-5A52-8C49-8771-49F49F7FE82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3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3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3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3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Arweiniad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Iddewiaeth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Bywyd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: </a:t>
            </a:r>
            <a:r>
              <a:rPr lang="en-US" dirty="0" err="1" smtClean="0"/>
              <a:t>O’r</a:t>
            </a:r>
            <a:r>
              <a:rPr lang="en-US" dirty="0" smtClean="0"/>
              <a:t> Crud </a:t>
            </a:r>
            <a:r>
              <a:rPr lang="en-US" dirty="0" err="1" smtClean="0"/>
              <a:t>i’r</a:t>
            </a:r>
            <a:r>
              <a:rPr lang="en-US" dirty="0" smtClean="0"/>
              <a:t> </a:t>
            </a:r>
            <a:r>
              <a:rPr lang="en-US" dirty="0" err="1" smtClean="0"/>
              <a:t>Bedd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Dathliadau</a:t>
            </a:r>
            <a:r>
              <a:rPr lang="en-US" dirty="0" smtClean="0"/>
              <a:t> </a:t>
            </a:r>
            <a:r>
              <a:rPr lang="en-US" dirty="0" err="1" smtClean="0"/>
              <a:t>Geni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u="sng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BECHGYN</a:t>
            </a:r>
          </a:p>
          <a:p>
            <a:pPr>
              <a:buNone/>
            </a:pPr>
            <a:r>
              <a:rPr lang="en-US" dirty="0" smtClean="0">
                <a:ea typeface="ＭＳ Ｐゴシック" charset="-128"/>
                <a:cs typeface="ＭＳ Ｐゴシック" charset="-128"/>
              </a:rPr>
              <a:t>	</a:t>
            </a:r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Cyfamod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enwaediad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Brit Milah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gyfer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babanod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wyth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diwrnod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, a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hynny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fel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arwydd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cyfamod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gyda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Duw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cymh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Genesis 17).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Caiff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bachgen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enwi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ystod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seremoni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enwaediad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r>
              <a:rPr lang="en-US" dirty="0" smtClean="0">
                <a:ea typeface="ＭＳ Ｐゴシック" charset="-128"/>
                <a:cs typeface="ＭＳ Ｐゴシック" charset="-128"/>
              </a:rPr>
              <a:t>	</a:t>
            </a:r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Gwaredigaeth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mab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Pidyon ha-Ben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):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arfer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uniongred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roi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statws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arbennig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cyntafanedig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pan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fo’n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30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diwrnod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 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r>
              <a:rPr lang="en-US" dirty="0" smtClean="0">
                <a:ea typeface="ＭＳ Ｐゴシック" charset="-128"/>
                <a:cs typeface="ＭＳ Ｐゴシック" charset="-128"/>
              </a:rPr>
              <a:t>	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Seremoni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gysegru’r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plentyn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Dduw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(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cymh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Numeri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3:44-51).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u="sng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MERCHED</a:t>
            </a:r>
          </a:p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	</a:t>
            </a:r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Diolchgarwch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synagog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gan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rieni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achlysur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genedigaeth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merch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(dim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amser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penodedig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gyfer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).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Caiff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henwi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synagog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tro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cyntaf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mae’r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Torah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cael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ddarllen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ôl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genedigaeth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r>
              <a:rPr lang="en-US" dirty="0" smtClean="0">
                <a:ea typeface="ＭＳ Ｐゴシック" charset="-128"/>
                <a:cs typeface="ＭＳ Ｐゴシック" charset="-128"/>
              </a:rPr>
              <a:t>	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Arferion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Ashkenazi (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canoloesol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):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m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amau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ymweld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â’r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synagog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ôl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genedigaeth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plentyn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mwyn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adrodd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Gomel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i="1" dirty="0" err="1" smtClean="0">
                <a:ea typeface="ＭＳ Ｐゴシック" charset="-128"/>
                <a:cs typeface="ＭＳ Ｐゴシック" charset="-128"/>
              </a:rPr>
              <a:t>bendith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)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ddiolchgarwch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Dduw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r>
              <a:rPr lang="en-US" dirty="0" smtClean="0">
                <a:ea typeface="ＭＳ Ｐゴシック" charset="-128"/>
                <a:cs typeface="ＭＳ Ｐゴシック" charset="-128"/>
              </a:rPr>
              <a:t>	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Arferion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cyfoes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: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rhoi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enw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Hebraeg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ogystal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enw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seciwlar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blentyn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Rheolau</a:t>
            </a:r>
            <a:r>
              <a:rPr lang="en-US" dirty="0" smtClean="0"/>
              <a:t> </a:t>
            </a:r>
            <a:r>
              <a:rPr lang="en-US" dirty="0" err="1" smtClean="0"/>
              <a:t>Purdeb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achlysur</a:t>
            </a:r>
            <a:r>
              <a:rPr lang="en-US" dirty="0" smtClean="0"/>
              <a:t> </a:t>
            </a:r>
            <a:r>
              <a:rPr lang="en-US" dirty="0" err="1" smtClean="0"/>
              <a:t>Geni</a:t>
            </a:r>
            <a:r>
              <a:rPr lang="en-US" dirty="0" smtClean="0"/>
              <a:t> </a:t>
            </a:r>
            <a:r>
              <a:rPr lang="en-US" dirty="0" err="1" smtClean="0"/>
              <a:t>Plentyn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Os </a:t>
            </a:r>
            <a:r>
              <a:rPr lang="en-US" dirty="0" err="1" smtClean="0"/>
              <a:t>yw</a:t>
            </a:r>
            <a:r>
              <a:rPr lang="en-US" dirty="0" smtClean="0"/>
              <a:t> </a:t>
            </a:r>
            <a:r>
              <a:rPr lang="en-US" dirty="0" err="1" smtClean="0"/>
              <a:t>mam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rhoi</a:t>
            </a:r>
            <a:r>
              <a:rPr lang="en-US" dirty="0" smtClean="0"/>
              <a:t> </a:t>
            </a:r>
            <a:r>
              <a:rPr lang="en-US" dirty="0" err="1" smtClean="0"/>
              <a:t>genedigaeth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fachgen</a:t>
            </a:r>
            <a:r>
              <a:rPr lang="en-US" dirty="0" smtClean="0"/>
              <a:t>, </a:t>
            </a:r>
            <a:r>
              <a:rPr lang="en-US" dirty="0" err="1" smtClean="0"/>
              <a:t>caiff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hystyried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ddefodol</a:t>
            </a:r>
            <a:r>
              <a:rPr lang="en-US" dirty="0" smtClean="0"/>
              <a:t> </a:t>
            </a:r>
            <a:r>
              <a:rPr lang="en-US" dirty="0" err="1" smtClean="0"/>
              <a:t>amhur</a:t>
            </a:r>
            <a:r>
              <a:rPr lang="en-US" dirty="0" smtClean="0"/>
              <a:t> am 7 </a:t>
            </a:r>
            <a:r>
              <a:rPr lang="en-US" dirty="0" err="1" smtClean="0"/>
              <a:t>diwrnod</a:t>
            </a:r>
            <a:r>
              <a:rPr lang="en-US" dirty="0" smtClean="0"/>
              <a:t>. </a:t>
            </a:r>
          </a:p>
          <a:p>
            <a:r>
              <a:rPr lang="en-US" dirty="0" smtClean="0"/>
              <a:t>Am 33 </a:t>
            </a:r>
            <a:r>
              <a:rPr lang="en-US" dirty="0" err="1" smtClean="0"/>
              <a:t>diwrnod</a:t>
            </a:r>
            <a:r>
              <a:rPr lang="en-US" dirty="0" smtClean="0"/>
              <a:t> </a:t>
            </a:r>
            <a:r>
              <a:rPr lang="en-US" dirty="0" err="1" smtClean="0"/>
              <a:t>pellach</a:t>
            </a:r>
            <a:r>
              <a:rPr lang="en-US" dirty="0" smtClean="0"/>
              <a:t> </a:t>
            </a:r>
            <a:r>
              <a:rPr lang="en-US" dirty="0" err="1" smtClean="0"/>
              <a:t>ni</a:t>
            </a:r>
            <a:r>
              <a:rPr lang="en-US" dirty="0" smtClean="0"/>
              <a:t> </a:t>
            </a:r>
            <a:r>
              <a:rPr lang="en-US" dirty="0" err="1" smtClean="0"/>
              <a:t>chaiff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fam</a:t>
            </a:r>
            <a:r>
              <a:rPr lang="en-US" dirty="0" smtClean="0"/>
              <a:t> </a:t>
            </a:r>
            <a:r>
              <a:rPr lang="en-US" dirty="0" err="1" smtClean="0"/>
              <a:t>gael</a:t>
            </a:r>
            <a:r>
              <a:rPr lang="en-US" dirty="0" smtClean="0"/>
              <a:t> </a:t>
            </a:r>
            <a:r>
              <a:rPr lang="en-US" dirty="0" err="1" smtClean="0"/>
              <a:t>mynediad</a:t>
            </a:r>
            <a:r>
              <a:rPr lang="en-US" dirty="0" smtClean="0"/>
              <a:t> </a:t>
            </a:r>
            <a:r>
              <a:rPr lang="en-US" dirty="0" err="1" smtClean="0"/>
              <a:t>i’r</a:t>
            </a:r>
            <a:r>
              <a:rPr lang="en-US" dirty="0" smtClean="0"/>
              <a:t> </a:t>
            </a:r>
            <a:r>
              <a:rPr lang="en-US" dirty="0" err="1" smtClean="0"/>
              <a:t>Deml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chyffwrdd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</a:t>
            </a:r>
            <a:r>
              <a:rPr lang="en-US" dirty="0" err="1" smtClean="0"/>
              <a:t>gwrthrychau</a:t>
            </a:r>
            <a:r>
              <a:rPr lang="en-US" dirty="0" smtClean="0"/>
              <a:t> </a:t>
            </a:r>
            <a:r>
              <a:rPr lang="en-US" dirty="0" err="1" smtClean="0"/>
              <a:t>cysegredig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Os </a:t>
            </a:r>
            <a:r>
              <a:rPr lang="en-US" dirty="0" err="1" smtClean="0"/>
              <a:t>yw</a:t>
            </a:r>
            <a:r>
              <a:rPr lang="en-US" dirty="0" smtClean="0"/>
              <a:t> </a:t>
            </a:r>
            <a:r>
              <a:rPr lang="en-US" dirty="0" err="1" smtClean="0"/>
              <a:t>mam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rhoi</a:t>
            </a:r>
            <a:r>
              <a:rPr lang="en-US" dirty="0" smtClean="0"/>
              <a:t> </a:t>
            </a:r>
            <a:r>
              <a:rPr lang="en-US" dirty="0" err="1" smtClean="0"/>
              <a:t>genedigaeth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ferch</a:t>
            </a:r>
            <a:r>
              <a:rPr lang="en-US" dirty="0" smtClean="0"/>
              <a:t>, </a:t>
            </a:r>
            <a:r>
              <a:rPr lang="en-US" dirty="0" err="1" smtClean="0"/>
              <a:t>estynnir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nifer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ddyddiau</a:t>
            </a:r>
            <a:r>
              <a:rPr lang="en-US" dirty="0" smtClean="0"/>
              <a:t> </a:t>
            </a:r>
            <a:r>
              <a:rPr lang="en-US" dirty="0" err="1" smtClean="0"/>
              <a:t>fel</a:t>
            </a:r>
            <a:r>
              <a:rPr lang="en-US" dirty="0" smtClean="0"/>
              <a:t> a </a:t>
            </a:r>
            <a:r>
              <a:rPr lang="en-US" dirty="0" err="1" smtClean="0"/>
              <a:t>ganlyn</a:t>
            </a:r>
            <a:r>
              <a:rPr lang="en-US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14</a:t>
            </a:r>
            <a:r>
              <a:rPr lang="en-US" dirty="0" smtClean="0"/>
              <a:t> </a:t>
            </a:r>
            <a:r>
              <a:rPr lang="en-US" dirty="0" err="1" smtClean="0"/>
              <a:t>diwrnod</a:t>
            </a:r>
            <a:r>
              <a:rPr lang="en-US" dirty="0" smtClean="0"/>
              <a:t> (</a:t>
            </a:r>
            <a:r>
              <a:rPr lang="en-US" dirty="0" err="1" smtClean="0"/>
              <a:t>amhurdeb</a:t>
            </a:r>
            <a:r>
              <a:rPr lang="en-US" dirty="0" smtClean="0"/>
              <a:t> </a:t>
            </a:r>
            <a:r>
              <a:rPr lang="en-US" dirty="0" err="1" smtClean="0"/>
              <a:t>defodol</a:t>
            </a:r>
            <a:r>
              <a:rPr lang="en-US" dirty="0" smtClean="0"/>
              <a:t>)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66</a:t>
            </a:r>
            <a:r>
              <a:rPr lang="en-US" dirty="0" smtClean="0"/>
              <a:t> </a:t>
            </a:r>
            <a:r>
              <a:rPr lang="en-US" dirty="0" err="1" smtClean="0"/>
              <a:t>diwrnod</a:t>
            </a:r>
            <a:r>
              <a:rPr lang="en-US" dirty="0" smtClean="0"/>
              <a:t> (</a:t>
            </a:r>
            <a:r>
              <a:rPr lang="en-US" dirty="0" err="1" smtClean="0"/>
              <a:t>cyfyngiadau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ystod</a:t>
            </a:r>
            <a:r>
              <a:rPr lang="en-US" dirty="0" smtClean="0"/>
              <a:t> </a:t>
            </a:r>
            <a:r>
              <a:rPr lang="en-US" dirty="0" err="1" smtClean="0"/>
              <a:t>cyfnod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misglwyf</a:t>
            </a:r>
            <a:r>
              <a:rPr lang="en-US" dirty="0" smtClean="0"/>
              <a:t> (ac am 7 </a:t>
            </a:r>
            <a:r>
              <a:rPr lang="en-US" dirty="0" err="1" smtClean="0"/>
              <a:t>diwrnod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ôl</a:t>
            </a:r>
            <a:r>
              <a:rPr lang="en-US" dirty="0" smtClean="0"/>
              <a:t> </a:t>
            </a:r>
            <a:r>
              <a:rPr lang="en-US" dirty="0" err="1" smtClean="0"/>
              <a:t>hynny</a:t>
            </a:r>
            <a:r>
              <a:rPr lang="en-US" dirty="0" smtClean="0"/>
              <a:t>) </a:t>
            </a:r>
            <a:r>
              <a:rPr lang="en-US" dirty="0" err="1" smtClean="0"/>
              <a:t>mae’r</a:t>
            </a:r>
            <a:r>
              <a:rPr lang="en-US" dirty="0" smtClean="0"/>
              <a:t> </a:t>
            </a:r>
            <a:r>
              <a:rPr lang="en-US" dirty="0" err="1" smtClean="0"/>
              <a:t>ferch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ddefodol</a:t>
            </a:r>
            <a:r>
              <a:rPr lang="en-US" dirty="0" smtClean="0"/>
              <a:t> </a:t>
            </a:r>
            <a:r>
              <a:rPr lang="en-US" dirty="0" err="1" smtClean="0"/>
              <a:t>amhur</a:t>
            </a:r>
            <a:r>
              <a:rPr lang="en-US" dirty="0" smtClean="0"/>
              <a:t>.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ddiwedd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cyfnod</a:t>
            </a:r>
            <a:r>
              <a:rPr lang="en-US" dirty="0" smtClean="0"/>
              <a:t> </a:t>
            </a:r>
            <a:r>
              <a:rPr lang="en-US" dirty="0" err="1" smtClean="0"/>
              <a:t>hwn</a:t>
            </a:r>
            <a:r>
              <a:rPr lang="en-US" dirty="0" smtClean="0"/>
              <a:t> </a:t>
            </a:r>
            <a:r>
              <a:rPr lang="en-US" dirty="0" err="1" smtClean="0"/>
              <a:t>mae</a:t>
            </a:r>
            <a:r>
              <a:rPr lang="en-US" dirty="0" smtClean="0"/>
              <a:t> </a:t>
            </a:r>
            <a:r>
              <a:rPr lang="en-US" dirty="0" err="1" smtClean="0"/>
              <a:t>disgwyl</a:t>
            </a:r>
            <a:r>
              <a:rPr lang="en-US" dirty="0" smtClean="0"/>
              <a:t> </a:t>
            </a:r>
            <a:r>
              <a:rPr lang="en-US" dirty="0" err="1" smtClean="0"/>
              <a:t>iddi</a:t>
            </a:r>
            <a:r>
              <a:rPr lang="en-US" dirty="0" smtClean="0"/>
              <a:t> hi </a:t>
            </a:r>
            <a:r>
              <a:rPr lang="en-US" dirty="0" err="1" smtClean="0"/>
              <a:t>ymweld</a:t>
            </a:r>
            <a:r>
              <a:rPr lang="en-US" dirty="0" smtClean="0"/>
              <a:t> </a:t>
            </a:r>
            <a:r>
              <a:rPr lang="en-US" dirty="0" err="1" smtClean="0"/>
              <a:t>â’r</a:t>
            </a:r>
            <a:r>
              <a:rPr lang="en-US" dirty="0" smtClean="0"/>
              <a:t> </a:t>
            </a:r>
            <a:r>
              <a:rPr lang="en-US" dirty="0" err="1" smtClean="0"/>
              <a:t>baddon</a:t>
            </a:r>
            <a:r>
              <a:rPr lang="en-US" dirty="0" smtClean="0"/>
              <a:t> </a:t>
            </a:r>
            <a:r>
              <a:rPr lang="en-US" dirty="0" err="1" smtClean="0"/>
              <a:t>defodol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i="1" dirty="0" err="1" smtClean="0"/>
              <a:t>mikveh</a:t>
            </a:r>
            <a:r>
              <a:rPr lang="en-US" dirty="0" smtClean="0"/>
              <a:t>)</a:t>
            </a:r>
            <a:r>
              <a:rPr lang="en-US" dirty="0" smtClean="0"/>
              <a:t> ac </a:t>
            </a:r>
            <a:r>
              <a:rPr lang="en-US" dirty="0" err="1" smtClean="0"/>
              <a:t>ymolchi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llwyr</a:t>
            </a:r>
            <a:r>
              <a:rPr lang="en-US" dirty="0" smtClean="0"/>
              <a:t>.</a:t>
            </a:r>
            <a:endParaRPr lang="en-US" dirty="0" smtClean="0"/>
          </a:p>
          <a:p>
            <a:pPr>
              <a:buNone/>
            </a:pPr>
            <a:r>
              <a:rPr lang="en-US" dirty="0"/>
              <a:t>	</a:t>
            </a: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ea typeface="ＭＳ Ｐゴシック" charset="-128"/>
                <a:cs typeface="ＭＳ Ｐゴシック" charset="-128"/>
              </a:rPr>
              <a:t>Dathliadau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‘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BECHGYN</a:t>
            </a:r>
          </a:p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	Bar Mitzvah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‘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mab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gorchymyn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’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):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bachgen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13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</a:p>
          <a:p>
            <a:pPr>
              <a:buFontTx/>
              <a:buChar char="-"/>
            </a:pPr>
            <a:r>
              <a:rPr lang="en-US" dirty="0" err="1" smtClean="0">
                <a:ea typeface="ＭＳ Ｐゴシック" charset="-128"/>
                <a:cs typeface="ＭＳ Ｐゴシック" charset="-128"/>
              </a:rPr>
              <a:t>Gelwir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arno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ddarllen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sgr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ôl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Torah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mewn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Hebraeg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llafarganu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rhan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Gyfraith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darllen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Proffwydi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</a:t>
            </a:r>
          </a:p>
          <a:p>
            <a:pPr>
              <a:buFontTx/>
              <a:buChar char="-"/>
            </a:pPr>
            <a:r>
              <a:rPr lang="en-US" dirty="0" err="1" smtClean="0">
                <a:ea typeface="ＭＳ Ｐゴシック" charset="-128"/>
                <a:cs typeface="ＭＳ Ｐゴシック" charset="-128"/>
              </a:rPr>
              <a:t>Mae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’n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gwisgo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i="1" dirty="0" err="1" smtClean="0">
                <a:ea typeface="ＭＳ Ｐゴシック" charset="-128"/>
                <a:cs typeface="ＭＳ Ｐゴシック" charset="-128"/>
              </a:rPr>
              <a:t>tefillin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am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tro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cyntaf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</a:p>
          <a:p>
            <a:pPr>
              <a:buFontTx/>
              <a:buChar char="-"/>
            </a:pPr>
            <a:r>
              <a:rPr lang="en-US" dirty="0" err="1" smtClean="0">
                <a:ea typeface="ＭＳ Ｐゴシック" charset="-128"/>
                <a:cs typeface="ＭＳ Ｐゴシック" charset="-128"/>
              </a:rPr>
              <a:t>Derbyn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bendith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dad.</a:t>
            </a:r>
          </a:p>
          <a:p>
            <a:pPr>
              <a:buFontTx/>
              <a:buChar char="-"/>
            </a:pPr>
            <a:r>
              <a:rPr lang="en-US" dirty="0" err="1" smtClean="0">
                <a:ea typeface="ＭＳ Ｐゴシック" charset="-128"/>
                <a:cs typeface="ＭＳ Ｐゴシック" charset="-128"/>
              </a:rPr>
              <a:t>Traddodi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pregeth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neu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ymddiddan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ddiolchgarwch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ystod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pryd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fwyd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(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bwrpas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dathlu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).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MERCHED</a:t>
            </a:r>
            <a:endParaRPr lang="en-US" dirty="0" smtClean="0">
              <a:solidFill>
                <a:srgbClr val="FFFF00"/>
              </a:solidFill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	Bat Chayil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‘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merch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gwroledd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’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–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uniongred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: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12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caiff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ddarllen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synagog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,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ond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nid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Torah. </a:t>
            </a:r>
            <a:endParaRPr lang="en-US" sz="2581" dirty="0" smtClean="0"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endParaRPr lang="en-US" sz="2581" dirty="0" smtClean="0"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r>
              <a:rPr lang="en-US" dirty="0" smtClean="0">
                <a:ea typeface="ＭＳ Ｐゴシック" charset="-128"/>
                <a:cs typeface="ＭＳ Ｐゴシック" charset="-128"/>
              </a:rPr>
              <a:t>	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Bat Mitzvah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‘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merch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gorchymyn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’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–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ceidwadol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diwygiedig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: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sz="2581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sz="258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sz="2581" dirty="0" err="1" smtClean="0">
                <a:ea typeface="ＭＳ Ｐゴシック" charset="-128"/>
                <a:cs typeface="ＭＳ Ｐゴシック" charset="-128"/>
              </a:rPr>
              <a:t>debyg</a:t>
            </a:r>
            <a:r>
              <a:rPr lang="en-US" sz="258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sz="2581" dirty="0" err="1" smtClean="0">
                <a:ea typeface="ＭＳ Ｐゴシック" charset="-128"/>
                <a:cs typeface="ＭＳ Ｐゴシック" charset="-128"/>
              </a:rPr>
              <a:t>i’r</a:t>
            </a:r>
            <a:r>
              <a:rPr lang="en-US" sz="258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sz="2581" dirty="0" err="1" smtClean="0">
                <a:ea typeface="ＭＳ Ｐゴシック" charset="-128"/>
                <a:cs typeface="ＭＳ Ｐゴシック" charset="-128"/>
              </a:rPr>
              <a:t>seremoni</a:t>
            </a:r>
            <a:r>
              <a:rPr lang="en-US" sz="258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sz="2581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sz="258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sz="2581" dirty="0" err="1" smtClean="0">
                <a:ea typeface="ＭＳ Ｐゴシック" charset="-128"/>
                <a:cs typeface="ＭＳ Ｐゴシック" charset="-128"/>
              </a:rPr>
              <a:t>gyfer</a:t>
            </a:r>
            <a:r>
              <a:rPr lang="en-US" sz="258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sz="2581" dirty="0" err="1" smtClean="0">
                <a:ea typeface="ＭＳ Ｐゴシック" charset="-128"/>
                <a:cs typeface="ＭＳ Ｐゴシック" charset="-128"/>
              </a:rPr>
              <a:t>bechgyn</a:t>
            </a:r>
            <a:r>
              <a:rPr lang="en-US" sz="2581" dirty="0" smtClean="0">
                <a:ea typeface="ＭＳ Ｐゴシック" charset="-128"/>
                <a:cs typeface="ＭＳ Ｐゴシック" charset="-128"/>
              </a:rPr>
              <a:t>.</a:t>
            </a:r>
            <a:endParaRPr lang="en-US" sz="2581" dirty="0" smtClean="0">
              <a:ea typeface="ＭＳ Ｐゴシック" charset="-128"/>
              <a:cs typeface="ＭＳ Ｐゴシック" charset="-128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‘</a:t>
            </a:r>
            <a:r>
              <a:rPr lang="en-US" dirty="0" err="1" smtClean="0"/>
              <a:t>Dod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Oed</a:t>
            </a:r>
            <a:r>
              <a:rPr lang="en-US" dirty="0" smtClean="0"/>
              <a:t>’</a:t>
            </a:r>
            <a:endParaRPr lang="en-US" dirty="0"/>
          </a:p>
        </p:txBody>
      </p:sp>
      <p:pic>
        <p:nvPicPr>
          <p:cNvPr id="8" name="Content Placeholder 7" descr="Jewish_boy_reads_Bar_Mitzvah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t="-13554" b="-13554"/>
          <a:stretch>
            <a:fillRect/>
          </a:stretch>
        </p:blipFill>
        <p:spPr/>
      </p:pic>
      <p:pic>
        <p:nvPicPr>
          <p:cNvPr id="9" name="Content Placeholder 8" descr="BAR_MITZVA4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t="-34010" b="-34010"/>
          <a:stretch>
            <a:fillRect/>
          </a:stretch>
        </p:blipFill>
        <p:spPr/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Bywyd</a:t>
            </a:r>
            <a:r>
              <a:rPr lang="en-US" dirty="0" smtClean="0"/>
              <a:t> </a:t>
            </a:r>
            <a:r>
              <a:rPr lang="en-US" dirty="0" err="1" smtClean="0"/>
              <a:t>Teuluol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Disgwylir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blant</a:t>
            </a:r>
            <a:r>
              <a:rPr lang="en-US" dirty="0" smtClean="0"/>
              <a:t> </a:t>
            </a:r>
            <a:r>
              <a:rPr lang="en-US" dirty="0" err="1" smtClean="0"/>
              <a:t>ufuddhau</a:t>
            </a:r>
            <a:r>
              <a:rPr lang="en-US" dirty="0" smtClean="0"/>
              <a:t> </a:t>
            </a:r>
            <a:r>
              <a:rPr lang="en-US" dirty="0" err="1" smtClean="0"/>
              <a:t>i’r</a:t>
            </a:r>
            <a:r>
              <a:rPr lang="en-US" dirty="0" smtClean="0"/>
              <a:t> </a:t>
            </a:r>
            <a:r>
              <a:rPr lang="en-US" dirty="0" err="1" smtClean="0"/>
              <a:t>gorchymyn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anrhydeddu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rhieni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dirty="0" smtClean="0"/>
              <a:t>Exodus 20:12)</a:t>
            </a:r>
            <a:r>
              <a:rPr lang="en-US" dirty="0" smtClean="0"/>
              <a:t> ac </a:t>
            </a:r>
            <a:r>
              <a:rPr lang="en-US" dirty="0" err="1" smtClean="0"/>
              <a:t>i’w</a:t>
            </a:r>
            <a:r>
              <a:rPr lang="en-US" dirty="0" smtClean="0"/>
              <a:t> </a:t>
            </a:r>
            <a:r>
              <a:rPr lang="en-US" dirty="0" err="1" smtClean="0"/>
              <a:t>parchu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Lef</a:t>
            </a:r>
            <a:r>
              <a:rPr lang="en-US" dirty="0" smtClean="0"/>
              <a:t>. </a:t>
            </a:r>
            <a:r>
              <a:rPr lang="en-US" dirty="0" smtClean="0"/>
              <a:t>19:3).</a:t>
            </a:r>
            <a:endParaRPr lang="en-US" dirty="0" smtClean="0"/>
          </a:p>
          <a:p>
            <a:r>
              <a:rPr lang="en-US" dirty="0" err="1" smtClean="0"/>
              <a:t>Disgwylir</a:t>
            </a:r>
            <a:r>
              <a:rPr lang="en-US" dirty="0" smtClean="0"/>
              <a:t> </a:t>
            </a:r>
            <a:r>
              <a:rPr lang="en-US" dirty="0" err="1" smtClean="0"/>
              <a:t>iddynt</a:t>
            </a:r>
            <a:r>
              <a:rPr lang="en-US" dirty="0" smtClean="0"/>
              <a:t> </a:t>
            </a:r>
            <a:r>
              <a:rPr lang="en-US" dirty="0" err="1" smtClean="0"/>
              <a:t>ddarparu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r>
              <a:rPr lang="en-US" dirty="0" smtClean="0"/>
              <a:t> a </a:t>
            </a:r>
            <a:r>
              <a:rPr lang="en-US" dirty="0" err="1" smtClean="0"/>
              <a:t>diod</a:t>
            </a:r>
            <a:r>
              <a:rPr lang="en-US" dirty="0" smtClean="0"/>
              <a:t>, </a:t>
            </a:r>
            <a:r>
              <a:rPr lang="en-US" dirty="0" err="1" smtClean="0"/>
              <a:t>dillad</a:t>
            </a:r>
            <a:r>
              <a:rPr lang="en-US" dirty="0" smtClean="0"/>
              <a:t> a </a:t>
            </a:r>
            <a:r>
              <a:rPr lang="en-US" dirty="0" err="1" smtClean="0"/>
              <a:t>thrafnidiaeth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gyfer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rhieni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</a:rPr>
              <a:t>	Mae tri </a:t>
            </a:r>
            <a:r>
              <a:rPr lang="en-US" dirty="0" err="1" smtClean="0">
                <a:solidFill>
                  <a:srgbClr val="FFFF00"/>
                </a:solidFill>
              </a:rPr>
              <a:t>phartner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mewn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dyn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sef</a:t>
            </a:r>
            <a:r>
              <a:rPr lang="en-US" dirty="0" smtClean="0">
                <a:solidFill>
                  <a:srgbClr val="FFFF00"/>
                </a:solidFill>
              </a:rPr>
              <a:t> yr Un </a:t>
            </a:r>
            <a:r>
              <a:rPr lang="en-US" dirty="0" err="1" smtClean="0">
                <a:solidFill>
                  <a:srgbClr val="FFFF00"/>
                </a:solidFill>
              </a:rPr>
              <a:t>Sanctaidd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bendithied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Enw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y</a:t>
            </a:r>
            <a:r>
              <a:rPr lang="en-US" dirty="0" smtClean="0">
                <a:solidFill>
                  <a:srgbClr val="FFFF00"/>
                </a:solidFill>
              </a:rPr>
              <a:t> tad, </a:t>
            </a:r>
            <a:r>
              <a:rPr lang="en-US" dirty="0" err="1" smtClean="0">
                <a:solidFill>
                  <a:srgbClr val="FFFF00"/>
                </a:solidFill>
              </a:rPr>
              <a:t>a’r</a:t>
            </a:r>
            <a:r>
              <a:rPr lang="en-US" dirty="0" smtClean="0">
                <a:solidFill>
                  <a:srgbClr val="FFFF00"/>
                </a:solidFill>
              </a:rPr>
              <a:t> fam. Pan </a:t>
            </a:r>
            <a:r>
              <a:rPr lang="en-US" dirty="0" err="1" smtClean="0">
                <a:solidFill>
                  <a:srgbClr val="FFFF00"/>
                </a:solidFill>
              </a:rPr>
              <a:t>fo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anrhydeddu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ei</a:t>
            </a:r>
            <a:r>
              <a:rPr lang="en-US" dirty="0" smtClean="0">
                <a:solidFill>
                  <a:srgbClr val="FFFF00"/>
                </a:solidFill>
              </a:rPr>
              <a:t> dad </a:t>
            </a:r>
            <a:r>
              <a:rPr lang="en-US" dirty="0" err="1" smtClean="0">
                <a:solidFill>
                  <a:srgbClr val="FFFF00"/>
                </a:solidFill>
              </a:rPr>
              <a:t>a’i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fam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dywed</a:t>
            </a:r>
            <a:r>
              <a:rPr lang="en-US" dirty="0" smtClean="0">
                <a:solidFill>
                  <a:srgbClr val="FFFF00"/>
                </a:solidFill>
              </a:rPr>
              <a:t> yr Un </a:t>
            </a:r>
            <a:r>
              <a:rPr lang="en-US" dirty="0" err="1" smtClean="0">
                <a:solidFill>
                  <a:srgbClr val="FFFF00"/>
                </a:solidFill>
              </a:rPr>
              <a:t>Sanctaidd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bendithied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Enw</a:t>
            </a:r>
            <a:r>
              <a:rPr lang="en-US" dirty="0" smtClean="0">
                <a:solidFill>
                  <a:srgbClr val="FFFF00"/>
                </a:solidFill>
              </a:rPr>
              <a:t>: ‘</a:t>
            </a:r>
            <a:r>
              <a:rPr lang="en-US" dirty="0" err="1" smtClean="0">
                <a:solidFill>
                  <a:srgbClr val="FFFF00"/>
                </a:solidFill>
              </a:rPr>
              <a:t>Byddaf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rhoi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gwobr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iddynt</a:t>
            </a:r>
            <a:r>
              <a:rPr lang="en-US" dirty="0" smtClean="0">
                <a:solidFill>
                  <a:srgbClr val="FFFF00"/>
                </a:solidFill>
              </a:rPr>
              <a:t>, a </a:t>
            </a:r>
            <a:r>
              <a:rPr lang="en-US" dirty="0" err="1" smtClean="0">
                <a:solidFill>
                  <a:srgbClr val="FFFF00"/>
                </a:solidFill>
              </a:rPr>
              <a:t>hynny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fel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baen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wedi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preswylio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plith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a’u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bod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wedi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fy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anrhydeddu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i</a:t>
            </a:r>
            <a:r>
              <a:rPr lang="en-US" dirty="0" smtClean="0">
                <a:solidFill>
                  <a:srgbClr val="FFFF00"/>
                </a:solidFill>
              </a:rPr>
              <a:t>’ </a:t>
            </a:r>
            <a:r>
              <a:rPr lang="en-US" dirty="0" smtClean="0">
                <a:solidFill>
                  <a:srgbClr val="FFFF00"/>
                </a:solidFill>
              </a:rPr>
              <a:t>(</a:t>
            </a:r>
            <a:r>
              <a:rPr lang="en-US" dirty="0" err="1" smtClean="0">
                <a:solidFill>
                  <a:srgbClr val="FFFF00"/>
                </a:solidFill>
              </a:rPr>
              <a:t>b</a:t>
            </a:r>
            <a:r>
              <a:rPr lang="en-US" dirty="0" smtClean="0">
                <a:solidFill>
                  <a:srgbClr val="FFFF00"/>
                </a:solidFill>
              </a:rPr>
              <a:t>. </a:t>
            </a:r>
            <a:r>
              <a:rPr lang="en-US" dirty="0" err="1" smtClean="0">
                <a:solidFill>
                  <a:srgbClr val="FFFF00"/>
                </a:solidFill>
              </a:rPr>
              <a:t>Kiddushin</a:t>
            </a:r>
            <a:r>
              <a:rPr lang="en-US" dirty="0" smtClean="0">
                <a:solidFill>
                  <a:srgbClr val="FFFF00"/>
                </a:solidFill>
              </a:rPr>
              <a:t> 30b).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Rheolau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Mae</a:t>
            </a:r>
            <a:r>
              <a:rPr lang="en-US" dirty="0" err="1" smtClean="0"/>
              <a:t>’n</a:t>
            </a:r>
            <a:r>
              <a:rPr lang="en-US" dirty="0" smtClean="0"/>
              <a:t> </a:t>
            </a:r>
            <a:r>
              <a:rPr lang="en-US" dirty="0" err="1" smtClean="0"/>
              <a:t>rhaid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fwyd</a:t>
            </a:r>
            <a:r>
              <a:rPr lang="en-US" dirty="0" smtClean="0"/>
              <a:t> </a:t>
            </a:r>
            <a:r>
              <a:rPr lang="en-US" dirty="0" err="1" smtClean="0"/>
              <a:t>fod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ddefodol</a:t>
            </a:r>
            <a:r>
              <a:rPr lang="en-US" dirty="0" smtClean="0"/>
              <a:t> </a:t>
            </a:r>
            <a:r>
              <a:rPr lang="en-US" dirty="0" err="1" smtClean="0"/>
              <a:t>dderbyniol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i="1" dirty="0" smtClean="0"/>
              <a:t>kosher</a:t>
            </a:r>
            <a:r>
              <a:rPr lang="en-US" dirty="0" smtClean="0"/>
              <a:t>),</a:t>
            </a:r>
            <a:r>
              <a:rPr lang="en-US" dirty="0" smtClean="0"/>
              <a:t> </a:t>
            </a:r>
            <a:r>
              <a:rPr lang="en-US" dirty="0" err="1" smtClean="0"/>
              <a:t>oherwydd</a:t>
            </a:r>
            <a:r>
              <a:rPr lang="en-US" dirty="0" smtClean="0"/>
              <a:t> </a:t>
            </a:r>
            <a:r>
              <a:rPr lang="en-US" dirty="0" err="1" smtClean="0"/>
              <a:t>rhoddwyd</a:t>
            </a:r>
            <a:r>
              <a:rPr lang="en-US" dirty="0" smtClean="0"/>
              <a:t> </a:t>
            </a:r>
            <a:r>
              <a:rPr lang="en-US" dirty="0" err="1" smtClean="0"/>
              <a:t>deddfau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r>
              <a:rPr lang="en-US" dirty="0" smtClean="0"/>
              <a:t> (</a:t>
            </a:r>
            <a:r>
              <a:rPr lang="en-US" i="1" dirty="0" err="1" smtClean="0"/>
              <a:t>kashrut</a:t>
            </a:r>
            <a:r>
              <a:rPr lang="en-US" dirty="0" smtClean="0"/>
              <a:t>)</a:t>
            </a:r>
            <a:r>
              <a:rPr lang="en-US" dirty="0" smtClean="0"/>
              <a:t> </a:t>
            </a:r>
            <a:r>
              <a:rPr lang="en-US" dirty="0" err="1" smtClean="0"/>
              <a:t>gan</a:t>
            </a:r>
            <a:r>
              <a:rPr lang="en-US" dirty="0" smtClean="0"/>
              <a:t> </a:t>
            </a:r>
            <a:r>
              <a:rPr lang="en-US" dirty="0" err="1" smtClean="0"/>
              <a:t>Dduw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Fynydd</a:t>
            </a:r>
            <a:r>
              <a:rPr lang="en-US" dirty="0" smtClean="0"/>
              <a:t> </a:t>
            </a:r>
            <a:r>
              <a:rPr lang="en-US" dirty="0" err="1" smtClean="0"/>
              <a:t>Seinai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Cofnodir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rheolau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dderbyniol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Lefiticus</a:t>
            </a:r>
            <a:r>
              <a:rPr lang="en-US" dirty="0" smtClean="0"/>
              <a:t> 11 a </a:t>
            </a:r>
            <a:r>
              <a:rPr lang="en-US" dirty="0" err="1" smtClean="0"/>
              <a:t>Deuteronomium</a:t>
            </a:r>
            <a:r>
              <a:rPr lang="en-US" dirty="0" smtClean="0"/>
              <a:t> 14</a:t>
            </a:r>
            <a:r>
              <a:rPr lang="en-US" dirty="0" smtClean="0"/>
              <a:t>:3-21.</a:t>
            </a:r>
            <a:endParaRPr lang="en-US" dirty="0" smtClean="0"/>
          </a:p>
          <a:p>
            <a:pPr lvl="1"/>
            <a:r>
              <a:rPr lang="en-US" dirty="0" smtClean="0"/>
              <a:t>Ni </a:t>
            </a:r>
            <a:r>
              <a:rPr lang="en-US" dirty="0" err="1" smtClean="0"/>
              <a:t>ellir</a:t>
            </a:r>
            <a:r>
              <a:rPr lang="en-US" dirty="0" smtClean="0"/>
              <a:t> </a:t>
            </a:r>
            <a:r>
              <a:rPr lang="en-US" dirty="0" err="1" smtClean="0"/>
              <a:t>ond</a:t>
            </a:r>
            <a:r>
              <a:rPr lang="en-US" dirty="0" smtClean="0"/>
              <a:t> </a:t>
            </a:r>
            <a:r>
              <a:rPr lang="en-US" dirty="0" err="1" smtClean="0"/>
              <a:t>bwyta</a:t>
            </a:r>
            <a:r>
              <a:rPr lang="en-US" dirty="0" smtClean="0"/>
              <a:t> </a:t>
            </a:r>
            <a:r>
              <a:rPr lang="en-US" dirty="0" err="1" smtClean="0"/>
              <a:t>anifeiliaid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â</a:t>
            </a:r>
            <a:r>
              <a:rPr lang="en-US" dirty="0" smtClean="0"/>
              <a:t> </a:t>
            </a:r>
            <a:r>
              <a:rPr lang="en-US" dirty="0" err="1" smtClean="0"/>
              <a:t>charnau</a:t>
            </a:r>
            <a:r>
              <a:rPr lang="en-US" dirty="0" smtClean="0"/>
              <a:t> </a:t>
            </a:r>
            <a:r>
              <a:rPr lang="en-US" dirty="0" err="1" smtClean="0"/>
              <a:t>wedi</a:t>
            </a:r>
            <a:r>
              <a:rPr lang="en-US" dirty="0" smtClean="0"/>
              <a:t> </a:t>
            </a:r>
            <a:r>
              <a:rPr lang="en-US" dirty="0" err="1" smtClean="0"/>
              <a:t>hollti</a:t>
            </a:r>
            <a:r>
              <a:rPr lang="en-US" dirty="0" smtClean="0"/>
              <a:t> (</a:t>
            </a:r>
            <a:r>
              <a:rPr lang="en-US" dirty="0" err="1" smtClean="0"/>
              <a:t>e</a:t>
            </a:r>
            <a:r>
              <a:rPr lang="en-US" dirty="0" err="1" smtClean="0"/>
              <a:t>.e</a:t>
            </a:r>
            <a:r>
              <a:rPr lang="en-US" dirty="0" smtClean="0"/>
              <a:t>. </a:t>
            </a:r>
            <a:r>
              <a:rPr lang="en-US" dirty="0" err="1" smtClean="0"/>
              <a:t>gwartheg</a:t>
            </a:r>
            <a:r>
              <a:rPr lang="en-US" dirty="0" smtClean="0"/>
              <a:t> a </a:t>
            </a:r>
            <a:r>
              <a:rPr lang="en-US" dirty="0" err="1" smtClean="0"/>
              <a:t>defaid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 smtClean="0"/>
              <a:t>Rhestr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adar</a:t>
            </a:r>
            <a:r>
              <a:rPr lang="en-US" dirty="0" smtClean="0"/>
              <a:t> </a:t>
            </a:r>
            <a:r>
              <a:rPr lang="en-US" dirty="0" err="1" smtClean="0"/>
              <a:t>gwaharddedig</a:t>
            </a:r>
            <a:r>
              <a:rPr lang="en-US" dirty="0" smtClean="0"/>
              <a:t> (</a:t>
            </a:r>
            <a:r>
              <a:rPr lang="en-US" dirty="0" err="1" smtClean="0"/>
              <a:t>eryr</a:t>
            </a:r>
            <a:r>
              <a:rPr lang="en-US" dirty="0" smtClean="0"/>
              <a:t>, </a:t>
            </a:r>
            <a:r>
              <a:rPr lang="en-US" dirty="0" err="1" smtClean="0"/>
              <a:t>tylluan</a:t>
            </a:r>
            <a:r>
              <a:rPr lang="en-US" dirty="0" smtClean="0"/>
              <a:t>, </a:t>
            </a:r>
            <a:r>
              <a:rPr lang="en-US" dirty="0" err="1" smtClean="0"/>
              <a:t>cigfran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 smtClean="0"/>
              <a:t>Caniateir</a:t>
            </a:r>
            <a:r>
              <a:rPr lang="en-US" dirty="0" smtClean="0"/>
              <a:t> </a:t>
            </a:r>
            <a:r>
              <a:rPr lang="en-US" dirty="0" err="1" smtClean="0"/>
              <a:t>pysgod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ag</a:t>
            </a:r>
            <a:r>
              <a:rPr lang="en-US" dirty="0" smtClean="0"/>
              <a:t> </a:t>
            </a:r>
            <a:r>
              <a:rPr lang="en-US" dirty="0" err="1" smtClean="0"/>
              <a:t>esgyll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cyrff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Kashrut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dull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ladd</a:t>
            </a:r>
            <a:r>
              <a:rPr lang="en-US" dirty="0" smtClean="0"/>
              <a:t> </a:t>
            </a:r>
            <a:r>
              <a:rPr lang="en-US" dirty="0" err="1" smtClean="0"/>
              <a:t>anifeiliaid</a:t>
            </a:r>
            <a:r>
              <a:rPr lang="en-US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-</a:t>
            </a:r>
            <a:r>
              <a:rPr lang="en-US" dirty="0" smtClean="0"/>
              <a:t> </a:t>
            </a:r>
            <a:r>
              <a:rPr lang="en-US" dirty="0" err="1" smtClean="0"/>
              <a:t>Dywed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Talmwd</a:t>
            </a:r>
            <a:r>
              <a:rPr lang="en-US" dirty="0" smtClean="0"/>
              <a:t> </a:t>
            </a:r>
            <a:r>
              <a:rPr lang="en-US" dirty="0" err="1" smtClean="0"/>
              <a:t>bod</a:t>
            </a:r>
            <a:r>
              <a:rPr lang="en-US" dirty="0" smtClean="0"/>
              <a:t> </a:t>
            </a:r>
            <a:r>
              <a:rPr lang="en-US" dirty="0" err="1" smtClean="0"/>
              <a:t>Duw</a:t>
            </a:r>
            <a:r>
              <a:rPr lang="en-US" dirty="0" smtClean="0"/>
              <a:t> </a:t>
            </a:r>
            <a:r>
              <a:rPr lang="en-US" dirty="0" err="1" smtClean="0"/>
              <a:t>wedi</a:t>
            </a:r>
            <a:r>
              <a:rPr lang="en-US" dirty="0" smtClean="0"/>
              <a:t> </a:t>
            </a:r>
            <a:r>
              <a:rPr lang="en-US" dirty="0" err="1" smtClean="0"/>
              <a:t>esbonio’r</a:t>
            </a:r>
            <a:r>
              <a:rPr lang="en-US" dirty="0" smtClean="0"/>
              <a:t> dull </a:t>
            </a:r>
            <a:r>
              <a:rPr lang="en-US" dirty="0" err="1" smtClean="0"/>
              <a:t>hwn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Moses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Fynydd</a:t>
            </a:r>
            <a:r>
              <a:rPr lang="en-US" dirty="0" smtClean="0"/>
              <a:t> </a:t>
            </a:r>
            <a:r>
              <a:rPr lang="en-US" dirty="0" err="1" smtClean="0"/>
              <a:t>Seinai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-</a:t>
            </a:r>
            <a:r>
              <a:rPr lang="en-US" dirty="0" smtClean="0"/>
              <a:t> </a:t>
            </a:r>
            <a:r>
              <a:rPr lang="en-US" dirty="0" err="1" smtClean="0"/>
              <a:t>ni</a:t>
            </a:r>
            <a:r>
              <a:rPr lang="en-US" dirty="0" smtClean="0"/>
              <a:t> </a:t>
            </a:r>
            <a:r>
              <a:rPr lang="en-US" dirty="0" err="1" smtClean="0"/>
              <a:t>ddylid</a:t>
            </a:r>
            <a:r>
              <a:rPr lang="en-US" dirty="0" smtClean="0"/>
              <a:t> </a:t>
            </a:r>
            <a:r>
              <a:rPr lang="en-US" dirty="0" err="1" smtClean="0"/>
              <a:t>bwyta</a:t>
            </a:r>
            <a:r>
              <a:rPr lang="en-US" dirty="0" smtClean="0"/>
              <a:t> </a:t>
            </a:r>
            <a:r>
              <a:rPr lang="en-US" dirty="0" err="1" smtClean="0"/>
              <a:t>unrhyw</a:t>
            </a:r>
            <a:r>
              <a:rPr lang="en-US" dirty="0" smtClean="0"/>
              <a:t> </a:t>
            </a:r>
            <a:r>
              <a:rPr lang="en-US" dirty="0" err="1" smtClean="0"/>
              <a:t>anifail</a:t>
            </a:r>
            <a:r>
              <a:rPr lang="en-US" dirty="0" smtClean="0"/>
              <a:t> </a:t>
            </a:r>
            <a:r>
              <a:rPr lang="en-US" dirty="0" err="1" smtClean="0"/>
              <a:t>â</a:t>
            </a:r>
            <a:r>
              <a:rPr lang="en-US" dirty="0" smtClean="0"/>
              <a:t> </a:t>
            </a:r>
            <a:r>
              <a:rPr lang="en-US" dirty="0" err="1" smtClean="0"/>
              <a:t>nam</a:t>
            </a:r>
            <a:r>
              <a:rPr lang="en-US" dirty="0" smtClean="0"/>
              <a:t> </a:t>
            </a:r>
            <a:r>
              <a:rPr lang="en-US" dirty="0" err="1" smtClean="0"/>
              <a:t>difrifol</a:t>
            </a:r>
            <a:r>
              <a:rPr lang="en-US" dirty="0" smtClean="0"/>
              <a:t> </a:t>
            </a:r>
            <a:r>
              <a:rPr lang="en-US" dirty="0" err="1" smtClean="0"/>
              <a:t>arno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dirty="0" smtClean="0"/>
              <a:t>Exodus 22:31 </a:t>
            </a:r>
            <a:r>
              <a:rPr lang="en-US" dirty="0" err="1" smtClean="0"/>
              <a:t>a’r</a:t>
            </a:r>
            <a:r>
              <a:rPr lang="en-US" dirty="0" smtClean="0"/>
              <a:t> </a:t>
            </a:r>
            <a:r>
              <a:rPr lang="en-US" dirty="0" err="1" smtClean="0"/>
              <a:t>Mishnah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	-</a:t>
            </a:r>
            <a:r>
              <a:rPr lang="en-US" dirty="0" smtClean="0"/>
              <a:t> </a:t>
            </a:r>
            <a:r>
              <a:rPr lang="en-US" dirty="0" err="1" smtClean="0"/>
              <a:t>dylid</a:t>
            </a:r>
            <a:r>
              <a:rPr lang="en-US" dirty="0" smtClean="0"/>
              <a:t> </a:t>
            </a:r>
            <a:r>
              <a:rPr lang="en-US" dirty="0" err="1" smtClean="0"/>
              <a:t>sicrhau</a:t>
            </a:r>
            <a:r>
              <a:rPr lang="en-US" dirty="0" smtClean="0"/>
              <a:t> </a:t>
            </a:r>
            <a:r>
              <a:rPr lang="en-US" dirty="0" err="1" smtClean="0"/>
              <a:t>marwolaeth</a:t>
            </a:r>
            <a:r>
              <a:rPr lang="en-US" dirty="0" smtClean="0"/>
              <a:t> </a:t>
            </a:r>
            <a:r>
              <a:rPr lang="en-US" dirty="0" err="1" smtClean="0"/>
              <a:t>mor</a:t>
            </a:r>
            <a:r>
              <a:rPr lang="en-US" dirty="0" smtClean="0"/>
              <a:t> </a:t>
            </a:r>
            <a:r>
              <a:rPr lang="en-US" dirty="0" err="1" smtClean="0"/>
              <a:t>ddi-boen</a:t>
            </a:r>
            <a:r>
              <a:rPr lang="en-US" dirty="0" smtClean="0"/>
              <a:t> </a:t>
            </a:r>
            <a:r>
              <a:rPr lang="en-US" dirty="0" err="1" smtClean="0"/>
              <a:t>ag</a:t>
            </a:r>
            <a:r>
              <a:rPr lang="en-US" dirty="0" smtClean="0"/>
              <a:t> </a:t>
            </a:r>
            <a:r>
              <a:rPr lang="en-US" dirty="0" err="1" smtClean="0"/>
              <a:t>sy’n</a:t>
            </a:r>
            <a:r>
              <a:rPr lang="en-US" dirty="0" smtClean="0"/>
              <a:t> </a:t>
            </a:r>
            <a:r>
              <a:rPr lang="en-US" dirty="0" err="1" smtClean="0"/>
              <a:t>bosibl</a:t>
            </a:r>
            <a:r>
              <a:rPr lang="en-US" dirty="0" smtClean="0"/>
              <a:t> </a:t>
            </a:r>
            <a:r>
              <a:rPr lang="en-US" dirty="0" err="1" smtClean="0"/>
              <a:t>i’r</a:t>
            </a:r>
            <a:r>
              <a:rPr lang="en-US" dirty="0" smtClean="0"/>
              <a:t> </a:t>
            </a:r>
            <a:r>
              <a:rPr lang="en-US" dirty="0" err="1" smtClean="0"/>
              <a:t>anifail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Talmwd</a:t>
            </a:r>
            <a:r>
              <a:rPr lang="en-US" dirty="0" smtClean="0"/>
              <a:t>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Rheolau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/>
              <a:t>‘</a:t>
            </a:r>
            <a:r>
              <a:rPr lang="en-US" dirty="0" err="1" smtClean="0"/>
              <a:t>Nid</a:t>
            </a:r>
            <a:r>
              <a:rPr lang="en-US" dirty="0" smtClean="0"/>
              <a:t> </a:t>
            </a:r>
            <a:r>
              <a:rPr lang="en-US" dirty="0" err="1" smtClean="0"/>
              <a:t>wyt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ferwi</a:t>
            </a:r>
            <a:r>
              <a:rPr lang="en-US" dirty="0" smtClean="0"/>
              <a:t> </a:t>
            </a:r>
            <a:r>
              <a:rPr lang="en-US" dirty="0" err="1" smtClean="0"/>
              <a:t>myn</a:t>
            </a:r>
            <a:r>
              <a:rPr lang="en-US" dirty="0" smtClean="0"/>
              <a:t> </a:t>
            </a:r>
            <a:r>
              <a:rPr lang="en-US" dirty="0" err="1" smtClean="0"/>
              <a:t>gafr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llaeth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fam</a:t>
            </a:r>
            <a:r>
              <a:rPr lang="en-US" dirty="0" smtClean="0"/>
              <a:t>’ </a:t>
            </a:r>
            <a:r>
              <a:rPr lang="en-US" dirty="0" smtClean="0"/>
              <a:t>(Exodus 23:19)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err="1" smtClean="0"/>
              <a:t>Gwaharddiad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erbyn</a:t>
            </a:r>
            <a:r>
              <a:rPr lang="en-US" dirty="0" smtClean="0"/>
              <a:t> </a:t>
            </a:r>
            <a:r>
              <a:rPr lang="en-US" dirty="0" err="1" smtClean="0"/>
              <a:t>coginio</a:t>
            </a:r>
            <a:r>
              <a:rPr lang="en-US" dirty="0" smtClean="0"/>
              <a:t> a </a:t>
            </a:r>
            <a:r>
              <a:rPr lang="en-US" dirty="0" err="1" smtClean="0"/>
              <a:t>bwyta</a:t>
            </a:r>
            <a:r>
              <a:rPr lang="en-US" dirty="0" smtClean="0"/>
              <a:t> cig a </a:t>
            </a:r>
            <a:r>
              <a:rPr lang="en-US" dirty="0" err="1" smtClean="0"/>
              <a:t>llaeth</a:t>
            </a:r>
            <a:r>
              <a:rPr lang="en-US" dirty="0" smtClean="0"/>
              <a:t> </a:t>
            </a:r>
            <a:r>
              <a:rPr lang="en-US" dirty="0" err="1" smtClean="0"/>
              <a:t>gyda’i</a:t>
            </a:r>
            <a:r>
              <a:rPr lang="en-US" dirty="0" smtClean="0"/>
              <a:t> </a:t>
            </a:r>
            <a:r>
              <a:rPr lang="en-US" dirty="0" err="1" smtClean="0"/>
              <a:t>gilydd</a:t>
            </a:r>
            <a:r>
              <a:rPr lang="en-US" dirty="0" smtClean="0"/>
              <a:t>..</a:t>
            </a:r>
          </a:p>
          <a:p>
            <a:r>
              <a:rPr lang="en-US" dirty="0" err="1" smtClean="0"/>
              <a:t>Rhaid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gyfnod</a:t>
            </a:r>
            <a:r>
              <a:rPr lang="en-US" dirty="0" smtClean="0"/>
              <a:t> </a:t>
            </a:r>
            <a:r>
              <a:rPr lang="en-US" dirty="0" err="1" smtClean="0"/>
              <a:t>penodedig</a:t>
            </a:r>
            <a:r>
              <a:rPr lang="en-US" dirty="0" smtClean="0"/>
              <a:t> </a:t>
            </a:r>
            <a:r>
              <a:rPr lang="en-US" dirty="0" err="1" smtClean="0"/>
              <a:t>fynd</a:t>
            </a:r>
            <a:r>
              <a:rPr lang="en-US" dirty="0" smtClean="0"/>
              <a:t> </a:t>
            </a:r>
            <a:r>
              <a:rPr lang="en-US" dirty="0" err="1" smtClean="0"/>
              <a:t>heibio</a:t>
            </a:r>
            <a:r>
              <a:rPr lang="en-US" dirty="0" smtClean="0"/>
              <a:t> </a:t>
            </a:r>
            <a:r>
              <a:rPr lang="en-US" dirty="0" err="1" smtClean="0"/>
              <a:t>cyn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gellir</a:t>
            </a:r>
            <a:r>
              <a:rPr lang="en-US" dirty="0" smtClean="0"/>
              <a:t> </a:t>
            </a:r>
            <a:r>
              <a:rPr lang="en-US" dirty="0" err="1" smtClean="0"/>
              <a:t>bwyta</a:t>
            </a:r>
            <a:r>
              <a:rPr lang="en-US" dirty="0" smtClean="0"/>
              <a:t> </a:t>
            </a:r>
            <a:r>
              <a:rPr lang="en-US" dirty="0" err="1" smtClean="0"/>
              <a:t>pryd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cynnwys</a:t>
            </a:r>
            <a:r>
              <a:rPr lang="en-US" dirty="0" smtClean="0"/>
              <a:t> </a:t>
            </a:r>
            <a:r>
              <a:rPr lang="en-US" dirty="0" err="1" smtClean="0"/>
              <a:t>llefrith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ôl</a:t>
            </a:r>
            <a:r>
              <a:rPr lang="en-US" dirty="0" smtClean="0"/>
              <a:t> </a:t>
            </a:r>
            <a:r>
              <a:rPr lang="en-US" dirty="0" err="1" smtClean="0"/>
              <a:t>pryd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cynnwys</a:t>
            </a:r>
            <a:r>
              <a:rPr lang="en-US" dirty="0" smtClean="0"/>
              <a:t> cig (3-6 </a:t>
            </a:r>
            <a:r>
              <a:rPr lang="en-US" dirty="0" err="1" smtClean="0"/>
              <a:t>awr</a:t>
            </a:r>
            <a:r>
              <a:rPr lang="en-US" dirty="0" smtClean="0"/>
              <a:t>).</a:t>
            </a:r>
            <a:endParaRPr lang="en-US" dirty="0" smtClean="0"/>
          </a:p>
          <a:p>
            <a:r>
              <a:rPr lang="en-US" dirty="0" err="1" smtClean="0"/>
              <a:t>Mae’n</a:t>
            </a:r>
            <a:r>
              <a:rPr lang="en-US" dirty="0" smtClean="0"/>
              <a:t> </a:t>
            </a:r>
            <a:r>
              <a:rPr lang="en-US" dirty="0" err="1" smtClean="0"/>
              <a:t>rhaid</a:t>
            </a:r>
            <a:r>
              <a:rPr lang="en-US" dirty="0" smtClean="0"/>
              <a:t> </a:t>
            </a:r>
            <a:r>
              <a:rPr lang="en-US" dirty="0" err="1" smtClean="0"/>
              <a:t>hefyd</a:t>
            </a:r>
            <a:r>
              <a:rPr lang="en-US" dirty="0" smtClean="0"/>
              <a:t> </a:t>
            </a:r>
            <a:r>
              <a:rPr lang="en-US" dirty="0" err="1" smtClean="0"/>
              <a:t>gael</a:t>
            </a:r>
            <a:r>
              <a:rPr lang="en-US" dirty="0" smtClean="0"/>
              <a:t> </a:t>
            </a:r>
            <a:r>
              <a:rPr lang="en-US" dirty="0" err="1" smtClean="0"/>
              <a:t>dau</a:t>
            </a:r>
            <a:r>
              <a:rPr lang="en-US" dirty="0" smtClean="0"/>
              <a:t> set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lestri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ogystal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87205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</a:rPr>
              <a:t>	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achos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dau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Iddew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sydd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adnabod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gilydd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ni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allant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fwyta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wrth</a:t>
            </a:r>
            <a:r>
              <a:rPr lang="en-US" dirty="0" smtClean="0">
                <a:solidFill>
                  <a:srgbClr val="FFFF00"/>
                </a:solidFill>
              </a:rPr>
              <a:t> yr un </a:t>
            </a:r>
            <a:r>
              <a:rPr lang="en-US" dirty="0" err="1" smtClean="0">
                <a:solidFill>
                  <a:srgbClr val="FFFF00"/>
                </a:solidFill>
              </a:rPr>
              <a:t>bwrdd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os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yw</a:t>
            </a:r>
            <a:r>
              <a:rPr lang="en-US" dirty="0" smtClean="0">
                <a:solidFill>
                  <a:srgbClr val="FFFF00"/>
                </a:solidFill>
              </a:rPr>
              <a:t> un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bwyta</a:t>
            </a:r>
            <a:r>
              <a:rPr lang="en-US" dirty="0" smtClean="0">
                <a:solidFill>
                  <a:srgbClr val="FFFF00"/>
                </a:solidFill>
              </a:rPr>
              <a:t> cig </a:t>
            </a:r>
            <a:r>
              <a:rPr lang="en-US" dirty="0" err="1" smtClean="0">
                <a:solidFill>
                  <a:srgbClr val="FFFF00"/>
                </a:solidFill>
              </a:rPr>
              <a:t>a’r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llall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bwyta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cynnyrch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llaeth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oni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bai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bod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gwahanu’r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naill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glir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oddi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wrth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llall</a:t>
            </a:r>
            <a:r>
              <a:rPr lang="en-US" dirty="0" smtClean="0">
                <a:solidFill>
                  <a:srgbClr val="FFFF00"/>
                </a:solidFill>
              </a:rPr>
              <a:t> – </a:t>
            </a:r>
            <a:r>
              <a:rPr lang="en-US" dirty="0" err="1" smtClean="0">
                <a:solidFill>
                  <a:srgbClr val="FFFF00"/>
                </a:solidFill>
              </a:rPr>
              <a:t>e.e</a:t>
            </a:r>
            <a:r>
              <a:rPr lang="en-US" dirty="0" smtClean="0">
                <a:solidFill>
                  <a:srgbClr val="FFFF00"/>
                </a:solidFill>
              </a:rPr>
              <a:t>. </a:t>
            </a:r>
            <a:r>
              <a:rPr lang="en-US" dirty="0" err="1" smtClean="0">
                <a:solidFill>
                  <a:srgbClr val="FFFF00"/>
                </a:solidFill>
              </a:rPr>
              <a:t>bydd</a:t>
            </a:r>
            <a:r>
              <a:rPr lang="en-US" dirty="0" smtClean="0">
                <a:solidFill>
                  <a:srgbClr val="FFFF00"/>
                </a:solidFill>
              </a:rPr>
              <a:t> un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bwyta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</a:t>
            </a:r>
            <a:r>
              <a:rPr lang="en-US" dirty="0" smtClean="0">
                <a:solidFill>
                  <a:srgbClr val="FFFF00"/>
                </a:solidFill>
              </a:rPr>
              <a:t> mat </a:t>
            </a:r>
            <a:r>
              <a:rPr lang="en-US" dirty="0" err="1" smtClean="0">
                <a:solidFill>
                  <a:srgbClr val="FFFF00"/>
                </a:solidFill>
              </a:rPr>
              <a:t>bwrdd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unig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neu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byddant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gosod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gwrthrych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rhyngddynt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nad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yw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fel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arfer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cael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osod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bwrdd</a:t>
            </a:r>
            <a:r>
              <a:rPr lang="en-US" dirty="0" smtClean="0">
                <a:solidFill>
                  <a:srgbClr val="FFFF00"/>
                </a:solidFill>
              </a:rPr>
              <a:t> (</a:t>
            </a:r>
            <a:r>
              <a:rPr lang="en-US" dirty="0" err="1" smtClean="0">
                <a:solidFill>
                  <a:srgbClr val="FFFF00"/>
                </a:solidFill>
              </a:rPr>
              <a:t>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bwrpas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gwahanu</a:t>
            </a:r>
            <a:r>
              <a:rPr lang="en-US" dirty="0" smtClean="0">
                <a:solidFill>
                  <a:srgbClr val="FFFF00"/>
                </a:solidFill>
              </a:rPr>
              <a:t>). </a:t>
            </a:r>
            <a:r>
              <a:rPr lang="en-US" dirty="0" err="1" smtClean="0">
                <a:solidFill>
                  <a:srgbClr val="FFFF00"/>
                </a:solidFill>
              </a:rPr>
              <a:t>Dylent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ofalu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nad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ydynt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yfed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o’r</a:t>
            </a:r>
            <a:r>
              <a:rPr lang="en-US" dirty="0" smtClean="0">
                <a:solidFill>
                  <a:srgbClr val="FFFF00"/>
                </a:solidFill>
              </a:rPr>
              <a:t> un </a:t>
            </a:r>
            <a:r>
              <a:rPr lang="en-US" dirty="0" err="1" smtClean="0">
                <a:solidFill>
                  <a:srgbClr val="FFFF00"/>
                </a:solidFill>
              </a:rPr>
              <a:t>llestr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oherwydd</a:t>
            </a:r>
            <a:r>
              <a:rPr lang="en-US" dirty="0" smtClean="0">
                <a:solidFill>
                  <a:srgbClr val="FFFF00"/>
                </a:solidFill>
              </a:rPr>
              <a:t> gall </a:t>
            </a:r>
            <a:r>
              <a:rPr lang="en-US" dirty="0" err="1" smtClean="0">
                <a:solidFill>
                  <a:srgbClr val="FFFF00"/>
                </a:solidFill>
              </a:rPr>
              <a:t>darnau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bwyd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lynu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wrtho</a:t>
            </a:r>
            <a:r>
              <a:rPr lang="en-US" dirty="0" smtClean="0">
                <a:solidFill>
                  <a:srgbClr val="FFFF00"/>
                </a:solidFill>
              </a:rPr>
              <a:t>. </a:t>
            </a:r>
            <a:r>
              <a:rPr lang="en-US" dirty="0" err="1" smtClean="0">
                <a:solidFill>
                  <a:srgbClr val="FFFF00"/>
                </a:solidFill>
              </a:rPr>
              <a:t>Mae’r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gwaharddiad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hwn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berthnasol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hyd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oed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os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yw’r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ddau</a:t>
            </a:r>
            <a:r>
              <a:rPr lang="en-US" dirty="0" smtClean="0">
                <a:solidFill>
                  <a:srgbClr val="FFFF00"/>
                </a:solidFill>
              </a:rPr>
              <a:t> (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cweryla</a:t>
            </a:r>
            <a:r>
              <a:rPr lang="en-US" dirty="0" smtClean="0">
                <a:solidFill>
                  <a:srgbClr val="FFFF00"/>
                </a:solidFill>
              </a:rPr>
              <a:t> ac)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ofalus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beidio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â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defnyddio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eiddo’r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llall</a:t>
            </a:r>
            <a:r>
              <a:rPr lang="en-US" dirty="0" smtClean="0">
                <a:solidFill>
                  <a:srgbClr val="FFFF00"/>
                </a:solidFill>
              </a:rPr>
              <a:t>. </a:t>
            </a:r>
            <a:r>
              <a:rPr lang="en-US" dirty="0" smtClean="0">
                <a:solidFill>
                  <a:srgbClr val="FFFF00"/>
                </a:solidFill>
              </a:rPr>
              <a:t>   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</a:p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</a:rPr>
              <a:t>	</a:t>
            </a:r>
            <a:r>
              <a:rPr lang="en-US" dirty="0" err="1" smtClean="0">
                <a:solidFill>
                  <a:srgbClr val="FFFF00"/>
                </a:solidFill>
              </a:rPr>
              <a:t>Shulkhan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Arukh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Rheolau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Arferion</a:t>
            </a:r>
            <a:r>
              <a:rPr lang="en-US" dirty="0" smtClean="0"/>
              <a:t> </a:t>
            </a:r>
            <a:r>
              <a:rPr lang="en-US" dirty="0" err="1" smtClean="0"/>
              <a:t>paganaidd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Materion</a:t>
            </a:r>
            <a:r>
              <a:rPr lang="en-US" dirty="0" smtClean="0"/>
              <a:t> </a:t>
            </a:r>
            <a:r>
              <a:rPr lang="en-US" dirty="0" err="1" smtClean="0"/>
              <a:t>treulio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r>
              <a:rPr lang="en-US" dirty="0" smtClean="0"/>
              <a:t>?</a:t>
            </a:r>
          </a:p>
          <a:p>
            <a:r>
              <a:rPr lang="en-US" dirty="0" smtClean="0"/>
              <a:t>Cig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cynrychioli</a:t>
            </a:r>
            <a:r>
              <a:rPr lang="en-US" dirty="0" smtClean="0"/>
              <a:t> </a:t>
            </a:r>
            <a:r>
              <a:rPr lang="en-US" dirty="0" err="1" smtClean="0"/>
              <a:t>marwolaeth</a:t>
            </a:r>
            <a:r>
              <a:rPr lang="en-US" dirty="0" smtClean="0"/>
              <a:t>, </a:t>
            </a:r>
            <a:r>
              <a:rPr lang="en-US" dirty="0" err="1" smtClean="0"/>
              <a:t>llaeth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cynrychioli</a:t>
            </a:r>
            <a:r>
              <a:rPr lang="en-US" dirty="0" smtClean="0"/>
              <a:t> </a:t>
            </a:r>
            <a:r>
              <a:rPr lang="en-US" dirty="0" err="1" smtClean="0"/>
              <a:t>bywyd</a:t>
            </a:r>
            <a:r>
              <a:rPr lang="en-US" dirty="0" smtClean="0"/>
              <a:t>?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>
                <a:solidFill>
                  <a:srgbClr val="FFFF00"/>
                </a:solidFill>
              </a:rPr>
              <a:t>Diwygiedig</a:t>
            </a:r>
            <a:r>
              <a:rPr lang="en-US" dirty="0" smtClean="0">
                <a:solidFill>
                  <a:srgbClr val="FFFF00"/>
                </a:solidFill>
              </a:rPr>
              <a:t>: </a:t>
            </a:r>
            <a:r>
              <a:rPr lang="en-US" dirty="0" err="1" smtClean="0"/>
              <a:t>cysylltir</a:t>
            </a:r>
            <a:r>
              <a:rPr lang="en-US" dirty="0" smtClean="0"/>
              <a:t> </a:t>
            </a:r>
            <a:r>
              <a:rPr lang="en-US" dirty="0" err="1" smtClean="0"/>
              <a:t>rheolau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r>
              <a:rPr lang="en-US" dirty="0" smtClean="0"/>
              <a:t> </a:t>
            </a:r>
            <a:r>
              <a:rPr lang="en-US" dirty="0" err="1" smtClean="0"/>
              <a:t>â</a:t>
            </a:r>
            <a:r>
              <a:rPr lang="en-US" dirty="0" smtClean="0"/>
              <a:t> </a:t>
            </a:r>
            <a:r>
              <a:rPr lang="en-US" dirty="0" err="1" smtClean="0"/>
              <a:t>defodau’r</a:t>
            </a:r>
            <a:r>
              <a:rPr lang="en-US" dirty="0" smtClean="0"/>
              <a:t> </a:t>
            </a:r>
            <a:r>
              <a:rPr lang="en-US" dirty="0" err="1" smtClean="0"/>
              <a:t>Deml</a:t>
            </a:r>
            <a:r>
              <a:rPr lang="en-US" dirty="0" smtClean="0"/>
              <a:t> ac felly </a:t>
            </a:r>
            <a:r>
              <a:rPr lang="en-US" dirty="0" err="1" smtClean="0"/>
              <a:t>nid</a:t>
            </a:r>
            <a:r>
              <a:rPr lang="en-US" dirty="0" smtClean="0"/>
              <a:t> </a:t>
            </a:r>
            <a:r>
              <a:rPr lang="en-US" dirty="0" err="1" smtClean="0"/>
              <a:t>ydynt</a:t>
            </a:r>
            <a:r>
              <a:rPr lang="en-US" dirty="0" smtClean="0"/>
              <a:t> </a:t>
            </a:r>
            <a:r>
              <a:rPr lang="en-US" dirty="0" err="1" smtClean="0"/>
              <a:t>i’w</a:t>
            </a:r>
            <a:r>
              <a:rPr lang="en-US" dirty="0" smtClean="0"/>
              <a:t> </a:t>
            </a:r>
            <a:r>
              <a:rPr lang="en-US" dirty="0" err="1" smtClean="0"/>
              <a:t>hystyried</a:t>
            </a:r>
            <a:r>
              <a:rPr lang="en-US" dirty="0" smtClean="0"/>
              <a:t> </a:t>
            </a:r>
            <a:r>
              <a:rPr lang="en-US" dirty="0" err="1" smtClean="0"/>
              <a:t>bellach</a:t>
            </a:r>
            <a:r>
              <a:rPr lang="en-US" dirty="0" smtClean="0"/>
              <a:t> </a:t>
            </a:r>
            <a:r>
              <a:rPr lang="en-US" dirty="0" err="1" smtClean="0"/>
              <a:t>fel</a:t>
            </a:r>
            <a:r>
              <a:rPr lang="en-US" dirty="0" smtClean="0"/>
              <a:t> </a:t>
            </a:r>
            <a:r>
              <a:rPr lang="en-US" dirty="0" err="1" smtClean="0"/>
              <a:t>defodau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bwys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</a:t>
            </a:r>
            <a:r>
              <a:rPr lang="en-US" dirty="0" err="1" smtClean="0"/>
              <a:t>Iddewiaeth</a:t>
            </a:r>
            <a:r>
              <a:rPr lang="en-US" dirty="0" smtClean="0"/>
              <a:t>. </a:t>
            </a:r>
            <a:endParaRPr lang="en-US" dirty="0" smtClean="0"/>
          </a:p>
          <a:p>
            <a:r>
              <a:rPr lang="en-US" dirty="0" err="1" smtClean="0">
                <a:solidFill>
                  <a:srgbClr val="FFFF00"/>
                </a:solidFill>
              </a:rPr>
              <a:t>Ceidwadol</a:t>
            </a:r>
            <a:r>
              <a:rPr lang="en-US" dirty="0" smtClean="0">
                <a:solidFill>
                  <a:srgbClr val="FFFF00"/>
                </a:solidFill>
              </a:rPr>
              <a:t> ac </a:t>
            </a:r>
            <a:r>
              <a:rPr lang="en-US" dirty="0" err="1" smtClean="0">
                <a:solidFill>
                  <a:srgbClr val="FFFF00"/>
                </a:solidFill>
              </a:rPr>
              <a:t>Uniongred</a:t>
            </a:r>
            <a:r>
              <a:rPr lang="en-US" dirty="0" smtClean="0">
                <a:solidFill>
                  <a:srgbClr val="FFFF00"/>
                </a:solidFill>
              </a:rPr>
              <a:t>: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maent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yn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parhau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i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fod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yn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ufudd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i</a:t>
            </a:r>
            <a:r>
              <a:rPr lang="en-US" dirty="0" err="1" smtClean="0">
                <a:solidFill>
                  <a:srgbClr val="FFFFFF"/>
                </a:solidFill>
              </a:rPr>
              <a:t>’r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deddfau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</a:rPr>
              <a:t>kashrut</a:t>
            </a:r>
            <a:r>
              <a:rPr lang="en-US" i="1" dirty="0" smtClean="0">
                <a:solidFill>
                  <a:srgbClr val="FFFFFF"/>
                </a:solidFill>
              </a:rPr>
              <a:t>,</a:t>
            </a:r>
            <a:r>
              <a:rPr lang="en-US" i="1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ond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yn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fwy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dethol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yn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achos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Iddewiaeth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Ceidwadol</a:t>
            </a:r>
            <a:r>
              <a:rPr lang="en-US" dirty="0" smtClean="0">
                <a:solidFill>
                  <a:srgbClr val="FFFFFF"/>
                </a:solidFill>
              </a:rPr>
              <a:t>.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6" name="Picture 5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1417638"/>
            <a:ext cx="3987800" cy="490442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s-it-kosher-1583306161-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5568" y="1700030"/>
            <a:ext cx="3152167" cy="4546966"/>
          </a:xfrm>
          <a:prstGeom prst="rect">
            <a:avLst/>
          </a:prstGeom>
        </p:spPr>
      </p:pic>
      <p:pic>
        <p:nvPicPr>
          <p:cNvPr id="3" name="Picture 2" descr="kosher-mcdonalds-300x2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" y="3973513"/>
            <a:ext cx="3810000" cy="2540000"/>
          </a:xfrm>
          <a:prstGeom prst="rect">
            <a:avLst/>
          </a:prstGeom>
        </p:spPr>
      </p:pic>
      <p:pic>
        <p:nvPicPr>
          <p:cNvPr id="5" name="Picture 4" descr="about-foo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527" y="546182"/>
            <a:ext cx="4822588" cy="307231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Synagogau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Iddewiaeth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Hynafol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: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dim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tystiolaeth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dynion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merched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addoli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wah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ân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(dim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ystafelloedd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na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galeriau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gwahanol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;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darganfuwyd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arysgrifau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sydd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cyfeirio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at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wragedd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fel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‘pen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synagog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’).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</a:p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Iddewiaeth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Uniongred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: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gwahenir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dynion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oddi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wrth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merched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mwyn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osgoi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unrhyw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demtasiwn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wrth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addoli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ac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astudio’r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Torah.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Iddewiaeth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DIwygiedig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: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dynion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merched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eistedd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gyda’i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gilydd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gyfer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gwasanaethau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gweddi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phregethau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en-US" dirty="0"/>
          </a:p>
        </p:txBody>
      </p:sp>
      <p:pic>
        <p:nvPicPr>
          <p:cNvPr id="5" name="Content Placeholder 4" descr="images.jpe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648200" y="1600199"/>
            <a:ext cx="403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16979900" algn="ctr" rotWithShape="0">
              <a:srgbClr val="000000">
                <a:alpha val="7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Symbolau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Dduwioldeb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pic>
        <p:nvPicPr>
          <p:cNvPr id="5" name="Content Placeholder 7" descr="DownloadedFile-1.jpe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19200" y="2280311"/>
            <a:ext cx="3276600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16979900" algn="ctr" rotWithShape="0">
              <a:srgbClr val="000000">
                <a:alpha val="75000"/>
              </a:srgbClr>
            </a:outerShdw>
          </a:effectLst>
        </p:spPr>
      </p:pic>
      <p:pic>
        <p:nvPicPr>
          <p:cNvPr id="6" name="Content Placeholder 6" descr="images-3.jpeg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648200" y="1600200"/>
            <a:ext cx="3810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16979900" algn="ctr" rotWithShape="0">
              <a:srgbClr val="000000">
                <a:alpha val="7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Symbolau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Dduwioldeb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pic>
        <p:nvPicPr>
          <p:cNvPr id="3" name="Content Placeholder 6" descr="DownloadedFile-2.jpe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032427" y="1611238"/>
            <a:ext cx="3124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16979900" algn="ctr" rotWithShape="0">
              <a:srgbClr val="000000">
                <a:alpha val="75000"/>
              </a:srgbClr>
            </a:outerShdw>
          </a:effectLst>
        </p:spPr>
      </p:pic>
      <p:pic>
        <p:nvPicPr>
          <p:cNvPr id="4" name="Content Placeholder 7" descr="images-2.jpeg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739450" y="1611238"/>
            <a:ext cx="3657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16979900" algn="ctr" rotWithShape="0">
              <a:srgbClr val="000000">
                <a:alpha val="7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Hen </a:t>
            </a:r>
            <a:r>
              <a:rPr lang="en-US" dirty="0" err="1" smtClean="0"/>
              <a:t>Ddefodau</a:t>
            </a:r>
            <a:r>
              <a:rPr lang="en-US" dirty="0" smtClean="0"/>
              <a:t> </a:t>
            </a:r>
            <a:r>
              <a:rPr lang="en-US" dirty="0" err="1" smtClean="0"/>
              <a:t>Priodas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Priodasau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cael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trefnu</a:t>
            </a:r>
            <a:r>
              <a:rPr lang="en-US" dirty="0" smtClean="0"/>
              <a:t> </a:t>
            </a:r>
            <a:r>
              <a:rPr lang="en-US" dirty="0" err="1" smtClean="0"/>
              <a:t>gan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tad </a:t>
            </a:r>
            <a:r>
              <a:rPr lang="en-US" dirty="0" smtClean="0"/>
              <a:t>(</a:t>
            </a:r>
            <a:r>
              <a:rPr lang="en-US" dirty="0" err="1" smtClean="0"/>
              <a:t>cymh</a:t>
            </a:r>
            <a:r>
              <a:rPr lang="en-US" dirty="0" smtClean="0"/>
              <a:t>. </a:t>
            </a:r>
            <a:r>
              <a:rPr lang="en-US" dirty="0" smtClean="0"/>
              <a:t>Genesis 24:10-53)</a:t>
            </a:r>
            <a:endParaRPr lang="en-US" dirty="0" smtClean="0"/>
          </a:p>
          <a:p>
            <a:r>
              <a:rPr lang="en-US" dirty="0" smtClean="0"/>
              <a:t>Tad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briodferch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derbyn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cynigiad</a:t>
            </a:r>
            <a:endParaRPr lang="en-US" dirty="0" smtClean="0"/>
          </a:p>
          <a:p>
            <a:r>
              <a:rPr lang="en-US" dirty="0" err="1" smtClean="0"/>
              <a:t>T</a:t>
            </a:r>
            <a:r>
              <a:rPr lang="en-US" dirty="0" err="1" smtClean="0"/>
              <a:t>âl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i="1" dirty="0" err="1" smtClean="0"/>
              <a:t>mohar</a:t>
            </a:r>
            <a:r>
              <a:rPr lang="en-US" dirty="0" smtClean="0"/>
              <a:t>)</a:t>
            </a:r>
            <a:r>
              <a:rPr lang="en-US" dirty="0" smtClean="0"/>
              <a:t> </a:t>
            </a:r>
            <a:r>
              <a:rPr lang="en-US" dirty="0" err="1" smtClean="0"/>
              <a:t>gan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priodfab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cael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gytuno</a:t>
            </a:r>
            <a:r>
              <a:rPr lang="en-US" dirty="0" smtClean="0"/>
              <a:t> </a:t>
            </a:r>
            <a:r>
              <a:rPr lang="en-US" dirty="0" err="1" smtClean="0"/>
              <a:t>a’i</a:t>
            </a:r>
            <a:r>
              <a:rPr lang="en-US" dirty="0" smtClean="0"/>
              <a:t> </a:t>
            </a:r>
            <a:r>
              <a:rPr lang="en-US" dirty="0" err="1" smtClean="0"/>
              <a:t>roi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dad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briodferch</a:t>
            </a:r>
            <a:r>
              <a:rPr lang="en-US" dirty="0" smtClean="0"/>
              <a:t> (</a:t>
            </a:r>
            <a:r>
              <a:rPr lang="en-US" dirty="0" err="1" smtClean="0"/>
              <a:t>cymh</a:t>
            </a:r>
            <a:r>
              <a:rPr lang="en-US" dirty="0" smtClean="0"/>
              <a:t>. </a:t>
            </a:r>
            <a:r>
              <a:rPr lang="en-US" dirty="0" smtClean="0"/>
              <a:t>Genesis 34).</a:t>
            </a:r>
            <a:endParaRPr lang="en-US" dirty="0" smtClean="0"/>
          </a:p>
          <a:p>
            <a:r>
              <a:rPr lang="en-US" dirty="0" err="1" smtClean="0"/>
              <a:t>Datblygodd</a:t>
            </a:r>
            <a:r>
              <a:rPr lang="en-US" dirty="0" smtClean="0"/>
              <a:t> </a:t>
            </a:r>
            <a:r>
              <a:rPr lang="en-US" dirty="0" err="1" smtClean="0"/>
              <a:t>hyn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ddogfen</a:t>
            </a:r>
            <a:r>
              <a:rPr lang="en-US" dirty="0" smtClean="0"/>
              <a:t> </a:t>
            </a:r>
            <a:r>
              <a:rPr lang="en-US" dirty="0" err="1" smtClean="0"/>
              <a:t>priodas(</a:t>
            </a:r>
            <a:r>
              <a:rPr lang="en-US" i="1" dirty="0" err="1" smtClean="0"/>
              <a:t>ketubah</a:t>
            </a:r>
            <a:r>
              <a:rPr lang="en-US" dirty="0" smtClean="0"/>
              <a:t>)</a:t>
            </a:r>
            <a:r>
              <a:rPr lang="en-US" dirty="0" smtClean="0"/>
              <a:t> </a:t>
            </a:r>
            <a:r>
              <a:rPr lang="en-US" dirty="0" err="1" smtClean="0"/>
              <a:t>er</a:t>
            </a:r>
            <a:r>
              <a:rPr lang="en-US" dirty="0" smtClean="0"/>
              <a:t> </a:t>
            </a:r>
            <a:r>
              <a:rPr lang="en-US" dirty="0" err="1" smtClean="0"/>
              <a:t>mwyn</a:t>
            </a:r>
            <a:r>
              <a:rPr lang="en-US" dirty="0" smtClean="0"/>
              <a:t> </a:t>
            </a:r>
            <a:r>
              <a:rPr lang="en-US" dirty="0" err="1" smtClean="0"/>
              <a:t>gwarchod</a:t>
            </a:r>
            <a:r>
              <a:rPr lang="en-US" dirty="0" smtClean="0"/>
              <a:t> </a:t>
            </a:r>
            <a:r>
              <a:rPr lang="en-US" dirty="0" err="1" smtClean="0"/>
              <a:t>hawliau’r</a:t>
            </a:r>
            <a:r>
              <a:rPr lang="en-US" dirty="0" smtClean="0"/>
              <a:t> </a:t>
            </a:r>
            <a:r>
              <a:rPr lang="en-US" dirty="0" err="1" smtClean="0"/>
              <a:t>briodferch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jewish-marriage-contrac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126" y="448633"/>
            <a:ext cx="3486150" cy="4648200"/>
          </a:xfrm>
          <a:prstGeom prst="rect">
            <a:avLst/>
          </a:prstGeom>
        </p:spPr>
      </p:pic>
      <p:pic>
        <p:nvPicPr>
          <p:cNvPr id="6" name="Picture 5" descr="jewish-marri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5105" y="631640"/>
            <a:ext cx="4124325" cy="58102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ea typeface="ＭＳ Ｐゴシック" charset="-128"/>
                <a:cs typeface="ＭＳ Ｐゴシック" charset="-128"/>
              </a:rPr>
              <a:t>Seremoniau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Priodas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Kiddushin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dyweddiad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: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priodfab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rhoi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modrwy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briodferch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,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gan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ddweud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,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‘Yr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wyt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ddyweddi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mi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trwy’r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fodrwy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hon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unol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â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chyfraith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Moses ac Israel’.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Dilynir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gan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fendith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rhannu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cwpan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win. 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Nissuin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priodas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)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: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mae’r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sefyll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dan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i="1" dirty="0" err="1" smtClean="0">
                <a:ea typeface="ＭＳ Ｐゴシック" charset="-128"/>
                <a:cs typeface="ＭＳ Ｐゴシック" charset="-128"/>
              </a:rPr>
              <a:t>chuppah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,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fel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symbol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o’u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cartref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newydd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;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adroddir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saith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bendith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;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priodfab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sefyll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wydr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a’i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dorri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ddeilchion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mewn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atgof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ddinistr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Deml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 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Uniongred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: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gwahanu’r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ystod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naill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seremoni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llall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;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gwledda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am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saith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diwrnod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saith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noson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;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mae’r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priodfab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arwyddo’r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i="1" dirty="0" err="1" smtClean="0">
                <a:ea typeface="ＭＳ Ｐゴシック" charset="-128"/>
                <a:cs typeface="ＭＳ Ｐゴシック" charset="-128"/>
              </a:rPr>
              <a:t>ketubah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;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priodfa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gorchuddio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wyneb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briodferch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seremoni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Diwygiedig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: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mae’r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priodfab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briodferch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cyfnewid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modrwyau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ac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addewidion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;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nid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yw’r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priodfab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gorchuddio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wyneb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briodferch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;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gwledda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ystod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briodas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unig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800px-V08p346a01_Marri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534" y="1720474"/>
            <a:ext cx="7610475" cy="4457183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Priodas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Ddwyrain</a:t>
            </a:r>
            <a:r>
              <a:rPr lang="en-US" dirty="0" smtClean="0"/>
              <a:t> </a:t>
            </a:r>
            <a:r>
              <a:rPr lang="en-US" dirty="0" err="1" smtClean="0"/>
              <a:t>Ewrop</a:t>
            </a:r>
            <a:r>
              <a:rPr lang="en-US" dirty="0" smtClean="0"/>
              <a:t> </a:t>
            </a:r>
            <a:r>
              <a:rPr lang="en-US" dirty="0" smtClean="0"/>
              <a:t>(19</a:t>
            </a:r>
            <a:r>
              <a:rPr lang="en-US" baseline="30000" dirty="0" smtClean="0"/>
              <a:t>eg</a:t>
            </a:r>
            <a:r>
              <a:rPr lang="en-US" dirty="0" smtClean="0"/>
              <a:t> </a:t>
            </a:r>
            <a:r>
              <a:rPr lang="en-US" dirty="0" err="1" smtClean="0"/>
              <a:t>ganrif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Ysgariad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	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‘Os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yw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priod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gwraig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ac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darganfod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rhywbeth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anweddus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amdani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,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bydd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ysgrifennu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tystysgrif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ysgariad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(</a:t>
            </a:r>
            <a:r>
              <a:rPr lang="en-US" i="1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get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),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roi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llaw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, ac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hanfon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hi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allan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o’i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gartref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’ 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(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Deut. 24:1)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ea typeface="ＭＳ Ｐゴシック" charset="-128"/>
                <a:cs typeface="ＭＳ Ｐゴシック" charset="-128"/>
              </a:rPr>
              <a:t>Y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sydd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meddu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awdurdod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dros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ysgariad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</a:p>
          <a:p>
            <a:r>
              <a:rPr lang="en-US" dirty="0" smtClean="0">
                <a:ea typeface="ＭＳ Ｐゴシック" charset="-128"/>
                <a:cs typeface="ＭＳ Ｐゴシック" charset="-128"/>
              </a:rPr>
              <a:t>Beth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yw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ystyr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term ‘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anweddus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’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?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pPr lvl="1">
              <a:buNone/>
            </a:pP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Ysgol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Shammai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: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anniweirdeb</a:t>
            </a:r>
            <a:endParaRPr lang="en-US" dirty="0" smtClean="0">
              <a:solidFill>
                <a:srgbClr val="CCFFCC"/>
              </a:solidFill>
              <a:ea typeface="ＭＳ Ｐゴシック" charset="-128"/>
              <a:cs typeface="ＭＳ Ｐゴシック" charset="-128"/>
            </a:endParaRPr>
          </a:p>
          <a:p>
            <a:pPr lvl="1">
              <a:buNone/>
            </a:pP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Ysgol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Hillel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: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cymhwyso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pellach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(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hyd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oed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os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yw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hi’n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llosgi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pryd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fwyd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)</a:t>
            </a:r>
            <a:r>
              <a:rPr lang="en-US" dirty="0" smtClean="0">
                <a:solidFill>
                  <a:srgbClr val="CCFFCC"/>
                </a:solidFill>
                <a:ea typeface="ＭＳ Ｐゴシック" charset="-128"/>
                <a:cs typeface="ＭＳ Ｐゴシック" charset="-128"/>
              </a:rPr>
              <a:t>.</a:t>
            </a:r>
          </a:p>
          <a:p>
            <a:pPr lvl="1">
              <a:buNone/>
            </a:pPr>
            <a:endParaRPr lang="en-US" sz="2595" dirty="0" smtClean="0">
              <a:solidFill>
                <a:srgbClr val="CCFFCC"/>
              </a:solidFill>
              <a:ea typeface="ＭＳ Ｐゴシック" charset="-128"/>
              <a:cs typeface="ＭＳ Ｐゴシック" charset="-128"/>
            </a:endParaRPr>
          </a:p>
          <a:p>
            <a:pPr lvl="1">
              <a:buNone/>
            </a:pP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Ni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chaniateir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ysgariad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os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: </a:t>
            </a:r>
            <a:endParaRPr lang="en-US" sz="2595" dirty="0" smtClean="0">
              <a:solidFill>
                <a:srgbClr val="FFFF00"/>
              </a:solidFill>
              <a:ea typeface="ＭＳ Ｐゴシック" charset="-128"/>
              <a:cs typeface="ＭＳ Ｐゴシック" charset="-128"/>
            </a:endParaRPr>
          </a:p>
          <a:p>
            <a:pPr lvl="1">
              <a:buNone/>
            </a:pP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a)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yw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dyn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gwneud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honiad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ffals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gan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wadu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ei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fod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wedi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priod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i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gwyryf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;</a:t>
            </a:r>
            <a:endParaRPr lang="en-US" sz="2595" dirty="0" smtClean="0">
              <a:solidFill>
                <a:srgbClr val="FFFF00"/>
              </a:solidFill>
              <a:ea typeface="ＭＳ Ｐゴシック" charset="-128"/>
              <a:cs typeface="ＭＳ Ｐゴシック" charset="-128"/>
            </a:endParaRPr>
          </a:p>
          <a:p>
            <a:pPr lvl="1">
              <a:buNone/>
            </a:pP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b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)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yw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dyn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treisio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gwyryf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ac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yna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ei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phriodi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(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e</a:t>
            </a:r>
            <a:r>
              <a:rPr lang="en-US" sz="2595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.e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.</a:t>
            </a:r>
            <a:r>
              <a:rPr lang="en-US" sz="2595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, Deut. 22:28-29).</a:t>
            </a:r>
          </a:p>
          <a:p>
            <a:pPr lvl="1">
              <a:buNone/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Ysgariad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Ysgrifennydd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sydd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llunio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tystysgrif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ysgariad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(</a:t>
            </a:r>
            <a:r>
              <a:rPr lang="en-US" i="1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get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)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ac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gyflwyno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ym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mhresenoldeb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tystion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. </a:t>
            </a:r>
          </a:p>
          <a:p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ôl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cyflwyno’r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ddogfen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i’r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wraig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,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cedwir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dystysgrif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gan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rabbi (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sydd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dorri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gris-groes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er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mwyn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sicrhau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nad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yw’n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cael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ddefnyddio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yr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eilwaith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)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.</a:t>
            </a:r>
            <a:endParaRPr lang="en-US" dirty="0" smtClean="0">
              <a:solidFill>
                <a:srgbClr val="29FFFF"/>
              </a:solidFill>
              <a:ea typeface="ＭＳ Ｐゴシック" charset="-128"/>
              <a:cs typeface="ＭＳ Ｐゴシック" charset="-128"/>
            </a:endParaRPr>
          </a:p>
          <a:p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Dim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ond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ôl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90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diwrnod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caiff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wraig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ailbriodi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.</a:t>
            </a:r>
          </a:p>
          <a:p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Dywed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cyfraith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Iddewig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na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oes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angen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wraig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gytuno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ysgariad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,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ond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nid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yw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pawb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cytuno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â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hyn</a:t>
            </a:r>
            <a:r>
              <a:rPr lang="en-US" dirty="0" smtClean="0">
                <a:solidFill>
                  <a:srgbClr val="29FFFF"/>
                </a:solidFill>
                <a:ea typeface="ＭＳ Ｐゴシック" charset="-128"/>
                <a:cs typeface="ＭＳ Ｐゴシック" charset="-128"/>
              </a:rPr>
              <a:t>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endParaRPr lang="en-US" dirty="0"/>
          </a:p>
        </p:txBody>
      </p:sp>
      <p:pic>
        <p:nvPicPr>
          <p:cNvPr id="5" name="Picture 4" descr="GetTex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6138" y="1417637"/>
            <a:ext cx="4030662" cy="525841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Ysgariad</a:t>
            </a:r>
            <a:endParaRPr lang="en-US" dirty="0"/>
          </a:p>
        </p:txBody>
      </p:sp>
      <p:pic>
        <p:nvPicPr>
          <p:cNvPr id="5" name="Content Placeholder 4" descr="Agunot image28.gif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t="-40121" b="-40121"/>
          <a:stretch>
            <a:fillRect/>
          </a:stretch>
        </p:blipFill>
        <p:spPr>
          <a:xfrm>
            <a:off x="457200" y="274638"/>
            <a:ext cx="4038600" cy="5851525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Uniongred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: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cyfeirir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at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wraig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sydd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methu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cael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ysgariad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gan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i="1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i="1" dirty="0" err="1" smtClean="0">
                <a:ea typeface="ＭＳ Ｐゴシック" charset="-128"/>
                <a:cs typeface="ＭＳ Ｐゴシック" charset="-128"/>
              </a:rPr>
              <a:t>agunah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(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‘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gwraig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mewn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cadwyni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’), a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hyny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am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gwrtho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cais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neu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wedi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diflannu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heb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gofnod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ohono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Nid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oes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ganddi’r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hawl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ailbriodi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,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er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gwnaethpwyd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rhai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camau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ddiweddar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sefydu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prosesau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cyfreithiol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newydd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mewn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rhai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gwledydd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Ceidwadol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: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dilyn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yr </a:t>
            </a:r>
            <a:r>
              <a:rPr lang="en-US" i="1" dirty="0" err="1" smtClean="0">
                <a:ea typeface="ＭＳ Ｐゴシック" charset="-128"/>
                <a:cs typeface="ＭＳ Ｐゴシック" charset="-128"/>
              </a:rPr>
              <a:t>halakhah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ysgariad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ofalus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,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ond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wedi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canfod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ffyrdd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ddelio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gydag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i="1" dirty="0" err="1" smtClean="0">
                <a:ea typeface="ＭＳ Ｐゴシック" charset="-128"/>
                <a:cs typeface="ＭＳ Ｐゴシック" charset="-128"/>
              </a:rPr>
              <a:t>agunah</a:t>
            </a:r>
            <a:r>
              <a:rPr lang="en-US" i="1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drwy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ddiddymu’r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briodas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</a:p>
          <a:p>
            <a:r>
              <a:rPr lang="en-US" dirty="0" err="1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Diwygiedig</a:t>
            </a:r>
            <a:r>
              <a:rPr lang="en-US" dirty="0" smtClean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: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mae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ysgariad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sifil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yn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ddigonol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fel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sail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gyfer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 smtClean="0">
                <a:ea typeface="ＭＳ Ｐゴシック" charset="-128"/>
                <a:cs typeface="ＭＳ Ｐゴシック" charset="-128"/>
              </a:rPr>
              <a:t>ailbriodas</a:t>
            </a:r>
            <a:r>
              <a:rPr lang="en-US" dirty="0" smtClean="0">
                <a:ea typeface="ＭＳ Ｐゴシック" charset="-128"/>
                <a:cs typeface="ＭＳ Ｐゴシック" charset="-128"/>
              </a:rPr>
              <a:t>.</a:t>
            </a:r>
          </a:p>
          <a:p>
            <a:endParaRPr lang="en-US" dirty="0" smtClean="0">
              <a:ea typeface="ＭＳ Ｐゴシック" charset="-128"/>
              <a:cs typeface="ＭＳ Ｐゴシック" charset="-128"/>
            </a:endParaRPr>
          </a:p>
          <a:p>
            <a:endParaRPr lang="en-US" dirty="0"/>
          </a:p>
        </p:txBody>
      </p:sp>
      <p:pic>
        <p:nvPicPr>
          <p:cNvPr id="7" name="Picture 6" descr="agunah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7138" y="4429156"/>
            <a:ext cx="2489200" cy="19304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s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947" y="958265"/>
            <a:ext cx="38862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DownloadedFile-1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5147" y="3401728"/>
            <a:ext cx="3505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DownloadedFile.jpe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1464" y="435201"/>
            <a:ext cx="34671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Marwolaeth</a:t>
            </a:r>
            <a:r>
              <a:rPr lang="en-US" dirty="0" smtClean="0"/>
              <a:t> a </a:t>
            </a:r>
            <a:r>
              <a:rPr lang="en-US" dirty="0" err="1" smtClean="0"/>
              <a:t>Galaru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Bydd</a:t>
            </a:r>
            <a:r>
              <a:rPr lang="en-US" dirty="0" smtClean="0"/>
              <a:t> </a:t>
            </a:r>
            <a:r>
              <a:rPr lang="en-US" dirty="0" err="1" smtClean="0"/>
              <a:t>bodau</a:t>
            </a:r>
            <a:r>
              <a:rPr lang="en-US" dirty="0" smtClean="0"/>
              <a:t> </a:t>
            </a:r>
            <a:r>
              <a:rPr lang="en-US" dirty="0" err="1" smtClean="0"/>
              <a:t>dynol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dychwelyd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lwch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ddaear</a:t>
            </a:r>
            <a:r>
              <a:rPr lang="en-US" dirty="0" smtClean="0"/>
              <a:t> </a:t>
            </a:r>
            <a:r>
              <a:rPr lang="en-US" dirty="0" smtClean="0"/>
              <a:t>(Genesis 3:19).</a:t>
            </a:r>
            <a:endParaRPr lang="en-US" dirty="0" smtClean="0"/>
          </a:p>
          <a:p>
            <a:r>
              <a:rPr lang="en-US" dirty="0" err="1" smtClean="0"/>
              <a:t>Cyfreithiau</a:t>
            </a:r>
            <a:r>
              <a:rPr lang="en-US" dirty="0" smtClean="0"/>
              <a:t> </a:t>
            </a:r>
            <a:r>
              <a:rPr lang="en-US" dirty="0" err="1" smtClean="0"/>
              <a:t>ynghylch</a:t>
            </a:r>
            <a:r>
              <a:rPr lang="en-US" dirty="0" smtClean="0"/>
              <a:t> </a:t>
            </a:r>
            <a:r>
              <a:rPr lang="en-US" dirty="0" err="1" smtClean="0"/>
              <a:t>claddedigaeth</a:t>
            </a:r>
            <a:r>
              <a:rPr lang="en-US" dirty="0" smtClean="0"/>
              <a:t> (</a:t>
            </a:r>
            <a:r>
              <a:rPr lang="en-US" dirty="0" smtClean="0"/>
              <a:t>Gen. 47:29-30; I</a:t>
            </a:r>
            <a:r>
              <a:rPr lang="en-US" dirty="0" smtClean="0"/>
              <a:t> </a:t>
            </a:r>
            <a:r>
              <a:rPr lang="en-US" dirty="0" smtClean="0"/>
              <a:t>Bren.</a:t>
            </a:r>
            <a:r>
              <a:rPr lang="en-US" dirty="0" smtClean="0"/>
              <a:t> </a:t>
            </a:r>
            <a:r>
              <a:rPr lang="en-US" dirty="0" smtClean="0"/>
              <a:t>21:19).</a:t>
            </a:r>
            <a:endParaRPr lang="en-US" dirty="0" smtClean="0"/>
          </a:p>
          <a:p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ôl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gyfraith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 </a:t>
            </a:r>
            <a:r>
              <a:rPr lang="en-US" dirty="0" err="1" smtClean="0"/>
              <a:t>mae</a:t>
            </a:r>
            <a:r>
              <a:rPr lang="en-US" dirty="0" smtClean="0"/>
              <a:t> </a:t>
            </a:r>
            <a:r>
              <a:rPr lang="en-US" dirty="0" err="1" smtClean="0"/>
              <a:t>disgwyl</a:t>
            </a:r>
            <a:r>
              <a:rPr lang="en-US" dirty="0" smtClean="0"/>
              <a:t> </a:t>
            </a:r>
            <a:r>
              <a:rPr lang="en-US" dirty="0" err="1" smtClean="0"/>
              <a:t>i’r</a:t>
            </a:r>
            <a:r>
              <a:rPr lang="en-US" dirty="0" smtClean="0"/>
              <a:t> </a:t>
            </a:r>
            <a:r>
              <a:rPr lang="en-US" dirty="0" err="1" smtClean="0"/>
              <a:t>sawl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marw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adrodd</a:t>
            </a:r>
            <a:r>
              <a:rPr lang="en-US" dirty="0" smtClean="0"/>
              <a:t> </a:t>
            </a:r>
            <a:r>
              <a:rPr lang="en-US" dirty="0" err="1" smtClean="0"/>
              <a:t>gweddi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wely</a:t>
            </a:r>
            <a:r>
              <a:rPr lang="en-US" dirty="0" smtClean="0"/>
              <a:t> </a:t>
            </a:r>
            <a:r>
              <a:rPr lang="en-US" dirty="0" err="1" smtClean="0"/>
              <a:t>angau</a:t>
            </a:r>
            <a:r>
              <a:rPr lang="en-US" dirty="0" smtClean="0"/>
              <a:t> </a:t>
            </a:r>
            <a:r>
              <a:rPr lang="en-US" dirty="0" err="1" smtClean="0"/>
              <a:t>gan</a:t>
            </a:r>
            <a:r>
              <a:rPr lang="en-US" dirty="0" smtClean="0"/>
              <a:t> </a:t>
            </a:r>
            <a:r>
              <a:rPr lang="en-US" dirty="0" err="1" smtClean="0"/>
              <a:t>ddatgan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fod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derbyn</a:t>
            </a:r>
            <a:r>
              <a:rPr lang="en-US" dirty="0" smtClean="0"/>
              <a:t> </a:t>
            </a:r>
            <a:r>
              <a:rPr lang="en-US" dirty="0" err="1" smtClean="0"/>
              <a:t>ewyllys</a:t>
            </a:r>
            <a:r>
              <a:rPr lang="en-US" dirty="0" smtClean="0"/>
              <a:t> </a:t>
            </a:r>
            <a:r>
              <a:rPr lang="en-US" dirty="0" err="1" smtClean="0"/>
              <a:t>Duw</a:t>
            </a:r>
            <a:r>
              <a:rPr lang="en-US" dirty="0" smtClean="0"/>
              <a:t> </a:t>
            </a:r>
            <a:r>
              <a:rPr lang="en-US" dirty="0" smtClean="0"/>
              <a:t>: ‘Yr </a:t>
            </a:r>
            <a:r>
              <a:rPr lang="en-US" dirty="0" err="1" smtClean="0"/>
              <a:t>wyf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cyfaddef</a:t>
            </a:r>
            <a:r>
              <a:rPr lang="en-US" dirty="0" smtClean="0"/>
              <a:t> </a:t>
            </a:r>
            <a:r>
              <a:rPr lang="en-US" dirty="0" err="1" smtClean="0"/>
              <a:t>ger</a:t>
            </a:r>
            <a:r>
              <a:rPr lang="en-US" dirty="0" smtClean="0"/>
              <a:t> </a:t>
            </a:r>
            <a:r>
              <a:rPr lang="en-US" dirty="0" err="1" smtClean="0"/>
              <a:t>dy</a:t>
            </a:r>
            <a:r>
              <a:rPr lang="en-US" dirty="0" smtClean="0"/>
              <a:t> </a:t>
            </a:r>
            <a:r>
              <a:rPr lang="en-US" dirty="0" err="1" smtClean="0"/>
              <a:t>fron</a:t>
            </a:r>
            <a:r>
              <a:rPr lang="en-US" dirty="0" smtClean="0"/>
              <a:t>, </a:t>
            </a:r>
            <a:r>
              <a:rPr lang="en-US" dirty="0" err="1" smtClean="0"/>
              <a:t>fy</a:t>
            </a:r>
            <a:r>
              <a:rPr lang="en-US" dirty="0" smtClean="0"/>
              <a:t> </a:t>
            </a:r>
            <a:r>
              <a:rPr lang="en-US" dirty="0" err="1" smtClean="0"/>
              <a:t>Nuw</a:t>
            </a:r>
            <a:r>
              <a:rPr lang="en-US" dirty="0" smtClean="0"/>
              <a:t> a </a:t>
            </a:r>
            <a:r>
              <a:rPr lang="en-US" dirty="0" err="1" smtClean="0"/>
              <a:t>Duw</a:t>
            </a:r>
            <a:r>
              <a:rPr lang="en-US" dirty="0" smtClean="0"/>
              <a:t> </a:t>
            </a:r>
            <a:r>
              <a:rPr lang="en-US" dirty="0" err="1" smtClean="0"/>
              <a:t>fy</a:t>
            </a:r>
            <a:r>
              <a:rPr lang="en-US" dirty="0" smtClean="0"/>
              <a:t> </a:t>
            </a:r>
            <a:r>
              <a:rPr lang="en-US" dirty="0" err="1" smtClean="0"/>
              <a:t>hynafiaid</a:t>
            </a:r>
            <a:r>
              <a:rPr lang="en-US" dirty="0" smtClean="0"/>
              <a:t>, </a:t>
            </a:r>
            <a:r>
              <a:rPr lang="en-US" dirty="0" err="1" smtClean="0"/>
              <a:t>bod</a:t>
            </a:r>
            <a:r>
              <a:rPr lang="en-US" dirty="0" smtClean="0"/>
              <a:t> </a:t>
            </a:r>
            <a:r>
              <a:rPr lang="en-US" dirty="0" err="1" smtClean="0"/>
              <a:t>fy</a:t>
            </a:r>
            <a:r>
              <a:rPr lang="en-US" dirty="0" smtClean="0"/>
              <a:t> </a:t>
            </a:r>
            <a:r>
              <a:rPr lang="en-US" dirty="0" err="1" smtClean="0"/>
              <a:t>iach</a:t>
            </a:r>
            <a:r>
              <a:rPr lang="en-US" dirty="0" err="1" smtClean="0"/>
              <a:t>âd</a:t>
            </a:r>
            <a:r>
              <a:rPr lang="en-US" dirty="0" smtClean="0"/>
              <a:t> </a:t>
            </a:r>
            <a:r>
              <a:rPr lang="en-US" dirty="0" err="1" smtClean="0"/>
              <a:t>a’m</a:t>
            </a:r>
            <a:r>
              <a:rPr lang="en-US" dirty="0" smtClean="0"/>
              <a:t> </a:t>
            </a:r>
            <a:r>
              <a:rPr lang="en-US" dirty="0" err="1" smtClean="0"/>
              <a:t>marwolaeth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dy</a:t>
            </a:r>
            <a:r>
              <a:rPr lang="en-US" dirty="0" smtClean="0"/>
              <a:t> </a:t>
            </a:r>
            <a:r>
              <a:rPr lang="en-US" dirty="0" err="1" smtClean="0"/>
              <a:t>ddwylo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’.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Cleddir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corff</a:t>
            </a:r>
            <a:r>
              <a:rPr lang="en-US" dirty="0" smtClean="0"/>
              <a:t> </a:t>
            </a:r>
            <a:r>
              <a:rPr lang="en-US" dirty="0" err="1" smtClean="0"/>
              <a:t>mor</a:t>
            </a:r>
            <a:r>
              <a:rPr lang="en-US" dirty="0" smtClean="0"/>
              <a:t> </a:t>
            </a:r>
            <a:r>
              <a:rPr lang="en-US" dirty="0" err="1" smtClean="0"/>
              <a:t>fuan</a:t>
            </a:r>
            <a:r>
              <a:rPr lang="en-US" dirty="0" smtClean="0"/>
              <a:t> </a:t>
            </a:r>
            <a:r>
              <a:rPr lang="en-US" dirty="0" err="1" smtClean="0"/>
              <a:t>ag</a:t>
            </a:r>
            <a:r>
              <a:rPr lang="en-US" dirty="0" smtClean="0"/>
              <a:t> </a:t>
            </a:r>
            <a:r>
              <a:rPr lang="en-US" dirty="0" err="1" smtClean="0"/>
              <a:t>sy’n</a:t>
            </a:r>
            <a:r>
              <a:rPr lang="en-US" dirty="0" smtClean="0"/>
              <a:t> </a:t>
            </a:r>
            <a:r>
              <a:rPr lang="en-US" dirty="0" err="1" smtClean="0"/>
              <a:t>bosibl</a:t>
            </a:r>
            <a:r>
              <a:rPr lang="en-US" dirty="0" smtClean="0"/>
              <a:t> (</a:t>
            </a:r>
            <a:r>
              <a:rPr lang="en-US" dirty="0" err="1" smtClean="0"/>
              <a:t>ond</a:t>
            </a:r>
            <a:r>
              <a:rPr lang="en-US" dirty="0" smtClean="0"/>
              <a:t> </a:t>
            </a:r>
            <a:r>
              <a:rPr lang="en-US" dirty="0" err="1" smtClean="0"/>
              <a:t>nid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saboth</a:t>
            </a:r>
            <a:r>
              <a:rPr lang="en-US" dirty="0" smtClean="0"/>
              <a:t> </a:t>
            </a:r>
            <a:r>
              <a:rPr lang="en-US" dirty="0" err="1" smtClean="0"/>
              <a:t>nac</a:t>
            </a:r>
            <a:r>
              <a:rPr lang="en-US" dirty="0" smtClean="0"/>
              <a:t> </a:t>
            </a:r>
            <a:r>
              <a:rPr lang="en-US" dirty="0" err="1" smtClean="0"/>
              <a:t>ychwaith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ystod</a:t>
            </a:r>
            <a:r>
              <a:rPr lang="en-US" dirty="0" smtClean="0"/>
              <a:t> Yom </a:t>
            </a:r>
            <a:r>
              <a:rPr lang="en-US" dirty="0" smtClean="0"/>
              <a:t>Kippur).</a:t>
            </a:r>
            <a:endParaRPr lang="en-US" dirty="0" smtClean="0"/>
          </a:p>
          <a:p>
            <a:r>
              <a:rPr lang="en-US" dirty="0" err="1" smtClean="0"/>
              <a:t>Cleddir</a:t>
            </a:r>
            <a:r>
              <a:rPr lang="en-US" dirty="0" smtClean="0"/>
              <a:t> </a:t>
            </a:r>
            <a:r>
              <a:rPr lang="en-US" dirty="0" err="1" smtClean="0"/>
              <a:t>oedolion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err="1" smtClean="0"/>
              <a:t>ô</a:t>
            </a:r>
            <a:r>
              <a:rPr lang="en-US" dirty="0" err="1" smtClean="0"/>
              <a:t>l</a:t>
            </a:r>
            <a:r>
              <a:rPr lang="en-US" dirty="0" smtClean="0"/>
              <a:t> </a:t>
            </a:r>
            <a:r>
              <a:rPr lang="en-US" dirty="0" err="1" smtClean="0"/>
              <a:t>weddi</a:t>
            </a:r>
            <a:r>
              <a:rPr lang="en-US" dirty="0" smtClean="0"/>
              <a:t> (</a:t>
            </a:r>
            <a:r>
              <a:rPr lang="en-US" dirty="0" err="1" smtClean="0"/>
              <a:t>gan</a:t>
            </a:r>
            <a:r>
              <a:rPr lang="en-US" dirty="0" smtClean="0"/>
              <a:t> </a:t>
            </a:r>
            <a:r>
              <a:rPr lang="en-US" dirty="0" err="1" smtClean="0"/>
              <a:t>hepgor</a:t>
            </a:r>
            <a:r>
              <a:rPr lang="en-US" dirty="0" smtClean="0"/>
              <a:t> un </a:t>
            </a:r>
            <a:r>
              <a:rPr lang="en-US" dirty="0" err="1" smtClean="0"/>
              <a:t>o’r</a:t>
            </a:r>
            <a:r>
              <a:rPr lang="en-US" dirty="0" smtClean="0"/>
              <a:t> </a:t>
            </a:r>
            <a:r>
              <a:rPr lang="en-US" dirty="0" err="1" smtClean="0"/>
              <a:t>ymylon</a:t>
            </a:r>
            <a:r>
              <a:rPr lang="en-US" dirty="0" smtClean="0"/>
              <a:t> </a:t>
            </a:r>
            <a:r>
              <a:rPr lang="en-US" dirty="0" err="1" smtClean="0"/>
              <a:t>er</a:t>
            </a:r>
            <a:r>
              <a:rPr lang="en-US" dirty="0" smtClean="0"/>
              <a:t> </a:t>
            </a:r>
            <a:r>
              <a:rPr lang="en-US" dirty="0" err="1" smtClean="0"/>
              <a:t>mwyn</a:t>
            </a:r>
            <a:r>
              <a:rPr lang="en-US" dirty="0" smtClean="0"/>
              <a:t> </a:t>
            </a:r>
            <a:r>
              <a:rPr lang="en-US" dirty="0" err="1" smtClean="0"/>
              <a:t>dangos</a:t>
            </a:r>
            <a:r>
              <a:rPr lang="en-US" dirty="0" smtClean="0"/>
              <a:t> </a:t>
            </a:r>
            <a:r>
              <a:rPr lang="en-US" dirty="0" err="1" smtClean="0"/>
              <a:t>nad</a:t>
            </a:r>
            <a:r>
              <a:rPr lang="en-US" dirty="0" smtClean="0"/>
              <a:t> </a:t>
            </a:r>
            <a:r>
              <a:rPr lang="en-US" dirty="0" err="1" smtClean="0"/>
              <a:t>yw’r</a:t>
            </a:r>
            <a:r>
              <a:rPr lang="en-US" dirty="0" smtClean="0"/>
              <a:t> </a:t>
            </a:r>
            <a:r>
              <a:rPr lang="en-US" dirty="0" err="1" smtClean="0"/>
              <a:t>s</a:t>
            </a:r>
            <a:r>
              <a:rPr lang="en-US" dirty="0" err="1" smtClean="0"/>
              <a:t>iôl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addas</a:t>
            </a:r>
            <a:r>
              <a:rPr lang="en-US" dirty="0" smtClean="0"/>
              <a:t> </a:t>
            </a:r>
            <a:r>
              <a:rPr lang="en-US" dirty="0" err="1" smtClean="0"/>
              <a:t>i’w</a:t>
            </a:r>
            <a:r>
              <a:rPr lang="en-US" dirty="0" smtClean="0"/>
              <a:t> </a:t>
            </a:r>
            <a:r>
              <a:rPr lang="en-US" dirty="0" err="1" smtClean="0"/>
              <a:t>ddefnyddio</a:t>
            </a:r>
            <a:r>
              <a:rPr lang="en-US" dirty="0" smtClean="0"/>
              <a:t> </a:t>
            </a:r>
            <a:r>
              <a:rPr lang="en-US" dirty="0" err="1" smtClean="0"/>
              <a:t>bellach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>
                <a:solidFill>
                  <a:srgbClr val="FFFF00"/>
                </a:solidFill>
              </a:rPr>
              <a:t>Uniongred</a:t>
            </a:r>
            <a:r>
              <a:rPr lang="en-US" dirty="0" smtClean="0">
                <a:solidFill>
                  <a:srgbClr val="FFFF00"/>
                </a:solidFill>
              </a:rPr>
              <a:t>: </a:t>
            </a:r>
            <a:r>
              <a:rPr lang="en-US" dirty="0" err="1" smtClean="0"/>
              <a:t>claddedigaeth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unig</a:t>
            </a:r>
            <a:endParaRPr lang="en-US" dirty="0" smtClean="0"/>
          </a:p>
          <a:p>
            <a:r>
              <a:rPr lang="en-US" dirty="0" err="1" smtClean="0">
                <a:solidFill>
                  <a:srgbClr val="FFFF00"/>
                </a:solidFill>
              </a:rPr>
              <a:t>Diwygiedig</a:t>
            </a:r>
            <a:r>
              <a:rPr lang="en-US" dirty="0" smtClean="0">
                <a:solidFill>
                  <a:srgbClr val="FFFF00"/>
                </a:solidFill>
              </a:rPr>
              <a:t>: </a:t>
            </a:r>
            <a:r>
              <a:rPr lang="en-US" dirty="0" err="1" smtClean="0">
                <a:solidFill>
                  <a:srgbClr val="FFFFFF"/>
                </a:solidFill>
              </a:rPr>
              <a:t>caniateir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eneiniad</a:t>
            </a:r>
            <a:r>
              <a:rPr lang="en-US" dirty="0" smtClean="0">
                <a:solidFill>
                  <a:srgbClr val="FFFFFF"/>
                </a:solidFill>
              </a:rPr>
              <a:t> ac </a:t>
            </a:r>
            <a:r>
              <a:rPr lang="en-US" dirty="0" err="1" smtClean="0">
                <a:solidFill>
                  <a:srgbClr val="FFFFFF"/>
                </a:solidFill>
              </a:rPr>
              <a:t>amlosgiad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y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corff</a:t>
            </a:r>
            <a:r>
              <a:rPr lang="en-US" dirty="0" smtClean="0">
                <a:solidFill>
                  <a:srgbClr val="FFFFFF"/>
                </a:solidFill>
              </a:rPr>
              <a:t> (</a:t>
            </a:r>
            <a:r>
              <a:rPr lang="en-US" dirty="0" err="1" smtClean="0">
                <a:solidFill>
                  <a:srgbClr val="FFFFFF"/>
                </a:solidFill>
              </a:rPr>
              <a:t>gellir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gohirio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claddedigaeth</a:t>
            </a:r>
            <a:r>
              <a:rPr lang="en-US" dirty="0" smtClean="0">
                <a:solidFill>
                  <a:srgbClr val="FFFFFF"/>
                </a:solidFill>
              </a:rPr>
              <a:t> am </a:t>
            </a:r>
            <a:r>
              <a:rPr lang="en-US" dirty="0" err="1" smtClean="0">
                <a:solidFill>
                  <a:srgbClr val="FFFFFF"/>
                </a:solidFill>
              </a:rPr>
              <a:t>nifer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o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ddyddiau</a:t>
            </a:r>
            <a:r>
              <a:rPr lang="en-US" dirty="0" smtClean="0">
                <a:solidFill>
                  <a:srgbClr val="FFFFFF"/>
                </a:solidFill>
              </a:rPr>
              <a:t>)</a:t>
            </a:r>
            <a:r>
              <a:rPr lang="en-US" dirty="0" smtClean="0">
                <a:solidFill>
                  <a:srgbClr val="FFFFFF"/>
                </a:solidFill>
              </a:rPr>
              <a:t>.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Marwolaeth</a:t>
            </a:r>
            <a:r>
              <a:rPr lang="en-US" dirty="0" smtClean="0"/>
              <a:t> a </a:t>
            </a:r>
            <a:r>
              <a:rPr lang="en-US" dirty="0" err="1" smtClean="0"/>
              <a:t>Galaru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Mae </a:t>
            </a:r>
            <a:r>
              <a:rPr lang="en-US" dirty="0" err="1" smtClean="0"/>
              <a:t>perthnasau</a:t>
            </a:r>
            <a:r>
              <a:rPr lang="en-US" dirty="0" smtClean="0"/>
              <a:t> </a:t>
            </a:r>
            <a:r>
              <a:rPr lang="en-US" dirty="0" err="1" smtClean="0"/>
              <a:t>agos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rhwygo</a:t>
            </a:r>
            <a:r>
              <a:rPr lang="en-US" dirty="0" smtClean="0"/>
              <a:t> </a:t>
            </a:r>
            <a:r>
              <a:rPr lang="en-US" dirty="0" err="1" smtClean="0"/>
              <a:t>dilledyn</a:t>
            </a:r>
            <a:r>
              <a:rPr lang="en-US" dirty="0" smtClean="0"/>
              <a:t>,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diosg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hesgidiau</a:t>
            </a:r>
            <a:r>
              <a:rPr lang="en-US" dirty="0" smtClean="0"/>
              <a:t>, ac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eistedd</a:t>
            </a:r>
            <a:r>
              <a:rPr lang="en-US" dirty="0" smtClean="0"/>
              <a:t> </a:t>
            </a:r>
            <a:r>
              <a:rPr lang="en-US" i="1" dirty="0" err="1" smtClean="0"/>
              <a:t>shiva</a:t>
            </a:r>
            <a:r>
              <a:rPr lang="en-US" dirty="0" smtClean="0"/>
              <a:t>  </a:t>
            </a:r>
            <a:r>
              <a:rPr lang="en-US" dirty="0" smtClean="0"/>
              <a:t>(</a:t>
            </a:r>
            <a:r>
              <a:rPr lang="en-US" dirty="0" err="1" smtClean="0"/>
              <a:t>h.</a:t>
            </a:r>
            <a:r>
              <a:rPr lang="en-US" dirty="0" err="1" smtClean="0"/>
              <a:t>y</a:t>
            </a:r>
            <a:r>
              <a:rPr lang="en-US" dirty="0" smtClean="0"/>
              <a:t>. </a:t>
            </a:r>
            <a:r>
              <a:rPr lang="en-US" dirty="0" err="1" smtClean="0"/>
              <a:t>maent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eistedd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llawr</a:t>
            </a:r>
            <a:r>
              <a:rPr lang="en-US" dirty="0" smtClean="0"/>
              <a:t> </a:t>
            </a:r>
            <a:r>
              <a:rPr lang="en-US" dirty="0" err="1" smtClean="0"/>
              <a:t>neu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ystolion</a:t>
            </a:r>
            <a:r>
              <a:rPr lang="en-US" dirty="0" smtClean="0"/>
              <a:t> </a:t>
            </a:r>
            <a:r>
              <a:rPr lang="en-US" dirty="0" err="1" smtClean="0"/>
              <a:t>isel</a:t>
            </a:r>
            <a:r>
              <a:rPr lang="en-US" dirty="0" smtClean="0"/>
              <a:t>) </a:t>
            </a:r>
            <a:r>
              <a:rPr lang="en-US" dirty="0" err="1" smtClean="0"/>
              <a:t>tra</a:t>
            </a:r>
            <a:r>
              <a:rPr lang="en-US" dirty="0" smtClean="0"/>
              <a:t> </a:t>
            </a:r>
            <a:r>
              <a:rPr lang="en-US" dirty="0" err="1" smtClean="0"/>
              <a:t>bod</a:t>
            </a:r>
            <a:r>
              <a:rPr lang="en-US" dirty="0" smtClean="0"/>
              <a:t> </a:t>
            </a:r>
            <a:r>
              <a:rPr lang="en-US" dirty="0" err="1" smtClean="0"/>
              <a:t>cyfeillio</a:t>
            </a:r>
            <a:r>
              <a:rPr lang="en-US" dirty="0" err="1" smtClean="0"/>
              <a:t>n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ymweld</a:t>
            </a:r>
            <a:r>
              <a:rPr lang="en-US" dirty="0" smtClean="0"/>
              <a:t> </a:t>
            </a:r>
            <a:r>
              <a:rPr lang="en-US" dirty="0" err="1" smtClean="0"/>
              <a:t>â</a:t>
            </a:r>
            <a:r>
              <a:rPr lang="en-US" dirty="0" smtClean="0"/>
              <a:t> hwy a </a:t>
            </a:r>
            <a:r>
              <a:rPr lang="en-US" dirty="0" err="1" smtClean="0"/>
              <a:t>thraddodir</a:t>
            </a:r>
            <a:r>
              <a:rPr lang="en-US" dirty="0" smtClean="0"/>
              <a:t> </a:t>
            </a:r>
            <a:r>
              <a:rPr lang="en-US" dirty="0" err="1" smtClean="0"/>
              <a:t>gweddiau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ddyddiol</a:t>
            </a:r>
            <a:r>
              <a:rPr lang="en-US" dirty="0" smtClean="0"/>
              <a:t>. 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Ystyr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gair</a:t>
            </a:r>
            <a:r>
              <a:rPr lang="en-US" dirty="0" smtClean="0"/>
              <a:t> </a:t>
            </a:r>
            <a:r>
              <a:rPr lang="en-US" dirty="0" err="1" smtClean="0"/>
              <a:t>s</a:t>
            </a:r>
            <a:r>
              <a:rPr lang="en-US" i="1" dirty="0" err="1" smtClean="0"/>
              <a:t>hiva</a:t>
            </a:r>
            <a:r>
              <a:rPr lang="en-US" dirty="0" smtClean="0"/>
              <a:t> </a:t>
            </a:r>
            <a:r>
              <a:rPr lang="en-US" dirty="0" err="1" smtClean="0"/>
              <a:t>yw</a:t>
            </a:r>
            <a:r>
              <a:rPr lang="en-US" dirty="0" smtClean="0"/>
              <a:t> </a:t>
            </a:r>
            <a:r>
              <a:rPr lang="en-US" dirty="0" smtClean="0"/>
              <a:t>‘</a:t>
            </a:r>
            <a:r>
              <a:rPr lang="en-US" dirty="0" err="1" smtClean="0"/>
              <a:t>saith</a:t>
            </a:r>
            <a:r>
              <a:rPr lang="en-US" dirty="0" smtClean="0"/>
              <a:t>’ (</a:t>
            </a:r>
            <a:r>
              <a:rPr lang="en-US" dirty="0" err="1" smtClean="0"/>
              <a:t>sef</a:t>
            </a:r>
            <a:r>
              <a:rPr lang="en-US" dirty="0" smtClean="0"/>
              <a:t> </a:t>
            </a:r>
            <a:r>
              <a:rPr lang="en-US" dirty="0" err="1" smtClean="0"/>
              <a:t>rhi</a:t>
            </a:r>
            <a:r>
              <a:rPr lang="en-US" dirty="0" err="1" smtClean="0"/>
              <a:t>f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dyddiau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alaru</a:t>
            </a:r>
            <a:r>
              <a:rPr lang="en-US" dirty="0" smtClean="0"/>
              <a:t>, </a:t>
            </a:r>
            <a:r>
              <a:rPr lang="en-US" dirty="0" err="1" smtClean="0"/>
              <a:t>ond</a:t>
            </a:r>
            <a:r>
              <a:rPr lang="en-US" dirty="0" smtClean="0"/>
              <a:t> </a:t>
            </a:r>
            <a:r>
              <a:rPr lang="en-US" dirty="0" err="1" smtClean="0"/>
              <a:t>mae</a:t>
            </a:r>
            <a:r>
              <a:rPr lang="en-US" dirty="0" smtClean="0"/>
              <a:t> </a:t>
            </a:r>
            <a:r>
              <a:rPr lang="en-US" dirty="0" err="1" smtClean="0"/>
              <a:t>Iddewon</a:t>
            </a:r>
            <a:r>
              <a:rPr lang="en-US" dirty="0" smtClean="0"/>
              <a:t> </a:t>
            </a:r>
            <a:r>
              <a:rPr lang="en-US" dirty="0" err="1" smtClean="0"/>
              <a:t>llai</a:t>
            </a:r>
            <a:r>
              <a:rPr lang="en-US" dirty="0" smtClean="0"/>
              <a:t> </a:t>
            </a:r>
            <a:r>
              <a:rPr lang="en-US" dirty="0" err="1" smtClean="0"/>
              <a:t>uniongred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galaru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modd</a:t>
            </a:r>
            <a:r>
              <a:rPr lang="en-US" dirty="0" smtClean="0"/>
              <a:t> </a:t>
            </a:r>
            <a:r>
              <a:rPr lang="en-US" dirty="0" err="1" smtClean="0"/>
              <a:t>hwn</a:t>
            </a:r>
            <a:r>
              <a:rPr lang="en-US" dirty="0" smtClean="0"/>
              <a:t> am un </a:t>
            </a:r>
            <a:r>
              <a:rPr lang="en-US" dirty="0" err="1" smtClean="0"/>
              <a:t>noson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unig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Cyfnod</a:t>
            </a:r>
            <a:r>
              <a:rPr lang="en-US" dirty="0" smtClean="0"/>
              <a:t> </a:t>
            </a:r>
            <a:r>
              <a:rPr lang="en-US" dirty="0" err="1" smtClean="0"/>
              <a:t>pellach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alaru</a:t>
            </a:r>
            <a:r>
              <a:rPr lang="en-US" dirty="0" smtClean="0"/>
              <a:t> (</a:t>
            </a:r>
            <a:r>
              <a:rPr lang="en-US" dirty="0" err="1" smtClean="0"/>
              <a:t>ond</a:t>
            </a:r>
            <a:r>
              <a:rPr lang="en-US" dirty="0" smtClean="0"/>
              <a:t> </a:t>
            </a:r>
            <a:r>
              <a:rPr lang="en-US" dirty="0" err="1" smtClean="0"/>
              <a:t>llai</a:t>
            </a:r>
            <a:r>
              <a:rPr lang="en-US" dirty="0" smtClean="0"/>
              <a:t> </a:t>
            </a:r>
            <a:r>
              <a:rPr lang="en-US" dirty="0" err="1" smtClean="0"/>
              <a:t>dwy</a:t>
            </a:r>
            <a:r>
              <a:rPr lang="en-US" dirty="0" err="1" smtClean="0"/>
              <a:t>s</a:t>
            </a:r>
            <a:r>
              <a:rPr lang="en-US" dirty="0" smtClean="0"/>
              <a:t>) am 30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ddyddiau</a:t>
            </a:r>
            <a:r>
              <a:rPr lang="en-US" dirty="0" smtClean="0"/>
              <a:t>. </a:t>
            </a:r>
            <a:endParaRPr lang="en-US" dirty="0" smtClean="0"/>
          </a:p>
          <a:p>
            <a:r>
              <a:rPr lang="en-US" dirty="0" smtClean="0"/>
              <a:t>Plant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galaru</a:t>
            </a:r>
            <a:r>
              <a:rPr lang="en-US" dirty="0" smtClean="0"/>
              <a:t> am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rhieni</a:t>
            </a:r>
            <a:r>
              <a:rPr lang="en-US" dirty="0" smtClean="0"/>
              <a:t> am 12 </a:t>
            </a:r>
            <a:r>
              <a:rPr lang="en-US" dirty="0" err="1" smtClean="0"/>
              <a:t>mis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Cynhelir</a:t>
            </a:r>
            <a:r>
              <a:rPr lang="en-US" dirty="0" smtClean="0"/>
              <a:t> ‘</a:t>
            </a:r>
            <a:r>
              <a:rPr lang="en-US" dirty="0" err="1" smtClean="0"/>
              <a:t>diwrnod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goff</a:t>
            </a:r>
            <a:r>
              <a:rPr lang="en-US" dirty="0" err="1" smtClean="0"/>
              <a:t>âd</a:t>
            </a:r>
            <a:r>
              <a:rPr lang="en-US" dirty="0" smtClean="0"/>
              <a:t>’ bob </a:t>
            </a:r>
            <a:r>
              <a:rPr lang="en-US" dirty="0" err="1" smtClean="0"/>
              <a:t>blwyddyn</a:t>
            </a:r>
            <a:r>
              <a:rPr lang="en-US" dirty="0" smtClean="0"/>
              <a:t>, ac </a:t>
            </a:r>
            <a:r>
              <a:rPr lang="en-US" dirty="0" err="1" smtClean="0"/>
              <a:t>mae</a:t>
            </a:r>
            <a:r>
              <a:rPr lang="en-US" dirty="0" smtClean="0"/>
              <a:t> </a:t>
            </a:r>
            <a:r>
              <a:rPr lang="en-US" dirty="0" err="1" smtClean="0"/>
              <a:t>perthynas</a:t>
            </a:r>
            <a:r>
              <a:rPr lang="en-US" dirty="0" smtClean="0"/>
              <a:t> </a:t>
            </a:r>
            <a:r>
              <a:rPr lang="en-US" dirty="0" err="1" smtClean="0"/>
              <a:t>agos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adrodd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i="1" dirty="0" err="1" smtClean="0"/>
              <a:t>kaddish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synagog</a:t>
            </a:r>
            <a:r>
              <a:rPr lang="en-US" dirty="0" smtClean="0"/>
              <a:t> am yr 11 </a:t>
            </a:r>
            <a:r>
              <a:rPr lang="en-US" dirty="0" err="1" smtClean="0"/>
              <a:t>mis</a:t>
            </a:r>
            <a:r>
              <a:rPr lang="en-US" dirty="0" smtClean="0"/>
              <a:t> </a:t>
            </a:r>
            <a:r>
              <a:rPr lang="en-US" dirty="0" err="1" smtClean="0"/>
              <a:t>cyntaf</a:t>
            </a:r>
            <a:r>
              <a:rPr lang="en-US" dirty="0" smtClean="0"/>
              <a:t> ac </a:t>
            </a:r>
            <a:r>
              <a:rPr lang="en-US" dirty="0" err="1" smtClean="0"/>
              <a:t>yna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flynyddol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diwrnod</a:t>
            </a:r>
            <a:r>
              <a:rPr lang="en-US" dirty="0" smtClean="0"/>
              <a:t> </a:t>
            </a:r>
            <a:r>
              <a:rPr lang="en-US" dirty="0" err="1" smtClean="0"/>
              <a:t>coffadwriaeth</a:t>
            </a:r>
            <a:r>
              <a:rPr lang="en-US" smtClean="0"/>
              <a:t>. 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1900</Words>
  <Application>Microsoft Macintosh PowerPoint</Application>
  <PresentationFormat>On-screen Show (4:3)</PresentationFormat>
  <Paragraphs>115</Paragraphs>
  <Slides>23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Arweiniad i Iddewiaeth</vt:lpstr>
      <vt:lpstr>Dathliadau Geni</vt:lpstr>
      <vt:lpstr>Rheolau Purdeb  ar achlysur Geni Plentyn</vt:lpstr>
      <vt:lpstr>Dathliadau ‘Dod i Oed’</vt:lpstr>
      <vt:lpstr>‘Dod i Oed’</vt:lpstr>
      <vt:lpstr>Bywyd Teuluol</vt:lpstr>
      <vt:lpstr>Rheolau Bwyd</vt:lpstr>
      <vt:lpstr>Rheolau Bwyd</vt:lpstr>
      <vt:lpstr>Rheolau Bwyd</vt:lpstr>
      <vt:lpstr>Slide 10</vt:lpstr>
      <vt:lpstr>Synagogau Iddewig</vt:lpstr>
      <vt:lpstr>Symbolau o Dduwioldeb Iddewig</vt:lpstr>
      <vt:lpstr>Symbolau o Dduwioldeb Iddewig</vt:lpstr>
      <vt:lpstr>Hen Ddefodau Priodas Iddewig</vt:lpstr>
      <vt:lpstr>Slide 15</vt:lpstr>
      <vt:lpstr>Seremoniau Priodas</vt:lpstr>
      <vt:lpstr>Priodas Iddewig o Ddwyrain Ewrop (19eg ganrif)</vt:lpstr>
      <vt:lpstr>Ysgariad</vt:lpstr>
      <vt:lpstr>Ysgariad</vt:lpstr>
      <vt:lpstr>Ysgariad</vt:lpstr>
      <vt:lpstr>Slide 21</vt:lpstr>
      <vt:lpstr>Marwolaeth a Galaru</vt:lpstr>
      <vt:lpstr>Marwolaeth a Galaru</vt:lpstr>
    </vt:vector>
  </TitlesOfParts>
  <Company>Theology and Religious Studies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Judaism</dc:title>
  <dc:creator>Catrin Williams</dc:creator>
  <cp:lastModifiedBy>Catrin Williams</cp:lastModifiedBy>
  <cp:revision>30</cp:revision>
  <dcterms:created xsi:type="dcterms:W3CDTF">2014-12-01T09:34:15Z</dcterms:created>
  <dcterms:modified xsi:type="dcterms:W3CDTF">2014-12-01T11:21:04Z</dcterms:modified>
</cp:coreProperties>
</file>