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6858000" cx="12192000"/>
  <p:notesSz cx="6858000" cy="9144000"/>
  <p:embeddedFontLst>
    <p:embeddedFont>
      <p:font typeface="Play"/>
      <p:regular r:id="rId13"/>
      <p:bold r:id="rId1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5" roundtripDataSignature="AMtx7mhDJCxyEFWWq7FPnyhTJLQkO7rIs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35A29985-082B-4953-95E1-5261679D4027}">
  <a:tblStyle styleId="{35A29985-082B-4953-95E1-5261679D4027}" styleName="Table_0">
    <a:wholeTbl>
      <a:tcTxStyle b="off" i="off">
        <a:font>
          <a:latin typeface="Aptos"/>
          <a:ea typeface="Aptos"/>
          <a:cs typeface="Aptos"/>
        </a:font>
        <a:schemeClr val="dk1"/>
      </a:tcTxStyle>
      <a:tcStyle>
        <a:tcBdr>
          <a:left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6EFF7"/>
          </a:solidFill>
        </a:fill>
      </a:tcStyle>
    </a:wholeTbl>
    <a:band1H>
      <a:tcTxStyle/>
      <a:tcStyle>
        <a:fill>
          <a:solidFill>
            <a:srgbClr val="CADEEF"/>
          </a:solidFill>
        </a:fill>
      </a:tcStyle>
    </a:band1H>
    <a:band2H>
      <a:tcTxStyle/>
    </a:band2H>
    <a:band1V>
      <a:tcTxStyle/>
      <a:tcStyle>
        <a:fill>
          <a:solidFill>
            <a:srgbClr val="CADEEF"/>
          </a:solidFill>
        </a:fill>
      </a:tcStyle>
    </a:band1V>
    <a:band2V>
      <a:tcTxStyle/>
    </a:band2V>
    <a:lastCol>
      <a:tcTxStyle b="on" i="off"/>
    </a:lastCol>
    <a:firstCol>
      <a:tcTxStyle b="on" i="off"/>
    </a:firstCol>
    <a:lastRow>
      <a:tcTxStyle b="on" i="off"/>
      <a:tcStyle>
        <a:tcBdr>
          <a:top>
            <a:ln cap="flat" cmpd="sng" w="25400">
              <a:solidFill>
                <a:schemeClr val="accent4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E6EFF7"/>
          </a:solidFill>
        </a:fill>
      </a:tcStyle>
    </a:lastRow>
    <a:seCell>
      <a:tcTxStyle/>
    </a:seCell>
    <a:swCell>
      <a:tcTxStyle/>
    </a:swCell>
    <a:firstRow>
      <a:tcTxStyle b="on" i="off"/>
      <a:tcStyle>
        <a:fill>
          <a:solidFill>
            <a:srgbClr val="E6EFF7"/>
          </a:solidFill>
        </a:fill>
      </a:tcStyle>
    </a:firstRow>
    <a:neCell>
      <a:tcTxStyle/>
    </a:neCell>
    <a:nwCell>
      <a:tcTxStyle/>
    </a:nwCell>
  </a:tblStyle>
  <a:tblStyle styleId="{7BB598A1-B199-4716-92A2-1EFB8F46FE62}" styleName="Table_1">
    <a:wholeTbl>
      <a:tcTxStyle b="off" i="off">
        <a:font>
          <a:latin typeface="Aptos"/>
          <a:ea typeface="Aptos"/>
          <a:cs typeface="Aptos"/>
        </a:font>
        <a:schemeClr val="dk1"/>
      </a:tcTxStyle>
      <a:tcStyle>
        <a:tcBdr>
          <a:left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000000">
                  <a:alpha val="0"/>
                </a:srgbClr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E7EAE7"/>
          </a:solidFill>
        </a:fill>
      </a:tcStyle>
    </a:wholeTbl>
    <a:band1H>
      <a:tcTxStyle/>
      <a:tcStyle>
        <a:fill>
          <a:solidFill>
            <a:srgbClr val="CBD3CB"/>
          </a:solidFill>
        </a:fill>
      </a:tcStyle>
    </a:band1H>
    <a:band2H>
      <a:tcTxStyle/>
    </a:band2H>
    <a:band1V>
      <a:tcTxStyle/>
      <a:tcStyle>
        <a:fill>
          <a:solidFill>
            <a:srgbClr val="CBD3CB"/>
          </a:solidFill>
        </a:fill>
      </a:tcStyle>
    </a:band1V>
    <a:band2V>
      <a:tcTxStyle/>
    </a:band2V>
    <a:lastCol>
      <a:tcTxStyle b="on" i="off"/>
    </a:lastCol>
    <a:firstCol>
      <a:tcTxStyle b="on" i="off"/>
    </a:firstCol>
    <a:lastRow>
      <a:tcTxStyle b="on" i="off"/>
      <a:tcStyle>
        <a:tcBdr>
          <a:top>
            <a:ln cap="flat" cmpd="sng" w="50800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E7EAE7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Aptos"/>
          <a:ea typeface="Aptos"/>
          <a:cs typeface="Aptos"/>
        </a:font>
        <a:schemeClr val="lt1"/>
      </a:tcTxStyle>
      <a:tcStyle>
        <a:fill>
          <a:solidFill>
            <a:schemeClr val="accent4"/>
          </a:solidFill>
        </a:fill>
      </a:tcStyle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font" Target="fonts/Play-regular.fntdata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customschemas.google.com/relationships/presentationmetadata" Target="metadata"/><Relationship Id="rId14" Type="http://schemas.openxmlformats.org/officeDocument/2006/relationships/font" Target="fonts/Play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2" name="Google Shape;8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2" name="Google Shape;92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1" name="Google Shape;101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9" name="Google Shape;109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4" name="Google Shape;134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3" name="Google Shape;143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9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" name="Google Shape;13;p9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4" name="Google Shape;14;p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" name="Google Shape;15;p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7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10"/>
          <p:cNvSpPr txBox="1"/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" name="Google Shape;19;p10"/>
          <p:cNvSpPr txBox="1"/>
          <p:nvPr>
            <p:ph idx="1" type="subTitle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0" name="Google Shape;20;p10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0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10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3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11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" name="Google Shape;25;p11"/>
          <p:cNvSpPr txBox="1"/>
          <p:nvPr>
            <p:ph idx="1" type="body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/>
        </p:txBody>
      </p:sp>
      <p:sp>
        <p:nvSpPr>
          <p:cNvPr id="26" name="Google Shape;26;p1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1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1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12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2"/>
          <p:cNvSpPr txBox="1"/>
          <p:nvPr>
            <p:ph idx="1" type="body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" name="Google Shape;32;p12"/>
          <p:cNvSpPr txBox="1"/>
          <p:nvPr>
            <p:ph idx="2" type="body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3" name="Google Shape;33;p12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12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12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3"/>
          <p:cNvSpPr txBox="1"/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13"/>
          <p:cNvSpPr txBox="1"/>
          <p:nvPr>
            <p:ph idx="1" type="body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39" name="Google Shape;39;p13"/>
          <p:cNvSpPr txBox="1"/>
          <p:nvPr>
            <p:ph idx="2" type="body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13"/>
          <p:cNvSpPr txBox="1"/>
          <p:nvPr>
            <p:ph idx="3" type="body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1" name="Google Shape;41;p13"/>
          <p:cNvSpPr txBox="1"/>
          <p:nvPr>
            <p:ph idx="4" type="body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" name="Google Shape;42;p13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13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3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4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14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1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4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5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6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6"/>
          <p:cNvSpPr txBox="1"/>
          <p:nvPr>
            <p:ph idx="1" type="body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indent="-3810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indent="-355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57" name="Google Shape;57;p16"/>
          <p:cNvSpPr txBox="1"/>
          <p:nvPr>
            <p:ph idx="2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58" name="Google Shape;58;p16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16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6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7"/>
          <p:cNvSpPr txBox="1"/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7"/>
          <p:cNvSpPr/>
          <p:nvPr>
            <p:ph idx="2" type="pic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7"/>
          <p:cNvSpPr txBox="1"/>
          <p:nvPr>
            <p:ph idx="1" type="body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indent="-2286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indent="-2286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indent="-2286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indent="-2286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7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7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7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8"/>
          <p:cNvSpPr txBox="1"/>
          <p:nvPr>
            <p:ph idx="1" type="body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1" name="Google Shape;71;p1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9"/>
          <p:cNvSpPr txBox="1"/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19"/>
          <p:cNvSpPr txBox="1"/>
          <p:nvPr>
            <p:ph idx="1" type="body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7" name="Google Shape;77;p19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9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9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8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b="0" i="0" sz="4400" u="none" cap="none" strike="noStrik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" name="Google Shape;7;p8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8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8"/>
          <p:cNvSpPr txBox="1"/>
          <p:nvPr>
            <p:ph idx="12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mindtools.com" TargetMode="External"/><Relationship Id="rId4" Type="http://schemas.openxmlformats.org/officeDocument/2006/relationships/hyperlink" Target="https://www.skillsforcare.org.uk/" TargetMode="External"/><Relationship Id="rId5" Type="http://schemas.openxmlformats.org/officeDocument/2006/relationships/hyperlink" Target="https://www.healthcareers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5" name="Google Shape;85;p1"/>
          <p:cNvSpPr txBox="1"/>
          <p:nvPr>
            <p:ph type="title"/>
          </p:nvPr>
        </p:nvSpPr>
        <p:spPr>
          <a:xfrm>
            <a:off x="4906388" y="877697"/>
            <a:ext cx="6933840" cy="166756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None/>
            </a:pPr>
            <a:r>
              <a:rPr b="1" lang="en-GB" sz="3600">
                <a:latin typeface="Calibri"/>
                <a:ea typeface="Calibri"/>
                <a:cs typeface="Calibri"/>
                <a:sym typeface="Calibri"/>
              </a:rPr>
              <a:t>Title: Strategic Reflection and Development through Personal SWOT Analysis in UK Health and Social Care</a:t>
            </a:r>
            <a:endParaRPr sz="3600"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Office Worker" id="86" name="Google Shape;86;p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07413" y="1490730"/>
            <a:ext cx="3876165" cy="387616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"/>
          <p:cNvSpPr txBox="1"/>
          <p:nvPr>
            <p:ph idx="1" type="body"/>
          </p:nvPr>
        </p:nvSpPr>
        <p:spPr>
          <a:xfrm>
            <a:off x="4906401" y="2937850"/>
            <a:ext cx="6269700" cy="2737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Student name: Eric Lerouge ANGWE NZE</a:t>
            </a:r>
            <a:endParaRPr sz="24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Module name and code: Professional Career Development within Health and Social Care (LCHS 4009_LON)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Tutor name: Christopher MAFUVA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 sz="2400"/>
              <a:t>Date : 10/11/25</a:t>
            </a:r>
            <a:endParaRPr/>
          </a:p>
        </p:txBody>
      </p:sp>
      <p:sp>
        <p:nvSpPr>
          <p:cNvPr id="88" name="Google Shape;88;p1"/>
          <p:cNvSpPr/>
          <p:nvPr/>
        </p:nvSpPr>
        <p:spPr>
          <a:xfrm flipH="1" rot="10800000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  <a:gs pos="100000">
                <a:srgbClr val="000000"/>
              </a:gs>
            </a:gsLst>
            <a:lin ang="2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9" name="Google Shape;89;p1"/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49803"/>
                </a:srgbClr>
              </a:gs>
              <a:gs pos="100000">
                <a:srgbClr val="0F4861"/>
              </a:gs>
            </a:gsLst>
            <a:lin ang="13800001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"/>
          <p:cNvSpPr/>
          <p:nvPr/>
        </p:nvSpPr>
        <p:spPr>
          <a:xfrm>
            <a:off x="0" y="-1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close-up of a nurse holding a patient&amp;#39;s hand&#10;&#10;AI-generated content may be incorrect." id="96" name="Google Shape;96;p2"/>
          <p:cNvPicPr preferRelativeResize="0"/>
          <p:nvPr/>
        </p:nvPicPr>
        <p:blipFill rotWithShape="1">
          <a:blip r:embed="rId3">
            <a:alphaModFix amt="60000"/>
          </a:blip>
          <a:srcRect b="1295" l="0" r="0" t="14435"/>
          <a:stretch/>
        </p:blipFill>
        <p:spPr>
          <a:xfrm>
            <a:off x="-1" y="10"/>
            <a:ext cx="12192001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2"/>
          <p:cNvSpPr txBox="1"/>
          <p:nvPr>
            <p:ph type="title"/>
          </p:nvPr>
        </p:nvSpPr>
        <p:spPr>
          <a:xfrm>
            <a:off x="838199" y="557189"/>
            <a:ext cx="5155263" cy="557189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400"/>
              <a:buFont typeface="Arial"/>
              <a:buNone/>
            </a:pPr>
            <a:r>
              <a:rPr b="1" lang="en-GB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 b="1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t/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98" name="Google Shape;98;p2"/>
          <p:cNvSpPr txBox="1"/>
          <p:nvPr>
            <p:ph idx="1" type="body"/>
          </p:nvPr>
        </p:nvSpPr>
        <p:spPr>
          <a:xfrm>
            <a:off x="5275225" y="916623"/>
            <a:ext cx="6107329" cy="5586276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</a:pPr>
            <a:r>
              <a:rPr b="1" lang="en-GB" sz="2000">
                <a:solidFill>
                  <a:srgbClr val="FFFFFF"/>
                </a:solidFill>
              </a:rPr>
              <a:t>About Me: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Studying Certificate of Higher Education in Health and Social Care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Module: Professional Development within Health and Social Care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</a:pPr>
            <a:r>
              <a:rPr b="1" lang="en-GB" sz="2000">
                <a:solidFill>
                  <a:srgbClr val="FFFFFF"/>
                </a:solidFill>
              </a:rPr>
              <a:t>Why I chose this course: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To develop professional knowledge and practical skills for person-centred care.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Interested in improving quality of life for vulnerable people.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None/>
            </a:pPr>
            <a:r>
              <a:rPr b="1" lang="en-GB" sz="2000">
                <a:solidFill>
                  <a:srgbClr val="FFFFFF"/>
                </a:solidFill>
              </a:rPr>
              <a:t>Career Aspiration: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Aim to work as a Health Care Assistant 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ts val="2000"/>
              <a:buChar char="•"/>
            </a:pPr>
            <a:r>
              <a:rPr lang="en-GB" sz="2000">
                <a:solidFill>
                  <a:srgbClr val="FFFFFF"/>
                </a:solidFill>
              </a:rPr>
              <a:t>Focus on continuous learning and personal growth</a:t>
            </a:r>
            <a:endParaRPr/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solidFill>
                <a:srgbClr val="FFFFFF"/>
              </a:solidFill>
            </a:endParaRPr>
          </a:p>
          <a:p>
            <a:pPr indent="-101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t/>
            </a:r>
            <a:endParaRPr sz="20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D9E5F8"/>
        </a:solidFill>
      </p:bgPr>
    </p:bg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E8E8E8">
                  <a:alpha val="67843"/>
                </a:srgbClr>
              </a:gs>
              <a:gs pos="10000">
                <a:srgbClr val="E8E8E8">
                  <a:alpha val="67843"/>
                </a:srgbClr>
              </a:gs>
              <a:gs pos="85000">
                <a:srgbClr val="E8E8E8">
                  <a:alpha val="96862"/>
                </a:srgbClr>
              </a:gs>
              <a:gs pos="100000">
                <a:srgbClr val="E8E8E8">
                  <a:alpha val="96862"/>
                </a:srgbClr>
              </a:gs>
            </a:gsLst>
            <a:path path="circle">
              <a:fillToRect b="50%" l="50%" r="50%" t="50%"/>
            </a:path>
            <a:tileRect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3"/>
          <p:cNvSpPr txBox="1"/>
          <p:nvPr>
            <p:ph type="title"/>
          </p:nvPr>
        </p:nvSpPr>
        <p:spPr>
          <a:xfrm>
            <a:off x="924464" y="5691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b="1" lang="en-GB"/>
              <a:t>Personal SWOT Analysis</a:t>
            </a:r>
            <a:endParaRPr b="1"/>
          </a:p>
        </p:txBody>
      </p:sp>
      <p:graphicFrame>
        <p:nvGraphicFramePr>
          <p:cNvPr id="105" name="Google Shape;105;p3"/>
          <p:cNvGraphicFramePr/>
          <p:nvPr/>
        </p:nvGraphicFramePr>
        <p:xfrm>
          <a:off x="751936" y="1149889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{35A29985-082B-4953-95E1-5261679D4027}</a:tableStyleId>
              </a:tblPr>
              <a:tblGrid>
                <a:gridCol w="5341150"/>
                <a:gridCol w="5341150"/>
              </a:tblGrid>
              <a:tr h="714375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2000" u="none" cap="none" strike="noStrike"/>
                        <a:t>STRENGTHS</a:t>
                      </a:r>
                      <a:endParaRPr sz="20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2000" u="none" cap="none" strike="noStrike"/>
                        <a:t>WEAKNESSES 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1031550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Leadership and teamwork skills</a:t>
                      </a:r>
                      <a:endParaRPr sz="2000" u="none" cap="none" strike="noStrike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Empathy and compassion when supporting others.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Adaptability to new environments and challenges.</a:t>
                      </a:r>
                      <a:endParaRPr/>
                    </a:p>
                    <a:p>
                      <a:pPr indent="-158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t/>
                      </a:r>
                      <a:endParaRPr sz="20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Public speaking and presentation confidence.</a:t>
                      </a:r>
                      <a:endParaRPr sz="2000" u="none" cap="none" strike="noStrike"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Limited patience when under stress.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Need to improve time management.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Developing IT &amp; Microsoft Office skills.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5953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2000" u="none" cap="none" strike="noStrike"/>
                        <a:t>OPPORTUNITIES</a:t>
                      </a:r>
                      <a:endParaRPr sz="20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GB" sz="2000" u="none" cap="none" strike="noStrike">
                          <a:solidFill>
                            <a:srgbClr val="000000"/>
                          </a:solidFill>
                        </a:rPr>
                        <a:t>THREATS</a:t>
                      </a:r>
                      <a:endParaRPr sz="2000" u="none" cap="none" strike="noStrike"/>
                    </a:p>
                  </a:txBody>
                  <a:tcPr marT="45725" marB="45725" marR="91450" marL="91450"/>
                </a:tc>
              </a:tr>
              <a:tr h="1031550"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Training and CPD available through Skills for Care.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Growing demand for skilled care professionals in the UK.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Mentorship and placement support from experienced staff.</a:t>
                      </a:r>
                      <a:endParaRPr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None/>
                      </a:pPr>
                      <a:r>
                        <a:t/>
                      </a:r>
                      <a:endParaRPr sz="2000" u="none" cap="none" strike="noStrike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High workloads and staff shortages.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Job competition in the sector.</a:t>
                      </a:r>
                      <a:endParaRPr/>
                    </a:p>
                    <a:p>
                      <a:pPr indent="-285750" lvl="0" marL="28575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2000"/>
                        <a:buFont typeface="Arial"/>
                        <a:buChar char="•"/>
                      </a:pPr>
                      <a:r>
                        <a:rPr lang="en-GB" sz="2000" u="none" cap="none" strike="noStrike"/>
                        <a:t>Changes in policies or funding.</a:t>
                      </a:r>
                      <a:endParaRPr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sp>
        <p:nvSpPr>
          <p:cNvPr id="106" name="Google Shape;106;p3"/>
          <p:cNvSpPr txBox="1"/>
          <p:nvPr>
            <p:ph idx="11" type="ftr"/>
          </p:nvPr>
        </p:nvSpPr>
        <p:spPr>
          <a:xfrm rot="-5400000">
            <a:off x="-1741098" y="3912199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595959"/>
                </a:solidFill>
              </a:rPr>
              <a:t>source: MindTools, 2020, Skills for Care, 2023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4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2" name="Google Shape;112;p4"/>
          <p:cNvSpPr txBox="1"/>
          <p:nvPr>
            <p:ph type="title"/>
          </p:nvPr>
        </p:nvSpPr>
        <p:spPr>
          <a:xfrm>
            <a:off x="572493" y="238539"/>
            <a:ext cx="11018520" cy="1434415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600"/>
              <a:buFont typeface="Arial"/>
              <a:buNone/>
            </a:pPr>
            <a:r>
              <a:rPr b="1" lang="en-GB" sz="4600">
                <a:latin typeface="Arial"/>
                <a:ea typeface="Arial"/>
                <a:cs typeface="Arial"/>
                <a:sym typeface="Arial"/>
              </a:rPr>
              <a:t>Leveraging Strengths to Overcome Weaknesses &amp; Minimise Threats</a:t>
            </a:r>
            <a:endParaRPr b="1" sz="4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4"/>
          <p:cNvSpPr/>
          <p:nvPr/>
        </p:nvSpPr>
        <p:spPr>
          <a:xfrm>
            <a:off x="572493" y="1681544"/>
            <a:ext cx="10972800" cy="18288"/>
          </a:xfrm>
          <a:custGeom>
            <a:rect b="b" l="l" r="r" t="t"/>
            <a:pathLst>
              <a:path extrusionOk="0" fill="none" h="18288" w="1097280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extrusionOk="0" h="18288" w="1097280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4901"/>
            </a:schemeClr>
          </a:solidFill>
          <a:ln cap="rnd" cmpd="sng" w="44450">
            <a:solidFill>
              <a:schemeClr val="accent2">
                <a:alpha val="74901"/>
              </a:schemeClr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4"/>
          <p:cNvSpPr txBox="1"/>
          <p:nvPr>
            <p:ph idx="1" type="body"/>
          </p:nvPr>
        </p:nvSpPr>
        <p:spPr>
          <a:xfrm>
            <a:off x="572493" y="2071316"/>
            <a:ext cx="6713552" cy="41191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rPr b="1" lang="en-GB" sz="1700"/>
              <a:t>Leadership &amp; Teamwork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Collaborate with colleagues to learn new skills and gain confidence.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Take initiative in small projects to develop public speaking.</a:t>
            </a:r>
            <a:endParaRPr sz="17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rPr b="1" lang="en-GB" sz="1700"/>
              <a:t>Empathy &amp; Compassion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Build strong professional relationships to reduce stress and manage conflict.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Use understanding of others to stay patient under pressure.</a:t>
            </a:r>
            <a:endParaRPr sz="1700"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rPr b="1" lang="en-GB" sz="1700"/>
              <a:t>Adaptability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Embrace training opportunities to improve IT and Microsoft skills.</a:t>
            </a:r>
            <a:endParaRPr sz="17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Char char="•"/>
            </a:pPr>
            <a:r>
              <a:rPr lang="en-GB" sz="1700"/>
              <a:t>Adjust to workplace changes, reducing impact of high workloads or policy shifts.</a:t>
            </a:r>
            <a:endParaRPr sz="1700"/>
          </a:p>
          <a:p>
            <a:pPr indent="-12065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700"/>
              <a:buNone/>
            </a:pPr>
            <a:r>
              <a:t/>
            </a:r>
            <a:endParaRPr sz="1700"/>
          </a:p>
        </p:txBody>
      </p:sp>
      <p:pic>
        <p:nvPicPr>
          <p:cNvPr descr="A hand placing a block on a tower of wood&#10;&#10;AI-generated content may be incorrect." id="115" name="Google Shape;115;p4"/>
          <p:cNvPicPr preferRelativeResize="0"/>
          <p:nvPr/>
        </p:nvPicPr>
        <p:blipFill rotWithShape="1">
          <a:blip r:embed="rId3">
            <a:alphaModFix/>
          </a:blip>
          <a:srcRect b="2" l="24599" r="11185" t="0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4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595959"/>
                </a:solidFill>
              </a:rPr>
              <a:t>Gibbs, 1988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5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kman Old Style"/>
              <a:buNone/>
            </a:pPr>
            <a:r>
              <a:rPr b="1" i="1" lang="en-GB" sz="3600">
                <a:latin typeface="Bookman Old Style"/>
                <a:ea typeface="Bookman Old Style"/>
                <a:cs typeface="Bookman Old Style"/>
                <a:sym typeface="Bookman Old Style"/>
              </a:rPr>
              <a:t>How Do My Strengths Help Me Make the Most of Opportunities?</a:t>
            </a:r>
            <a:endParaRPr i="1" sz="3600">
              <a:latin typeface="Bookman Old Style"/>
              <a:ea typeface="Bookman Old Style"/>
              <a:cs typeface="Bookman Old Style"/>
              <a:sym typeface="Bookman Old Style"/>
            </a:endParaRPr>
          </a:p>
        </p:txBody>
      </p:sp>
      <p:grpSp>
        <p:nvGrpSpPr>
          <p:cNvPr id="122" name="Google Shape;122;p5"/>
          <p:cNvGrpSpPr/>
          <p:nvPr/>
        </p:nvGrpSpPr>
        <p:grpSpPr>
          <a:xfrm>
            <a:off x="838200" y="1933634"/>
            <a:ext cx="10515600" cy="4135320"/>
            <a:chOff x="0" y="108009"/>
            <a:chExt cx="10515600" cy="4135320"/>
          </a:xfrm>
        </p:grpSpPr>
        <p:sp>
          <p:nvSpPr>
            <p:cNvPr id="123" name="Google Shape;123;p5"/>
            <p:cNvSpPr/>
            <p:nvPr/>
          </p:nvSpPr>
          <p:spPr>
            <a:xfrm>
              <a:off x="0" y="108009"/>
              <a:ext cx="10515600" cy="589679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5"/>
            <p:cNvSpPr txBox="1"/>
            <p:nvPr/>
          </p:nvSpPr>
          <p:spPr>
            <a:xfrm>
              <a:off x="28786" y="136795"/>
              <a:ext cx="10458028" cy="53210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400"/>
                <a:buFont typeface="Play"/>
                <a:buNone/>
              </a:pPr>
              <a:r>
                <a:rPr b="1" i="0" lang="en-GB" sz="2400" u="none" cap="none" strike="noStrike">
                  <a:solidFill>
                    <a:schemeClr val="lt1"/>
                  </a:solidFill>
                  <a:latin typeface="Play"/>
                  <a:ea typeface="Play"/>
                  <a:cs typeface="Play"/>
                  <a:sym typeface="Play"/>
                </a:rPr>
                <a:t>Key Opportunities in UK Health &amp; Social Care:</a:t>
              </a:r>
              <a:endParaRPr/>
            </a:p>
          </p:txBody>
        </p:sp>
        <p:sp>
          <p:nvSpPr>
            <p:cNvPr id="125" name="Google Shape;125;p5"/>
            <p:cNvSpPr/>
            <p:nvPr/>
          </p:nvSpPr>
          <p:spPr>
            <a:xfrm>
              <a:off x="0" y="697688"/>
              <a:ext cx="10515600" cy="1639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5"/>
            <p:cNvSpPr txBox="1"/>
            <p:nvPr/>
          </p:nvSpPr>
          <p:spPr>
            <a:xfrm>
              <a:off x="0" y="697688"/>
              <a:ext cx="10515600" cy="163944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0475" lIns="333850" spcFirstLastPara="1" rIns="170675" wrap="square" tIns="304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High demand for skilled care professionals across the UK.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Continuous Professional Development (CPD) and training (Skills for Care, 2023).</a:t>
              </a:r>
              <a:endParaRPr/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Mentorship and work placement experiences.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Networking and career progression through NHS and social care organisations.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Digital learning and IT training to enhance employability.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" name="Google Shape;127;p5"/>
            <p:cNvSpPr/>
            <p:nvPr/>
          </p:nvSpPr>
          <p:spPr>
            <a:xfrm>
              <a:off x="0" y="2337129"/>
              <a:ext cx="10515600" cy="589679"/>
            </a:xfrm>
            <a:prstGeom prst="roundRect">
              <a:avLst>
                <a:gd fmla="val 16667" name="adj"/>
              </a:avLst>
            </a:prstGeom>
            <a:solidFill>
              <a:srgbClr val="126082"/>
            </a:solidFill>
            <a:ln cap="flat" cmpd="sng" w="1905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" name="Google Shape;128;p5"/>
            <p:cNvSpPr txBox="1"/>
            <p:nvPr/>
          </p:nvSpPr>
          <p:spPr>
            <a:xfrm>
              <a:off x="28786" y="2365915"/>
              <a:ext cx="10458028" cy="53210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400"/>
                <a:buFont typeface="Play"/>
                <a:buNone/>
              </a:pPr>
              <a:r>
                <a:rPr b="1" i="0" lang="en-GB" sz="2400" u="none" cap="none" strike="noStrike">
                  <a:solidFill>
                    <a:schemeClr val="lt1"/>
                  </a:solidFill>
                  <a:latin typeface="Play"/>
                  <a:ea typeface="Play"/>
                  <a:cs typeface="Play"/>
                  <a:sym typeface="Play"/>
                </a:rPr>
                <a:t>How I Will Use My Strengths:</a:t>
              </a:r>
              <a:endParaRPr b="1" i="0" sz="2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9" name="Google Shape;129;p5"/>
            <p:cNvSpPr/>
            <p:nvPr/>
          </p:nvSpPr>
          <p:spPr>
            <a:xfrm>
              <a:off x="0" y="2926809"/>
              <a:ext cx="10515600" cy="13165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" name="Google Shape;130;p5"/>
            <p:cNvSpPr txBox="1"/>
            <p:nvPr/>
          </p:nvSpPr>
          <p:spPr>
            <a:xfrm>
              <a:off x="0" y="2926809"/>
              <a:ext cx="10515600" cy="131652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30475" lIns="333850" spcFirstLastPara="1" rIns="170675" wrap="square" tIns="30475">
              <a:noAutofit/>
            </a:bodyPr>
            <a:lstStyle/>
            <a:p>
              <a:pPr indent="-171450" lvl="1" marL="171450" marR="0" rtl="0" algn="l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Use leadership to take initiative in training and development programmes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Apply teamwork and communication skills to build networks and learn from mentors.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Use empathy to connect with service users and develop person-centred care.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indent="-171450" lvl="1" marL="171450" marR="0" rtl="0" algn="l">
                <a:lnSpc>
                  <a:spcPct val="90000"/>
                </a:lnSpc>
                <a:spcBef>
                  <a:spcPts val="38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Play"/>
                <a:buChar char="•"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Play"/>
                  <a:ea typeface="Play"/>
                  <a:cs typeface="Play"/>
                  <a:sym typeface="Play"/>
                </a:rPr>
                <a:t>Rely on adaptability to embrace new learning methods and changing policies.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1" name="Google Shape;131;p5"/>
          <p:cNvSpPr txBox="1"/>
          <p:nvPr>
            <p:ph idx="11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400">
                <a:solidFill>
                  <a:srgbClr val="595959"/>
                </a:solidFill>
              </a:rPr>
              <a:t>NHS Health Careers, 2024, Skills for Care, 2023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7" name="Google Shape;137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3C5ED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Google Shape;138;p6"/>
          <p:cNvSpPr/>
          <p:nvPr/>
        </p:nvSpPr>
        <p:spPr>
          <a:xfrm>
            <a:off x="695515" y="685800"/>
            <a:ext cx="10800971" cy="5486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6"/>
          <p:cNvSpPr txBox="1"/>
          <p:nvPr>
            <p:ph type="title"/>
          </p:nvPr>
        </p:nvSpPr>
        <p:spPr>
          <a:xfrm>
            <a:off x="1463949" y="691617"/>
            <a:ext cx="9292856" cy="1170317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mbria"/>
              <a:buNone/>
            </a:pPr>
            <a:r>
              <a:rPr b="1" lang="en-GB" sz="3200" u="sng">
                <a:latin typeface="Cambria"/>
                <a:ea typeface="Cambria"/>
                <a:cs typeface="Cambria"/>
                <a:sym typeface="Cambria"/>
              </a:rPr>
              <a:t>My Path Forward: Turning Goals into Action</a:t>
            </a:r>
            <a:endParaRPr sz="3200" u="sng"/>
          </a:p>
        </p:txBody>
      </p:sp>
      <p:graphicFrame>
        <p:nvGraphicFramePr>
          <p:cNvPr id="140" name="Google Shape;140;p6"/>
          <p:cNvGraphicFramePr/>
          <p:nvPr/>
        </p:nvGraphicFramePr>
        <p:xfrm>
          <a:off x="1178943" y="1955320"/>
          <a:ext cx="3000000" cy="3000000"/>
        </p:xfrm>
        <a:graphic>
          <a:graphicData uri="http://schemas.openxmlformats.org/drawingml/2006/table">
            <a:tbl>
              <a:tblPr bandRow="1">
                <a:noFill/>
                <a:tableStyleId>{7BB598A1-B199-4716-92A2-1EFB8F46FE62}</a:tableStyleId>
              </a:tblPr>
              <a:tblGrid>
                <a:gridCol w="2472175"/>
                <a:gridCol w="2491325"/>
                <a:gridCol w="2461250"/>
                <a:gridCol w="2360775"/>
              </a:tblGrid>
              <a:tr h="3738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b="1" lang="en-GB" sz="1200" u="none" cap="none" strike="noStrike"/>
                        <a:t>Development Area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b="1" lang="en-GB" sz="1200" u="none" cap="none" strike="noStrike"/>
                        <a:t>Action 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b="1" lang="en-GB" sz="1200" u="none" cap="none" strike="noStrike"/>
                        <a:t>Resources 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b="1" lang="en-GB" sz="1200" u="none" cap="none" strike="noStrike"/>
                        <a:t>Timeframe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  <a:tr h="6309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Public Speaking &amp; Confidence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Attend communication workshops; volunteer to present in class.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Tutor guidance; online training (FutureLearn, NHS Academy).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4 months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  <a:tr h="6309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Time Management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Use digital planners; set SMART daily goals.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Supervision feedback; time-tracking tools.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2–3 months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  <a:tr h="8645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IT &amp; Microsoft Skills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Complete free online IT courses (e.g., NHS e-Learning, LinkedIn Learning).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Access to college resources and peer support.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3–6 months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  <a:tr h="6309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Leadership &amp; Teamwork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Take small leadership roles in group tasks or placements.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Mentor/supervisor feedback.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Ongoing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  <a:tr h="6309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Career Development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Research job roles; update CV; attend networking events.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Skills for Care &amp; NHS Health Careers.</a:t>
                      </a:r>
                      <a:endParaRPr/>
                    </a:p>
                  </a:txBody>
                  <a:tcPr marT="29525" marB="29525" marR="59025" marL="59025" anchor="ctr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200"/>
                        <a:buFont typeface="Arial"/>
                        <a:buNone/>
                      </a:pPr>
                      <a:r>
                        <a:rPr lang="en-GB" sz="1200" u="none" cap="none" strike="noStrike"/>
                        <a:t>6–12 months</a:t>
                      </a:r>
                      <a:endParaRPr/>
                    </a:p>
                  </a:txBody>
                  <a:tcPr marT="29525" marB="29525" marR="59025" marL="59025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6" name="Google Shape;146;p7"/>
          <p:cNvSpPr/>
          <p:nvPr/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rgbClr val="0F4861"/>
              </a:gs>
            </a:gsLst>
            <a:lin ang="84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" name="Google Shape;147;p7"/>
          <p:cNvSpPr/>
          <p:nvPr/>
        </p:nvSpPr>
        <p:spPr>
          <a:xfrm flipH="1" rot="10800000">
            <a:off x="-3" y="0"/>
            <a:ext cx="8115306" cy="1590742"/>
          </a:xfrm>
          <a:prstGeom prst="rect">
            <a:avLst/>
          </a:prstGeom>
          <a:gradFill>
            <a:gsLst>
              <a:gs pos="0">
                <a:srgbClr val="156082">
                  <a:alpha val="0"/>
                </a:srgbClr>
              </a:gs>
              <a:gs pos="20000">
                <a:srgbClr val="156082">
                  <a:alpha val="0"/>
                </a:srgbClr>
              </a:gs>
              <a:gs pos="100000">
                <a:srgbClr val="0A3041">
                  <a:alpha val="54901"/>
                </a:srgbClr>
              </a:gs>
            </a:gsLst>
            <a:lin ang="13800001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8" name="Google Shape;148;p7"/>
          <p:cNvSpPr/>
          <p:nvPr/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rgbClr val="156082">
                  <a:alpha val="65882"/>
                </a:srgbClr>
              </a:gs>
              <a:gs pos="100000">
                <a:srgbClr val="000000">
                  <a:alpha val="29803"/>
                </a:srgbClr>
              </a:gs>
            </a:gsLst>
            <a:lin ang="132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9" name="Google Shape;149;p7"/>
          <p:cNvSpPr/>
          <p:nvPr/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0000">
                <a:srgbClr val="000000">
                  <a:alpha val="0"/>
                </a:srgbClr>
              </a:gs>
              <a:gs pos="99000">
                <a:srgbClr val="0A3041">
                  <a:alpha val="51764"/>
                </a:srgbClr>
              </a:gs>
              <a:gs pos="100000">
                <a:srgbClr val="0A3041">
                  <a:alpha val="51764"/>
                </a:srgbClr>
              </a:gs>
            </a:gsLst>
            <a:lin ang="16800000" scaled="0"/>
          </a:gra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7"/>
          <p:cNvSpPr txBox="1"/>
          <p:nvPr>
            <p:ph type="title"/>
          </p:nvPr>
        </p:nvSpPr>
        <p:spPr>
          <a:xfrm>
            <a:off x="1371599" y="294538"/>
            <a:ext cx="9895951" cy="103366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b="1" i="1" lang="en-GB" sz="4000">
                <a:solidFill>
                  <a:srgbClr val="FFFFFF"/>
                </a:solidFill>
              </a:rPr>
              <a:t>References</a:t>
            </a:r>
            <a:endParaRPr b="1" i="1" sz="4000">
              <a:solidFill>
                <a:srgbClr val="FFFFFF"/>
              </a:solidFill>
            </a:endParaRPr>
          </a:p>
        </p:txBody>
      </p:sp>
      <p:sp>
        <p:nvSpPr>
          <p:cNvPr id="151" name="Google Shape;151;p7"/>
          <p:cNvSpPr txBox="1"/>
          <p:nvPr>
            <p:ph idx="1" type="body"/>
          </p:nvPr>
        </p:nvSpPr>
        <p:spPr>
          <a:xfrm>
            <a:off x="1371599" y="1757481"/>
            <a:ext cx="9724031" cy="424407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2860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MindTools (2020) </a:t>
            </a:r>
            <a:r>
              <a:rPr i="1" lang="en-GB" sz="2000"/>
              <a:t>Personal SWOT Analysis: Making the Most of Your Talents and Opportunities.</a:t>
            </a:r>
            <a:r>
              <a:rPr lang="en-GB" sz="2000"/>
              <a:t> Available at: </a:t>
            </a:r>
            <a:r>
              <a:rPr lang="en-GB" sz="2000" u="sng">
                <a:solidFill>
                  <a:schemeClr val="hlink"/>
                </a:solidFill>
                <a:hlinkClick r:id="rId3"/>
              </a:rPr>
              <a:t>https://www.mindtools.com</a:t>
            </a:r>
            <a:r>
              <a:rPr lang="en-GB" sz="2000"/>
              <a:t>  (Accessed: 1 November 2025).</a:t>
            </a:r>
            <a:endParaRPr sz="2000"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Skills for Care (2023) </a:t>
            </a:r>
            <a:r>
              <a:rPr i="1" lang="en-GB" sz="2000"/>
              <a:t>Continuous Professional Development (CPD) in Adult Social Care.</a:t>
            </a:r>
            <a:r>
              <a:rPr lang="en-GB" sz="2000"/>
              <a:t> Available at: </a:t>
            </a:r>
            <a:r>
              <a:rPr lang="en-GB" sz="2000" u="sng">
                <a:solidFill>
                  <a:schemeClr val="hlink"/>
                </a:solidFill>
                <a:hlinkClick r:id="rId4"/>
              </a:rPr>
              <a:t>https://www.skillsforcare.org.uk</a:t>
            </a:r>
            <a:r>
              <a:rPr lang="en-GB" sz="2000"/>
              <a:t> (Accessed: 1 November 2025).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NHS Health Careers (2024) </a:t>
            </a:r>
            <a:r>
              <a:rPr i="1" lang="en-GB" sz="2000"/>
              <a:t>Career Development and Learning in Health and Social Care.</a:t>
            </a:r>
            <a:r>
              <a:rPr lang="en-GB" sz="2000"/>
              <a:t> Available at: </a:t>
            </a:r>
            <a:r>
              <a:rPr lang="en-GB" sz="2000" u="sng">
                <a:solidFill>
                  <a:schemeClr val="hlink"/>
                </a:solidFill>
                <a:hlinkClick r:id="rId5"/>
              </a:rPr>
              <a:t>https://www.healthcareers.nhs.uk</a:t>
            </a:r>
            <a:r>
              <a:rPr lang="en-GB" sz="2000"/>
              <a:t> (Accessed: 1 November 2025).</a:t>
            </a:r>
            <a:endParaRPr/>
          </a:p>
          <a:p>
            <a:pPr indent="-228600" lvl="0" marL="2286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/>
              <a:t>Gibbs, G. (1988) </a:t>
            </a:r>
            <a:r>
              <a:rPr i="1" lang="en-GB" sz="2000"/>
              <a:t>Learning by Doing: A Guide to Teaching and Learning Methods.</a:t>
            </a:r>
            <a:r>
              <a:rPr lang="en-GB" sz="2000"/>
              <a:t> Oxford: Oxford Polytechnic.</a:t>
            </a:r>
            <a:endParaRPr sz="20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2025-10-22T06:41:04Z</dcterms:created>
</cp:coreProperties>
</file>