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56" r:id="rId5"/>
    <p:sldId id="303" r:id="rId6"/>
    <p:sldId id="306" r:id="rId7"/>
    <p:sldId id="413" r:id="rId8"/>
    <p:sldId id="419" r:id="rId9"/>
    <p:sldId id="420" r:id="rId10"/>
    <p:sldId id="422" r:id="rId11"/>
    <p:sldId id="430" r:id="rId12"/>
    <p:sldId id="431" r:id="rId13"/>
    <p:sldId id="423" r:id="rId14"/>
    <p:sldId id="424" r:id="rId15"/>
    <p:sldId id="425" r:id="rId16"/>
    <p:sldId id="426" r:id="rId17"/>
    <p:sldId id="428" r:id="rId18"/>
    <p:sldId id="429" r:id="rId19"/>
    <p:sldId id="432"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7136" autoAdjust="0"/>
  </p:normalViewPr>
  <p:slideViewPr>
    <p:cSldViewPr snapToGrid="0">
      <p:cViewPr varScale="1">
        <p:scale>
          <a:sx n="66" d="100"/>
          <a:sy n="66" d="100"/>
        </p:scale>
        <p:origin x="1958" y="53"/>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26/11/2020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21079153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993495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12683089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29520034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34590425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20981081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33275710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28631102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journals.sagepub.com/doi/abs/10.1177/105756770401400101?journalCode=icja"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2810296" y="1108482"/>
            <a:ext cx="5836920" cy="2648870"/>
          </a:xfrm>
        </p:spPr>
        <p:txBody>
          <a:bodyPr>
            <a:normAutofit fontScale="90000"/>
          </a:bodyPr>
          <a:lstStyle/>
          <a:p>
            <a:r>
              <a:rPr lang="en-GB" sz="4800" b="1" dirty="0">
                <a:solidFill>
                  <a:schemeClr val="bg1"/>
                </a:solidFill>
              </a:rPr>
              <a:t>Information </a:t>
            </a:r>
            <a:br>
              <a:rPr lang="en-GB" sz="4800" b="1" dirty="0">
                <a:solidFill>
                  <a:schemeClr val="bg1"/>
                </a:solidFill>
              </a:rPr>
            </a:br>
            <a:r>
              <a:rPr lang="en-GB" sz="4800" b="1" dirty="0">
                <a:solidFill>
                  <a:schemeClr val="bg1"/>
                </a:solidFill>
              </a:rPr>
              <a:t>&amp; Intelligence </a:t>
            </a:r>
            <a:br>
              <a:rPr lang="en-GB" sz="4800" b="1" dirty="0">
                <a:solidFill>
                  <a:schemeClr val="bg1"/>
                </a:solidFill>
              </a:rPr>
            </a:br>
            <a:br>
              <a:rPr lang="en-GB" sz="4800" b="1" dirty="0">
                <a:solidFill>
                  <a:schemeClr val="bg1"/>
                </a:solidFill>
              </a:rPr>
            </a:br>
            <a:endParaRPr lang="en-GB" sz="4800"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p:txBody>
          <a:bodyPr/>
          <a:lstStyle/>
          <a:p>
            <a:r>
              <a:rPr lang="en-GB" dirty="0"/>
              <a:t>Legislation </a:t>
            </a:r>
          </a:p>
        </p:txBody>
      </p:sp>
      <p:pic>
        <p:nvPicPr>
          <p:cNvPr id="2" name="Picture 1">
            <a:extLst>
              <a:ext uri="{FF2B5EF4-FFF2-40B4-BE49-F238E27FC236}">
                <a16:creationId xmlns:a16="http://schemas.microsoft.com/office/drawing/2014/main" id="{A4C0550F-C3C8-4189-8309-AE7B8E644676}"/>
              </a:ext>
            </a:extLst>
          </p:cNvPr>
          <p:cNvPicPr>
            <a:picLocks noChangeAspect="1"/>
          </p:cNvPicPr>
          <p:nvPr/>
        </p:nvPicPr>
        <p:blipFill>
          <a:blip r:embed="rId3"/>
          <a:stretch>
            <a:fillRect/>
          </a:stretch>
        </p:blipFill>
        <p:spPr>
          <a:xfrm>
            <a:off x="1050233" y="1941306"/>
            <a:ext cx="2656134" cy="2673724"/>
          </a:xfrm>
          <a:prstGeom prst="rect">
            <a:avLst/>
          </a:prstGeom>
        </p:spPr>
      </p:pic>
      <p:sp>
        <p:nvSpPr>
          <p:cNvPr id="3" name="TextBox 2">
            <a:extLst>
              <a:ext uri="{FF2B5EF4-FFF2-40B4-BE49-F238E27FC236}">
                <a16:creationId xmlns:a16="http://schemas.microsoft.com/office/drawing/2014/main" id="{DAE492BD-AAC9-45CB-BCCB-2750960E7ABD}"/>
              </a:ext>
            </a:extLst>
          </p:cNvPr>
          <p:cNvSpPr txBox="1"/>
          <p:nvPr/>
        </p:nvSpPr>
        <p:spPr>
          <a:xfrm>
            <a:off x="4421394" y="1904104"/>
            <a:ext cx="3797448" cy="2308324"/>
          </a:xfrm>
          <a:prstGeom prst="rect">
            <a:avLst/>
          </a:prstGeom>
          <a:noFill/>
        </p:spPr>
        <p:txBody>
          <a:bodyPr wrap="square" rtlCol="0">
            <a:spAutoFit/>
          </a:bodyPr>
          <a:lstStyle/>
          <a:p>
            <a:r>
              <a:rPr lang="en-GB" dirty="0"/>
              <a:t>Security Service Act 1989</a:t>
            </a:r>
          </a:p>
          <a:p>
            <a:endParaRPr lang="en-GB" dirty="0"/>
          </a:p>
          <a:p>
            <a:r>
              <a:rPr lang="en-GB" dirty="0"/>
              <a:t>Intelligence Services Act 1994 (ISA), </a:t>
            </a:r>
          </a:p>
          <a:p>
            <a:endParaRPr lang="en-GB" dirty="0"/>
          </a:p>
          <a:p>
            <a:r>
              <a:rPr lang="en-GB" dirty="0"/>
              <a:t>Regulation of Investigatory Powers Act 2000 (RIPA), </a:t>
            </a:r>
          </a:p>
          <a:p>
            <a:endParaRPr lang="en-GB" dirty="0"/>
          </a:p>
          <a:p>
            <a:r>
              <a:rPr lang="en-GB" dirty="0"/>
              <a:t>Investigatory Powers Act 2016 </a:t>
            </a:r>
          </a:p>
        </p:txBody>
      </p:sp>
    </p:spTree>
    <p:extLst>
      <p:ext uri="{BB962C8B-B14F-4D97-AF65-F5344CB8AC3E}">
        <p14:creationId xmlns:p14="http://schemas.microsoft.com/office/powerpoint/2010/main" val="1505703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0071A6F-AE48-454A-8B34-DAEDF528D774}"/>
              </a:ext>
            </a:extLst>
          </p:cNvPr>
          <p:cNvPicPr>
            <a:picLocks noChangeAspect="1"/>
          </p:cNvPicPr>
          <p:nvPr/>
        </p:nvPicPr>
        <p:blipFill>
          <a:blip r:embed="rId3"/>
          <a:stretch>
            <a:fillRect/>
          </a:stretch>
        </p:blipFill>
        <p:spPr>
          <a:xfrm>
            <a:off x="903641" y="836155"/>
            <a:ext cx="7175351" cy="4204308"/>
          </a:xfrm>
          <a:prstGeom prst="rect">
            <a:avLst/>
          </a:prstGeom>
          <a:ln>
            <a:solidFill>
              <a:schemeClr val="tx1"/>
            </a:solidFill>
          </a:ln>
        </p:spPr>
      </p:pic>
    </p:spTree>
    <p:extLst>
      <p:ext uri="{BB962C8B-B14F-4D97-AF65-F5344CB8AC3E}">
        <p14:creationId xmlns:p14="http://schemas.microsoft.com/office/powerpoint/2010/main" val="3635152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8D08F55-A576-4068-934A-90FC1568BF3D}"/>
              </a:ext>
            </a:extLst>
          </p:cNvPr>
          <p:cNvPicPr>
            <a:picLocks noChangeAspect="1"/>
          </p:cNvPicPr>
          <p:nvPr/>
        </p:nvPicPr>
        <p:blipFill>
          <a:blip r:embed="rId3"/>
          <a:stretch>
            <a:fillRect/>
          </a:stretch>
        </p:blipFill>
        <p:spPr>
          <a:xfrm>
            <a:off x="1171389" y="523617"/>
            <a:ext cx="2647241" cy="2363608"/>
          </a:xfrm>
          <a:prstGeom prst="rect">
            <a:avLst/>
          </a:prstGeom>
          <a:ln>
            <a:solidFill>
              <a:schemeClr val="bg1"/>
            </a:solidFill>
          </a:ln>
        </p:spPr>
      </p:pic>
      <p:pic>
        <p:nvPicPr>
          <p:cNvPr id="7" name="Picture 6">
            <a:extLst>
              <a:ext uri="{FF2B5EF4-FFF2-40B4-BE49-F238E27FC236}">
                <a16:creationId xmlns:a16="http://schemas.microsoft.com/office/drawing/2014/main" id="{2D123C9D-38DE-497B-9F9C-F9153333039E}"/>
              </a:ext>
            </a:extLst>
          </p:cNvPr>
          <p:cNvPicPr>
            <a:picLocks noChangeAspect="1"/>
          </p:cNvPicPr>
          <p:nvPr/>
        </p:nvPicPr>
        <p:blipFill>
          <a:blip r:embed="rId4"/>
          <a:stretch>
            <a:fillRect/>
          </a:stretch>
        </p:blipFill>
        <p:spPr>
          <a:xfrm>
            <a:off x="4872287" y="635004"/>
            <a:ext cx="2852814" cy="2248045"/>
          </a:xfrm>
          <a:prstGeom prst="rect">
            <a:avLst/>
          </a:prstGeom>
          <a:ln>
            <a:solidFill>
              <a:schemeClr val="tx1"/>
            </a:solidFill>
          </a:ln>
        </p:spPr>
      </p:pic>
      <p:pic>
        <p:nvPicPr>
          <p:cNvPr id="8" name="Picture 7">
            <a:extLst>
              <a:ext uri="{FF2B5EF4-FFF2-40B4-BE49-F238E27FC236}">
                <a16:creationId xmlns:a16="http://schemas.microsoft.com/office/drawing/2014/main" id="{75F18B44-7C2B-451E-865C-F2C6267A1CDA}"/>
              </a:ext>
            </a:extLst>
          </p:cNvPr>
          <p:cNvPicPr>
            <a:picLocks noChangeAspect="1"/>
          </p:cNvPicPr>
          <p:nvPr/>
        </p:nvPicPr>
        <p:blipFill>
          <a:blip r:embed="rId5"/>
          <a:stretch>
            <a:fillRect/>
          </a:stretch>
        </p:blipFill>
        <p:spPr>
          <a:xfrm>
            <a:off x="4860419" y="3321424"/>
            <a:ext cx="2876550" cy="1962150"/>
          </a:xfrm>
          <a:prstGeom prst="rect">
            <a:avLst/>
          </a:prstGeom>
          <a:ln>
            <a:solidFill>
              <a:schemeClr val="tx1"/>
            </a:solidFill>
          </a:ln>
        </p:spPr>
      </p:pic>
      <p:pic>
        <p:nvPicPr>
          <p:cNvPr id="3" name="Picture 2">
            <a:extLst>
              <a:ext uri="{FF2B5EF4-FFF2-40B4-BE49-F238E27FC236}">
                <a16:creationId xmlns:a16="http://schemas.microsoft.com/office/drawing/2014/main" id="{E74B31B2-7F4B-4EB2-8119-2845BD5B03FC}"/>
              </a:ext>
            </a:extLst>
          </p:cNvPr>
          <p:cNvPicPr>
            <a:picLocks noChangeAspect="1"/>
          </p:cNvPicPr>
          <p:nvPr/>
        </p:nvPicPr>
        <p:blipFill>
          <a:blip r:embed="rId6"/>
          <a:stretch>
            <a:fillRect/>
          </a:stretch>
        </p:blipFill>
        <p:spPr>
          <a:xfrm>
            <a:off x="1643605" y="3217252"/>
            <a:ext cx="1897231" cy="2172402"/>
          </a:xfrm>
          <a:prstGeom prst="rect">
            <a:avLst/>
          </a:prstGeom>
          <a:ln>
            <a:solidFill>
              <a:schemeClr val="tx1"/>
            </a:solidFill>
          </a:ln>
        </p:spPr>
      </p:pic>
    </p:spTree>
    <p:extLst>
      <p:ext uri="{BB962C8B-B14F-4D97-AF65-F5344CB8AC3E}">
        <p14:creationId xmlns:p14="http://schemas.microsoft.com/office/powerpoint/2010/main" val="100328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74638"/>
            <a:ext cx="8229600" cy="811884"/>
          </a:xfrm>
        </p:spPr>
        <p:txBody>
          <a:bodyPr/>
          <a:lstStyle/>
          <a:p>
            <a:r>
              <a:rPr lang="en-GB" dirty="0"/>
              <a:t>Gathering of Intelligence</a:t>
            </a:r>
          </a:p>
        </p:txBody>
      </p:sp>
      <p:sp>
        <p:nvSpPr>
          <p:cNvPr id="3" name="TextBox 2">
            <a:extLst>
              <a:ext uri="{FF2B5EF4-FFF2-40B4-BE49-F238E27FC236}">
                <a16:creationId xmlns:a16="http://schemas.microsoft.com/office/drawing/2014/main" id="{B9F536A1-EA07-4FD9-8159-C2CDE1ADFE29}"/>
              </a:ext>
            </a:extLst>
          </p:cNvPr>
          <p:cNvSpPr txBox="1"/>
          <p:nvPr/>
        </p:nvSpPr>
        <p:spPr>
          <a:xfrm>
            <a:off x="1153712" y="2436526"/>
            <a:ext cx="2992421" cy="646331"/>
          </a:xfrm>
          <a:prstGeom prst="rect">
            <a:avLst/>
          </a:prstGeom>
          <a:solidFill>
            <a:schemeClr val="accent5">
              <a:lumMod val="60000"/>
              <a:lumOff val="40000"/>
            </a:schemeClr>
          </a:solidFill>
          <a:ln>
            <a:solidFill>
              <a:schemeClr val="tx1"/>
            </a:solidFill>
          </a:ln>
        </p:spPr>
        <p:txBody>
          <a:bodyPr wrap="square" rtlCol="0">
            <a:spAutoFit/>
          </a:bodyPr>
          <a:lstStyle/>
          <a:p>
            <a:pPr algn="ctr"/>
            <a:r>
              <a:rPr lang="en-GB" b="1" u="sng" dirty="0"/>
              <a:t>Routine Collection</a:t>
            </a:r>
          </a:p>
          <a:p>
            <a:pPr algn="ctr"/>
            <a:r>
              <a:rPr lang="en-GB" b="1" u="sng" dirty="0"/>
              <a:t> </a:t>
            </a:r>
          </a:p>
        </p:txBody>
      </p:sp>
      <p:sp>
        <p:nvSpPr>
          <p:cNvPr id="4" name="TextBox 3">
            <a:extLst>
              <a:ext uri="{FF2B5EF4-FFF2-40B4-BE49-F238E27FC236}">
                <a16:creationId xmlns:a16="http://schemas.microsoft.com/office/drawing/2014/main" id="{1353F3BD-B21E-4D5D-A249-F917DBDFF26D}"/>
              </a:ext>
            </a:extLst>
          </p:cNvPr>
          <p:cNvSpPr txBox="1"/>
          <p:nvPr/>
        </p:nvSpPr>
        <p:spPr>
          <a:xfrm>
            <a:off x="4572000" y="2416111"/>
            <a:ext cx="2992420" cy="646331"/>
          </a:xfrm>
          <a:prstGeom prst="rect">
            <a:avLst/>
          </a:prstGeom>
          <a:solidFill>
            <a:schemeClr val="accent5">
              <a:lumMod val="60000"/>
              <a:lumOff val="40000"/>
            </a:schemeClr>
          </a:solidFill>
          <a:ln>
            <a:solidFill>
              <a:schemeClr val="tx1"/>
            </a:solidFill>
          </a:ln>
        </p:spPr>
        <p:txBody>
          <a:bodyPr wrap="square" rtlCol="0">
            <a:spAutoFit/>
          </a:bodyPr>
          <a:lstStyle/>
          <a:p>
            <a:pPr algn="ctr"/>
            <a:r>
              <a:rPr lang="en-GB" b="1" u="sng" dirty="0"/>
              <a:t>Tasked Information </a:t>
            </a:r>
          </a:p>
          <a:p>
            <a:pPr algn="ctr"/>
            <a:r>
              <a:rPr lang="en-GB" b="1" u="sng" dirty="0"/>
              <a:t> </a:t>
            </a:r>
          </a:p>
        </p:txBody>
      </p:sp>
      <p:sp>
        <p:nvSpPr>
          <p:cNvPr id="6" name="TextBox 5">
            <a:extLst>
              <a:ext uri="{FF2B5EF4-FFF2-40B4-BE49-F238E27FC236}">
                <a16:creationId xmlns:a16="http://schemas.microsoft.com/office/drawing/2014/main" id="{9FC347D9-1DF0-488E-ABEF-1210C9B3F379}"/>
              </a:ext>
            </a:extLst>
          </p:cNvPr>
          <p:cNvSpPr txBox="1"/>
          <p:nvPr/>
        </p:nvSpPr>
        <p:spPr>
          <a:xfrm>
            <a:off x="1153712" y="3452969"/>
            <a:ext cx="2992420" cy="646331"/>
          </a:xfrm>
          <a:prstGeom prst="rect">
            <a:avLst/>
          </a:prstGeom>
          <a:solidFill>
            <a:schemeClr val="accent5">
              <a:lumMod val="60000"/>
              <a:lumOff val="40000"/>
            </a:schemeClr>
          </a:solidFill>
          <a:ln>
            <a:solidFill>
              <a:schemeClr val="tx1"/>
            </a:solidFill>
          </a:ln>
        </p:spPr>
        <p:txBody>
          <a:bodyPr wrap="square" rtlCol="0">
            <a:spAutoFit/>
          </a:bodyPr>
          <a:lstStyle/>
          <a:p>
            <a:pPr algn="ctr"/>
            <a:r>
              <a:rPr lang="en-GB" b="1" u="sng" dirty="0"/>
              <a:t>Volunteered Information </a:t>
            </a:r>
          </a:p>
          <a:p>
            <a:pPr algn="ctr"/>
            <a:r>
              <a:rPr lang="en-GB" b="1" u="sng" dirty="0"/>
              <a:t> </a:t>
            </a:r>
          </a:p>
        </p:txBody>
      </p:sp>
      <p:sp>
        <p:nvSpPr>
          <p:cNvPr id="9" name="TextBox 8">
            <a:extLst>
              <a:ext uri="{FF2B5EF4-FFF2-40B4-BE49-F238E27FC236}">
                <a16:creationId xmlns:a16="http://schemas.microsoft.com/office/drawing/2014/main" id="{781D2D8B-1394-4E09-A5EF-1D42D6BB53A1}"/>
              </a:ext>
            </a:extLst>
          </p:cNvPr>
          <p:cNvSpPr txBox="1"/>
          <p:nvPr/>
        </p:nvSpPr>
        <p:spPr>
          <a:xfrm>
            <a:off x="4572000" y="3452968"/>
            <a:ext cx="2992420" cy="646331"/>
          </a:xfrm>
          <a:prstGeom prst="rect">
            <a:avLst/>
          </a:prstGeom>
          <a:solidFill>
            <a:schemeClr val="accent5">
              <a:lumMod val="60000"/>
              <a:lumOff val="40000"/>
            </a:schemeClr>
          </a:solidFill>
          <a:ln>
            <a:solidFill>
              <a:schemeClr val="tx1"/>
            </a:solidFill>
          </a:ln>
        </p:spPr>
        <p:txBody>
          <a:bodyPr wrap="square" rtlCol="0">
            <a:spAutoFit/>
          </a:bodyPr>
          <a:lstStyle/>
          <a:p>
            <a:pPr algn="ctr"/>
            <a:r>
              <a:rPr lang="en-GB" b="1" u="sng" dirty="0"/>
              <a:t>Intelligence Collection Plans </a:t>
            </a:r>
          </a:p>
        </p:txBody>
      </p:sp>
      <p:sp>
        <p:nvSpPr>
          <p:cNvPr id="10" name="TextBox 9">
            <a:extLst>
              <a:ext uri="{FF2B5EF4-FFF2-40B4-BE49-F238E27FC236}">
                <a16:creationId xmlns:a16="http://schemas.microsoft.com/office/drawing/2014/main" id="{AEC7674D-4585-4759-AF84-E246768AED6F}"/>
              </a:ext>
            </a:extLst>
          </p:cNvPr>
          <p:cNvSpPr txBox="1"/>
          <p:nvPr/>
        </p:nvSpPr>
        <p:spPr>
          <a:xfrm>
            <a:off x="1153712" y="4589247"/>
            <a:ext cx="2992420" cy="646331"/>
          </a:xfrm>
          <a:prstGeom prst="rect">
            <a:avLst/>
          </a:prstGeom>
          <a:solidFill>
            <a:schemeClr val="accent5">
              <a:lumMod val="60000"/>
              <a:lumOff val="40000"/>
            </a:schemeClr>
          </a:solidFill>
          <a:ln>
            <a:solidFill>
              <a:schemeClr val="tx1"/>
            </a:solidFill>
          </a:ln>
        </p:spPr>
        <p:txBody>
          <a:bodyPr wrap="square" rtlCol="0">
            <a:spAutoFit/>
          </a:bodyPr>
          <a:lstStyle/>
          <a:p>
            <a:pPr algn="ctr"/>
            <a:r>
              <a:rPr lang="en-GB" b="1" u="sng" dirty="0"/>
              <a:t>Open Sources </a:t>
            </a:r>
          </a:p>
          <a:p>
            <a:pPr algn="ctr"/>
            <a:endParaRPr lang="en-GB" b="1" u="sng" dirty="0"/>
          </a:p>
        </p:txBody>
      </p:sp>
      <p:sp>
        <p:nvSpPr>
          <p:cNvPr id="11" name="TextBox 10">
            <a:extLst>
              <a:ext uri="{FF2B5EF4-FFF2-40B4-BE49-F238E27FC236}">
                <a16:creationId xmlns:a16="http://schemas.microsoft.com/office/drawing/2014/main" id="{C6440B82-134F-4E53-AD55-64255FBCE8C4}"/>
              </a:ext>
            </a:extLst>
          </p:cNvPr>
          <p:cNvSpPr txBox="1"/>
          <p:nvPr/>
        </p:nvSpPr>
        <p:spPr>
          <a:xfrm>
            <a:off x="4572000" y="4589248"/>
            <a:ext cx="2992420" cy="646331"/>
          </a:xfrm>
          <a:prstGeom prst="rect">
            <a:avLst/>
          </a:prstGeom>
          <a:solidFill>
            <a:schemeClr val="accent5">
              <a:lumMod val="60000"/>
              <a:lumOff val="40000"/>
            </a:schemeClr>
          </a:solidFill>
          <a:ln>
            <a:solidFill>
              <a:schemeClr val="tx1"/>
            </a:solidFill>
          </a:ln>
        </p:spPr>
        <p:txBody>
          <a:bodyPr wrap="square" rtlCol="0">
            <a:spAutoFit/>
          </a:bodyPr>
          <a:lstStyle/>
          <a:p>
            <a:pPr algn="ctr"/>
            <a:r>
              <a:rPr lang="en-GB" b="1" u="sng" dirty="0"/>
              <a:t>Closed Sources  </a:t>
            </a:r>
          </a:p>
          <a:p>
            <a:pPr algn="ctr"/>
            <a:endParaRPr lang="en-GB" b="1" u="sng" dirty="0"/>
          </a:p>
        </p:txBody>
      </p:sp>
      <p:sp>
        <p:nvSpPr>
          <p:cNvPr id="12" name="TextBox 11">
            <a:extLst>
              <a:ext uri="{FF2B5EF4-FFF2-40B4-BE49-F238E27FC236}">
                <a16:creationId xmlns:a16="http://schemas.microsoft.com/office/drawing/2014/main" id="{7AFB07E3-5B54-4747-A753-2D326AECA108}"/>
              </a:ext>
            </a:extLst>
          </p:cNvPr>
          <p:cNvSpPr txBox="1"/>
          <p:nvPr/>
        </p:nvSpPr>
        <p:spPr>
          <a:xfrm>
            <a:off x="2919429" y="1378831"/>
            <a:ext cx="2992421" cy="646331"/>
          </a:xfrm>
          <a:prstGeom prst="rect">
            <a:avLst/>
          </a:prstGeom>
          <a:solidFill>
            <a:schemeClr val="accent5">
              <a:lumMod val="60000"/>
              <a:lumOff val="40000"/>
            </a:schemeClr>
          </a:solidFill>
          <a:ln>
            <a:solidFill>
              <a:schemeClr val="tx1"/>
            </a:solidFill>
          </a:ln>
        </p:spPr>
        <p:txBody>
          <a:bodyPr wrap="square" rtlCol="0">
            <a:spAutoFit/>
          </a:bodyPr>
          <a:lstStyle/>
          <a:p>
            <a:pPr algn="ctr"/>
            <a:r>
              <a:rPr lang="en-GB" b="1" u="sng" dirty="0"/>
              <a:t>Collection</a:t>
            </a:r>
          </a:p>
          <a:p>
            <a:pPr algn="ctr"/>
            <a:r>
              <a:rPr lang="en-GB" b="1" u="sng" dirty="0"/>
              <a:t> </a:t>
            </a:r>
          </a:p>
        </p:txBody>
      </p:sp>
    </p:spTree>
    <p:extLst>
      <p:ext uri="{BB962C8B-B14F-4D97-AF65-F5344CB8AC3E}">
        <p14:creationId xmlns:p14="http://schemas.microsoft.com/office/powerpoint/2010/main" val="1752089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9" grpId="0" animBg="1"/>
      <p:bldP spid="10" grpId="0" animBg="1"/>
      <p:bldP spid="11" grpId="0" animBg="1"/>
      <p:bldP spid="1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852DD-A300-45CD-8150-44D5DE2C0480}"/>
              </a:ext>
            </a:extLst>
          </p:cNvPr>
          <p:cNvSpPr>
            <a:spLocks noGrp="1"/>
          </p:cNvSpPr>
          <p:nvPr>
            <p:ph type="title"/>
          </p:nvPr>
        </p:nvSpPr>
        <p:spPr>
          <a:xfrm>
            <a:off x="457200" y="193616"/>
            <a:ext cx="8229600" cy="732359"/>
          </a:xfrm>
        </p:spPr>
        <p:txBody>
          <a:bodyPr>
            <a:normAutofit fontScale="90000"/>
          </a:bodyPr>
          <a:lstStyle/>
          <a:p>
            <a:r>
              <a:rPr lang="en-GB" dirty="0"/>
              <a:t>National Intelligence Model </a:t>
            </a:r>
          </a:p>
        </p:txBody>
      </p:sp>
      <p:pic>
        <p:nvPicPr>
          <p:cNvPr id="4" name="Content Placeholder 3">
            <a:extLst>
              <a:ext uri="{FF2B5EF4-FFF2-40B4-BE49-F238E27FC236}">
                <a16:creationId xmlns:a16="http://schemas.microsoft.com/office/drawing/2014/main" id="{615667C3-87A0-413A-863B-E9522E807F9B}"/>
              </a:ext>
            </a:extLst>
          </p:cNvPr>
          <p:cNvPicPr>
            <a:picLocks noGrp="1" noChangeAspect="1"/>
          </p:cNvPicPr>
          <p:nvPr>
            <p:ph idx="1"/>
          </p:nvPr>
        </p:nvPicPr>
        <p:blipFill>
          <a:blip r:embed="rId3"/>
          <a:stretch>
            <a:fillRect/>
          </a:stretch>
        </p:blipFill>
        <p:spPr>
          <a:xfrm>
            <a:off x="2202779" y="925975"/>
            <a:ext cx="4738441" cy="2937050"/>
          </a:xfrm>
          <a:prstGeom prst="rect">
            <a:avLst/>
          </a:prstGeom>
        </p:spPr>
      </p:pic>
      <p:sp>
        <p:nvSpPr>
          <p:cNvPr id="5" name="TextBox 4">
            <a:extLst>
              <a:ext uri="{FF2B5EF4-FFF2-40B4-BE49-F238E27FC236}">
                <a16:creationId xmlns:a16="http://schemas.microsoft.com/office/drawing/2014/main" id="{7C339752-6502-4733-BB82-341BD5E95B5C}"/>
              </a:ext>
            </a:extLst>
          </p:cNvPr>
          <p:cNvSpPr txBox="1"/>
          <p:nvPr/>
        </p:nvSpPr>
        <p:spPr>
          <a:xfrm>
            <a:off x="457200" y="4060232"/>
            <a:ext cx="8229600" cy="1477328"/>
          </a:xfrm>
          <a:prstGeom prst="rect">
            <a:avLst/>
          </a:prstGeom>
          <a:noFill/>
        </p:spPr>
        <p:txBody>
          <a:bodyPr wrap="square">
            <a:spAutoFit/>
          </a:bodyPr>
          <a:lstStyle/>
          <a:p>
            <a:pPr algn="just" fontAlgn="base"/>
            <a:r>
              <a:rPr lang="en-GB" b="0" i="0" dirty="0">
                <a:effectLst/>
                <a:latin typeface="Open Sans"/>
              </a:rPr>
              <a:t> </a:t>
            </a:r>
            <a:r>
              <a:rPr lang="en-GB" b="0" i="0" strike="noStrike" dirty="0">
                <a:effectLst/>
                <a:cs typeface="Arial" panose="020B0604020202020204" pitchFamily="34" charset="0"/>
                <a:hlinkClick r:id="rId4">
                  <a:extLst>
                    <a:ext uri="{A12FA001-AC4F-418D-AE19-62706E023703}">
                      <ahyp:hlinkClr xmlns:ahyp="http://schemas.microsoft.com/office/drawing/2018/hyperlinkcolor" val="tx"/>
                    </a:ext>
                  </a:extLst>
                </a:hlinkClick>
              </a:rPr>
              <a:t>Innes and </a:t>
            </a:r>
            <a:r>
              <a:rPr lang="en-GB" b="0" i="0" strike="noStrike" dirty="0" err="1">
                <a:effectLst/>
                <a:cs typeface="Arial" panose="020B0604020202020204" pitchFamily="34" charset="0"/>
                <a:hlinkClick r:id="rId4">
                  <a:extLst>
                    <a:ext uri="{A12FA001-AC4F-418D-AE19-62706E023703}">
                      <ahyp:hlinkClr xmlns:ahyp="http://schemas.microsoft.com/office/drawing/2018/hyperlinkcolor" val="tx"/>
                    </a:ext>
                  </a:extLst>
                </a:hlinkClick>
              </a:rPr>
              <a:t>Sheptycki</a:t>
            </a:r>
            <a:r>
              <a:rPr lang="en-GB" b="0" i="0" strike="noStrike" dirty="0">
                <a:effectLst/>
                <a:cs typeface="Arial" panose="020B0604020202020204" pitchFamily="34" charset="0"/>
                <a:hlinkClick r:id="rId4">
                  <a:extLst>
                    <a:ext uri="{A12FA001-AC4F-418D-AE19-62706E023703}">
                      <ahyp:hlinkClr xmlns:ahyp="http://schemas.microsoft.com/office/drawing/2018/hyperlinkcolor" val="tx"/>
                    </a:ext>
                  </a:extLst>
                </a:hlinkClick>
              </a:rPr>
              <a:t> (2004, p.6)</a:t>
            </a:r>
            <a:r>
              <a:rPr lang="en-GB" b="0" i="0" dirty="0">
                <a:effectLst/>
                <a:cs typeface="Arial" panose="020B0604020202020204" pitchFamily="34" charset="0"/>
              </a:rPr>
              <a:t> </a:t>
            </a:r>
          </a:p>
          <a:p>
            <a:pPr algn="just" fontAlgn="base"/>
            <a:endParaRPr lang="en-GB" dirty="0">
              <a:cs typeface="Arial" panose="020B0604020202020204" pitchFamily="34" charset="0"/>
            </a:endParaRPr>
          </a:p>
          <a:p>
            <a:pPr algn="ctr" fontAlgn="base"/>
            <a:r>
              <a:rPr lang="en-GB" b="0" i="1" dirty="0">
                <a:effectLst/>
                <a:cs typeface="Arial" panose="020B0604020202020204" pitchFamily="34" charset="0"/>
              </a:rPr>
              <a:t>Information consists of bits of data that, when combined and viewed together with relevant background knowledge, may be used to produce intelligence, which informs the actions and decisions of policing organisations</a:t>
            </a:r>
            <a:r>
              <a:rPr lang="en-GB" b="0" i="0" dirty="0">
                <a:effectLst/>
                <a:cs typeface="Arial" panose="020B0604020202020204" pitchFamily="34" charset="0"/>
              </a:rPr>
              <a:t>.</a:t>
            </a:r>
          </a:p>
        </p:txBody>
      </p:sp>
    </p:spTree>
    <p:extLst>
      <p:ext uri="{BB962C8B-B14F-4D97-AF65-F5344CB8AC3E}">
        <p14:creationId xmlns:p14="http://schemas.microsoft.com/office/powerpoint/2010/main" val="1072830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13D08-BB75-48C9-8733-C46DACFDF7D4}"/>
              </a:ext>
            </a:extLst>
          </p:cNvPr>
          <p:cNvSpPr>
            <a:spLocks noGrp="1"/>
          </p:cNvSpPr>
          <p:nvPr>
            <p:ph type="title"/>
          </p:nvPr>
        </p:nvSpPr>
        <p:spPr/>
        <p:txBody>
          <a:bodyPr>
            <a:normAutofit fontScale="90000"/>
          </a:bodyPr>
          <a:lstStyle/>
          <a:p>
            <a:r>
              <a:rPr lang="en-GB" dirty="0">
                <a:solidFill>
                  <a:srgbClr val="FF0000"/>
                </a:solidFill>
              </a:rPr>
              <a:t>Methods of Analysis &amp; Evaluation  </a:t>
            </a:r>
          </a:p>
        </p:txBody>
      </p:sp>
      <p:sp>
        <p:nvSpPr>
          <p:cNvPr id="3" name="Content Placeholder 2">
            <a:extLst>
              <a:ext uri="{FF2B5EF4-FFF2-40B4-BE49-F238E27FC236}">
                <a16:creationId xmlns:a16="http://schemas.microsoft.com/office/drawing/2014/main" id="{7DC0A102-1233-49FC-A389-963AAFF95352}"/>
              </a:ext>
            </a:extLst>
          </p:cNvPr>
          <p:cNvSpPr>
            <a:spLocks noGrp="1"/>
          </p:cNvSpPr>
          <p:nvPr>
            <p:ph idx="1"/>
          </p:nvPr>
        </p:nvSpPr>
        <p:spPr>
          <a:xfrm>
            <a:off x="457200" y="1879439"/>
            <a:ext cx="8229600" cy="2844477"/>
          </a:xfrm>
        </p:spPr>
        <p:txBody>
          <a:bodyPr/>
          <a:lstStyle/>
          <a:p>
            <a:pPr algn="l">
              <a:buFont typeface="Arial" panose="020B0604020202020204" pitchFamily="34" charset="0"/>
              <a:buChar char="•"/>
            </a:pPr>
            <a:r>
              <a:rPr lang="en-GB" b="0" i="0" dirty="0">
                <a:solidFill>
                  <a:srgbClr val="333333"/>
                </a:solidFill>
                <a:effectLst/>
                <a:latin typeface="Arial" panose="020B0604020202020204" pitchFamily="34" charset="0"/>
              </a:rPr>
              <a:t>creative thinking and hypothesis generation</a:t>
            </a:r>
          </a:p>
          <a:p>
            <a:pPr algn="l">
              <a:buFont typeface="Arial" panose="020B0604020202020204" pitchFamily="34" charset="0"/>
              <a:buChar char="•"/>
            </a:pPr>
            <a:r>
              <a:rPr lang="en-GB" b="0" i="0" dirty="0">
                <a:solidFill>
                  <a:srgbClr val="333333"/>
                </a:solidFill>
                <a:effectLst/>
                <a:latin typeface="Arial" panose="020B0604020202020204" pitchFamily="34" charset="0"/>
              </a:rPr>
              <a:t>making sense of complex data</a:t>
            </a:r>
          </a:p>
          <a:p>
            <a:pPr algn="l">
              <a:buFont typeface="Arial" panose="020B0604020202020204" pitchFamily="34" charset="0"/>
              <a:buChar char="•"/>
            </a:pPr>
            <a:r>
              <a:rPr lang="en-GB" b="0" i="0" dirty="0">
                <a:solidFill>
                  <a:srgbClr val="333333"/>
                </a:solidFill>
                <a:effectLst/>
                <a:latin typeface="Arial" panose="020B0604020202020204" pitchFamily="34" charset="0"/>
              </a:rPr>
              <a:t>hypothesis testing</a:t>
            </a:r>
          </a:p>
          <a:p>
            <a:pPr algn="l">
              <a:buFont typeface="Arial" panose="020B0604020202020204" pitchFamily="34" charset="0"/>
              <a:buChar char="•"/>
            </a:pPr>
            <a:r>
              <a:rPr lang="en-GB" b="0" i="0" dirty="0">
                <a:solidFill>
                  <a:srgbClr val="333333"/>
                </a:solidFill>
                <a:effectLst/>
                <a:latin typeface="Arial" panose="020B0604020202020204" pitchFamily="34" charset="0"/>
              </a:rPr>
              <a:t>generation and evaluation of scenarios</a:t>
            </a:r>
          </a:p>
          <a:p>
            <a:pPr marL="0" indent="0">
              <a:buNone/>
            </a:pPr>
            <a:endParaRPr lang="en-GB" dirty="0"/>
          </a:p>
        </p:txBody>
      </p:sp>
    </p:spTree>
    <p:extLst>
      <p:ext uri="{BB962C8B-B14F-4D97-AF65-F5344CB8AC3E}">
        <p14:creationId xmlns:p14="http://schemas.microsoft.com/office/powerpoint/2010/main" val="1671184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1A0C5-E19E-4C69-A313-ACF93D261751}"/>
              </a:ext>
            </a:extLst>
          </p:cNvPr>
          <p:cNvSpPr>
            <a:spLocks noGrp="1"/>
          </p:cNvSpPr>
          <p:nvPr>
            <p:ph type="title"/>
          </p:nvPr>
        </p:nvSpPr>
        <p:spPr>
          <a:xfrm>
            <a:off x="457200" y="205190"/>
            <a:ext cx="8229600" cy="882830"/>
          </a:xfrm>
        </p:spPr>
        <p:txBody>
          <a:bodyPr/>
          <a:lstStyle/>
          <a:p>
            <a:r>
              <a:rPr lang="en-GB" dirty="0"/>
              <a:t>Other techniques include: </a:t>
            </a:r>
          </a:p>
        </p:txBody>
      </p:sp>
      <p:sp>
        <p:nvSpPr>
          <p:cNvPr id="3" name="Content Placeholder 2">
            <a:extLst>
              <a:ext uri="{FF2B5EF4-FFF2-40B4-BE49-F238E27FC236}">
                <a16:creationId xmlns:a16="http://schemas.microsoft.com/office/drawing/2014/main" id="{E5EAAA00-C639-4F1E-B926-A925B5EBFCFD}"/>
              </a:ext>
            </a:extLst>
          </p:cNvPr>
          <p:cNvSpPr>
            <a:spLocks noGrp="1"/>
          </p:cNvSpPr>
          <p:nvPr>
            <p:ph idx="1"/>
          </p:nvPr>
        </p:nvSpPr>
        <p:spPr>
          <a:xfrm>
            <a:off x="584521" y="1470484"/>
            <a:ext cx="8229600" cy="3917032"/>
          </a:xfrm>
        </p:spPr>
        <p:txBody>
          <a:bodyPr>
            <a:normAutofit fontScale="92500" lnSpcReduction="20000"/>
          </a:bodyPr>
          <a:lstStyle/>
          <a:p>
            <a:r>
              <a:rPr lang="en-GB" dirty="0"/>
              <a:t>Quadrant Crunching</a:t>
            </a:r>
          </a:p>
          <a:p>
            <a:r>
              <a:rPr lang="en-GB" dirty="0"/>
              <a:t>Force Field Analysis</a:t>
            </a:r>
          </a:p>
          <a:p>
            <a:r>
              <a:rPr lang="en-GB" dirty="0"/>
              <a:t>Cone of Plausibility</a:t>
            </a:r>
          </a:p>
          <a:p>
            <a:r>
              <a:rPr lang="en-GB" dirty="0"/>
              <a:t>Red Teaming</a:t>
            </a:r>
          </a:p>
          <a:p>
            <a:r>
              <a:rPr lang="en-GB" dirty="0"/>
              <a:t>Scenario Evaluation </a:t>
            </a:r>
          </a:p>
          <a:p>
            <a:r>
              <a:rPr lang="en-GB" dirty="0"/>
              <a:t>Back-casting</a:t>
            </a:r>
          </a:p>
          <a:p>
            <a:r>
              <a:rPr lang="en-GB" dirty="0"/>
              <a:t>SWOT Analysis</a:t>
            </a:r>
          </a:p>
          <a:p>
            <a:r>
              <a:rPr lang="en-GB" dirty="0"/>
              <a:t>Crime Scripting</a:t>
            </a:r>
          </a:p>
        </p:txBody>
      </p:sp>
    </p:spTree>
    <p:extLst>
      <p:ext uri="{BB962C8B-B14F-4D97-AF65-F5344CB8AC3E}">
        <p14:creationId xmlns:p14="http://schemas.microsoft.com/office/powerpoint/2010/main" val="123737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F8FBC-6D5E-42C2-8474-96BD2353136E}"/>
              </a:ext>
            </a:extLst>
          </p:cNvPr>
          <p:cNvSpPr>
            <a:spLocks noGrp="1"/>
          </p:cNvSpPr>
          <p:nvPr>
            <p:ph type="title"/>
          </p:nvPr>
        </p:nvSpPr>
        <p:spPr/>
        <p:txBody>
          <a:bodyPr/>
          <a:lstStyle/>
          <a:p>
            <a:r>
              <a:rPr lang="en-GB" dirty="0"/>
              <a:t>Evaluation &amp; Risk  </a:t>
            </a:r>
          </a:p>
        </p:txBody>
      </p:sp>
      <p:pic>
        <p:nvPicPr>
          <p:cNvPr id="4" name="Content Placeholder 3">
            <a:extLst>
              <a:ext uri="{FF2B5EF4-FFF2-40B4-BE49-F238E27FC236}">
                <a16:creationId xmlns:a16="http://schemas.microsoft.com/office/drawing/2014/main" id="{AB4C0742-EE51-4037-9DEE-A9A25E6CA849}"/>
              </a:ext>
            </a:extLst>
          </p:cNvPr>
          <p:cNvPicPr>
            <a:picLocks noGrp="1" noChangeAspect="1"/>
          </p:cNvPicPr>
          <p:nvPr>
            <p:ph idx="1"/>
          </p:nvPr>
        </p:nvPicPr>
        <p:blipFill>
          <a:blip r:embed="rId3"/>
          <a:stretch>
            <a:fillRect/>
          </a:stretch>
        </p:blipFill>
        <p:spPr>
          <a:xfrm>
            <a:off x="1173321" y="1734464"/>
            <a:ext cx="2997424" cy="2906984"/>
          </a:xfrm>
          <a:prstGeom prst="rect">
            <a:avLst/>
          </a:prstGeom>
        </p:spPr>
      </p:pic>
      <p:pic>
        <p:nvPicPr>
          <p:cNvPr id="5" name="Picture 4">
            <a:extLst>
              <a:ext uri="{FF2B5EF4-FFF2-40B4-BE49-F238E27FC236}">
                <a16:creationId xmlns:a16="http://schemas.microsoft.com/office/drawing/2014/main" id="{DC395CF1-DC86-44C7-B04F-26348E9961A5}"/>
              </a:ext>
            </a:extLst>
          </p:cNvPr>
          <p:cNvPicPr>
            <a:picLocks noChangeAspect="1"/>
          </p:cNvPicPr>
          <p:nvPr/>
        </p:nvPicPr>
        <p:blipFill rotWithShape="1">
          <a:blip r:embed="rId4"/>
          <a:srcRect b="15030"/>
          <a:stretch/>
        </p:blipFill>
        <p:spPr>
          <a:xfrm>
            <a:off x="4973255" y="1921397"/>
            <a:ext cx="3363245" cy="2511707"/>
          </a:xfrm>
          <a:prstGeom prst="rect">
            <a:avLst/>
          </a:prstGeom>
        </p:spPr>
      </p:pic>
    </p:spTree>
    <p:extLst>
      <p:ext uri="{BB962C8B-B14F-4D97-AF65-F5344CB8AC3E}">
        <p14:creationId xmlns:p14="http://schemas.microsoft.com/office/powerpoint/2010/main" val="25558519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E2CC9-CA29-4B85-8B3A-327DE69799E9}"/>
              </a:ext>
            </a:extLst>
          </p:cNvPr>
          <p:cNvSpPr>
            <a:spLocks noGrp="1"/>
          </p:cNvSpPr>
          <p:nvPr>
            <p:ph type="title"/>
          </p:nvPr>
        </p:nvSpPr>
        <p:spPr/>
        <p:txBody>
          <a:bodyPr/>
          <a:lstStyle/>
          <a:p>
            <a:r>
              <a:rPr lang="en-GB" dirty="0"/>
              <a:t>Functions of Specialists </a:t>
            </a:r>
          </a:p>
        </p:txBody>
      </p:sp>
      <p:pic>
        <p:nvPicPr>
          <p:cNvPr id="4" name="Content Placeholder 3">
            <a:extLst>
              <a:ext uri="{FF2B5EF4-FFF2-40B4-BE49-F238E27FC236}">
                <a16:creationId xmlns:a16="http://schemas.microsoft.com/office/drawing/2014/main" id="{03D87743-D940-48B7-A317-F370E59963F7}"/>
              </a:ext>
            </a:extLst>
          </p:cNvPr>
          <p:cNvPicPr>
            <a:picLocks noGrp="1" noChangeAspect="1"/>
          </p:cNvPicPr>
          <p:nvPr>
            <p:ph idx="1"/>
          </p:nvPr>
        </p:nvPicPr>
        <p:blipFill>
          <a:blip r:embed="rId3"/>
          <a:stretch>
            <a:fillRect/>
          </a:stretch>
        </p:blipFill>
        <p:spPr>
          <a:xfrm>
            <a:off x="578052" y="2457087"/>
            <a:ext cx="1937386" cy="1320945"/>
          </a:xfrm>
          <a:prstGeom prst="rect">
            <a:avLst/>
          </a:prstGeom>
        </p:spPr>
      </p:pic>
      <p:pic>
        <p:nvPicPr>
          <p:cNvPr id="5" name="Picture 4">
            <a:extLst>
              <a:ext uri="{FF2B5EF4-FFF2-40B4-BE49-F238E27FC236}">
                <a16:creationId xmlns:a16="http://schemas.microsoft.com/office/drawing/2014/main" id="{BDCA207A-FF41-4C53-B74E-91650272B21C}"/>
              </a:ext>
            </a:extLst>
          </p:cNvPr>
          <p:cNvPicPr>
            <a:picLocks noChangeAspect="1"/>
          </p:cNvPicPr>
          <p:nvPr/>
        </p:nvPicPr>
        <p:blipFill>
          <a:blip r:embed="rId4"/>
          <a:stretch>
            <a:fillRect/>
          </a:stretch>
        </p:blipFill>
        <p:spPr>
          <a:xfrm>
            <a:off x="3527222" y="1711940"/>
            <a:ext cx="1610150" cy="1596447"/>
          </a:xfrm>
          <a:prstGeom prst="rect">
            <a:avLst/>
          </a:prstGeom>
        </p:spPr>
      </p:pic>
      <p:pic>
        <p:nvPicPr>
          <p:cNvPr id="6" name="Picture 5">
            <a:extLst>
              <a:ext uri="{FF2B5EF4-FFF2-40B4-BE49-F238E27FC236}">
                <a16:creationId xmlns:a16="http://schemas.microsoft.com/office/drawing/2014/main" id="{D8358A7B-D470-441D-8363-88138355C296}"/>
              </a:ext>
            </a:extLst>
          </p:cNvPr>
          <p:cNvPicPr>
            <a:picLocks noChangeAspect="1"/>
          </p:cNvPicPr>
          <p:nvPr/>
        </p:nvPicPr>
        <p:blipFill>
          <a:blip r:embed="rId5"/>
          <a:stretch>
            <a:fillRect/>
          </a:stretch>
        </p:blipFill>
        <p:spPr>
          <a:xfrm>
            <a:off x="6149156" y="2457087"/>
            <a:ext cx="1780925" cy="1596447"/>
          </a:xfrm>
          <a:prstGeom prst="rect">
            <a:avLst/>
          </a:prstGeom>
        </p:spPr>
      </p:pic>
      <p:pic>
        <p:nvPicPr>
          <p:cNvPr id="7" name="Picture 6">
            <a:extLst>
              <a:ext uri="{FF2B5EF4-FFF2-40B4-BE49-F238E27FC236}">
                <a16:creationId xmlns:a16="http://schemas.microsoft.com/office/drawing/2014/main" id="{E01BF827-8F4F-486F-8941-0EBC2180F2ED}"/>
              </a:ext>
            </a:extLst>
          </p:cNvPr>
          <p:cNvPicPr>
            <a:picLocks noChangeAspect="1"/>
          </p:cNvPicPr>
          <p:nvPr/>
        </p:nvPicPr>
        <p:blipFill rotWithShape="1">
          <a:blip r:embed="rId6"/>
          <a:srcRect b="16289"/>
          <a:stretch/>
        </p:blipFill>
        <p:spPr>
          <a:xfrm>
            <a:off x="2748314" y="3602689"/>
            <a:ext cx="2867025" cy="1857822"/>
          </a:xfrm>
          <a:prstGeom prst="rect">
            <a:avLst/>
          </a:prstGeom>
        </p:spPr>
      </p:pic>
    </p:spTree>
    <p:extLst>
      <p:ext uri="{BB962C8B-B14F-4D97-AF65-F5344CB8AC3E}">
        <p14:creationId xmlns:p14="http://schemas.microsoft.com/office/powerpoint/2010/main" val="87360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1811F6C-4C7F-4209-A2A2-5618BDA96579}"/>
              </a:ext>
            </a:extLst>
          </p:cNvPr>
          <p:cNvSpPr>
            <a:spLocks noGrp="1"/>
          </p:cNvSpPr>
          <p:nvPr>
            <p:ph type="title"/>
          </p:nvPr>
        </p:nvSpPr>
        <p:spPr>
          <a:xfrm>
            <a:off x="457200" y="274638"/>
            <a:ext cx="8229600" cy="1143000"/>
          </a:xfrm>
        </p:spPr>
        <p:txBody>
          <a:bodyPr/>
          <a:lstStyle/>
          <a:p>
            <a:r>
              <a:rPr lang="en-US" dirty="0"/>
              <a:t> ‘3i model’ (Ratcliffe 2004)</a:t>
            </a:r>
          </a:p>
        </p:txBody>
      </p:sp>
      <p:pic>
        <p:nvPicPr>
          <p:cNvPr id="4" name="Picture 3" descr="A close up of a sign&#10;&#10;Description automatically generated">
            <a:extLst>
              <a:ext uri="{FF2B5EF4-FFF2-40B4-BE49-F238E27FC236}">
                <a16:creationId xmlns:a16="http://schemas.microsoft.com/office/drawing/2014/main" id="{BE2B454C-C92A-464C-B44B-4F2DBFFC6536}"/>
              </a:ext>
            </a:extLst>
          </p:cNvPr>
          <p:cNvPicPr>
            <a:picLocks noChangeAspect="1"/>
          </p:cNvPicPr>
          <p:nvPr/>
        </p:nvPicPr>
        <p:blipFill>
          <a:blip r:embed="rId3"/>
          <a:stretch>
            <a:fillRect/>
          </a:stretch>
        </p:blipFill>
        <p:spPr>
          <a:xfrm>
            <a:off x="1387421" y="1600201"/>
            <a:ext cx="6369158" cy="3917032"/>
          </a:xfrm>
          <a:prstGeom prst="rect">
            <a:avLst/>
          </a:prstGeom>
          <a:noFill/>
        </p:spPr>
      </p:pic>
    </p:spTree>
    <p:extLst>
      <p:ext uri="{BB962C8B-B14F-4D97-AF65-F5344CB8AC3E}">
        <p14:creationId xmlns:p14="http://schemas.microsoft.com/office/powerpoint/2010/main" val="2646770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021AC-889A-43BB-A488-1B8B19F7EBD9}"/>
              </a:ext>
            </a:extLst>
          </p:cNvPr>
          <p:cNvSpPr>
            <a:spLocks noGrp="1"/>
          </p:cNvSpPr>
          <p:nvPr>
            <p:ph type="title"/>
          </p:nvPr>
        </p:nvSpPr>
        <p:spPr/>
        <p:txBody>
          <a:bodyPr>
            <a:noAutofit/>
          </a:bodyPr>
          <a:lstStyle/>
          <a:p>
            <a:r>
              <a:rPr lang="en-GB" sz="4000" dirty="0">
                <a:effectLst/>
                <a:latin typeface="Calibri" panose="020F0502020204030204" pitchFamily="34" charset="0"/>
                <a:ea typeface="Calibri" panose="020F0502020204030204" pitchFamily="34" charset="0"/>
                <a:cs typeface="Times New Roman" panose="02020603050405020304" pitchFamily="18" charset="0"/>
              </a:rPr>
              <a:t>Analytical techniques used by </a:t>
            </a:r>
            <a:br>
              <a:rPr lang="en-GB" sz="4000" dirty="0">
                <a:effectLst/>
                <a:latin typeface="Calibri" panose="020F0502020204030204" pitchFamily="34" charset="0"/>
                <a:ea typeface="Calibri" panose="020F0502020204030204" pitchFamily="34" charset="0"/>
                <a:cs typeface="Times New Roman" panose="02020603050405020304" pitchFamily="18" charset="0"/>
              </a:rPr>
            </a:br>
            <a:r>
              <a:rPr lang="en-GB" sz="4000" dirty="0">
                <a:effectLst/>
                <a:latin typeface="Calibri" panose="020F0502020204030204" pitchFamily="34" charset="0"/>
                <a:ea typeface="Calibri" panose="020F0502020204030204" pitchFamily="34" charset="0"/>
                <a:cs typeface="Times New Roman" panose="02020603050405020304" pitchFamily="18" charset="0"/>
              </a:rPr>
              <a:t>the analyst </a:t>
            </a:r>
            <a:endParaRPr lang="en-GB" sz="4000" dirty="0"/>
          </a:p>
        </p:txBody>
      </p:sp>
      <p:sp>
        <p:nvSpPr>
          <p:cNvPr id="3" name="Content Placeholder 2">
            <a:extLst>
              <a:ext uri="{FF2B5EF4-FFF2-40B4-BE49-F238E27FC236}">
                <a16:creationId xmlns:a16="http://schemas.microsoft.com/office/drawing/2014/main" id="{7C0044BC-3498-42A0-950B-A6DA8B9D0129}"/>
              </a:ext>
            </a:extLst>
          </p:cNvPr>
          <p:cNvSpPr>
            <a:spLocks noGrp="1"/>
          </p:cNvSpPr>
          <p:nvPr>
            <p:ph idx="1"/>
          </p:nvPr>
        </p:nvSpPr>
        <p:spPr/>
        <p:txBody>
          <a:bodyPr/>
          <a:lstStyle/>
          <a:p>
            <a:pPr marL="0" indent="0" algn="ctr">
              <a:buNone/>
            </a:pPr>
            <a:endParaRPr lang="en-GB" dirty="0"/>
          </a:p>
          <a:p>
            <a:pPr marL="0" indent="0" algn="ctr">
              <a:buNone/>
            </a:pPr>
            <a:r>
              <a:rPr lang="en-GB" sz="4000" b="1" dirty="0">
                <a:solidFill>
                  <a:srgbClr val="FF0000"/>
                </a:solidFill>
              </a:rPr>
              <a:t>A.B.C </a:t>
            </a:r>
          </a:p>
          <a:p>
            <a:pPr marL="0" indent="0" algn="ctr">
              <a:buNone/>
            </a:pPr>
            <a:r>
              <a:rPr lang="en-GB" sz="4000" b="1" dirty="0">
                <a:solidFill>
                  <a:srgbClr val="FF0000"/>
                </a:solidFill>
              </a:rPr>
              <a:t>Bottom Line Up Front</a:t>
            </a:r>
          </a:p>
          <a:p>
            <a:pPr marL="0" indent="0" algn="ctr">
              <a:buNone/>
            </a:pPr>
            <a:r>
              <a:rPr lang="en-GB" sz="4000" b="1" dirty="0">
                <a:solidFill>
                  <a:srgbClr val="FF0000"/>
                </a:solidFill>
              </a:rPr>
              <a:t>The 4-3-3 Principle</a:t>
            </a:r>
          </a:p>
          <a:p>
            <a:pPr marL="0" indent="0" algn="ctr">
              <a:buNone/>
            </a:pPr>
            <a:r>
              <a:rPr lang="en-GB" sz="4000" b="1" dirty="0">
                <a:solidFill>
                  <a:srgbClr val="FF0000"/>
                </a:solidFill>
              </a:rPr>
              <a:t>Visualisation </a:t>
            </a:r>
          </a:p>
        </p:txBody>
      </p:sp>
    </p:spTree>
    <p:extLst>
      <p:ext uri="{BB962C8B-B14F-4D97-AF65-F5344CB8AC3E}">
        <p14:creationId xmlns:p14="http://schemas.microsoft.com/office/powerpoint/2010/main" val="642072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D4008-AE08-41B5-89A1-B865792EA0FF}"/>
              </a:ext>
            </a:extLst>
          </p:cNvPr>
          <p:cNvSpPr>
            <a:spLocks noGrp="1"/>
          </p:cNvSpPr>
          <p:nvPr>
            <p:ph type="title"/>
          </p:nvPr>
        </p:nvSpPr>
        <p:spPr>
          <a:xfrm>
            <a:off x="303835" y="228339"/>
            <a:ext cx="8536329" cy="1143000"/>
          </a:xfrm>
        </p:spPr>
        <p:txBody>
          <a:bodyPr>
            <a:noAutofit/>
          </a:bodyPr>
          <a:lstStyle/>
          <a:p>
            <a:r>
              <a:rPr lang="en-GB" sz="2800" dirty="0">
                <a:effectLst/>
                <a:latin typeface="Calibri" panose="020F0502020204030204" pitchFamily="34" charset="0"/>
                <a:ea typeface="Calibri" panose="020F0502020204030204" pitchFamily="34" charset="0"/>
                <a:cs typeface="Times New Roman" panose="02020603050405020304" pitchFamily="18" charset="0"/>
              </a:rPr>
              <a:t>Importance of ensuring that operations and investigations are effectively reviewed within the analysis</a:t>
            </a:r>
            <a:endParaRPr lang="en-GB" sz="2800" dirty="0"/>
          </a:p>
        </p:txBody>
      </p:sp>
      <p:sp>
        <p:nvSpPr>
          <p:cNvPr id="3" name="Content Placeholder 2">
            <a:extLst>
              <a:ext uri="{FF2B5EF4-FFF2-40B4-BE49-F238E27FC236}">
                <a16:creationId xmlns:a16="http://schemas.microsoft.com/office/drawing/2014/main" id="{CFF77B35-DDD9-42BD-8102-5FF67E462899}"/>
              </a:ext>
            </a:extLst>
          </p:cNvPr>
          <p:cNvSpPr>
            <a:spLocks noGrp="1"/>
          </p:cNvSpPr>
          <p:nvPr>
            <p:ph idx="1"/>
          </p:nvPr>
        </p:nvSpPr>
        <p:spPr>
          <a:xfrm>
            <a:off x="457199" y="1704373"/>
            <a:ext cx="8229600" cy="3917032"/>
          </a:xfrm>
        </p:spPr>
        <p:txBody>
          <a:bodyPr>
            <a:normAutofit/>
          </a:bodyPr>
          <a:lstStyle/>
          <a:p>
            <a:pPr marL="0" indent="0">
              <a:lnSpc>
                <a:spcPts val="1650"/>
              </a:lnSpc>
              <a:spcAft>
                <a:spcPts val="750"/>
              </a:spcAft>
              <a:buNone/>
            </a:pPr>
            <a:r>
              <a:rPr lang="en-GB" sz="16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An operational intelligence assessment: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6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helps prevent mission creep</a:t>
            </a:r>
            <a:endParaRPr lang="en-GB" sz="16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6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identifies priorities for the intelligence effort involved in the investigation or operation</a:t>
            </a:r>
            <a:endParaRPr lang="en-GB" sz="16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6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focuses decisions about resources</a:t>
            </a:r>
            <a:endParaRPr lang="en-GB" sz="16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6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guides investigative activities</a:t>
            </a:r>
            <a:endParaRPr lang="en-GB" sz="16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6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verifies that protocols such as the correct authorisations are in place</a:t>
            </a:r>
            <a:endParaRPr lang="en-GB" sz="16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6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highlights diversification from agreed objectives</a:t>
            </a:r>
            <a:endParaRPr lang="en-GB" sz="16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6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aids the review of compliance with </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Human Rights Act 1998, Regulation of Investigatory Powers Act 2000 </a:t>
            </a:r>
            <a:r>
              <a:rPr lang="en-GB" sz="16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and other legislation.</a:t>
            </a:r>
            <a:endParaRPr lang="en-GB" sz="16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042130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2C741-BB11-4FDE-9192-7AD136C84560}"/>
              </a:ext>
            </a:extLst>
          </p:cNvPr>
          <p:cNvSpPr>
            <a:spLocks noGrp="1"/>
          </p:cNvSpPr>
          <p:nvPr>
            <p:ph type="title"/>
          </p:nvPr>
        </p:nvSpPr>
        <p:spPr/>
        <p:txBody>
          <a:bodyPr/>
          <a:lstStyle/>
          <a:p>
            <a:r>
              <a:rPr lang="en-GB" dirty="0"/>
              <a:t>Intelligence-Led Policing</a:t>
            </a:r>
          </a:p>
        </p:txBody>
      </p:sp>
      <p:pic>
        <p:nvPicPr>
          <p:cNvPr id="5" name="Content Placeholder 4">
            <a:extLst>
              <a:ext uri="{FF2B5EF4-FFF2-40B4-BE49-F238E27FC236}">
                <a16:creationId xmlns:a16="http://schemas.microsoft.com/office/drawing/2014/main" id="{CEBB02AA-226D-4E57-B540-3151A71A7F17}"/>
              </a:ext>
            </a:extLst>
          </p:cNvPr>
          <p:cNvPicPr>
            <a:picLocks noGrp="1" noChangeAspect="1"/>
          </p:cNvPicPr>
          <p:nvPr>
            <p:ph idx="1"/>
          </p:nvPr>
        </p:nvPicPr>
        <p:blipFill>
          <a:blip r:embed="rId2"/>
          <a:stretch>
            <a:fillRect/>
          </a:stretch>
        </p:blipFill>
        <p:spPr>
          <a:xfrm>
            <a:off x="1641672" y="1417638"/>
            <a:ext cx="5860655" cy="3916363"/>
          </a:xfrm>
        </p:spPr>
      </p:pic>
    </p:spTree>
    <p:extLst>
      <p:ext uri="{BB962C8B-B14F-4D97-AF65-F5344CB8AC3E}">
        <p14:creationId xmlns:p14="http://schemas.microsoft.com/office/powerpoint/2010/main" val="3202760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F189-FB14-4700-AD04-D8DD345E0600}"/>
              </a:ext>
            </a:extLst>
          </p:cNvPr>
          <p:cNvSpPr>
            <a:spLocks noGrp="1"/>
          </p:cNvSpPr>
          <p:nvPr>
            <p:ph type="title"/>
          </p:nvPr>
        </p:nvSpPr>
        <p:spPr>
          <a:xfrm>
            <a:off x="457200" y="610304"/>
            <a:ext cx="8229600" cy="1143000"/>
          </a:xfrm>
        </p:spPr>
        <p:txBody>
          <a:bodyPr>
            <a:normAutofit fontScale="90000"/>
          </a:bodyPr>
          <a:lstStyle/>
          <a:p>
            <a:r>
              <a:rPr lang="en-GB" dirty="0">
                <a:solidFill>
                  <a:srgbClr val="FF0000"/>
                </a:solidFill>
              </a:rPr>
              <a:t>Levels of Tasking &amp; Coordination </a:t>
            </a:r>
          </a:p>
        </p:txBody>
      </p:sp>
      <p:sp>
        <p:nvSpPr>
          <p:cNvPr id="3" name="Content Placeholder 2">
            <a:extLst>
              <a:ext uri="{FF2B5EF4-FFF2-40B4-BE49-F238E27FC236}">
                <a16:creationId xmlns:a16="http://schemas.microsoft.com/office/drawing/2014/main" id="{AE37E22E-A37C-4079-B0AB-D255A8C71F4D}"/>
              </a:ext>
            </a:extLst>
          </p:cNvPr>
          <p:cNvSpPr>
            <a:spLocks noGrp="1"/>
          </p:cNvSpPr>
          <p:nvPr>
            <p:ph idx="1"/>
          </p:nvPr>
        </p:nvSpPr>
        <p:spPr>
          <a:xfrm>
            <a:off x="457200" y="2225234"/>
            <a:ext cx="8229600" cy="2647708"/>
          </a:xfrm>
        </p:spPr>
        <p:txBody>
          <a:bodyPr/>
          <a:lstStyle/>
          <a:p>
            <a:r>
              <a:rPr lang="en-GB" dirty="0"/>
              <a:t>Intelligence Unit Meeting</a:t>
            </a:r>
          </a:p>
          <a:p>
            <a:r>
              <a:rPr lang="en-GB" dirty="0"/>
              <a:t>Daily Management Meeting</a:t>
            </a:r>
          </a:p>
          <a:p>
            <a:r>
              <a:rPr lang="en-GB" dirty="0"/>
              <a:t>Strategic Tasking &amp; Coordination</a:t>
            </a:r>
          </a:p>
          <a:p>
            <a:r>
              <a:rPr lang="en-GB" dirty="0"/>
              <a:t>Strategic Tasking &amp; Coordination Group </a:t>
            </a:r>
          </a:p>
        </p:txBody>
      </p:sp>
      <p:pic>
        <p:nvPicPr>
          <p:cNvPr id="4" name="Picture 3">
            <a:extLst>
              <a:ext uri="{FF2B5EF4-FFF2-40B4-BE49-F238E27FC236}">
                <a16:creationId xmlns:a16="http://schemas.microsoft.com/office/drawing/2014/main" id="{35944D73-C9B8-4D75-BDAB-007E155EAE2C}"/>
              </a:ext>
            </a:extLst>
          </p:cNvPr>
          <p:cNvPicPr>
            <a:picLocks noChangeAspect="1"/>
          </p:cNvPicPr>
          <p:nvPr/>
        </p:nvPicPr>
        <p:blipFill>
          <a:blip r:embed="rId3"/>
          <a:stretch>
            <a:fillRect/>
          </a:stretch>
        </p:blipFill>
        <p:spPr>
          <a:xfrm>
            <a:off x="6601545" y="2036241"/>
            <a:ext cx="1739401" cy="1392759"/>
          </a:xfrm>
          <a:prstGeom prst="rect">
            <a:avLst/>
          </a:prstGeom>
        </p:spPr>
      </p:pic>
    </p:spTree>
    <p:extLst>
      <p:ext uri="{BB962C8B-B14F-4D97-AF65-F5344CB8AC3E}">
        <p14:creationId xmlns:p14="http://schemas.microsoft.com/office/powerpoint/2010/main" val="2152856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CAC1C-9739-43C8-851E-7B1B69625B6B}"/>
              </a:ext>
            </a:extLst>
          </p:cNvPr>
          <p:cNvSpPr>
            <a:spLocks noGrp="1"/>
          </p:cNvSpPr>
          <p:nvPr>
            <p:ph type="title"/>
          </p:nvPr>
        </p:nvSpPr>
        <p:spPr>
          <a:xfrm>
            <a:off x="457200" y="540856"/>
            <a:ext cx="8229600" cy="1143000"/>
          </a:xfrm>
        </p:spPr>
        <p:txBody>
          <a:bodyPr/>
          <a:lstStyle/>
          <a:p>
            <a:r>
              <a:rPr lang="en-GB" dirty="0">
                <a:solidFill>
                  <a:srgbClr val="FF0000"/>
                </a:solidFill>
              </a:rPr>
              <a:t>Tasking &amp; Coordination </a:t>
            </a:r>
          </a:p>
        </p:txBody>
      </p:sp>
      <p:sp>
        <p:nvSpPr>
          <p:cNvPr id="3" name="Content Placeholder 2">
            <a:extLst>
              <a:ext uri="{FF2B5EF4-FFF2-40B4-BE49-F238E27FC236}">
                <a16:creationId xmlns:a16="http://schemas.microsoft.com/office/drawing/2014/main" id="{A58DBF34-B495-44D4-883C-C6199C934AF6}"/>
              </a:ext>
            </a:extLst>
          </p:cNvPr>
          <p:cNvSpPr>
            <a:spLocks noGrp="1"/>
          </p:cNvSpPr>
          <p:nvPr>
            <p:ph idx="1"/>
          </p:nvPr>
        </p:nvSpPr>
        <p:spPr>
          <a:xfrm>
            <a:off x="457200" y="1834327"/>
            <a:ext cx="8229600" cy="2158939"/>
          </a:xfrm>
        </p:spPr>
        <p:txBody>
          <a:bodyPr>
            <a:normAutofit/>
          </a:bodyPr>
          <a:lstStyle/>
          <a:p>
            <a:pPr marL="0" indent="0" algn="ctr">
              <a:buNone/>
            </a:pPr>
            <a:r>
              <a:rPr lang="en-GB" sz="3600" dirty="0"/>
              <a:t>Strategic Intelligence Requirement </a:t>
            </a:r>
          </a:p>
          <a:p>
            <a:pPr marL="0" indent="0" algn="ctr">
              <a:buNone/>
            </a:pPr>
            <a:r>
              <a:rPr lang="en-GB" sz="3600" dirty="0"/>
              <a:t>Tactical Intelligence Requirement </a:t>
            </a:r>
          </a:p>
          <a:p>
            <a:pPr marL="0" indent="0" algn="ctr">
              <a:buNone/>
            </a:pPr>
            <a:r>
              <a:rPr lang="en-GB" sz="3600" dirty="0"/>
              <a:t>Operational Review </a:t>
            </a:r>
          </a:p>
        </p:txBody>
      </p:sp>
      <p:pic>
        <p:nvPicPr>
          <p:cNvPr id="4" name="Picture 3">
            <a:extLst>
              <a:ext uri="{FF2B5EF4-FFF2-40B4-BE49-F238E27FC236}">
                <a16:creationId xmlns:a16="http://schemas.microsoft.com/office/drawing/2014/main" id="{EBF9FEAC-4D95-4157-B5E6-174C591D8BAE}"/>
              </a:ext>
            </a:extLst>
          </p:cNvPr>
          <p:cNvPicPr>
            <a:picLocks noChangeAspect="1"/>
          </p:cNvPicPr>
          <p:nvPr/>
        </p:nvPicPr>
        <p:blipFill>
          <a:blip r:embed="rId3"/>
          <a:stretch>
            <a:fillRect/>
          </a:stretch>
        </p:blipFill>
        <p:spPr>
          <a:xfrm>
            <a:off x="6660868" y="3429000"/>
            <a:ext cx="1771650" cy="1781175"/>
          </a:xfrm>
          <a:prstGeom prst="rect">
            <a:avLst/>
          </a:prstGeom>
        </p:spPr>
      </p:pic>
      <p:pic>
        <p:nvPicPr>
          <p:cNvPr id="6" name="Picture 5">
            <a:extLst>
              <a:ext uri="{FF2B5EF4-FFF2-40B4-BE49-F238E27FC236}">
                <a16:creationId xmlns:a16="http://schemas.microsoft.com/office/drawing/2014/main" id="{4C9364CD-3B92-4119-901C-992F2AB203D2}"/>
              </a:ext>
            </a:extLst>
          </p:cNvPr>
          <p:cNvPicPr>
            <a:picLocks noChangeAspect="1"/>
          </p:cNvPicPr>
          <p:nvPr/>
        </p:nvPicPr>
        <p:blipFill>
          <a:blip r:embed="rId4"/>
          <a:stretch>
            <a:fillRect/>
          </a:stretch>
        </p:blipFill>
        <p:spPr>
          <a:xfrm>
            <a:off x="572586" y="3429989"/>
            <a:ext cx="1774090" cy="1780186"/>
          </a:xfrm>
          <a:prstGeom prst="rect">
            <a:avLst/>
          </a:prstGeom>
        </p:spPr>
      </p:pic>
    </p:spTree>
    <p:extLst>
      <p:ext uri="{BB962C8B-B14F-4D97-AF65-F5344CB8AC3E}">
        <p14:creationId xmlns:p14="http://schemas.microsoft.com/office/powerpoint/2010/main" val="3773936543"/>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2.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287</TotalTime>
  <Words>303</Words>
  <Application>Microsoft Office PowerPoint</Application>
  <PresentationFormat>On-screen Show (4:3)</PresentationFormat>
  <Paragraphs>80</Paragraphs>
  <Slides>16</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Myriad Pro</vt:lpstr>
      <vt:lpstr>Open Sans</vt:lpstr>
      <vt:lpstr>Symbol</vt:lpstr>
      <vt:lpstr>Theme1.thmx first page pp</vt:lpstr>
      <vt:lpstr>Information  &amp; Intelligence   </vt:lpstr>
      <vt:lpstr>Legislation </vt:lpstr>
      <vt:lpstr>PowerPoint Presentation</vt:lpstr>
      <vt:lpstr>PowerPoint Presentation</vt:lpstr>
      <vt:lpstr>Gathering of Intelligence</vt:lpstr>
      <vt:lpstr>National Intelligence Model </vt:lpstr>
      <vt:lpstr>Methods of Analysis &amp; Evaluation  </vt:lpstr>
      <vt:lpstr>Other techniques include: </vt:lpstr>
      <vt:lpstr>Evaluation &amp; Risk  </vt:lpstr>
      <vt:lpstr>Functions of Specialists </vt:lpstr>
      <vt:lpstr> ‘3i model’ (Ratcliffe 2004)</vt:lpstr>
      <vt:lpstr>Analytical techniques used by  the analyst </vt:lpstr>
      <vt:lpstr>Importance of ensuring that operations and investigations are effectively reviewed within the analysis</vt:lpstr>
      <vt:lpstr>Intelligence-Led Policing</vt:lpstr>
      <vt:lpstr>Levels of Tasking &amp; Coordination </vt:lpstr>
      <vt:lpstr>Tasking &amp; Coordination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&amp; Intelligence   </dc:title>
  <dc:creator>Sarah Jones (IMH)</dc:creator>
  <cp:lastModifiedBy>Sarah Jones (IMH)</cp:lastModifiedBy>
  <cp:revision>27</cp:revision>
  <dcterms:created xsi:type="dcterms:W3CDTF">2020-11-09T09:43:56Z</dcterms:created>
  <dcterms:modified xsi:type="dcterms:W3CDTF">2020-11-26T12:35:15Z</dcterms:modified>
</cp:coreProperties>
</file>