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1" r:id="rId2"/>
  </p:sldMasterIdLst>
  <p:notesMasterIdLst>
    <p:notesMasterId r:id="rId44"/>
  </p:notesMasterIdLst>
  <p:sldIdLst>
    <p:sldId id="256" r:id="rId3"/>
    <p:sldId id="272" r:id="rId4"/>
    <p:sldId id="257" r:id="rId5"/>
    <p:sldId id="288" r:id="rId6"/>
    <p:sldId id="289" r:id="rId7"/>
    <p:sldId id="290" r:id="rId8"/>
    <p:sldId id="291" r:id="rId9"/>
    <p:sldId id="292" r:id="rId10"/>
    <p:sldId id="312" r:id="rId11"/>
    <p:sldId id="282" r:id="rId12"/>
    <p:sldId id="283" r:id="rId13"/>
    <p:sldId id="284" r:id="rId14"/>
    <p:sldId id="285" r:id="rId15"/>
    <p:sldId id="286" r:id="rId16"/>
    <p:sldId id="311" r:id="rId17"/>
    <p:sldId id="287" r:id="rId18"/>
    <p:sldId id="280" r:id="rId19"/>
    <p:sldId id="258" r:id="rId20"/>
    <p:sldId id="267" r:id="rId21"/>
    <p:sldId id="268" r:id="rId22"/>
    <p:sldId id="269" r:id="rId23"/>
    <p:sldId id="270" r:id="rId24"/>
    <p:sldId id="271" r:id="rId25"/>
    <p:sldId id="279" r:id="rId26"/>
    <p:sldId id="323" r:id="rId27"/>
    <p:sldId id="322" r:id="rId28"/>
    <p:sldId id="324" r:id="rId29"/>
    <p:sldId id="314" r:id="rId30"/>
    <p:sldId id="316" r:id="rId31"/>
    <p:sldId id="317" r:id="rId32"/>
    <p:sldId id="259" r:id="rId33"/>
    <p:sldId id="260" r:id="rId34"/>
    <p:sldId id="318" r:id="rId35"/>
    <p:sldId id="309" r:id="rId36"/>
    <p:sldId id="310" r:id="rId37"/>
    <p:sldId id="319" r:id="rId38"/>
    <p:sldId id="281" r:id="rId39"/>
    <p:sldId id="321" r:id="rId40"/>
    <p:sldId id="264" r:id="rId41"/>
    <p:sldId id="265" r:id="rId42"/>
    <p:sldId id="266"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B6532"/>
    <a:srgbClr val="E3DBC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DA609E-2B53-FBCF-C2F4-D6DE9018AC1C}" v="4024" dt="2026-01-12T22:04:26.477"/>
    <p1510:client id="{2C79430B-B817-4C94-9934-C5492066B95E}" v="41" dt="2026-01-12T18:42:51.834"/>
    <p1510:client id="{3A0BFA9C-D2FD-DE5F-F083-59E588261656}" v="103" dt="2026-01-12T21:55:51.486"/>
    <p1510:client id="{4091B41B-0983-6E4B-93E3-62B182E01394}" v="307" dt="2026-01-12T16:51:27.235"/>
    <p1510:client id="{55EBDE41-7B10-6A40-802B-4C28A938E0E6}" v="179" dt="2026-01-12T17:04:49.552"/>
    <p1510:client id="{85E6FAE0-27CC-E83A-AC4F-69E0792D2059}" v="9" dt="2026-01-12T21:33:57.393"/>
    <p1510:client id="{ABD91DC8-8F81-A30C-CFEB-FB2EE782D1BE}" v="174" dt="2026-01-12T15:57:32.638"/>
    <p1510:client id="{FABA1B4B-D9FF-D48A-214E-3392744B006F}" v="47" dt="2026-01-12T21:59:47.6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viewProps" Target="viewProps.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931CDD-40FA-4DAE-9A78-122EE39BEAAF}" type="datetimeFigureOut">
              <a:t>1/12/2026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F551FE-AA89-4E1F-8980-94544A09C72E}" type="slidenum">
              <a:t>‹#›</a:t>
            </a:fld>
            <a:endParaRPr lang="en-GB"/>
          </a:p>
        </p:txBody>
      </p:sp>
    </p:spTree>
    <p:extLst>
      <p:ext uri="{BB962C8B-B14F-4D97-AF65-F5344CB8AC3E}">
        <p14:creationId xmlns:p14="http://schemas.microsoft.com/office/powerpoint/2010/main" val="4147410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nSpc>
                <a:spcPct val="90000"/>
              </a:lnSpc>
              <a:spcBef>
                <a:spcPts val="1000"/>
              </a:spcBef>
              <a:buFont typeface="Arial"/>
              <a:buChar char="•"/>
            </a:pPr>
            <a:r>
              <a:rPr lang="en-US">
                <a:ea typeface="Calibri"/>
                <a:cs typeface="Calibri"/>
              </a:rPr>
              <a:t>Point 2- </a:t>
            </a:r>
            <a:r>
              <a:rPr lang="en-GB"/>
              <a:t>Supporters argue that enhancing the skyline could act as a catalyst for long-term economic prosperity, attracting investment, tourism, and modern infrastructure to the area. They believe such development could help position Swansea as a forward-looking city capable of competing with other urban centres.</a:t>
            </a:r>
            <a:endParaRPr lang="en-US"/>
          </a:p>
          <a:p>
            <a:r>
              <a:rPr lang="en-US">
                <a:ea typeface="Calibri"/>
                <a:cs typeface="Calibri"/>
              </a:rPr>
              <a:t>Point 3- </a:t>
            </a:r>
            <a:r>
              <a:rPr lang="en-GB"/>
              <a:t>Opponents express concern that building on </a:t>
            </a:r>
            <a:r>
              <a:rPr lang="en-GB" err="1"/>
              <a:t>Kilvey</a:t>
            </a:r>
            <a:r>
              <a:rPr lang="en-GB"/>
              <a:t> Hill risks disturbing a valued natural landscape, damaging local wildlife, and altering the character and way of life of nearby communities. This debate therefore centres on a critical issue: whether economic growth and urban development can be achieved without compromising Swansea’s environmental heritage and the wellbeing of its residents.</a:t>
            </a:r>
          </a:p>
        </p:txBody>
      </p:sp>
      <p:sp>
        <p:nvSpPr>
          <p:cNvPr id="4" name="Slide Number Placeholder 3"/>
          <p:cNvSpPr>
            <a:spLocks noGrp="1"/>
          </p:cNvSpPr>
          <p:nvPr>
            <p:ph type="sldNum" sz="quarter" idx="5"/>
          </p:nvPr>
        </p:nvSpPr>
        <p:spPr/>
        <p:txBody>
          <a:bodyPr/>
          <a:lstStyle/>
          <a:p>
            <a:fld id="{9AF551FE-AA89-4E1F-8980-94544A09C72E}" type="slidenum">
              <a:rPr lang="en-GB"/>
              <a:t>3</a:t>
            </a:fld>
            <a:endParaRPr lang="en-GB"/>
          </a:p>
        </p:txBody>
      </p:sp>
    </p:spTree>
    <p:extLst>
      <p:ext uri="{BB962C8B-B14F-4D97-AF65-F5344CB8AC3E}">
        <p14:creationId xmlns:p14="http://schemas.microsoft.com/office/powerpoint/2010/main" val="28918578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Discuss the image and that it shows the amount of greenery that has been taken away from the area for the project to be put in place.</a:t>
            </a:r>
          </a:p>
        </p:txBody>
      </p:sp>
      <p:sp>
        <p:nvSpPr>
          <p:cNvPr id="4" name="Slide Number Placeholder 3"/>
          <p:cNvSpPr>
            <a:spLocks noGrp="1"/>
          </p:cNvSpPr>
          <p:nvPr>
            <p:ph type="sldNum" sz="quarter" idx="5"/>
          </p:nvPr>
        </p:nvSpPr>
        <p:spPr/>
        <p:txBody>
          <a:bodyPr/>
          <a:lstStyle/>
          <a:p>
            <a:fld id="{9AF551FE-AA89-4E1F-8980-94544A09C72E}" type="slidenum">
              <a:rPr lang="en-GB" smtClean="0"/>
              <a:t>10</a:t>
            </a:fld>
            <a:endParaRPr lang="en-GB"/>
          </a:p>
        </p:txBody>
      </p:sp>
    </p:spTree>
    <p:extLst>
      <p:ext uri="{BB962C8B-B14F-4D97-AF65-F5344CB8AC3E}">
        <p14:creationId xmlns:p14="http://schemas.microsoft.com/office/powerpoint/2010/main" val="13379817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 of the main economic advantages of the </a:t>
            </a:r>
            <a:r>
              <a:rPr lang="en-US" err="1"/>
              <a:t>Kilvey</a:t>
            </a:r>
            <a:r>
              <a:rPr lang="en-US"/>
              <a:t> Hill development is </a:t>
            </a:r>
            <a:r>
              <a:rPr lang="en-US" b="1"/>
              <a:t>job creation</a:t>
            </a:r>
            <a:r>
              <a:rPr lang="en-US"/>
              <a:t>. According to the independent economic impact assessment commissioned for the Skyline Swansea project, the development is expected to create </a:t>
            </a:r>
            <a:r>
              <a:rPr lang="en-US" b="1"/>
              <a:t>around 478 jobs during the construction phase</a:t>
            </a:r>
            <a:r>
              <a:rPr lang="en-US"/>
              <a:t> and </a:t>
            </a:r>
            <a:r>
              <a:rPr lang="en-US" b="1"/>
              <a:t>over 100 permanent jobs once operational</a:t>
            </a:r>
            <a:r>
              <a:rPr lang="en-US"/>
              <a:t>. These include jobs in construction, maintenance, hospitality, tourism management, and customer services.</a:t>
            </a:r>
          </a:p>
          <a:p>
            <a:endParaRPr lang="en-US"/>
          </a:p>
          <a:p>
            <a:r>
              <a:rPr lang="en-US"/>
              <a:t>This is particularly important for Swansea, where graduate retention is a known issue. Swansea University and the University of Wales Trinity Saint David produce thousands of graduates every year, yet many leave due to limited local opportunities. A large-scale tourism and leisure development creates </a:t>
            </a:r>
            <a:r>
              <a:rPr lang="en-US" b="1"/>
              <a:t>entry-level and progression jobs</a:t>
            </a:r>
            <a:r>
              <a:rPr lang="en-US"/>
              <a:t>, helping keep skilled young people in the city.</a:t>
            </a:r>
            <a:endParaRPr lang="en-GB"/>
          </a:p>
          <a:p>
            <a:endParaRPr lang="en-US"/>
          </a:p>
          <a:p>
            <a:r>
              <a:rPr lang="en-US"/>
              <a:t>From an economic perspective, employment does not just benefit individuals — it increases </a:t>
            </a:r>
            <a:r>
              <a:rPr lang="en-US" b="1"/>
              <a:t>local spending</a:t>
            </a:r>
            <a:r>
              <a:rPr lang="en-US"/>
              <a:t>, boosts demand for services, and strengthens the overall economy.</a:t>
            </a:r>
            <a:endParaRPr lang="en-GB"/>
          </a:p>
          <a:p>
            <a:endParaRPr lang="en-US">
              <a:ea typeface="Calibri"/>
              <a:cs typeface="Calibri"/>
            </a:endParaRPr>
          </a:p>
        </p:txBody>
      </p:sp>
      <p:sp>
        <p:nvSpPr>
          <p:cNvPr id="4" name="Slide Number Placeholder 3"/>
          <p:cNvSpPr>
            <a:spLocks noGrp="1"/>
          </p:cNvSpPr>
          <p:nvPr>
            <p:ph type="sldNum" sz="quarter" idx="5"/>
          </p:nvPr>
        </p:nvSpPr>
        <p:spPr/>
        <p:txBody>
          <a:bodyPr/>
          <a:lstStyle/>
          <a:p>
            <a:fld id="{9AF551FE-AA89-4E1F-8980-94544A09C72E}" type="slidenum">
              <a:t>18</a:t>
            </a:fld>
            <a:endParaRPr lang="en-GB"/>
          </a:p>
        </p:txBody>
      </p:sp>
    </p:spTree>
    <p:extLst>
      <p:ext uri="{BB962C8B-B14F-4D97-AF65-F5344CB8AC3E}">
        <p14:creationId xmlns:p14="http://schemas.microsoft.com/office/powerpoint/2010/main" val="17759236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Tourism is already a major part of Swansea’s economy, but it remains </a:t>
            </a:r>
            <a:r>
              <a:rPr lang="en-US" b="1"/>
              <a:t>underdeveloped compared to other UK coastal cities</a:t>
            </a:r>
            <a:r>
              <a:rPr lang="en-US"/>
              <a:t>. The </a:t>
            </a:r>
            <a:r>
              <a:rPr lang="en-US" err="1"/>
              <a:t>Kilvey</a:t>
            </a:r>
            <a:r>
              <a:rPr lang="en-US"/>
              <a:t> Hill development directly targets this gap.</a:t>
            </a:r>
          </a:p>
          <a:p>
            <a:r>
              <a:rPr lang="en-US"/>
              <a:t>Economic projections estimate that the Skyline development could attract </a:t>
            </a:r>
            <a:r>
              <a:rPr lang="en-US" b="1"/>
              <a:t>up to 450,000 visitors per year</a:t>
            </a:r>
            <a:r>
              <a:rPr lang="en-US"/>
              <a:t>, with a significant proportion coming from outside Swansea and Wales.</a:t>
            </a:r>
            <a:endParaRPr lang="en-GB"/>
          </a:p>
          <a:p>
            <a:endParaRPr lang="en-US"/>
          </a:p>
          <a:p>
            <a:r>
              <a:rPr lang="en-US"/>
              <a:t>This matters because visitors spend money not just on the attraction itself, but also on </a:t>
            </a:r>
            <a:r>
              <a:rPr lang="en-US" b="1"/>
              <a:t>hotels, restaurants, transport, and local shops</a:t>
            </a:r>
            <a:r>
              <a:rPr lang="en-US"/>
              <a:t>.</a:t>
            </a:r>
            <a:endParaRPr lang="en-GB">
              <a:ea typeface="Calibri"/>
              <a:cs typeface="Calibri"/>
            </a:endParaRPr>
          </a:p>
          <a:p>
            <a:endParaRPr lang="en-US"/>
          </a:p>
          <a:p>
            <a:r>
              <a:rPr lang="en-US"/>
              <a:t>According to Visit Wales and Welsh Government tourism data, overnight visitors spend significantly more than day visitors, meaning even small increases in visitor numbers can lead to </a:t>
            </a:r>
            <a:r>
              <a:rPr lang="en-US" b="1"/>
              <a:t>millions of pounds in additional local revenue</a:t>
            </a:r>
            <a:r>
              <a:rPr lang="en-US"/>
              <a:t>. This type of spending supports small and medium-sized businesses across Swansea, not just the development site.</a:t>
            </a:r>
            <a:endParaRPr lang="en-GB"/>
          </a:p>
          <a:p>
            <a:r>
              <a:rPr lang="en-US"/>
              <a:t>So the question becomes:</a:t>
            </a:r>
            <a:endParaRPr lang="en-GB"/>
          </a:p>
          <a:p>
            <a:endParaRPr lang="en-US">
              <a:ea typeface="Calibri"/>
              <a:cs typeface="Calibri"/>
            </a:endParaRPr>
          </a:p>
        </p:txBody>
      </p:sp>
      <p:sp>
        <p:nvSpPr>
          <p:cNvPr id="4" name="Slide Number Placeholder 3"/>
          <p:cNvSpPr>
            <a:spLocks noGrp="1"/>
          </p:cNvSpPr>
          <p:nvPr>
            <p:ph type="sldNum" sz="quarter" idx="5"/>
          </p:nvPr>
        </p:nvSpPr>
        <p:spPr/>
        <p:txBody>
          <a:bodyPr/>
          <a:lstStyle/>
          <a:p>
            <a:fld id="{9AF551FE-AA89-4E1F-8980-94544A09C72E}" type="slidenum">
              <a:t>19</a:t>
            </a:fld>
            <a:endParaRPr lang="en-GB"/>
          </a:p>
        </p:txBody>
      </p:sp>
    </p:spTree>
    <p:extLst>
      <p:ext uri="{BB962C8B-B14F-4D97-AF65-F5344CB8AC3E}">
        <p14:creationId xmlns:p14="http://schemas.microsoft.com/office/powerpoint/2010/main" val="7673502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a:p>
            <a:r>
              <a:rPr lang="en-US"/>
              <a:t>The </a:t>
            </a:r>
            <a:r>
              <a:rPr lang="en-US" err="1"/>
              <a:t>Kilvey</a:t>
            </a:r>
            <a:r>
              <a:rPr lang="en-US"/>
              <a:t> Hill development is expected to attract up to 450,000 visitors each year, many from outside Swansea and Wales. This is important because these visitors bring new money into the local economy.</a:t>
            </a:r>
            <a:endParaRPr lang="en-US">
              <a:ea typeface="Calibri"/>
              <a:cs typeface="Calibri"/>
            </a:endParaRPr>
          </a:p>
          <a:p>
            <a:r>
              <a:rPr lang="en-US"/>
              <a:t>Visitors would spend money on hotels, restaurants, cafés, transport, and local shops, which helps local businesses grow. As a result, more visitors means more money flowing through Swansea, supporting small businesses and creating jobs.</a:t>
            </a:r>
            <a:endParaRPr lang="en-US">
              <a:ea typeface="Calibri"/>
              <a:cs typeface="Calibri"/>
            </a:endParaRPr>
          </a:p>
          <a:p>
            <a:r>
              <a:rPr lang="en-US"/>
              <a:t>This shows that the development would have a clear positive impact on Swansea’s economy.</a:t>
            </a:r>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9AF551FE-AA89-4E1F-8980-94544A09C72E}" type="slidenum">
              <a:t>20</a:t>
            </a:fld>
            <a:endParaRPr lang="en-GB"/>
          </a:p>
        </p:txBody>
      </p:sp>
    </p:spTree>
    <p:extLst>
      <p:ext uri="{BB962C8B-B14F-4D97-AF65-F5344CB8AC3E}">
        <p14:creationId xmlns:p14="http://schemas.microsoft.com/office/powerpoint/2010/main" val="20987253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Skyline Swansea project is estimated to generate </a:t>
            </a:r>
            <a:r>
              <a:rPr lang="en-US" b="1"/>
              <a:t>approximately £84 million in Gross Value Added (GVA) to the local economy over 15 years</a:t>
            </a:r>
            <a:r>
              <a:rPr lang="en-US"/>
              <a:t>. GVA is a standard economic measure used by governments to assess how much a project contributes to economic output.</a:t>
            </a:r>
          </a:p>
          <a:p>
            <a:endParaRPr lang="en-US"/>
          </a:p>
          <a:p>
            <a:r>
              <a:rPr lang="en-US"/>
              <a:t>This figure reflects more than just ticket sales — it includes wages, supply chains, and secondary economic effects. Importantly, the project has attracted </a:t>
            </a:r>
            <a:r>
              <a:rPr lang="en-US" b="1"/>
              <a:t>Welsh Government investment of £4 million</a:t>
            </a:r>
            <a:r>
              <a:rPr lang="en-US"/>
              <a:t>, </a:t>
            </a:r>
            <a:r>
              <a:rPr lang="en-US" err="1"/>
              <a:t>signalling</a:t>
            </a:r>
            <a:r>
              <a:rPr lang="en-US"/>
              <a:t> institutional confidence in its economic viability.</a:t>
            </a:r>
            <a:endParaRPr lang="en-GB"/>
          </a:p>
          <a:p>
            <a:endParaRPr lang="en-US"/>
          </a:p>
          <a:p>
            <a:r>
              <a:rPr lang="en-US"/>
              <a:t>When public bodies invest in a project, it reduces risk and encourages </a:t>
            </a:r>
            <a:r>
              <a:rPr lang="en-US" b="1"/>
              <a:t>private sector confidence</a:t>
            </a:r>
            <a:r>
              <a:rPr lang="en-US"/>
              <a:t>, making Swansea more attractive to future investors. In simple terms, successful developments create momentum — one investment makes the next more likely.</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9AF551FE-AA89-4E1F-8980-94544A09C72E}" type="slidenum">
              <a:t>21</a:t>
            </a:fld>
            <a:endParaRPr lang="en-GB"/>
          </a:p>
        </p:txBody>
      </p:sp>
    </p:spTree>
    <p:extLst>
      <p:ext uri="{BB962C8B-B14F-4D97-AF65-F5344CB8AC3E}">
        <p14:creationId xmlns:p14="http://schemas.microsoft.com/office/powerpoint/2010/main" val="9685023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From an economic planning perspective, </a:t>
            </a:r>
            <a:r>
              <a:rPr lang="en-US" err="1"/>
              <a:t>Kilvey</a:t>
            </a:r>
            <a:r>
              <a:rPr lang="en-US"/>
              <a:t> Hill offers a strategic advantage. The project uses land connected to the </a:t>
            </a:r>
            <a:r>
              <a:rPr lang="en-US" b="1" err="1"/>
              <a:t>Landore</a:t>
            </a:r>
            <a:r>
              <a:rPr lang="en-US" b="1"/>
              <a:t> Park and Ride</a:t>
            </a:r>
            <a:r>
              <a:rPr lang="en-US"/>
              <a:t>, improving the economic value of existing infrastructure rather than expanding into new greenfield sites elsewhere.</a:t>
            </a:r>
          </a:p>
          <a:p>
            <a:endParaRPr lang="en-US"/>
          </a:p>
          <a:p>
            <a:r>
              <a:rPr lang="en-US"/>
              <a:t>Many individuals argue that </a:t>
            </a:r>
            <a:r>
              <a:rPr lang="en-US" b="1"/>
              <a:t>concentrated development</a:t>
            </a:r>
            <a:r>
              <a:rPr lang="en-US"/>
              <a:t> delivers better economic returns than dispersed growth. By focusing activity in one area, local authorities can </a:t>
            </a:r>
            <a:r>
              <a:rPr lang="en-US" err="1"/>
              <a:t>maximise</a:t>
            </a:r>
            <a:r>
              <a:rPr lang="en-US"/>
              <a:t> transport efficiency, reduce infrastructure costs, and generate higher returns per pound invested.</a:t>
            </a:r>
            <a:endParaRPr lang="en-GB"/>
          </a:p>
          <a:p>
            <a:endParaRPr lang="en-US"/>
          </a:p>
          <a:p>
            <a:r>
              <a:rPr lang="en-US"/>
              <a:t>This is a smarter, more cost-effective way to grow a city’s economy.</a:t>
            </a:r>
            <a:endParaRPr lang="en-GB"/>
          </a:p>
          <a:p>
            <a:endParaRPr lang="en-US">
              <a:ea typeface="Calibri"/>
              <a:cs typeface="Calibri"/>
            </a:endParaRPr>
          </a:p>
        </p:txBody>
      </p:sp>
      <p:sp>
        <p:nvSpPr>
          <p:cNvPr id="4" name="Slide Number Placeholder 3"/>
          <p:cNvSpPr>
            <a:spLocks noGrp="1"/>
          </p:cNvSpPr>
          <p:nvPr>
            <p:ph type="sldNum" sz="quarter" idx="5"/>
          </p:nvPr>
        </p:nvSpPr>
        <p:spPr/>
        <p:txBody>
          <a:bodyPr/>
          <a:lstStyle/>
          <a:p>
            <a:fld id="{9AF551FE-AA89-4E1F-8980-94544A09C72E}" type="slidenum">
              <a:t>22</a:t>
            </a:fld>
            <a:endParaRPr lang="en-GB"/>
          </a:p>
        </p:txBody>
      </p:sp>
    </p:spTree>
    <p:extLst>
      <p:ext uri="{BB962C8B-B14F-4D97-AF65-F5344CB8AC3E}">
        <p14:creationId xmlns:p14="http://schemas.microsoft.com/office/powerpoint/2010/main" val="35971617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conclusion, the economic case for the </a:t>
            </a:r>
            <a:r>
              <a:rPr lang="en-US" err="1"/>
              <a:t>Kilvey</a:t>
            </a:r>
            <a:r>
              <a:rPr lang="en-US"/>
              <a:t> Hill development is strong and based on clear evidence. The project would </a:t>
            </a:r>
            <a:r>
              <a:rPr lang="en-US" b="1"/>
              <a:t>create hundreds of jobs</a:t>
            </a:r>
            <a:r>
              <a:rPr lang="en-US"/>
              <a:t>, </a:t>
            </a:r>
            <a:r>
              <a:rPr lang="en-US" b="1"/>
              <a:t>increase tourism spending across Swansea</a:t>
            </a:r>
            <a:r>
              <a:rPr lang="en-US"/>
              <a:t>, and </a:t>
            </a:r>
            <a:r>
              <a:rPr lang="en-US" b="1"/>
              <a:t>generate long-term economic value</a:t>
            </a:r>
            <a:r>
              <a:rPr lang="en-US"/>
              <a:t>. It would also </a:t>
            </a:r>
            <a:r>
              <a:rPr lang="en-US" b="1"/>
              <a:t>attract government and private investment</a:t>
            </a:r>
            <a:r>
              <a:rPr lang="en-US"/>
              <a:t>, helping to strengthen Swansea’s position as a competitive city.</a:t>
            </a:r>
          </a:p>
          <a:p>
            <a:r>
              <a:rPr lang="en-US"/>
              <a:t>Economic growth does not happen by chance. It happens when cities are willing to invest in new opportunities. Supporting the </a:t>
            </a:r>
            <a:r>
              <a:rPr lang="en-US" err="1"/>
              <a:t>Kilvey</a:t>
            </a:r>
            <a:r>
              <a:rPr lang="en-US"/>
              <a:t> Hill development is not a risk — </a:t>
            </a:r>
            <a:r>
              <a:rPr lang="en-US" b="1"/>
              <a:t>the real risk is failing to grow</a:t>
            </a:r>
            <a:r>
              <a:rPr lang="en-US"/>
              <a:t>. For these reasons, I strongly support the </a:t>
            </a:r>
            <a:r>
              <a:rPr lang="en-US" err="1"/>
              <a:t>Kilvey</a:t>
            </a:r>
            <a:r>
              <a:rPr lang="en-US"/>
              <a:t> Hill Skyline development.</a:t>
            </a:r>
            <a:endParaRPr lang="en-GB"/>
          </a:p>
          <a:p>
            <a:endParaRPr lang="en-US">
              <a:ea typeface="Calibri"/>
              <a:cs typeface="Calibri"/>
            </a:endParaRPr>
          </a:p>
        </p:txBody>
      </p:sp>
      <p:sp>
        <p:nvSpPr>
          <p:cNvPr id="4" name="Slide Number Placeholder 3"/>
          <p:cNvSpPr>
            <a:spLocks noGrp="1"/>
          </p:cNvSpPr>
          <p:nvPr>
            <p:ph type="sldNum" sz="quarter" idx="5"/>
          </p:nvPr>
        </p:nvSpPr>
        <p:spPr/>
        <p:txBody>
          <a:bodyPr/>
          <a:lstStyle/>
          <a:p>
            <a:fld id="{9AF551FE-AA89-4E1F-8980-94544A09C72E}" type="slidenum">
              <a:t>23</a:t>
            </a:fld>
            <a:endParaRPr lang="en-GB"/>
          </a:p>
        </p:txBody>
      </p:sp>
    </p:spTree>
    <p:extLst>
      <p:ext uri="{BB962C8B-B14F-4D97-AF65-F5344CB8AC3E}">
        <p14:creationId xmlns:p14="http://schemas.microsoft.com/office/powerpoint/2010/main" val="6278000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366290-4595-5745-A50F-D5EC13BAC6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73663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366290-4595-5745-A50F-D5EC13BAC6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62817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Point 1-  </a:t>
            </a:r>
            <a:r>
              <a:rPr lang="en-US"/>
              <a:t>Environmentally while the development could support renewable energy generation and contribute to Wales sustainability targets, it also risks damaging natural habitats, altering the landscape, and affecting local wildlife. </a:t>
            </a:r>
            <a:r>
              <a:rPr lang="en-US" err="1"/>
              <a:t>Kilvey</a:t>
            </a:r>
            <a:r>
              <a:rPr lang="en-US"/>
              <a:t> hill is valued for its natural beauty and biodiversity meaning any environmental harm could be difficult to reverse. </a:t>
            </a:r>
          </a:p>
          <a:p>
            <a:pPr marL="171450" indent="-171450">
              <a:lnSpc>
                <a:spcPct val="90000"/>
              </a:lnSpc>
              <a:spcBef>
                <a:spcPts val="1000"/>
              </a:spcBef>
              <a:buFont typeface="Arial"/>
              <a:buChar char="•"/>
            </a:pPr>
            <a:r>
              <a:rPr lang="en-US">
                <a:ea typeface="Calibri"/>
                <a:cs typeface="Calibri"/>
              </a:rPr>
              <a:t>Point 2a- </a:t>
            </a:r>
            <a:r>
              <a:rPr lang="en-US"/>
              <a:t>From a social perspective, the development may benefit the local community by increasing awareness of renewable energy and potentially creating educational opportunities.</a:t>
            </a:r>
            <a:endParaRPr lang="en-US">
              <a:ea typeface="Calibri"/>
              <a:cs typeface="Calibri"/>
            </a:endParaRPr>
          </a:p>
          <a:p>
            <a:pPr marL="171450" indent="-171450">
              <a:lnSpc>
                <a:spcPct val="90000"/>
              </a:lnSpc>
              <a:spcBef>
                <a:spcPts val="1000"/>
              </a:spcBef>
              <a:buFont typeface="Arial"/>
              <a:buChar char="•"/>
            </a:pPr>
            <a:r>
              <a:rPr lang="en-US">
                <a:ea typeface="Calibri"/>
                <a:cs typeface="Calibri"/>
              </a:rPr>
              <a:t>Point 2b- </a:t>
            </a:r>
            <a:r>
              <a:rPr lang="en-US"/>
              <a:t>However, opposition arises due to concerns over visual pollution, loss of recreational space, and the impact of residence quality of life, particularly as </a:t>
            </a:r>
            <a:r>
              <a:rPr lang="en-US" err="1"/>
              <a:t>Kilvey</a:t>
            </a:r>
            <a:r>
              <a:rPr lang="en-US"/>
              <a:t> Hill is an important cultural and scenic landmark for Swansea. </a:t>
            </a:r>
            <a:endParaRPr lang="en-US">
              <a:ea typeface="Calibri"/>
              <a:cs typeface="Calibri"/>
            </a:endParaRPr>
          </a:p>
          <a:p>
            <a:endParaRPr lang="en-US">
              <a:ea typeface="Calibri"/>
              <a:cs typeface="Calibri"/>
            </a:endParaRPr>
          </a:p>
          <a:p>
            <a:r>
              <a:rPr lang="en-US">
                <a:ea typeface="Calibri"/>
                <a:cs typeface="Calibri"/>
              </a:rPr>
              <a:t> Point 3a- </a:t>
            </a:r>
            <a:r>
              <a:rPr lang="en-US"/>
              <a:t>Economically, the project could provide jobs, attract investment, and contribute to a local regional economic growth. This is especially important in areas seeking regeneration and long-term employment opportunities.</a:t>
            </a:r>
            <a:endParaRPr lang="en-US">
              <a:ea typeface="Calibri"/>
              <a:cs typeface="Calibri"/>
            </a:endParaRPr>
          </a:p>
          <a:p>
            <a:r>
              <a:rPr lang="en-US">
                <a:ea typeface="Calibri"/>
                <a:cs typeface="Calibri"/>
              </a:rPr>
              <a:t>Point 3b- </a:t>
            </a:r>
            <a:r>
              <a:rPr lang="en-US"/>
              <a:t>on the other hand. The high cost of development and maintenance along with potential impacts on tourism. If the guideline is negatively affected could limit those economic benefits.</a:t>
            </a:r>
            <a:endParaRPr lang="en-US">
              <a:ea typeface="Calibri"/>
              <a:cs typeface="Calibri"/>
            </a:endParaRPr>
          </a:p>
          <a:p>
            <a:endParaRPr lang="en-US">
              <a:ea typeface="Calibri"/>
              <a:cs typeface="Calibri"/>
            </a:endParaRPr>
          </a:p>
          <a:p>
            <a:r>
              <a:rPr lang="en-US">
                <a:ea typeface="Calibri"/>
                <a:cs typeface="Calibri"/>
              </a:rPr>
              <a:t>Point 4 - </a:t>
            </a:r>
            <a:r>
              <a:rPr lang="en-US"/>
              <a:t>Overall while the development offers clear economic and environmental advantages the renewable energy and job creation these must be carefully weighed against the environmental damage and social concerns of local residence. A well planned approach that </a:t>
            </a:r>
            <a:r>
              <a:rPr lang="en-US" err="1"/>
              <a:t>minimise</a:t>
            </a:r>
            <a:r>
              <a:rPr lang="en-US"/>
              <a:t> environmental harm, involves community, consultation, and protects the natural landscape would be essential if the development on </a:t>
            </a:r>
            <a:r>
              <a:rPr lang="en-US" err="1"/>
              <a:t>Kilvey</a:t>
            </a:r>
            <a:r>
              <a:rPr lang="en-US"/>
              <a:t> Hill is to be justified.</a:t>
            </a:r>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9AF551FE-AA89-4E1F-8980-94544A09C72E}" type="slidenum">
              <a:rPr lang="en-GB"/>
              <a:t>39</a:t>
            </a:fld>
            <a:endParaRPr lang="en-GB"/>
          </a:p>
        </p:txBody>
      </p:sp>
    </p:spTree>
    <p:extLst>
      <p:ext uri="{BB962C8B-B14F-4D97-AF65-F5344CB8AC3E}">
        <p14:creationId xmlns:p14="http://schemas.microsoft.com/office/powerpoint/2010/main" val="6335907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E3E8A-721A-FDCE-4206-CC16BCD7AF7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103401E-BCEB-45D0-F86E-6E88BFE21F4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C173BF8-0BA5-86F6-C2E3-8203242CF49C}"/>
              </a:ext>
            </a:extLst>
          </p:cNvPr>
          <p:cNvSpPr>
            <a:spLocks noGrp="1"/>
          </p:cNvSpPr>
          <p:nvPr>
            <p:ph type="dt" sz="half" idx="10"/>
          </p:nvPr>
        </p:nvSpPr>
        <p:spPr/>
        <p:txBody>
          <a:bodyPr/>
          <a:lstStyle/>
          <a:p>
            <a:fld id="{2C3CD92D-FDF2-9342-BE90-5AC5FFD48E43}" type="datetimeFigureOut">
              <a:rPr lang="en-US" smtClean="0"/>
              <a:t>1/12/2026</a:t>
            </a:fld>
            <a:endParaRPr lang="en-US"/>
          </a:p>
        </p:txBody>
      </p:sp>
      <p:sp>
        <p:nvSpPr>
          <p:cNvPr id="5" name="Footer Placeholder 4">
            <a:extLst>
              <a:ext uri="{FF2B5EF4-FFF2-40B4-BE49-F238E27FC236}">
                <a16:creationId xmlns:a16="http://schemas.microsoft.com/office/drawing/2014/main" id="{EA7B74D5-950E-8AAA-83E9-1A557669E9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EBD4C3-FDCF-23E4-3FA7-6CB5CD828888}"/>
              </a:ext>
            </a:extLst>
          </p:cNvPr>
          <p:cNvSpPr>
            <a:spLocks noGrp="1"/>
          </p:cNvSpPr>
          <p:nvPr>
            <p:ph type="sldNum" sz="quarter" idx="12"/>
          </p:nvPr>
        </p:nvSpPr>
        <p:spPr/>
        <p:txBody>
          <a:bodyPr/>
          <a:lstStyle/>
          <a:p>
            <a:fld id="{CC326206-A56A-9549-9AA4-B25D4805AD4F}" type="slidenum">
              <a:rPr lang="en-US" smtClean="0"/>
              <a:t>‹#›</a:t>
            </a:fld>
            <a:endParaRPr lang="en-US"/>
          </a:p>
        </p:txBody>
      </p:sp>
    </p:spTree>
    <p:extLst>
      <p:ext uri="{BB962C8B-B14F-4D97-AF65-F5344CB8AC3E}">
        <p14:creationId xmlns:p14="http://schemas.microsoft.com/office/powerpoint/2010/main" val="3809667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1D869-A35F-9DFE-9DDD-51F4ACFDC72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23E85EC-89F4-CA3C-7C92-085058498DD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70A629C-F3C0-C0C2-FF1A-26AB57F2F6D7}"/>
              </a:ext>
            </a:extLst>
          </p:cNvPr>
          <p:cNvSpPr>
            <a:spLocks noGrp="1"/>
          </p:cNvSpPr>
          <p:nvPr>
            <p:ph type="dt" sz="half" idx="10"/>
          </p:nvPr>
        </p:nvSpPr>
        <p:spPr/>
        <p:txBody>
          <a:bodyPr/>
          <a:lstStyle/>
          <a:p>
            <a:fld id="{2C3CD92D-FDF2-9342-BE90-5AC5FFD48E43}" type="datetimeFigureOut">
              <a:rPr lang="en-US" smtClean="0"/>
              <a:t>1/12/2026</a:t>
            </a:fld>
            <a:endParaRPr lang="en-US"/>
          </a:p>
        </p:txBody>
      </p:sp>
      <p:sp>
        <p:nvSpPr>
          <p:cNvPr id="5" name="Footer Placeholder 4">
            <a:extLst>
              <a:ext uri="{FF2B5EF4-FFF2-40B4-BE49-F238E27FC236}">
                <a16:creationId xmlns:a16="http://schemas.microsoft.com/office/drawing/2014/main" id="{EAEDB41B-95C1-D376-1E5A-E594B74CFF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091105B-66EB-BCB4-BF4B-DDCF8EDFC212}"/>
              </a:ext>
            </a:extLst>
          </p:cNvPr>
          <p:cNvSpPr>
            <a:spLocks noGrp="1"/>
          </p:cNvSpPr>
          <p:nvPr>
            <p:ph type="sldNum" sz="quarter" idx="12"/>
          </p:nvPr>
        </p:nvSpPr>
        <p:spPr/>
        <p:txBody>
          <a:bodyPr/>
          <a:lstStyle/>
          <a:p>
            <a:fld id="{CC326206-A56A-9549-9AA4-B25D4805AD4F}" type="slidenum">
              <a:rPr lang="en-US" smtClean="0"/>
              <a:t>‹#›</a:t>
            </a:fld>
            <a:endParaRPr lang="en-US"/>
          </a:p>
        </p:txBody>
      </p:sp>
    </p:spTree>
    <p:extLst>
      <p:ext uri="{BB962C8B-B14F-4D97-AF65-F5344CB8AC3E}">
        <p14:creationId xmlns:p14="http://schemas.microsoft.com/office/powerpoint/2010/main" val="5451480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BC375-4D27-A709-9C60-0705D684DE9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4ADC7F2-5D1A-8CCA-7378-3210CBF0772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0A0FB52-AF2E-A6F9-7F25-98FB474469A8}"/>
              </a:ext>
            </a:extLst>
          </p:cNvPr>
          <p:cNvSpPr>
            <a:spLocks noGrp="1"/>
          </p:cNvSpPr>
          <p:nvPr>
            <p:ph type="dt" sz="half" idx="10"/>
          </p:nvPr>
        </p:nvSpPr>
        <p:spPr/>
        <p:txBody>
          <a:bodyPr/>
          <a:lstStyle/>
          <a:p>
            <a:fld id="{2C3CD92D-FDF2-9342-BE90-5AC5FFD48E43}" type="datetimeFigureOut">
              <a:rPr lang="en-US" smtClean="0"/>
              <a:t>1/12/2026</a:t>
            </a:fld>
            <a:endParaRPr lang="en-US"/>
          </a:p>
        </p:txBody>
      </p:sp>
      <p:sp>
        <p:nvSpPr>
          <p:cNvPr id="5" name="Footer Placeholder 4">
            <a:extLst>
              <a:ext uri="{FF2B5EF4-FFF2-40B4-BE49-F238E27FC236}">
                <a16:creationId xmlns:a16="http://schemas.microsoft.com/office/drawing/2014/main" id="{15E6D085-1D7B-F905-C7A7-75E490CCC3B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2CE267-379A-98D7-E348-35BCD174DFFE}"/>
              </a:ext>
            </a:extLst>
          </p:cNvPr>
          <p:cNvSpPr>
            <a:spLocks noGrp="1"/>
          </p:cNvSpPr>
          <p:nvPr>
            <p:ph type="sldNum" sz="quarter" idx="12"/>
          </p:nvPr>
        </p:nvSpPr>
        <p:spPr/>
        <p:txBody>
          <a:bodyPr/>
          <a:lstStyle/>
          <a:p>
            <a:fld id="{CC326206-A56A-9549-9AA4-B25D4805AD4F}" type="slidenum">
              <a:rPr lang="en-US" smtClean="0"/>
              <a:t>‹#›</a:t>
            </a:fld>
            <a:endParaRPr lang="en-US"/>
          </a:p>
        </p:txBody>
      </p:sp>
    </p:spTree>
    <p:extLst>
      <p:ext uri="{BB962C8B-B14F-4D97-AF65-F5344CB8AC3E}">
        <p14:creationId xmlns:p14="http://schemas.microsoft.com/office/powerpoint/2010/main" val="41579674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9438E-4A80-3C53-22BF-30EF00B1C3D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D9D71F8-1B98-2326-A2B1-ABFB15C192F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386A3AD-251F-406F-FB6F-EA0E3814563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11C5428-D406-8838-03BB-7FE86FD86AE6}"/>
              </a:ext>
            </a:extLst>
          </p:cNvPr>
          <p:cNvSpPr>
            <a:spLocks noGrp="1"/>
          </p:cNvSpPr>
          <p:nvPr>
            <p:ph type="dt" sz="half" idx="10"/>
          </p:nvPr>
        </p:nvSpPr>
        <p:spPr/>
        <p:txBody>
          <a:bodyPr/>
          <a:lstStyle/>
          <a:p>
            <a:fld id="{2C3CD92D-FDF2-9342-BE90-5AC5FFD48E43}" type="datetimeFigureOut">
              <a:rPr lang="en-US" smtClean="0"/>
              <a:t>1/12/2026</a:t>
            </a:fld>
            <a:endParaRPr lang="en-US"/>
          </a:p>
        </p:txBody>
      </p:sp>
      <p:sp>
        <p:nvSpPr>
          <p:cNvPr id="6" name="Footer Placeholder 5">
            <a:extLst>
              <a:ext uri="{FF2B5EF4-FFF2-40B4-BE49-F238E27FC236}">
                <a16:creationId xmlns:a16="http://schemas.microsoft.com/office/drawing/2014/main" id="{866D779D-A8E8-930F-EB05-489BAE862CD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8AECA5-DA7C-1521-3910-EDFEAE624A2D}"/>
              </a:ext>
            </a:extLst>
          </p:cNvPr>
          <p:cNvSpPr>
            <a:spLocks noGrp="1"/>
          </p:cNvSpPr>
          <p:nvPr>
            <p:ph type="sldNum" sz="quarter" idx="12"/>
          </p:nvPr>
        </p:nvSpPr>
        <p:spPr/>
        <p:txBody>
          <a:bodyPr/>
          <a:lstStyle/>
          <a:p>
            <a:fld id="{CC326206-A56A-9549-9AA4-B25D4805AD4F}" type="slidenum">
              <a:rPr lang="en-US" smtClean="0"/>
              <a:t>‹#›</a:t>
            </a:fld>
            <a:endParaRPr lang="en-US"/>
          </a:p>
        </p:txBody>
      </p:sp>
    </p:spTree>
    <p:extLst>
      <p:ext uri="{BB962C8B-B14F-4D97-AF65-F5344CB8AC3E}">
        <p14:creationId xmlns:p14="http://schemas.microsoft.com/office/powerpoint/2010/main" val="41075923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46D71-F244-57B1-1BB0-8E769DD46A5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E617E03-A8D5-6617-99A8-9553210AD28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2242A57-8D5B-93E4-801F-96A60C831CA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BC4A348-41D8-795B-C5F5-D2F1F5DDD6F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169E15E-D9DF-3D3F-1FEC-11CE9D4F061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B134B95-C6A2-AEF5-F591-299B66E453EC}"/>
              </a:ext>
            </a:extLst>
          </p:cNvPr>
          <p:cNvSpPr>
            <a:spLocks noGrp="1"/>
          </p:cNvSpPr>
          <p:nvPr>
            <p:ph type="dt" sz="half" idx="10"/>
          </p:nvPr>
        </p:nvSpPr>
        <p:spPr/>
        <p:txBody>
          <a:bodyPr/>
          <a:lstStyle/>
          <a:p>
            <a:fld id="{2C3CD92D-FDF2-9342-BE90-5AC5FFD48E43}" type="datetimeFigureOut">
              <a:rPr lang="en-US" smtClean="0"/>
              <a:t>1/12/2026</a:t>
            </a:fld>
            <a:endParaRPr lang="en-US"/>
          </a:p>
        </p:txBody>
      </p:sp>
      <p:sp>
        <p:nvSpPr>
          <p:cNvPr id="8" name="Footer Placeholder 7">
            <a:extLst>
              <a:ext uri="{FF2B5EF4-FFF2-40B4-BE49-F238E27FC236}">
                <a16:creationId xmlns:a16="http://schemas.microsoft.com/office/drawing/2014/main" id="{82D57F0A-42A2-E08E-50C2-8870D0DDAD0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F5A8D42-28A4-D685-7E3C-028561600C28}"/>
              </a:ext>
            </a:extLst>
          </p:cNvPr>
          <p:cNvSpPr>
            <a:spLocks noGrp="1"/>
          </p:cNvSpPr>
          <p:nvPr>
            <p:ph type="sldNum" sz="quarter" idx="12"/>
          </p:nvPr>
        </p:nvSpPr>
        <p:spPr/>
        <p:txBody>
          <a:bodyPr/>
          <a:lstStyle/>
          <a:p>
            <a:fld id="{CC326206-A56A-9549-9AA4-B25D4805AD4F}" type="slidenum">
              <a:rPr lang="en-US" smtClean="0"/>
              <a:t>‹#›</a:t>
            </a:fld>
            <a:endParaRPr lang="en-US"/>
          </a:p>
        </p:txBody>
      </p:sp>
    </p:spTree>
    <p:extLst>
      <p:ext uri="{BB962C8B-B14F-4D97-AF65-F5344CB8AC3E}">
        <p14:creationId xmlns:p14="http://schemas.microsoft.com/office/powerpoint/2010/main" val="16070686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8ACE3-9B94-54E2-B405-D8D209F47CC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28D8F17-7AEE-B019-4C08-9B87D9F9582A}"/>
              </a:ext>
            </a:extLst>
          </p:cNvPr>
          <p:cNvSpPr>
            <a:spLocks noGrp="1"/>
          </p:cNvSpPr>
          <p:nvPr>
            <p:ph type="dt" sz="half" idx="10"/>
          </p:nvPr>
        </p:nvSpPr>
        <p:spPr/>
        <p:txBody>
          <a:bodyPr/>
          <a:lstStyle/>
          <a:p>
            <a:fld id="{2C3CD92D-FDF2-9342-BE90-5AC5FFD48E43}" type="datetimeFigureOut">
              <a:rPr lang="en-US" smtClean="0"/>
              <a:t>1/12/2026</a:t>
            </a:fld>
            <a:endParaRPr lang="en-US"/>
          </a:p>
        </p:txBody>
      </p:sp>
      <p:sp>
        <p:nvSpPr>
          <p:cNvPr id="4" name="Footer Placeholder 3">
            <a:extLst>
              <a:ext uri="{FF2B5EF4-FFF2-40B4-BE49-F238E27FC236}">
                <a16:creationId xmlns:a16="http://schemas.microsoft.com/office/drawing/2014/main" id="{D86D48D1-FAD3-8A21-60B0-FE64D231936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3AFA48-427A-FEB3-00F7-F1865E3DC6B0}"/>
              </a:ext>
            </a:extLst>
          </p:cNvPr>
          <p:cNvSpPr>
            <a:spLocks noGrp="1"/>
          </p:cNvSpPr>
          <p:nvPr>
            <p:ph type="sldNum" sz="quarter" idx="12"/>
          </p:nvPr>
        </p:nvSpPr>
        <p:spPr/>
        <p:txBody>
          <a:bodyPr/>
          <a:lstStyle/>
          <a:p>
            <a:fld id="{CC326206-A56A-9549-9AA4-B25D4805AD4F}" type="slidenum">
              <a:rPr lang="en-US" smtClean="0"/>
              <a:t>‹#›</a:t>
            </a:fld>
            <a:endParaRPr lang="en-US"/>
          </a:p>
        </p:txBody>
      </p:sp>
    </p:spTree>
    <p:extLst>
      <p:ext uri="{BB962C8B-B14F-4D97-AF65-F5344CB8AC3E}">
        <p14:creationId xmlns:p14="http://schemas.microsoft.com/office/powerpoint/2010/main" val="28164033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49F4E30-5107-3BF3-6ADE-75AE06394E0B}"/>
              </a:ext>
            </a:extLst>
          </p:cNvPr>
          <p:cNvSpPr>
            <a:spLocks noGrp="1"/>
          </p:cNvSpPr>
          <p:nvPr>
            <p:ph type="dt" sz="half" idx="10"/>
          </p:nvPr>
        </p:nvSpPr>
        <p:spPr/>
        <p:txBody>
          <a:bodyPr/>
          <a:lstStyle/>
          <a:p>
            <a:fld id="{2C3CD92D-FDF2-9342-BE90-5AC5FFD48E43}" type="datetimeFigureOut">
              <a:rPr lang="en-US" smtClean="0"/>
              <a:t>1/12/2026</a:t>
            </a:fld>
            <a:endParaRPr lang="en-US"/>
          </a:p>
        </p:txBody>
      </p:sp>
      <p:sp>
        <p:nvSpPr>
          <p:cNvPr id="3" name="Footer Placeholder 2">
            <a:extLst>
              <a:ext uri="{FF2B5EF4-FFF2-40B4-BE49-F238E27FC236}">
                <a16:creationId xmlns:a16="http://schemas.microsoft.com/office/drawing/2014/main" id="{6E3B72DF-5AAC-D335-44DF-568A1C42B87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062CA12-0BE0-4C2E-EEB0-66345D15EC60}"/>
              </a:ext>
            </a:extLst>
          </p:cNvPr>
          <p:cNvSpPr>
            <a:spLocks noGrp="1"/>
          </p:cNvSpPr>
          <p:nvPr>
            <p:ph type="sldNum" sz="quarter" idx="12"/>
          </p:nvPr>
        </p:nvSpPr>
        <p:spPr/>
        <p:txBody>
          <a:bodyPr/>
          <a:lstStyle/>
          <a:p>
            <a:fld id="{CC326206-A56A-9549-9AA4-B25D4805AD4F}" type="slidenum">
              <a:rPr lang="en-US" smtClean="0"/>
              <a:t>‹#›</a:t>
            </a:fld>
            <a:endParaRPr lang="en-US"/>
          </a:p>
        </p:txBody>
      </p:sp>
    </p:spTree>
    <p:extLst>
      <p:ext uri="{BB962C8B-B14F-4D97-AF65-F5344CB8AC3E}">
        <p14:creationId xmlns:p14="http://schemas.microsoft.com/office/powerpoint/2010/main" val="33131147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3A8C8-2225-7A60-22BD-EEF1CBDFD34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8A89EA8-36EA-491C-F0BE-06598D66B1D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7D9CC70-CC2F-7E2D-2788-B0D793B5D2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3063FD8-436B-9CD6-8B60-EA30652F510B}"/>
              </a:ext>
            </a:extLst>
          </p:cNvPr>
          <p:cNvSpPr>
            <a:spLocks noGrp="1"/>
          </p:cNvSpPr>
          <p:nvPr>
            <p:ph type="dt" sz="half" idx="10"/>
          </p:nvPr>
        </p:nvSpPr>
        <p:spPr/>
        <p:txBody>
          <a:bodyPr/>
          <a:lstStyle/>
          <a:p>
            <a:fld id="{2C3CD92D-FDF2-9342-BE90-5AC5FFD48E43}" type="datetimeFigureOut">
              <a:rPr lang="en-US" smtClean="0"/>
              <a:t>1/12/2026</a:t>
            </a:fld>
            <a:endParaRPr lang="en-US"/>
          </a:p>
        </p:txBody>
      </p:sp>
      <p:sp>
        <p:nvSpPr>
          <p:cNvPr id="6" name="Footer Placeholder 5">
            <a:extLst>
              <a:ext uri="{FF2B5EF4-FFF2-40B4-BE49-F238E27FC236}">
                <a16:creationId xmlns:a16="http://schemas.microsoft.com/office/drawing/2014/main" id="{2EF6A3BA-4D95-E844-A87C-37E3949D04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11E970-70BC-C64F-15FB-13F7F3506ECB}"/>
              </a:ext>
            </a:extLst>
          </p:cNvPr>
          <p:cNvSpPr>
            <a:spLocks noGrp="1"/>
          </p:cNvSpPr>
          <p:nvPr>
            <p:ph type="sldNum" sz="quarter" idx="12"/>
          </p:nvPr>
        </p:nvSpPr>
        <p:spPr/>
        <p:txBody>
          <a:bodyPr/>
          <a:lstStyle/>
          <a:p>
            <a:fld id="{CC326206-A56A-9549-9AA4-B25D4805AD4F}" type="slidenum">
              <a:rPr lang="en-US" smtClean="0"/>
              <a:t>‹#›</a:t>
            </a:fld>
            <a:endParaRPr lang="en-US"/>
          </a:p>
        </p:txBody>
      </p:sp>
    </p:spTree>
    <p:extLst>
      <p:ext uri="{BB962C8B-B14F-4D97-AF65-F5344CB8AC3E}">
        <p14:creationId xmlns:p14="http://schemas.microsoft.com/office/powerpoint/2010/main" val="5244493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A895C-2488-66C9-098E-CDD449FEA05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D5D5D5F-8DD2-7183-D5D5-8DF1FB78317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2414FA8-3BFB-EF2E-5EF5-B4FE718AE5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6DD63BD-866E-E01F-6B11-2E050DA37FA5}"/>
              </a:ext>
            </a:extLst>
          </p:cNvPr>
          <p:cNvSpPr>
            <a:spLocks noGrp="1"/>
          </p:cNvSpPr>
          <p:nvPr>
            <p:ph type="dt" sz="half" idx="10"/>
          </p:nvPr>
        </p:nvSpPr>
        <p:spPr/>
        <p:txBody>
          <a:bodyPr/>
          <a:lstStyle/>
          <a:p>
            <a:fld id="{2C3CD92D-FDF2-9342-BE90-5AC5FFD48E43}" type="datetimeFigureOut">
              <a:rPr lang="en-US" smtClean="0"/>
              <a:t>1/12/2026</a:t>
            </a:fld>
            <a:endParaRPr lang="en-US"/>
          </a:p>
        </p:txBody>
      </p:sp>
      <p:sp>
        <p:nvSpPr>
          <p:cNvPr id="6" name="Footer Placeholder 5">
            <a:extLst>
              <a:ext uri="{FF2B5EF4-FFF2-40B4-BE49-F238E27FC236}">
                <a16:creationId xmlns:a16="http://schemas.microsoft.com/office/drawing/2014/main" id="{7B3320A5-523B-4DC8-63B6-FD51B6DA887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FA6512-5BBB-82B7-1E27-C820182CAEF0}"/>
              </a:ext>
            </a:extLst>
          </p:cNvPr>
          <p:cNvSpPr>
            <a:spLocks noGrp="1"/>
          </p:cNvSpPr>
          <p:nvPr>
            <p:ph type="sldNum" sz="quarter" idx="12"/>
          </p:nvPr>
        </p:nvSpPr>
        <p:spPr/>
        <p:txBody>
          <a:bodyPr/>
          <a:lstStyle/>
          <a:p>
            <a:fld id="{CC326206-A56A-9549-9AA4-B25D4805AD4F}" type="slidenum">
              <a:rPr lang="en-US" smtClean="0"/>
              <a:t>‹#›</a:t>
            </a:fld>
            <a:endParaRPr lang="en-US"/>
          </a:p>
        </p:txBody>
      </p:sp>
    </p:spTree>
    <p:extLst>
      <p:ext uri="{BB962C8B-B14F-4D97-AF65-F5344CB8AC3E}">
        <p14:creationId xmlns:p14="http://schemas.microsoft.com/office/powerpoint/2010/main" val="24495559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AAF67-86EA-B7D9-68D9-31E0534E0E5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148F80C-D02E-3D77-E9E0-58018D5DFAE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504D854-7338-7B6D-0045-985D9B112FE1}"/>
              </a:ext>
            </a:extLst>
          </p:cNvPr>
          <p:cNvSpPr>
            <a:spLocks noGrp="1"/>
          </p:cNvSpPr>
          <p:nvPr>
            <p:ph type="dt" sz="half" idx="10"/>
          </p:nvPr>
        </p:nvSpPr>
        <p:spPr/>
        <p:txBody>
          <a:bodyPr/>
          <a:lstStyle/>
          <a:p>
            <a:fld id="{2C3CD92D-FDF2-9342-BE90-5AC5FFD48E43}" type="datetimeFigureOut">
              <a:rPr lang="en-US" smtClean="0"/>
              <a:t>1/12/2026</a:t>
            </a:fld>
            <a:endParaRPr lang="en-US"/>
          </a:p>
        </p:txBody>
      </p:sp>
      <p:sp>
        <p:nvSpPr>
          <p:cNvPr id="5" name="Footer Placeholder 4">
            <a:extLst>
              <a:ext uri="{FF2B5EF4-FFF2-40B4-BE49-F238E27FC236}">
                <a16:creationId xmlns:a16="http://schemas.microsoft.com/office/drawing/2014/main" id="{240B8508-9C41-9A48-4F90-01B25CFB70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4F2A89-578F-B8AA-41FC-8289906A9E36}"/>
              </a:ext>
            </a:extLst>
          </p:cNvPr>
          <p:cNvSpPr>
            <a:spLocks noGrp="1"/>
          </p:cNvSpPr>
          <p:nvPr>
            <p:ph type="sldNum" sz="quarter" idx="12"/>
          </p:nvPr>
        </p:nvSpPr>
        <p:spPr/>
        <p:txBody>
          <a:bodyPr/>
          <a:lstStyle/>
          <a:p>
            <a:fld id="{CC326206-A56A-9549-9AA4-B25D4805AD4F}" type="slidenum">
              <a:rPr lang="en-US" smtClean="0"/>
              <a:t>‹#›</a:t>
            </a:fld>
            <a:endParaRPr lang="en-US"/>
          </a:p>
        </p:txBody>
      </p:sp>
    </p:spTree>
    <p:extLst>
      <p:ext uri="{BB962C8B-B14F-4D97-AF65-F5344CB8AC3E}">
        <p14:creationId xmlns:p14="http://schemas.microsoft.com/office/powerpoint/2010/main" val="9429057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CA39DA-2592-DF4A-2D0E-61F992D6EEC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92AEF6B-D32B-5E8F-D7F1-70A910FAAF5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92A74CB-981A-D06C-6771-0BF2C25B65EB}"/>
              </a:ext>
            </a:extLst>
          </p:cNvPr>
          <p:cNvSpPr>
            <a:spLocks noGrp="1"/>
          </p:cNvSpPr>
          <p:nvPr>
            <p:ph type="dt" sz="half" idx="10"/>
          </p:nvPr>
        </p:nvSpPr>
        <p:spPr/>
        <p:txBody>
          <a:bodyPr/>
          <a:lstStyle/>
          <a:p>
            <a:fld id="{2C3CD92D-FDF2-9342-BE90-5AC5FFD48E43}" type="datetimeFigureOut">
              <a:rPr lang="en-US" smtClean="0"/>
              <a:t>1/12/2026</a:t>
            </a:fld>
            <a:endParaRPr lang="en-US"/>
          </a:p>
        </p:txBody>
      </p:sp>
      <p:sp>
        <p:nvSpPr>
          <p:cNvPr id="5" name="Footer Placeholder 4">
            <a:extLst>
              <a:ext uri="{FF2B5EF4-FFF2-40B4-BE49-F238E27FC236}">
                <a16:creationId xmlns:a16="http://schemas.microsoft.com/office/drawing/2014/main" id="{B7CF2E0C-BABA-A09B-5E1F-76C464E8B3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E436A-5E1C-AF76-B512-F52B64D556A1}"/>
              </a:ext>
            </a:extLst>
          </p:cNvPr>
          <p:cNvSpPr>
            <a:spLocks noGrp="1"/>
          </p:cNvSpPr>
          <p:nvPr>
            <p:ph type="sldNum" sz="quarter" idx="12"/>
          </p:nvPr>
        </p:nvSpPr>
        <p:spPr/>
        <p:txBody>
          <a:bodyPr/>
          <a:lstStyle/>
          <a:p>
            <a:fld id="{CC326206-A56A-9549-9AA4-B25D4805AD4F}" type="slidenum">
              <a:rPr lang="en-US" smtClean="0"/>
              <a:t>‹#›</a:t>
            </a:fld>
            <a:endParaRPr lang="en-US"/>
          </a:p>
        </p:txBody>
      </p:sp>
    </p:spTree>
    <p:extLst>
      <p:ext uri="{BB962C8B-B14F-4D97-AF65-F5344CB8AC3E}">
        <p14:creationId xmlns:p14="http://schemas.microsoft.com/office/powerpoint/2010/main" val="22998476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itle Slide 2">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 uri="{C183D7F6-B498-43B3-948B-1728B52AA6E4}">
                <adec:decorative xmlns:adec="http://schemas.microsoft.com/office/drawing/2017/decorative" val="1"/>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reeform: Shape 6">
            <a:extLst>
              <a:ext uri="{FF2B5EF4-FFF2-40B4-BE49-F238E27FC236}">
                <a16:creationId xmlns:a16="http://schemas.microsoft.com/office/drawing/2014/main" id="{EF359D7C-AC03-77FE-CA1D-B96B46B08D16}"/>
              </a:ext>
              <a:ext uri="{C183D7F6-B498-43B3-948B-1728B52AA6E4}">
                <adec:decorative xmlns:adec="http://schemas.microsoft.com/office/drawing/2017/decorative" val="1"/>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34" name="Freeform: Shape 33">
            <a:extLst>
              <a:ext uri="{FF2B5EF4-FFF2-40B4-BE49-F238E27FC236}">
                <a16:creationId xmlns:a16="http://schemas.microsoft.com/office/drawing/2014/main" id="{C9AA487F-3729-4692-1A21-35558A2D840B}"/>
              </a:ext>
              <a:ext uri="{C183D7F6-B498-43B3-948B-1728B52AA6E4}">
                <adec:decorative xmlns:adec="http://schemas.microsoft.com/office/drawing/2017/decorative" val="1"/>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3" name="Freeform: Shape 22">
            <a:extLst>
              <a:ext uri="{FF2B5EF4-FFF2-40B4-BE49-F238E27FC236}">
                <a16:creationId xmlns:a16="http://schemas.microsoft.com/office/drawing/2014/main" id="{84B8E19A-569B-855B-EBF8-C02F2998ABC8}"/>
              </a:ext>
              <a:ext uri="{C183D7F6-B498-43B3-948B-1728B52AA6E4}">
                <adec:decorative xmlns:adec="http://schemas.microsoft.com/office/drawing/2017/decorative" val="1"/>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915924" y="914400"/>
            <a:ext cx="10360152" cy="5029200"/>
          </a:xfrm>
        </p:spPr>
        <p:txBody>
          <a:bodyPr anchor="ctr"/>
          <a:lstStyle>
            <a:lvl1pPr algn="ctr">
              <a:defRPr sz="4800"/>
            </a:lvl1pPr>
          </a:lstStyle>
          <a:p>
            <a:r>
              <a:rPr lang="en-US"/>
              <a:t>click to add title</a:t>
            </a:r>
          </a:p>
        </p:txBody>
      </p:sp>
    </p:spTree>
    <p:extLst>
      <p:ext uri="{BB962C8B-B14F-4D97-AF65-F5344CB8AC3E}">
        <p14:creationId xmlns:p14="http://schemas.microsoft.com/office/powerpoint/2010/main" val="33610681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reserve="1">
  <p:cSld name="Agenda 2">
    <p:bg>
      <p:bgPr>
        <a:solidFill>
          <a:schemeClr val="bg2"/>
        </a:solidFill>
        <a:effectLst/>
      </p:bgPr>
    </p:bg>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941984E2-3225-05D3-3A3D-9D5F5840ED60}"/>
              </a:ext>
              <a:ext uri="{C183D7F6-B498-43B3-948B-1728B52AA6E4}">
                <adec:decorative xmlns:adec="http://schemas.microsoft.com/office/drawing/2017/decorative" val="1"/>
              </a:ext>
            </a:extLst>
          </p:cNvPr>
          <p:cNvSpPr/>
          <p:nvPr userDrawn="1"/>
        </p:nvSpPr>
        <p:spPr>
          <a:xfrm>
            <a:off x="-10955" y="0"/>
            <a:ext cx="6558260" cy="6858000"/>
          </a:xfrm>
          <a:custGeom>
            <a:avLst/>
            <a:gdLst>
              <a:gd name="connsiteX0" fmla="*/ 0 w 6558260"/>
              <a:gd name="connsiteY0" fmla="*/ 0 h 6858000"/>
              <a:gd name="connsiteX1" fmla="*/ 5115438 w 6558260"/>
              <a:gd name="connsiteY1" fmla="*/ 0 h 6858000"/>
              <a:gd name="connsiteX2" fmla="*/ 5238365 w 6558260"/>
              <a:gd name="connsiteY2" fmla="*/ 66359 h 6858000"/>
              <a:gd name="connsiteX3" fmla="*/ 6291520 w 6558260"/>
              <a:gd name="connsiteY3" fmla="*/ 1269725 h 6858000"/>
              <a:gd name="connsiteX4" fmla="*/ 6458331 w 6558260"/>
              <a:gd name="connsiteY4" fmla="*/ 3184523 h 6858000"/>
              <a:gd name="connsiteX5" fmla="*/ 5040408 w 6558260"/>
              <a:gd name="connsiteY5" fmla="*/ 4821851 h 6858000"/>
              <a:gd name="connsiteX6" fmla="*/ 4308904 w 6558260"/>
              <a:gd name="connsiteY6" fmla="*/ 5001158 h 6858000"/>
              <a:gd name="connsiteX7" fmla="*/ 2788379 w 6558260"/>
              <a:gd name="connsiteY7" fmla="*/ 5605778 h 6858000"/>
              <a:gd name="connsiteX8" fmla="*/ 1789804 w 6558260"/>
              <a:gd name="connsiteY8" fmla="*/ 6672529 h 6858000"/>
              <a:gd name="connsiteX9" fmla="*/ 1681243 w 6558260"/>
              <a:gd name="connsiteY9" fmla="*/ 6840787 h 6858000"/>
              <a:gd name="connsiteX10" fmla="*/ 1670576 w 6558260"/>
              <a:gd name="connsiteY10" fmla="*/ 6858000 h 6858000"/>
              <a:gd name="connsiteX11" fmla="*/ 0 w 655826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58260" h="6858000">
                <a:moveTo>
                  <a:pt x="0" y="0"/>
                </a:moveTo>
                <a:lnTo>
                  <a:pt x="5115438" y="0"/>
                </a:lnTo>
                <a:lnTo>
                  <a:pt x="5238365" y="66359"/>
                </a:lnTo>
                <a:cubicBezTo>
                  <a:pt x="5682224" y="338566"/>
                  <a:pt x="6040902" y="730462"/>
                  <a:pt x="6291520" y="1269725"/>
                </a:cubicBezTo>
                <a:cubicBezTo>
                  <a:pt x="6564184" y="1856367"/>
                  <a:pt x="6642164" y="2496371"/>
                  <a:pt x="6458331" y="3184523"/>
                </a:cubicBezTo>
                <a:cubicBezTo>
                  <a:pt x="6242848" y="3991449"/>
                  <a:pt x="5757187" y="4528124"/>
                  <a:pt x="5040408" y="4821851"/>
                </a:cubicBezTo>
                <a:cubicBezTo>
                  <a:pt x="4800781" y="4920015"/>
                  <a:pt x="4554699" y="4955733"/>
                  <a:pt x="4308904" y="5001158"/>
                </a:cubicBezTo>
                <a:cubicBezTo>
                  <a:pt x="3777583" y="5099178"/>
                  <a:pt x="3264096" y="5274085"/>
                  <a:pt x="2788379" y="5605778"/>
                </a:cubicBezTo>
                <a:cubicBezTo>
                  <a:pt x="2387773" y="5884873"/>
                  <a:pt x="2065959" y="6252666"/>
                  <a:pt x="1789804" y="6672529"/>
                </a:cubicBezTo>
                <a:cubicBezTo>
                  <a:pt x="1751257" y="6731138"/>
                  <a:pt x="1715181" y="6787110"/>
                  <a:pt x="1681243" y="6840787"/>
                </a:cubicBezTo>
                <a:lnTo>
                  <a:pt x="167057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5" name="Freeform: Shape 24">
            <a:extLst>
              <a:ext uri="{FF2B5EF4-FFF2-40B4-BE49-F238E27FC236}">
                <a16:creationId xmlns:a16="http://schemas.microsoft.com/office/drawing/2014/main" id="{070813B7-403A-9A3E-5E5C-44C1680DE4C3}"/>
              </a:ext>
              <a:ext uri="{C183D7F6-B498-43B3-948B-1728B52AA6E4}">
                <adec:decorative xmlns:adec="http://schemas.microsoft.com/office/drawing/2017/decorative" val="1"/>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2" name="Freeform: Shape 11">
            <a:extLst>
              <a:ext uri="{FF2B5EF4-FFF2-40B4-BE49-F238E27FC236}">
                <a16:creationId xmlns:a16="http://schemas.microsoft.com/office/drawing/2014/main" id="{7A7BB3C1-4B05-D5B3-C61C-1CD390CEEF2B}"/>
              </a:ext>
              <a:ext uri="{C183D7F6-B498-43B3-948B-1728B52AA6E4}">
                <adec:decorative xmlns:adec="http://schemas.microsoft.com/office/drawing/2017/decorative" val="1"/>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6" name="Freeform: Shape 25">
            <a:extLst>
              <a:ext uri="{FF2B5EF4-FFF2-40B4-BE49-F238E27FC236}">
                <a16:creationId xmlns:a16="http://schemas.microsoft.com/office/drawing/2014/main" id="{CE6955A7-F39A-1FBB-FF32-C6F0E3289273}"/>
              </a:ext>
              <a:ext uri="{C183D7F6-B498-43B3-948B-1728B52AA6E4}">
                <adec:decorative xmlns:adec="http://schemas.microsoft.com/office/drawing/2017/decorative" val="1"/>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1001467" y="914400"/>
            <a:ext cx="5641848" cy="5029200"/>
          </a:xfrm>
        </p:spPr>
        <p:txBody>
          <a:bodyPr anchor="ctr" anchorCtr="0"/>
          <a:lstStyle>
            <a:lvl1pPr algn="l">
              <a:defRPr sz="3200">
                <a:solidFill>
                  <a:schemeClr val="accent1"/>
                </a:solidFill>
              </a:defRPr>
            </a:lvl1pPr>
          </a:lstStyle>
          <a:p>
            <a:r>
              <a:rPr lang="en-US"/>
              <a:t>click to add title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hasCustomPrompt="1"/>
          </p:nvPr>
        </p:nvSpPr>
        <p:spPr>
          <a:xfrm>
            <a:off x="6868956" y="1143000"/>
            <a:ext cx="4190999" cy="4679830"/>
          </a:xfrm>
        </p:spPr>
        <p:txBody>
          <a:bodyPr/>
          <a:lstStyle>
            <a:lvl1pPr marL="0" indent="0" algn="r">
              <a:buNone/>
              <a:defRPr sz="2400" cap="all" baseline="0"/>
            </a:lvl1pPr>
            <a:lvl2pPr marL="457200" indent="0" algn="r">
              <a:buNone/>
              <a:defRPr sz="1800">
                <a:latin typeface="+mj-lt"/>
              </a:defRPr>
            </a:lvl2pPr>
            <a:lvl3pPr marL="914400" indent="0" algn="r">
              <a:buNone/>
              <a:defRPr/>
            </a:lvl3pPr>
            <a:lvl4pPr marL="1371600" indent="0" algn="r">
              <a:buNone/>
              <a:defRPr/>
            </a:lvl4pPr>
            <a:lvl5pPr marL="1828800" indent="0" algn="r">
              <a:buNone/>
              <a:defRPr/>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64167932"/>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2">
    <p:bg>
      <p:bgPr>
        <a:solidFill>
          <a:schemeClr val="bg2"/>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890132-DB42-A903-1EAB-CA29D3F04340}"/>
              </a:ext>
            </a:extLst>
          </p:cNvPr>
          <p:cNvSpPr>
            <a:spLocks noGrp="1"/>
          </p:cNvSpPr>
          <p:nvPr>
            <p:ph type="title" hasCustomPrompt="1"/>
          </p:nvPr>
        </p:nvSpPr>
        <p:spPr>
          <a:xfrm>
            <a:off x="914400" y="914400"/>
            <a:ext cx="5641848" cy="5029200"/>
          </a:xfrm>
        </p:spPr>
        <p:txBody>
          <a:bodyPr anchor="ctr"/>
          <a:lstStyle>
            <a:lvl1pPr>
              <a:lnSpc>
                <a:spcPct val="75000"/>
              </a:lnSpc>
              <a:defRPr sz="4800"/>
            </a:lvl1pPr>
          </a:lstStyle>
          <a:p>
            <a:r>
              <a:rPr lang="en-US"/>
              <a:t>click to add title</a:t>
            </a:r>
          </a:p>
        </p:txBody>
      </p:sp>
      <p:pic>
        <p:nvPicPr>
          <p:cNvPr id="9" name="Picture 8">
            <a:extLst>
              <a:ext uri="{FF2B5EF4-FFF2-40B4-BE49-F238E27FC236}">
                <a16:creationId xmlns:a16="http://schemas.microsoft.com/office/drawing/2014/main" id="{B5ED90D1-D640-D115-6711-35DE812FC014}"/>
              </a:ext>
              <a:ext uri="{C183D7F6-B498-43B3-948B-1728B52AA6E4}">
                <adec:decorative xmlns:adec="http://schemas.microsoft.com/office/drawing/2017/decorative" val="1"/>
              </a:ext>
            </a:extLst>
          </p:cNvPr>
          <p:cNvPicPr>
            <a:picLocks noChangeAspect="1"/>
          </p:cNvPicPr>
          <p:nvPr userDrawn="1"/>
        </p:nvPicPr>
        <p:blipFill rotWithShape="1">
          <a:blip r:embed="rId2">
            <a:alphaModFix/>
          </a:blip>
          <a:srcRect r="30186" b="9728"/>
          <a:stretch/>
        </p:blipFill>
        <p:spPr>
          <a:xfrm>
            <a:off x="6768197" y="1875319"/>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 uri="{C183D7F6-B498-43B3-948B-1728B52AA6E4}">
                <adec:decorative xmlns:adec="http://schemas.microsoft.com/office/drawing/2017/decorative" val="1"/>
              </a:ext>
            </a:extLst>
          </p:cNvPr>
          <p:cNvSpPr/>
          <p:nvPr userDrawn="1"/>
        </p:nvSpPr>
        <p:spPr>
          <a:xfrm>
            <a:off x="6867286" y="1"/>
            <a:ext cx="5324716" cy="6417732"/>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401941" y="0"/>
            <a:ext cx="4790059" cy="6587067"/>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anchor="t">
            <a:noAutofit/>
          </a:bodyPr>
          <a:lstStyle>
            <a:lvl1pPr marL="0" indent="0" algn="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25910401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Section Header 1">
    <p:bg>
      <p:bgPr>
        <a:solidFill>
          <a:schemeClr val="bg2"/>
        </a:solidFill>
        <a:effectLst/>
      </p:bgPr>
    </p:bg>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D24A04BE-9BA3-80DD-EE68-A8B8BA08532B}"/>
              </a:ext>
              <a:ext uri="{C183D7F6-B498-43B3-948B-1728B52AA6E4}">
                <adec:decorative xmlns:adec="http://schemas.microsoft.com/office/drawing/2017/decorative" val="1"/>
              </a:ext>
            </a:extLst>
          </p:cNvPr>
          <p:cNvSpPr/>
          <p:nvPr userDrawn="1"/>
        </p:nvSpPr>
        <p:spPr>
          <a:xfrm>
            <a:off x="6918777" y="0"/>
            <a:ext cx="5288935" cy="6857999"/>
          </a:xfrm>
          <a:custGeom>
            <a:avLst/>
            <a:gdLst>
              <a:gd name="connsiteX0" fmla="*/ 5288935 w 5288935"/>
              <a:gd name="connsiteY0" fmla="*/ 5846993 h 6857999"/>
              <a:gd name="connsiteX1" fmla="*/ 5288935 w 5288935"/>
              <a:gd name="connsiteY1" fmla="*/ 6857999 h 6857999"/>
              <a:gd name="connsiteX2" fmla="*/ 4837168 w 5288935"/>
              <a:gd name="connsiteY2" fmla="*/ 6857999 h 6857999"/>
              <a:gd name="connsiteX3" fmla="*/ 4970284 w 5288935"/>
              <a:gd name="connsiteY3" fmla="*/ 6566499 h 6857999"/>
              <a:gd name="connsiteX4" fmla="*/ 5151893 w 5288935"/>
              <a:gd name="connsiteY4" fmla="*/ 6167371 h 6857999"/>
              <a:gd name="connsiteX5" fmla="*/ 13164 w 5288935"/>
              <a:gd name="connsiteY5" fmla="*/ 0 h 6857999"/>
              <a:gd name="connsiteX6" fmla="*/ 5288935 w 5288935"/>
              <a:gd name="connsiteY6" fmla="*/ 0 h 6857999"/>
              <a:gd name="connsiteX7" fmla="*/ 5288935 w 5288935"/>
              <a:gd name="connsiteY7" fmla="*/ 3411849 h 6857999"/>
              <a:gd name="connsiteX8" fmla="*/ 5247557 w 5288935"/>
              <a:gd name="connsiteY8" fmla="*/ 3366169 h 6857999"/>
              <a:gd name="connsiteX9" fmla="*/ 333189 w 5288935"/>
              <a:gd name="connsiteY9" fmla="*/ 1342399 h 6857999"/>
              <a:gd name="connsiteX10" fmla="*/ 10627 w 5288935"/>
              <a:gd name="connsiteY10"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88935" h="6857999">
                <a:moveTo>
                  <a:pt x="5288935" y="5846993"/>
                </a:moveTo>
                <a:lnTo>
                  <a:pt x="5288935" y="6857999"/>
                </a:lnTo>
                <a:lnTo>
                  <a:pt x="4837168" y="6857999"/>
                </a:lnTo>
                <a:lnTo>
                  <a:pt x="4970284" y="6566499"/>
                </a:lnTo>
                <a:cubicBezTo>
                  <a:pt x="5031407" y="6433649"/>
                  <a:pt x="5092600" y="6300408"/>
                  <a:pt x="5151893" y="6167371"/>
                </a:cubicBezTo>
                <a:close/>
                <a:moveTo>
                  <a:pt x="13164" y="0"/>
                </a:moveTo>
                <a:lnTo>
                  <a:pt x="5288935" y="0"/>
                </a:lnTo>
                <a:lnTo>
                  <a:pt x="5288935" y="3411849"/>
                </a:lnTo>
                <a:lnTo>
                  <a:pt x="5247557" y="3366169"/>
                </a:lnTo>
                <a:cubicBezTo>
                  <a:pt x="4159360" y="2292541"/>
                  <a:pt x="1405487" y="3120418"/>
                  <a:pt x="333189" y="1342399"/>
                </a:cubicBezTo>
                <a:cubicBezTo>
                  <a:pt x="249159" y="1202652"/>
                  <a:pt x="-60917" y="673160"/>
                  <a:pt x="10627" y="17156"/>
                </a:cubicBezTo>
                <a:close/>
              </a:path>
            </a:pathLst>
          </a:custGeom>
          <a:solidFill>
            <a:schemeClr val="accent4">
              <a:alpha val="50242"/>
            </a:schemeClr>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8" name="Freeform: Shape 27">
            <a:extLst>
              <a:ext uri="{FF2B5EF4-FFF2-40B4-BE49-F238E27FC236}">
                <a16:creationId xmlns:a16="http://schemas.microsoft.com/office/drawing/2014/main" id="{9E4F6A04-3331-D4C7-3EAE-0F69B48A7C71}"/>
              </a:ext>
              <a:ext uri="{C183D7F6-B498-43B3-948B-1728B52AA6E4}">
                <adec:decorative xmlns:adec="http://schemas.microsoft.com/office/drawing/2017/decorative" val="1"/>
              </a:ext>
            </a:extLst>
          </p:cNvPr>
          <p:cNvSpPr/>
          <p:nvPr userDrawn="1"/>
        </p:nvSpPr>
        <p:spPr>
          <a:xfrm rot="10800000" flipH="1">
            <a:off x="0" y="-26179"/>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30" name="Freeform: Shape 29">
            <a:extLst>
              <a:ext uri="{FF2B5EF4-FFF2-40B4-BE49-F238E27FC236}">
                <a16:creationId xmlns:a16="http://schemas.microsoft.com/office/drawing/2014/main" id="{0587ACFB-02E0-79F1-D5B0-E8B18598D688}"/>
              </a:ext>
              <a:ext uri="{C183D7F6-B498-43B3-948B-1728B52AA6E4}">
                <adec:decorative xmlns:adec="http://schemas.microsoft.com/office/drawing/2017/decorative" val="1"/>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8" name="Title 1">
            <a:extLst>
              <a:ext uri="{FF2B5EF4-FFF2-40B4-BE49-F238E27FC236}">
                <a16:creationId xmlns:a16="http://schemas.microsoft.com/office/drawing/2014/main" id="{852384F4-F6AD-F668-A66B-AEFD70995F3B}"/>
              </a:ext>
            </a:extLst>
          </p:cNvPr>
          <p:cNvSpPr>
            <a:spLocks noGrp="1"/>
          </p:cNvSpPr>
          <p:nvPr>
            <p:ph type="title" hasCustomPrompt="1"/>
          </p:nvPr>
        </p:nvSpPr>
        <p:spPr>
          <a:xfrm>
            <a:off x="5827205" y="914400"/>
            <a:ext cx="5449824" cy="3538728"/>
          </a:xfrm>
        </p:spPr>
        <p:txBody>
          <a:bodyPr anchor="b"/>
          <a:lstStyle>
            <a:lvl1pPr>
              <a:lnSpc>
                <a:spcPct val="75000"/>
              </a:lnSpc>
              <a:defRPr sz="4800">
                <a:solidFill>
                  <a:schemeClr val="tx1"/>
                </a:solidFill>
              </a:defRPr>
            </a:lvl1pPr>
          </a:lstStyle>
          <a:p>
            <a:r>
              <a:rPr lang="en-US"/>
              <a:t>click to add title</a:t>
            </a:r>
          </a:p>
        </p:txBody>
      </p:sp>
      <p:sp>
        <p:nvSpPr>
          <p:cNvPr id="5" name="Picture Placeholder 4">
            <a:extLst>
              <a:ext uri="{FF2B5EF4-FFF2-40B4-BE49-F238E27FC236}">
                <a16:creationId xmlns:a16="http://schemas.microsoft.com/office/drawing/2014/main" id="{1AA0A37B-4C20-7766-0623-4E06EA6A5C83}"/>
              </a:ext>
            </a:extLst>
          </p:cNvPr>
          <p:cNvSpPr>
            <a:spLocks noGrp="1"/>
          </p:cNvSpPr>
          <p:nvPr>
            <p:ph type="pic" sz="quarter" idx="11"/>
          </p:nvPr>
        </p:nvSpPr>
        <p:spPr>
          <a:xfrm>
            <a:off x="-1" y="261780"/>
            <a:ext cx="5046134" cy="6596220"/>
          </a:xfrm>
          <a:custGeom>
            <a:avLst/>
            <a:gdLst>
              <a:gd name="connsiteX0" fmla="*/ 184819 w 5046134"/>
              <a:gd name="connsiteY0" fmla="*/ 2431 h 6596220"/>
              <a:gd name="connsiteX1" fmla="*/ 3414011 w 5046134"/>
              <a:gd name="connsiteY1" fmla="*/ 979324 h 6596220"/>
              <a:gd name="connsiteX2" fmla="*/ 5034288 w 5046134"/>
              <a:gd name="connsiteY2" fmla="*/ 4832904 h 6596220"/>
              <a:gd name="connsiteX3" fmla="*/ 5046134 w 5046134"/>
              <a:gd name="connsiteY3" fmla="*/ 5085904 h 6596220"/>
              <a:gd name="connsiteX4" fmla="*/ 5046134 w 5046134"/>
              <a:gd name="connsiteY4" fmla="*/ 5736037 h 6596220"/>
              <a:gd name="connsiteX5" fmla="*/ 5031481 w 5046134"/>
              <a:gd name="connsiteY5" fmla="*/ 6021198 h 6596220"/>
              <a:gd name="connsiteX6" fmla="*/ 4991180 w 5046134"/>
              <a:gd name="connsiteY6" fmla="*/ 6417518 h 6596220"/>
              <a:gd name="connsiteX7" fmla="*/ 4964840 w 5046134"/>
              <a:gd name="connsiteY7" fmla="*/ 6596220 h 6596220"/>
              <a:gd name="connsiteX8" fmla="*/ 0 w 5046134"/>
              <a:gd name="connsiteY8" fmla="*/ 6596220 h 6596220"/>
              <a:gd name="connsiteX9" fmla="*/ 0 w 5046134"/>
              <a:gd name="connsiteY9" fmla="*/ 11979 h 65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46134" h="6596220">
                <a:moveTo>
                  <a:pt x="184819" y="2431"/>
                </a:moveTo>
                <a:cubicBezTo>
                  <a:pt x="1439107" y="-30530"/>
                  <a:pt x="2603639" y="270589"/>
                  <a:pt x="3414011" y="979324"/>
                </a:cubicBezTo>
                <a:cubicBezTo>
                  <a:pt x="4354193" y="1801574"/>
                  <a:pt x="4922268" y="3264010"/>
                  <a:pt x="5034288" y="4832904"/>
                </a:cubicBezTo>
                <a:lnTo>
                  <a:pt x="5046134" y="5085904"/>
                </a:lnTo>
                <a:lnTo>
                  <a:pt x="5046134" y="5736037"/>
                </a:lnTo>
                <a:lnTo>
                  <a:pt x="5031481" y="6021198"/>
                </a:lnTo>
                <a:cubicBezTo>
                  <a:pt x="5021376" y="6153595"/>
                  <a:pt x="5007959" y="6285805"/>
                  <a:pt x="4991180" y="6417518"/>
                </a:cubicBezTo>
                <a:lnTo>
                  <a:pt x="4964840" y="6596220"/>
                </a:lnTo>
                <a:lnTo>
                  <a:pt x="0" y="6596220"/>
                </a:lnTo>
                <a:lnTo>
                  <a:pt x="0" y="11979"/>
                </a:lnTo>
                <a:close/>
              </a:path>
            </a:pathLst>
          </a:custGeom>
          <a:solidFill>
            <a:schemeClr val="bg2"/>
          </a:solidFill>
        </p:spPr>
        <p:txBody>
          <a:bodyPr wrap="square" tIns="914400">
            <a:noAutofit/>
          </a:bodyPr>
          <a:lstStyle>
            <a:lvl1pPr marL="0" indent="0">
              <a:buNone/>
              <a:defRPr sz="2000">
                <a:solidFill>
                  <a:schemeClr val="tx1"/>
                </a:solidFill>
              </a:defRPr>
            </a:lvl1pPr>
          </a:lstStyle>
          <a:p>
            <a:r>
              <a:rPr lang="en-US"/>
              <a:t>Click icon to add picture</a:t>
            </a:r>
          </a:p>
        </p:txBody>
      </p:sp>
      <p:sp>
        <p:nvSpPr>
          <p:cNvPr id="9" name="Content Placeholder 2">
            <a:extLst>
              <a:ext uri="{FF2B5EF4-FFF2-40B4-BE49-F238E27FC236}">
                <a16:creationId xmlns:a16="http://schemas.microsoft.com/office/drawing/2014/main" id="{83E1E65B-8F03-21A6-6A59-95F0691D8856}"/>
              </a:ext>
            </a:extLst>
          </p:cNvPr>
          <p:cNvSpPr>
            <a:spLocks noGrp="1"/>
          </p:cNvSpPr>
          <p:nvPr>
            <p:ph idx="10" hasCustomPrompt="1"/>
          </p:nvPr>
        </p:nvSpPr>
        <p:spPr>
          <a:xfrm>
            <a:off x="5827204" y="4681728"/>
            <a:ext cx="5449824" cy="1280160"/>
          </a:xfrm>
        </p:spPr>
        <p:txBody>
          <a:bodyPr>
            <a:noAutofit/>
          </a:bodyPr>
          <a:lstStyle>
            <a:lvl1pPr marL="0" indent="0">
              <a:buFont typeface="Courier New" panose="02070309020205020404" pitchFamily="49" charset="0"/>
              <a:buNone/>
              <a:defRPr sz="2400" b="0" cap="all" baseline="0"/>
            </a:lvl1pPr>
            <a:lvl2pPr>
              <a:defRPr sz="2400"/>
            </a:lvl2pPr>
            <a:lvl3pPr>
              <a:defRPr sz="2400"/>
            </a:lvl3pPr>
            <a:lvl4pPr>
              <a:defRPr sz="2400"/>
            </a:lvl4pPr>
            <a:lvl5pPr>
              <a:defRPr sz="2400"/>
            </a:lvl5pPr>
          </a:lstStyle>
          <a:p>
            <a:pPr lvl="0"/>
            <a:r>
              <a:rPr lang="en-US"/>
              <a:t>Click to add text</a:t>
            </a:r>
          </a:p>
          <a:p>
            <a:pPr lvl="1"/>
            <a:r>
              <a:rPr lang="en-US"/>
              <a:t>Second level</a:t>
            </a:r>
          </a:p>
          <a:p>
            <a:pPr lvl="2"/>
            <a:r>
              <a:rPr lang="en-US"/>
              <a:t>Third level</a:t>
            </a:r>
          </a:p>
        </p:txBody>
      </p:sp>
    </p:spTree>
    <p:extLst>
      <p:ext uri="{BB962C8B-B14F-4D97-AF65-F5344CB8AC3E}">
        <p14:creationId xmlns:p14="http://schemas.microsoft.com/office/powerpoint/2010/main" val="2065582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Content 7">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8639877-C4A6-4E44-C600-FE3C6CD5F187}"/>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9" name="Freeform: Shape 8">
              <a:extLst>
                <a:ext uri="{FF2B5EF4-FFF2-40B4-BE49-F238E27FC236}">
                  <a16:creationId xmlns:a16="http://schemas.microsoft.com/office/drawing/2014/main" id="{F0439AA5-A7EE-A20E-BB67-D356776D0B21}"/>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0" name="Freeform: Shape 9">
              <a:extLst>
                <a:ext uri="{FF2B5EF4-FFF2-40B4-BE49-F238E27FC236}">
                  <a16:creationId xmlns:a16="http://schemas.microsoft.com/office/drawing/2014/main" id="{39E752F7-61F0-6779-9E8E-3541BFF7D2CF}"/>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grpSp>
      <p:sp>
        <p:nvSpPr>
          <p:cNvPr id="6" name="Title 1">
            <a:extLst>
              <a:ext uri="{FF2B5EF4-FFF2-40B4-BE49-F238E27FC236}">
                <a16:creationId xmlns:a16="http://schemas.microsoft.com/office/drawing/2014/main" id="{FA7EBEDF-950A-F10B-DA20-24FB521457FC}"/>
              </a:ext>
            </a:extLst>
          </p:cNvPr>
          <p:cNvSpPr>
            <a:spLocks noGrp="1"/>
          </p:cNvSpPr>
          <p:nvPr>
            <p:ph type="title" hasCustomPrompt="1"/>
          </p:nvPr>
        </p:nvSpPr>
        <p:spPr>
          <a:xfrm>
            <a:off x="914400" y="914400"/>
            <a:ext cx="7534656" cy="914400"/>
          </a:xfrm>
        </p:spPr>
        <p:txBody>
          <a:bodyPr anchor="b" anchorCtr="0"/>
          <a:lstStyle>
            <a:lvl1pPr>
              <a:defRPr sz="3200"/>
            </a:lvl1pPr>
          </a:lstStyle>
          <a:p>
            <a:r>
              <a:rPr lang="en-US"/>
              <a:t>click to add title</a:t>
            </a:r>
          </a:p>
        </p:txBody>
      </p:sp>
      <p:sp>
        <p:nvSpPr>
          <p:cNvPr id="12" name="Freeform 11">
            <a:extLst>
              <a:ext uri="{FF2B5EF4-FFF2-40B4-BE49-F238E27FC236}">
                <a16:creationId xmlns:a16="http://schemas.microsoft.com/office/drawing/2014/main" id="{6FD0E545-8D0D-B848-836A-23CEBCD6B0A5}"/>
              </a:ext>
              <a:ext uri="{C183D7F6-B498-43B3-948B-1728B52AA6E4}">
                <adec:decorative xmlns:adec="http://schemas.microsoft.com/office/drawing/2017/decorative" val="1"/>
              </a:ext>
            </a:extLst>
          </p:cNvPr>
          <p:cNvSpPr/>
          <p:nvPr userDrawn="1"/>
        </p:nvSpPr>
        <p:spPr>
          <a:xfrm rot="10800000">
            <a:off x="-1" y="5010313"/>
            <a:ext cx="3307890" cy="1876021"/>
          </a:xfrm>
          <a:custGeom>
            <a:avLst/>
            <a:gdLst>
              <a:gd name="connsiteX0" fmla="*/ 3307890 w 3307890"/>
              <a:gd name="connsiteY0" fmla="*/ 1876021 h 1876021"/>
              <a:gd name="connsiteX1" fmla="*/ 3062737 w 3307890"/>
              <a:gd name="connsiteY1" fmla="*/ 1792455 h 1876021"/>
              <a:gd name="connsiteX2" fmla="*/ 56315 w 3307890"/>
              <a:gd name="connsiteY2" fmla="*/ 110172 h 1876021"/>
              <a:gd name="connsiteX3" fmla="*/ 0 w 3307890"/>
              <a:gd name="connsiteY3" fmla="*/ 0 h 1876021"/>
              <a:gd name="connsiteX4" fmla="*/ 3307890 w 3307890"/>
              <a:gd name="connsiteY4" fmla="*/ 0 h 1876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7890" h="1876021">
                <a:moveTo>
                  <a:pt x="3307890" y="1876021"/>
                </a:moveTo>
                <a:lnTo>
                  <a:pt x="3062737" y="1792455"/>
                </a:lnTo>
                <a:cubicBezTo>
                  <a:pt x="1499256" y="1257872"/>
                  <a:pt x="548396" y="895598"/>
                  <a:pt x="56315" y="110172"/>
                </a:cubicBezTo>
                <a:lnTo>
                  <a:pt x="0" y="0"/>
                </a:lnTo>
                <a:lnTo>
                  <a:pt x="3307890" y="0"/>
                </a:lnTo>
                <a:close/>
              </a:path>
            </a:pathLst>
          </a:custGeom>
          <a:solidFill>
            <a:schemeClr val="accent2">
              <a:alpha val="6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5" name="Freeform 14">
            <a:extLst>
              <a:ext uri="{FF2B5EF4-FFF2-40B4-BE49-F238E27FC236}">
                <a16:creationId xmlns:a16="http://schemas.microsoft.com/office/drawing/2014/main" id="{7114E853-6F7C-9899-77FD-0E77D0A86207}"/>
              </a:ext>
              <a:ext uri="{C183D7F6-B498-43B3-948B-1728B52AA6E4}">
                <adec:decorative xmlns:adec="http://schemas.microsoft.com/office/drawing/2017/decorative" val="1"/>
              </a:ext>
            </a:extLst>
          </p:cNvPr>
          <p:cNvSpPr/>
          <p:nvPr userDrawn="1"/>
        </p:nvSpPr>
        <p:spPr>
          <a:xfrm rot="10800000">
            <a:off x="9394047" y="4650286"/>
            <a:ext cx="1859768" cy="2207713"/>
          </a:xfrm>
          <a:custGeom>
            <a:avLst/>
            <a:gdLst>
              <a:gd name="connsiteX0" fmla="*/ 0 w 1859768"/>
              <a:gd name="connsiteY0" fmla="*/ 118614 h 2207713"/>
              <a:gd name="connsiteX1" fmla="*/ 0 w 1859768"/>
              <a:gd name="connsiteY1" fmla="*/ 29419 h 2207713"/>
              <a:gd name="connsiteX2" fmla="*/ 16244 w 1859768"/>
              <a:gd name="connsiteY2" fmla="*/ 0 h 2207713"/>
              <a:gd name="connsiteX3" fmla="*/ 68915 w 1859768"/>
              <a:gd name="connsiteY3" fmla="*/ 0 h 2207713"/>
              <a:gd name="connsiteX4" fmla="*/ 1715656 w 1859768"/>
              <a:gd name="connsiteY4" fmla="*/ 494800 h 2207713"/>
              <a:gd name="connsiteX5" fmla="*/ 1683714 w 1859768"/>
              <a:gd name="connsiteY5" fmla="*/ 491216 h 2207713"/>
              <a:gd name="connsiteX6" fmla="*/ 1337678 w 1859768"/>
              <a:gd name="connsiteY6" fmla="*/ 431097 h 2207713"/>
              <a:gd name="connsiteX7" fmla="*/ 950852 w 1859768"/>
              <a:gd name="connsiteY7" fmla="*/ 31845 h 2207713"/>
              <a:gd name="connsiteX8" fmla="*/ 938957 w 1859768"/>
              <a:gd name="connsiteY8" fmla="*/ 0 h 2207713"/>
              <a:gd name="connsiteX9" fmla="*/ 1152830 w 1859768"/>
              <a:gd name="connsiteY9" fmla="*/ 0 h 2207713"/>
              <a:gd name="connsiteX10" fmla="*/ 1267279 w 1859768"/>
              <a:gd name="connsiteY10" fmla="*/ 105940 h 2207713"/>
              <a:gd name="connsiteX11" fmla="*/ 1390620 w 1859768"/>
              <a:gd name="connsiteY11" fmla="*/ 219990 h 2207713"/>
              <a:gd name="connsiteX12" fmla="*/ 1376706 w 1859768"/>
              <a:gd name="connsiteY12" fmla="*/ 237482 h 2207713"/>
              <a:gd name="connsiteX13" fmla="*/ 1213653 w 1859768"/>
              <a:gd name="connsiteY13" fmla="*/ 110730 h 2207713"/>
              <a:gd name="connsiteX14" fmla="*/ 1013214 w 1859768"/>
              <a:gd name="connsiteY14" fmla="*/ 4927 h 2207713"/>
              <a:gd name="connsiteX15" fmla="*/ 1634702 w 1859768"/>
              <a:gd name="connsiteY15" fmla="*/ 427133 h 2207713"/>
              <a:gd name="connsiteX16" fmla="*/ 1297389 w 1859768"/>
              <a:gd name="connsiteY16" fmla="*/ 8655 h 2207713"/>
              <a:gd name="connsiteX17" fmla="*/ 1259059 w 1859768"/>
              <a:gd name="connsiteY17" fmla="*/ 0 h 2207713"/>
              <a:gd name="connsiteX18" fmla="*/ 1410415 w 1859768"/>
              <a:gd name="connsiteY18" fmla="*/ 0 h 2207713"/>
              <a:gd name="connsiteX19" fmla="*/ 1499716 w 1859768"/>
              <a:gd name="connsiteY19" fmla="*/ 66646 h 2207713"/>
              <a:gd name="connsiteX20" fmla="*/ 1637128 w 1859768"/>
              <a:gd name="connsiteY20" fmla="*/ 256403 h 2207713"/>
              <a:gd name="connsiteX21" fmla="*/ 1744255 w 1859768"/>
              <a:gd name="connsiteY21" fmla="*/ 480278 h 2207713"/>
              <a:gd name="connsiteX22" fmla="*/ 1715656 w 1859768"/>
              <a:gd name="connsiteY22" fmla="*/ 494800 h 2207713"/>
              <a:gd name="connsiteX23" fmla="*/ 118121 w 1859768"/>
              <a:gd name="connsiteY23" fmla="*/ 857786 h 2207713"/>
              <a:gd name="connsiteX24" fmla="*/ 433985 w 1859768"/>
              <a:gd name="connsiteY24" fmla="*/ 43220 h 2207713"/>
              <a:gd name="connsiteX25" fmla="*/ 374233 w 1859768"/>
              <a:gd name="connsiteY25" fmla="*/ 191214 h 2207713"/>
              <a:gd name="connsiteX26" fmla="*/ 330862 w 1859768"/>
              <a:gd name="connsiteY26" fmla="*/ 340269 h 2207713"/>
              <a:gd name="connsiteX27" fmla="*/ 304211 w 1859768"/>
              <a:gd name="connsiteY27" fmla="*/ 324744 h 2207713"/>
              <a:gd name="connsiteX28" fmla="*/ 328152 w 1859768"/>
              <a:gd name="connsiteY28" fmla="*/ 127918 h 2207713"/>
              <a:gd name="connsiteX29" fmla="*/ 118121 w 1859768"/>
              <a:gd name="connsiteY29" fmla="*/ 857786 h 2207713"/>
              <a:gd name="connsiteX30" fmla="*/ 74903 w 1859768"/>
              <a:gd name="connsiteY30" fmla="*/ 966935 h 2207713"/>
              <a:gd name="connsiteX31" fmla="*/ 69491 w 1859768"/>
              <a:gd name="connsiteY31" fmla="*/ 504187 h 2207713"/>
              <a:gd name="connsiteX32" fmla="*/ 326258 w 1859768"/>
              <a:gd name="connsiteY32" fmla="*/ 28833 h 2207713"/>
              <a:gd name="connsiteX33" fmla="*/ 351236 w 1859768"/>
              <a:gd name="connsiteY33" fmla="*/ 0 h 2207713"/>
              <a:gd name="connsiteX34" fmla="*/ 500166 w 1859768"/>
              <a:gd name="connsiteY34" fmla="*/ 0 h 2207713"/>
              <a:gd name="connsiteX35" fmla="*/ 501007 w 1859768"/>
              <a:gd name="connsiteY35" fmla="*/ 11785 h 2207713"/>
              <a:gd name="connsiteX36" fmla="*/ 245786 w 1859768"/>
              <a:gd name="connsiteY36" fmla="*/ 835475 h 2207713"/>
              <a:gd name="connsiteX37" fmla="*/ 74903 w 1859768"/>
              <a:gd name="connsiteY37" fmla="*/ 966935 h 2207713"/>
              <a:gd name="connsiteX38" fmla="*/ 1661942 w 1859768"/>
              <a:gd name="connsiteY38" fmla="*/ 1353812 h 2207713"/>
              <a:gd name="connsiteX39" fmla="*/ 1749989 w 1859768"/>
              <a:gd name="connsiteY39" fmla="*/ 1342230 h 2207713"/>
              <a:gd name="connsiteX40" fmla="*/ 1312677 w 1859768"/>
              <a:gd name="connsiteY40" fmla="*/ 968809 h 2207713"/>
              <a:gd name="connsiteX41" fmla="*/ 1232104 w 1859768"/>
              <a:gd name="connsiteY41" fmla="*/ 979836 h 2207713"/>
              <a:gd name="connsiteX42" fmla="*/ 1510925 w 1859768"/>
              <a:gd name="connsiteY42" fmla="*/ 1199562 h 2207713"/>
              <a:gd name="connsiteX43" fmla="*/ 1217072 w 1859768"/>
              <a:gd name="connsiteY43" fmla="*/ 1054216 h 2207713"/>
              <a:gd name="connsiteX44" fmla="*/ 1661942 w 1859768"/>
              <a:gd name="connsiteY44" fmla="*/ 1353812 h 2207713"/>
              <a:gd name="connsiteX45" fmla="*/ 394807 w 1859768"/>
              <a:gd name="connsiteY45" fmla="*/ 1626455 h 2207713"/>
              <a:gd name="connsiteX46" fmla="*/ 466693 w 1859768"/>
              <a:gd name="connsiteY46" fmla="*/ 1595017 h 2207713"/>
              <a:gd name="connsiteX47" fmla="*/ 650821 w 1859768"/>
              <a:gd name="connsiteY47" fmla="*/ 1077380 h 2207713"/>
              <a:gd name="connsiteX48" fmla="*/ 591587 w 1859768"/>
              <a:gd name="connsiteY48" fmla="*/ 974474 h 2207713"/>
              <a:gd name="connsiteX49" fmla="*/ 557216 w 1859768"/>
              <a:gd name="connsiteY49" fmla="*/ 1094794 h 2207713"/>
              <a:gd name="connsiteX50" fmla="*/ 486148 w 1859768"/>
              <a:gd name="connsiteY50" fmla="*/ 1388665 h 2207713"/>
              <a:gd name="connsiteX51" fmla="*/ 452079 w 1859768"/>
              <a:gd name="connsiteY51" fmla="*/ 1431607 h 2207713"/>
              <a:gd name="connsiteX52" fmla="*/ 430714 w 1859768"/>
              <a:gd name="connsiteY52" fmla="*/ 1420233 h 2207713"/>
              <a:gd name="connsiteX53" fmla="*/ 493238 w 1859768"/>
              <a:gd name="connsiteY53" fmla="*/ 1142201 h 2207713"/>
              <a:gd name="connsiteX54" fmla="*/ 394807 w 1859768"/>
              <a:gd name="connsiteY54" fmla="*/ 1626455 h 2207713"/>
              <a:gd name="connsiteX55" fmla="*/ 1315388 w 1859768"/>
              <a:gd name="connsiteY55" fmla="*/ 2115696 h 2207713"/>
              <a:gd name="connsiteX56" fmla="*/ 1031118 w 1859768"/>
              <a:gd name="connsiteY56" fmla="*/ 1312715 h 2207713"/>
              <a:gd name="connsiteX57" fmla="*/ 1129348 w 1859768"/>
              <a:gd name="connsiteY57" fmla="*/ 1549780 h 2207713"/>
              <a:gd name="connsiteX58" fmla="*/ 1248211 w 1859768"/>
              <a:gd name="connsiteY58" fmla="*/ 1771927 h 2207713"/>
              <a:gd name="connsiteX59" fmla="*/ 1198290 w 1859768"/>
              <a:gd name="connsiteY59" fmla="*/ 1766808 h 2207713"/>
              <a:gd name="connsiteX60" fmla="*/ 990681 w 1859768"/>
              <a:gd name="connsiteY60" fmla="*/ 1391341 h 2207713"/>
              <a:gd name="connsiteX61" fmla="*/ 1315388 w 1859768"/>
              <a:gd name="connsiteY61" fmla="*/ 2115696 h 2207713"/>
              <a:gd name="connsiteX62" fmla="*/ 1350109 w 1859768"/>
              <a:gd name="connsiteY62" fmla="*/ 2206800 h 2207713"/>
              <a:gd name="connsiteX63" fmla="*/ 1016305 w 1859768"/>
              <a:gd name="connsiteY63" fmla="*/ 1939402 h 2207713"/>
              <a:gd name="connsiteX64" fmla="*/ 915052 w 1859768"/>
              <a:gd name="connsiteY64" fmla="*/ 1399068 h 2207713"/>
              <a:gd name="connsiteX65" fmla="*/ 854782 w 1859768"/>
              <a:gd name="connsiteY65" fmla="*/ 932137 h 2207713"/>
              <a:gd name="connsiteX66" fmla="*/ 770773 w 1859768"/>
              <a:gd name="connsiteY66" fmla="*/ 875318 h 2207713"/>
              <a:gd name="connsiteX67" fmla="*/ 825964 w 1859768"/>
              <a:gd name="connsiteY67" fmla="*/ 823117 h 2207713"/>
              <a:gd name="connsiteX68" fmla="*/ 778651 w 1859768"/>
              <a:gd name="connsiteY68" fmla="*/ 628353 h 2207713"/>
              <a:gd name="connsiteX69" fmla="*/ 674057 w 1859768"/>
              <a:gd name="connsiteY69" fmla="*/ 806473 h 2207713"/>
              <a:gd name="connsiteX70" fmla="*/ 678691 w 1859768"/>
              <a:gd name="connsiteY70" fmla="*/ 987300 h 2207713"/>
              <a:gd name="connsiteX71" fmla="*/ 573399 w 1859768"/>
              <a:gd name="connsiteY71" fmla="*/ 1572793 h 2207713"/>
              <a:gd name="connsiteX72" fmla="*/ 448294 w 1859768"/>
              <a:gd name="connsiteY72" fmla="*/ 1671763 h 2207713"/>
              <a:gd name="connsiteX73" fmla="*/ 347341 w 1859768"/>
              <a:gd name="connsiteY73" fmla="*/ 1644762 h 2207713"/>
              <a:gd name="connsiteX74" fmla="*/ 322256 w 1859768"/>
              <a:gd name="connsiteY74" fmla="*/ 1459939 h 2207713"/>
              <a:gd name="connsiteX75" fmla="*/ 495295 w 1859768"/>
              <a:gd name="connsiteY75" fmla="*/ 1011735 h 2207713"/>
              <a:gd name="connsiteX76" fmla="*/ 631502 w 1859768"/>
              <a:gd name="connsiteY76" fmla="*/ 767246 h 2207713"/>
              <a:gd name="connsiteX77" fmla="*/ 678184 w 1859768"/>
              <a:gd name="connsiteY77" fmla="*/ 678226 h 2207713"/>
              <a:gd name="connsiteX78" fmla="*/ 718531 w 1859768"/>
              <a:gd name="connsiteY78" fmla="*/ 365894 h 2207713"/>
              <a:gd name="connsiteX79" fmla="*/ 669080 w 1859768"/>
              <a:gd name="connsiteY79" fmla="*/ 150213 h 2207713"/>
              <a:gd name="connsiteX80" fmla="*/ 639037 w 1859768"/>
              <a:gd name="connsiteY80" fmla="*/ 0 h 2207713"/>
              <a:gd name="connsiteX81" fmla="*/ 685477 w 1859768"/>
              <a:gd name="connsiteY81" fmla="*/ 0 h 2207713"/>
              <a:gd name="connsiteX82" fmla="*/ 830123 w 1859768"/>
              <a:gd name="connsiteY82" fmla="*/ 644646 h 2207713"/>
              <a:gd name="connsiteX83" fmla="*/ 868286 w 1859768"/>
              <a:gd name="connsiteY83" fmla="*/ 801231 h 2207713"/>
              <a:gd name="connsiteX84" fmla="*/ 945378 w 1859768"/>
              <a:gd name="connsiteY84" fmla="*/ 881698 h 2207713"/>
              <a:gd name="connsiteX85" fmla="*/ 1208838 w 1859768"/>
              <a:gd name="connsiteY85" fmla="*/ 919029 h 2207713"/>
              <a:gd name="connsiteX86" fmla="*/ 1753984 w 1859768"/>
              <a:gd name="connsiteY86" fmla="*/ 1208539 h 2207713"/>
              <a:gd name="connsiteX87" fmla="*/ 1859768 w 1859768"/>
              <a:gd name="connsiteY87" fmla="*/ 1390144 h 2207713"/>
              <a:gd name="connsiteX88" fmla="*/ 1607507 w 1859768"/>
              <a:gd name="connsiteY88" fmla="*/ 1402956 h 2207713"/>
              <a:gd name="connsiteX89" fmla="*/ 1298703 w 1859768"/>
              <a:gd name="connsiteY89" fmla="*/ 1257406 h 2207713"/>
              <a:gd name="connsiteX90" fmla="*/ 1164863 w 1859768"/>
              <a:gd name="connsiteY90" fmla="*/ 1082843 h 2207713"/>
              <a:gd name="connsiteX91" fmla="*/ 1010750 w 1859768"/>
              <a:gd name="connsiteY91" fmla="*/ 956586 h 2207713"/>
              <a:gd name="connsiteX92" fmla="*/ 905506 w 1859768"/>
              <a:gd name="connsiteY92" fmla="*/ 929445 h 2207713"/>
              <a:gd name="connsiteX93" fmla="*/ 994250 w 1859768"/>
              <a:gd name="connsiteY93" fmla="*/ 1187151 h 2207713"/>
              <a:gd name="connsiteX94" fmla="*/ 1063313 w 1859768"/>
              <a:gd name="connsiteY94" fmla="*/ 1241331 h 2207713"/>
              <a:gd name="connsiteX95" fmla="*/ 1403427 w 1859768"/>
              <a:gd name="connsiteY95" fmla="*/ 1675440 h 2207713"/>
              <a:gd name="connsiteX96" fmla="*/ 1412888 w 1859768"/>
              <a:gd name="connsiteY96" fmla="*/ 2013308 h 2207713"/>
              <a:gd name="connsiteX97" fmla="*/ 1370292 w 1859768"/>
              <a:gd name="connsiteY97" fmla="*/ 2202341 h 2207713"/>
              <a:gd name="connsiteX98" fmla="*/ 1350109 w 1859768"/>
              <a:gd name="connsiteY98" fmla="*/ 2206800 h 220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1859768" h="2207713">
                <a:moveTo>
                  <a:pt x="0" y="118614"/>
                </a:moveTo>
                <a:lnTo>
                  <a:pt x="0" y="29419"/>
                </a:lnTo>
                <a:lnTo>
                  <a:pt x="16244" y="0"/>
                </a:lnTo>
                <a:lnTo>
                  <a:pt x="68915" y="0"/>
                </a:lnTo>
                <a:close/>
                <a:moveTo>
                  <a:pt x="1715656" y="494800"/>
                </a:moveTo>
                <a:cubicBezTo>
                  <a:pt x="1704862" y="495265"/>
                  <a:pt x="1693511" y="492713"/>
                  <a:pt x="1683714" y="491216"/>
                </a:cubicBezTo>
                <a:cubicBezTo>
                  <a:pt x="1567792" y="473756"/>
                  <a:pt x="1449925" y="461958"/>
                  <a:pt x="1337678" y="431097"/>
                </a:cubicBezTo>
                <a:cubicBezTo>
                  <a:pt x="1134061" y="375091"/>
                  <a:pt x="1009028" y="231185"/>
                  <a:pt x="950852" y="31845"/>
                </a:cubicBezTo>
                <a:lnTo>
                  <a:pt x="938957" y="0"/>
                </a:lnTo>
                <a:lnTo>
                  <a:pt x="1152830" y="0"/>
                </a:lnTo>
                <a:lnTo>
                  <a:pt x="1267279" y="105940"/>
                </a:lnTo>
                <a:cubicBezTo>
                  <a:pt x="1308707" y="144308"/>
                  <a:pt x="1349638" y="182194"/>
                  <a:pt x="1390620" y="219990"/>
                </a:cubicBezTo>
                <a:cubicBezTo>
                  <a:pt x="1386245" y="225654"/>
                  <a:pt x="1381298" y="231460"/>
                  <a:pt x="1376706" y="237482"/>
                </a:cubicBezTo>
                <a:cubicBezTo>
                  <a:pt x="1304559" y="222422"/>
                  <a:pt x="1267575" y="152885"/>
                  <a:pt x="1213653" y="110730"/>
                </a:cubicBezTo>
                <a:cubicBezTo>
                  <a:pt x="1155161" y="64853"/>
                  <a:pt x="1098884" y="19331"/>
                  <a:pt x="1013214" y="4927"/>
                </a:cubicBezTo>
                <a:cubicBezTo>
                  <a:pt x="1047417" y="278154"/>
                  <a:pt x="1317065" y="436272"/>
                  <a:pt x="1634702" y="427133"/>
                </a:cubicBezTo>
                <a:cubicBezTo>
                  <a:pt x="1577765" y="199027"/>
                  <a:pt x="1448459" y="58590"/>
                  <a:pt x="1297389" y="8655"/>
                </a:cubicBezTo>
                <a:lnTo>
                  <a:pt x="1259059" y="0"/>
                </a:lnTo>
                <a:lnTo>
                  <a:pt x="1410415" y="0"/>
                </a:lnTo>
                <a:lnTo>
                  <a:pt x="1499716" y="66646"/>
                </a:lnTo>
                <a:cubicBezTo>
                  <a:pt x="1554948" y="119466"/>
                  <a:pt x="1598789" y="185076"/>
                  <a:pt x="1637128" y="256403"/>
                </a:cubicBezTo>
                <a:cubicBezTo>
                  <a:pt x="1675184" y="326584"/>
                  <a:pt x="1755798" y="433557"/>
                  <a:pt x="1744255" y="480278"/>
                </a:cubicBezTo>
                <a:cubicBezTo>
                  <a:pt x="1736686" y="490852"/>
                  <a:pt x="1726450" y="494335"/>
                  <a:pt x="1715656" y="494800"/>
                </a:cubicBezTo>
                <a:close/>
                <a:moveTo>
                  <a:pt x="118121" y="857786"/>
                </a:moveTo>
                <a:cubicBezTo>
                  <a:pt x="321011" y="780677"/>
                  <a:pt x="535523" y="340321"/>
                  <a:pt x="433985" y="43220"/>
                </a:cubicBezTo>
                <a:cubicBezTo>
                  <a:pt x="410330" y="101200"/>
                  <a:pt x="389994" y="145563"/>
                  <a:pt x="374233" y="191214"/>
                </a:cubicBezTo>
                <a:cubicBezTo>
                  <a:pt x="357538" y="239229"/>
                  <a:pt x="345560" y="289103"/>
                  <a:pt x="330862" y="340269"/>
                </a:cubicBezTo>
                <a:cubicBezTo>
                  <a:pt x="314214" y="330754"/>
                  <a:pt x="303849" y="326966"/>
                  <a:pt x="304211" y="324744"/>
                </a:cubicBezTo>
                <a:cubicBezTo>
                  <a:pt x="311428" y="259327"/>
                  <a:pt x="319790" y="193622"/>
                  <a:pt x="328152" y="127918"/>
                </a:cubicBezTo>
                <a:cubicBezTo>
                  <a:pt x="110186" y="438886"/>
                  <a:pt x="47314" y="643052"/>
                  <a:pt x="118121" y="857786"/>
                </a:cubicBezTo>
                <a:close/>
                <a:moveTo>
                  <a:pt x="74903" y="966935"/>
                </a:moveTo>
                <a:cubicBezTo>
                  <a:pt x="38034" y="945758"/>
                  <a:pt x="15827" y="648523"/>
                  <a:pt x="69491" y="504187"/>
                </a:cubicBezTo>
                <a:cubicBezTo>
                  <a:pt x="133206" y="333209"/>
                  <a:pt x="216093" y="172655"/>
                  <a:pt x="326258" y="28833"/>
                </a:cubicBezTo>
                <a:lnTo>
                  <a:pt x="351236" y="0"/>
                </a:lnTo>
                <a:lnTo>
                  <a:pt x="500166" y="0"/>
                </a:lnTo>
                <a:lnTo>
                  <a:pt x="501007" y="11785"/>
                </a:lnTo>
                <a:cubicBezTo>
                  <a:pt x="557150" y="329413"/>
                  <a:pt x="461159" y="602456"/>
                  <a:pt x="245786" y="835475"/>
                </a:cubicBezTo>
                <a:cubicBezTo>
                  <a:pt x="201837" y="882723"/>
                  <a:pt x="98490" y="976231"/>
                  <a:pt x="74903" y="966935"/>
                </a:cubicBezTo>
                <a:close/>
                <a:moveTo>
                  <a:pt x="1661942" y="1353812"/>
                </a:moveTo>
                <a:cubicBezTo>
                  <a:pt x="1689964" y="1352207"/>
                  <a:pt x="1719270" y="1348345"/>
                  <a:pt x="1749989" y="1342230"/>
                </a:cubicBezTo>
                <a:cubicBezTo>
                  <a:pt x="1656665" y="1097504"/>
                  <a:pt x="1497337" y="963250"/>
                  <a:pt x="1312677" y="968809"/>
                </a:cubicBezTo>
                <a:cubicBezTo>
                  <a:pt x="1286297" y="969603"/>
                  <a:pt x="1259399" y="973250"/>
                  <a:pt x="1232104" y="979836"/>
                </a:cubicBezTo>
                <a:cubicBezTo>
                  <a:pt x="1319351" y="1062014"/>
                  <a:pt x="1460184" y="1072004"/>
                  <a:pt x="1510925" y="1199562"/>
                </a:cubicBezTo>
                <a:cubicBezTo>
                  <a:pt x="1413953" y="1150563"/>
                  <a:pt x="1328893" y="1083357"/>
                  <a:pt x="1217072" y="1054216"/>
                </a:cubicBezTo>
                <a:cubicBezTo>
                  <a:pt x="1332495" y="1265699"/>
                  <a:pt x="1465786" y="1365048"/>
                  <a:pt x="1661942" y="1353812"/>
                </a:cubicBezTo>
                <a:close/>
                <a:moveTo>
                  <a:pt x="394807" y="1626455"/>
                </a:moveTo>
                <a:cubicBezTo>
                  <a:pt x="431036" y="1610664"/>
                  <a:pt x="450719" y="1605418"/>
                  <a:pt x="466693" y="1595017"/>
                </a:cubicBezTo>
                <a:cubicBezTo>
                  <a:pt x="617981" y="1496170"/>
                  <a:pt x="702592" y="1260677"/>
                  <a:pt x="650821" y="1077380"/>
                </a:cubicBezTo>
                <a:cubicBezTo>
                  <a:pt x="640663" y="1042498"/>
                  <a:pt x="641972" y="997433"/>
                  <a:pt x="591587" y="974474"/>
                </a:cubicBezTo>
                <a:cubicBezTo>
                  <a:pt x="578978" y="1018116"/>
                  <a:pt x="566810" y="1056169"/>
                  <a:pt x="557216" y="1094794"/>
                </a:cubicBezTo>
                <a:cubicBezTo>
                  <a:pt x="533192" y="1193037"/>
                  <a:pt x="511601" y="1291280"/>
                  <a:pt x="486148" y="1388665"/>
                </a:cubicBezTo>
                <a:cubicBezTo>
                  <a:pt x="481894" y="1404645"/>
                  <a:pt x="464055" y="1417340"/>
                  <a:pt x="452079" y="1431607"/>
                </a:cubicBezTo>
                <a:cubicBezTo>
                  <a:pt x="445076" y="1427887"/>
                  <a:pt x="437717" y="1423952"/>
                  <a:pt x="430714" y="1420233"/>
                </a:cubicBezTo>
                <a:cubicBezTo>
                  <a:pt x="451292" y="1327723"/>
                  <a:pt x="472444" y="1235070"/>
                  <a:pt x="493238" y="1142201"/>
                </a:cubicBezTo>
                <a:cubicBezTo>
                  <a:pt x="405949" y="1288283"/>
                  <a:pt x="340614" y="1438288"/>
                  <a:pt x="394807" y="1626455"/>
                </a:cubicBezTo>
                <a:close/>
                <a:moveTo>
                  <a:pt x="1315388" y="2115696"/>
                </a:moveTo>
                <a:cubicBezTo>
                  <a:pt x="1459383" y="1841253"/>
                  <a:pt x="1300831" y="1370388"/>
                  <a:pt x="1031118" y="1312715"/>
                </a:cubicBezTo>
                <a:cubicBezTo>
                  <a:pt x="1065996" y="1397084"/>
                  <a:pt x="1095810" y="1474508"/>
                  <a:pt x="1129348" y="1549780"/>
                </a:cubicBezTo>
                <a:cubicBezTo>
                  <a:pt x="1161888" y="1623476"/>
                  <a:pt x="1222856" y="1683035"/>
                  <a:pt x="1248211" y="1771927"/>
                </a:cubicBezTo>
                <a:cubicBezTo>
                  <a:pt x="1222391" y="1769583"/>
                  <a:pt x="1201710" y="1773253"/>
                  <a:pt x="1198290" y="1766808"/>
                </a:cubicBezTo>
                <a:cubicBezTo>
                  <a:pt x="1127371" y="1641272"/>
                  <a:pt x="1057886" y="1514158"/>
                  <a:pt x="990681" y="1391341"/>
                </a:cubicBezTo>
                <a:cubicBezTo>
                  <a:pt x="855540" y="1570131"/>
                  <a:pt x="974506" y="1949897"/>
                  <a:pt x="1315388" y="2115696"/>
                </a:cubicBezTo>
                <a:close/>
                <a:moveTo>
                  <a:pt x="1350109" y="2206800"/>
                </a:moveTo>
                <a:cubicBezTo>
                  <a:pt x="1227294" y="2132029"/>
                  <a:pt x="1103839" y="2055898"/>
                  <a:pt x="1016305" y="1939402"/>
                </a:cubicBezTo>
                <a:cubicBezTo>
                  <a:pt x="894527" y="1777942"/>
                  <a:pt x="844899" y="1595932"/>
                  <a:pt x="915052" y="1399068"/>
                </a:cubicBezTo>
                <a:cubicBezTo>
                  <a:pt x="975348" y="1229938"/>
                  <a:pt x="907264" y="1082692"/>
                  <a:pt x="854782" y="932137"/>
                </a:cubicBezTo>
                <a:cubicBezTo>
                  <a:pt x="846533" y="908644"/>
                  <a:pt x="804422" y="896999"/>
                  <a:pt x="770773" y="875318"/>
                </a:cubicBezTo>
                <a:cubicBezTo>
                  <a:pt x="787545" y="859543"/>
                  <a:pt x="802883" y="845346"/>
                  <a:pt x="825964" y="823117"/>
                </a:cubicBezTo>
                <a:cubicBezTo>
                  <a:pt x="812484" y="768678"/>
                  <a:pt x="797092" y="705284"/>
                  <a:pt x="778651" y="628353"/>
                </a:cubicBezTo>
                <a:cubicBezTo>
                  <a:pt x="718445" y="684857"/>
                  <a:pt x="704504" y="750136"/>
                  <a:pt x="674057" y="806473"/>
                </a:cubicBezTo>
                <a:cubicBezTo>
                  <a:pt x="639013" y="871268"/>
                  <a:pt x="653565" y="926351"/>
                  <a:pt x="678691" y="987300"/>
                </a:cubicBezTo>
                <a:cubicBezTo>
                  <a:pt x="768807" y="1203882"/>
                  <a:pt x="699453" y="1395372"/>
                  <a:pt x="573399" y="1572793"/>
                </a:cubicBezTo>
                <a:cubicBezTo>
                  <a:pt x="543911" y="1614586"/>
                  <a:pt x="491566" y="1640205"/>
                  <a:pt x="448294" y="1671763"/>
                </a:cubicBezTo>
                <a:cubicBezTo>
                  <a:pt x="404448" y="1703465"/>
                  <a:pt x="371872" y="1682427"/>
                  <a:pt x="347341" y="1644762"/>
                </a:cubicBezTo>
                <a:cubicBezTo>
                  <a:pt x="310117" y="1587763"/>
                  <a:pt x="311251" y="1523568"/>
                  <a:pt x="322256" y="1459939"/>
                </a:cubicBezTo>
                <a:cubicBezTo>
                  <a:pt x="349914" y="1299003"/>
                  <a:pt x="405306" y="1149365"/>
                  <a:pt x="495295" y="1011735"/>
                </a:cubicBezTo>
                <a:cubicBezTo>
                  <a:pt x="545960" y="933888"/>
                  <a:pt x="586695" y="849101"/>
                  <a:pt x="631502" y="767246"/>
                </a:cubicBezTo>
                <a:cubicBezTo>
                  <a:pt x="647658" y="737930"/>
                  <a:pt x="657956" y="704608"/>
                  <a:pt x="678184" y="678226"/>
                </a:cubicBezTo>
                <a:cubicBezTo>
                  <a:pt x="752638" y="581017"/>
                  <a:pt x="749272" y="478997"/>
                  <a:pt x="718531" y="365894"/>
                </a:cubicBezTo>
                <a:cubicBezTo>
                  <a:pt x="699256" y="294803"/>
                  <a:pt x="683666" y="222633"/>
                  <a:pt x="669080" y="150213"/>
                </a:cubicBezTo>
                <a:lnTo>
                  <a:pt x="639037" y="0"/>
                </a:lnTo>
                <a:lnTo>
                  <a:pt x="685477" y="0"/>
                </a:lnTo>
                <a:lnTo>
                  <a:pt x="830123" y="644646"/>
                </a:lnTo>
                <a:cubicBezTo>
                  <a:pt x="841889" y="697081"/>
                  <a:pt x="858594" y="748580"/>
                  <a:pt x="868286" y="801231"/>
                </a:cubicBezTo>
                <a:cubicBezTo>
                  <a:pt x="876847" y="846862"/>
                  <a:pt x="902344" y="867547"/>
                  <a:pt x="945378" y="881698"/>
                </a:cubicBezTo>
                <a:cubicBezTo>
                  <a:pt x="1031306" y="909427"/>
                  <a:pt x="1113389" y="928992"/>
                  <a:pt x="1208838" y="919029"/>
                </a:cubicBezTo>
                <a:cubicBezTo>
                  <a:pt x="1450323" y="893401"/>
                  <a:pt x="1641860" y="979221"/>
                  <a:pt x="1753984" y="1208539"/>
                </a:cubicBezTo>
                <a:cubicBezTo>
                  <a:pt x="1782977" y="1267908"/>
                  <a:pt x="1856145" y="1343578"/>
                  <a:pt x="1859768" y="1390144"/>
                </a:cubicBezTo>
                <a:cubicBezTo>
                  <a:pt x="1836417" y="1439526"/>
                  <a:pt x="1688979" y="1406544"/>
                  <a:pt x="1607507" y="1402956"/>
                </a:cubicBezTo>
                <a:cubicBezTo>
                  <a:pt x="1486122" y="1397822"/>
                  <a:pt x="1378192" y="1354922"/>
                  <a:pt x="1298703" y="1257406"/>
                </a:cubicBezTo>
                <a:cubicBezTo>
                  <a:pt x="1252324" y="1200270"/>
                  <a:pt x="1195489" y="1147586"/>
                  <a:pt x="1164863" y="1082843"/>
                </a:cubicBezTo>
                <a:cubicBezTo>
                  <a:pt x="1130674" y="1011083"/>
                  <a:pt x="1077231" y="979459"/>
                  <a:pt x="1010750" y="956586"/>
                </a:cubicBezTo>
                <a:cubicBezTo>
                  <a:pt x="982871" y="947151"/>
                  <a:pt x="954125" y="941586"/>
                  <a:pt x="905506" y="929445"/>
                </a:cubicBezTo>
                <a:cubicBezTo>
                  <a:pt x="938069" y="1026569"/>
                  <a:pt x="961505" y="1108942"/>
                  <a:pt x="994250" y="1187151"/>
                </a:cubicBezTo>
                <a:cubicBezTo>
                  <a:pt x="1004360" y="1210786"/>
                  <a:pt x="1037660" y="1227381"/>
                  <a:pt x="1063313" y="1241331"/>
                </a:cubicBezTo>
                <a:cubicBezTo>
                  <a:pt x="1239665" y="1337051"/>
                  <a:pt x="1330749" y="1501044"/>
                  <a:pt x="1403427" y="1675440"/>
                </a:cubicBezTo>
                <a:cubicBezTo>
                  <a:pt x="1448273" y="1782871"/>
                  <a:pt x="1438875" y="1899660"/>
                  <a:pt x="1412888" y="2013308"/>
                </a:cubicBezTo>
                <a:cubicBezTo>
                  <a:pt x="1398883" y="2074648"/>
                  <a:pt x="1385094" y="2135629"/>
                  <a:pt x="1370292" y="2202341"/>
                </a:cubicBezTo>
                <a:cubicBezTo>
                  <a:pt x="1368001" y="2202917"/>
                  <a:pt x="1355826" y="2210234"/>
                  <a:pt x="1350109" y="2206800"/>
                </a:cubicBez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3" name="Freeform 12">
            <a:extLst>
              <a:ext uri="{FF2B5EF4-FFF2-40B4-BE49-F238E27FC236}">
                <a16:creationId xmlns:a16="http://schemas.microsoft.com/office/drawing/2014/main" id="{69002426-033B-400A-C519-AF4C659C4F05}"/>
              </a:ext>
              <a:ext uri="{C183D7F6-B498-43B3-948B-1728B52AA6E4}">
                <adec:decorative xmlns:adec="http://schemas.microsoft.com/office/drawing/2017/decorative" val="1"/>
              </a:ext>
            </a:extLst>
          </p:cNvPr>
          <p:cNvSpPr/>
          <p:nvPr userDrawn="1"/>
        </p:nvSpPr>
        <p:spPr>
          <a:xfrm rot="16200000" flipH="1">
            <a:off x="8812879" y="2130044"/>
            <a:ext cx="5509165" cy="1249078"/>
          </a:xfrm>
          <a:custGeom>
            <a:avLst/>
            <a:gdLst>
              <a:gd name="connsiteX0" fmla="*/ 5509165 w 5509165"/>
              <a:gd name="connsiteY0" fmla="*/ 1249078 h 1249078"/>
              <a:gd name="connsiteX1" fmla="*/ 0 w 5509165"/>
              <a:gd name="connsiteY1" fmla="*/ 1249078 h 1249078"/>
              <a:gd name="connsiteX2" fmla="*/ 0 w 5509165"/>
              <a:gd name="connsiteY2" fmla="*/ 376649 h 1249078"/>
              <a:gd name="connsiteX3" fmla="*/ 124275 w 5509165"/>
              <a:gd name="connsiteY3" fmla="*/ 338434 h 1249078"/>
              <a:gd name="connsiteX4" fmla="*/ 2337339 w 5509165"/>
              <a:gd name="connsiteY4" fmla="*/ 1263 h 1249078"/>
              <a:gd name="connsiteX5" fmla="*/ 4747463 w 5509165"/>
              <a:gd name="connsiteY5" fmla="*/ 509094 h 1249078"/>
              <a:gd name="connsiteX6" fmla="*/ 5475419 w 5509165"/>
              <a:gd name="connsiteY6" fmla="*/ 1196657 h 1249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9165" h="1249078">
                <a:moveTo>
                  <a:pt x="5509165" y="1249078"/>
                </a:moveTo>
                <a:lnTo>
                  <a:pt x="0" y="1249078"/>
                </a:lnTo>
                <a:lnTo>
                  <a:pt x="0" y="376649"/>
                </a:lnTo>
                <a:lnTo>
                  <a:pt x="124275" y="338434"/>
                </a:lnTo>
                <a:cubicBezTo>
                  <a:pt x="840589" y="132976"/>
                  <a:pt x="1609226" y="14590"/>
                  <a:pt x="2337339" y="1263"/>
                </a:cubicBezTo>
                <a:cubicBezTo>
                  <a:pt x="3273483" y="-15871"/>
                  <a:pt x="4142637" y="140664"/>
                  <a:pt x="4747463" y="509094"/>
                </a:cubicBezTo>
                <a:cubicBezTo>
                  <a:pt x="5039841" y="687195"/>
                  <a:pt x="5284004" y="923072"/>
                  <a:pt x="5475419" y="1196657"/>
                </a:cubicBezTo>
                <a:close/>
              </a:path>
            </a:pathLst>
          </a:custGeom>
          <a:solidFill>
            <a:schemeClr val="accent4">
              <a:alpha val="50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7" name="Content Placeholder 6">
            <a:extLst>
              <a:ext uri="{FF2B5EF4-FFF2-40B4-BE49-F238E27FC236}">
                <a16:creationId xmlns:a16="http://schemas.microsoft.com/office/drawing/2014/main" id="{13980755-170E-8438-DC1B-7B3283F2A49D}"/>
              </a:ext>
            </a:extLst>
          </p:cNvPr>
          <p:cNvSpPr>
            <a:spLocks noGrp="1"/>
          </p:cNvSpPr>
          <p:nvPr>
            <p:ph sz="quarter" idx="10"/>
          </p:nvPr>
        </p:nvSpPr>
        <p:spPr>
          <a:xfrm>
            <a:off x="914400" y="2039112"/>
            <a:ext cx="7150608" cy="3356576"/>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Slide Number Placeholder 5">
            <a:extLst>
              <a:ext uri="{FF2B5EF4-FFF2-40B4-BE49-F238E27FC236}">
                <a16:creationId xmlns:a16="http://schemas.microsoft.com/office/drawing/2014/main" id="{933C021B-6AA4-3C5D-099F-96D113A1495C}"/>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31446233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chemeClr val="bg2"/>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 uri="{C183D7F6-B498-43B3-948B-1728B52AA6E4}">
                <adec:decorative xmlns:adec="http://schemas.microsoft.com/office/drawing/2017/decorative" val="1"/>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reeform 3">
            <a:extLst>
              <a:ext uri="{FF2B5EF4-FFF2-40B4-BE49-F238E27FC236}">
                <a16:creationId xmlns:a16="http://schemas.microsoft.com/office/drawing/2014/main" id="{2FE03F25-D589-68A8-30C7-175547B6A9EE}"/>
              </a:ext>
              <a:ext uri="{C183D7F6-B498-43B3-948B-1728B52AA6E4}">
                <adec:decorative xmlns:adec="http://schemas.microsoft.com/office/drawing/2017/decorative" val="1"/>
              </a:ext>
            </a:extLst>
          </p:cNvPr>
          <p:cNvSpPr/>
          <p:nvPr userDrawn="1"/>
        </p:nvSpPr>
        <p:spPr>
          <a:xfrm>
            <a:off x="9037474" y="1618811"/>
            <a:ext cx="3154526" cy="5229819"/>
          </a:xfrm>
          <a:custGeom>
            <a:avLst/>
            <a:gdLst>
              <a:gd name="connsiteX0" fmla="*/ 2984957 w 3154526"/>
              <a:gd name="connsiteY0" fmla="*/ 4764199 h 5229819"/>
              <a:gd name="connsiteX1" fmla="*/ 3085247 w 3154526"/>
              <a:gd name="connsiteY1" fmla="*/ 4783935 h 5229819"/>
              <a:gd name="connsiteX2" fmla="*/ 3154526 w 3154526"/>
              <a:gd name="connsiteY2" fmla="*/ 4805985 h 5229819"/>
              <a:gd name="connsiteX3" fmla="*/ 3154526 w 3154526"/>
              <a:gd name="connsiteY3" fmla="*/ 4854317 h 5229819"/>
              <a:gd name="connsiteX4" fmla="*/ 3077489 w 3154526"/>
              <a:gd name="connsiteY4" fmla="*/ 4835342 h 5229819"/>
              <a:gd name="connsiteX5" fmla="*/ 2943802 w 3154526"/>
              <a:gd name="connsiteY5" fmla="*/ 4819637 h 5229819"/>
              <a:gd name="connsiteX6" fmla="*/ 2790751 w 3154526"/>
              <a:gd name="connsiteY6" fmla="*/ 4847576 h 5229819"/>
              <a:gd name="connsiteX7" fmla="*/ 2434897 w 3154526"/>
              <a:gd name="connsiteY7" fmla="*/ 5031577 h 5229819"/>
              <a:gd name="connsiteX8" fmla="*/ 2951768 w 3154526"/>
              <a:gd name="connsiteY8" fmla="*/ 4976098 h 5229819"/>
              <a:gd name="connsiteX9" fmla="*/ 3154526 w 3154526"/>
              <a:gd name="connsiteY9" fmla="*/ 4968709 h 5229819"/>
              <a:gd name="connsiteX10" fmla="*/ 3154526 w 3154526"/>
              <a:gd name="connsiteY10" fmla="*/ 5031765 h 5229819"/>
              <a:gd name="connsiteX11" fmla="*/ 3014835 w 3154526"/>
              <a:gd name="connsiteY11" fmla="*/ 5034301 h 5229819"/>
              <a:gd name="connsiteX12" fmla="*/ 2393353 w 3154526"/>
              <a:gd name="connsiteY12" fmla="*/ 5115550 h 5229819"/>
              <a:gd name="connsiteX13" fmla="*/ 2867479 w 3154526"/>
              <a:gd name="connsiteY13" fmla="*/ 5174972 h 5229819"/>
              <a:gd name="connsiteX14" fmla="*/ 3154526 w 3154526"/>
              <a:gd name="connsiteY14" fmla="*/ 5146324 h 5229819"/>
              <a:gd name="connsiteX15" fmla="*/ 3154526 w 3154526"/>
              <a:gd name="connsiteY15" fmla="*/ 5195560 h 5229819"/>
              <a:gd name="connsiteX16" fmla="*/ 2893424 w 3154526"/>
              <a:gd name="connsiteY16" fmla="*/ 5222073 h 5229819"/>
              <a:gd name="connsiteX17" fmla="*/ 2386859 w 3154526"/>
              <a:gd name="connsiteY17" fmla="*/ 5181967 h 5229819"/>
              <a:gd name="connsiteX18" fmla="*/ 2246076 w 3154526"/>
              <a:gd name="connsiteY18" fmla="*/ 5123402 h 5229819"/>
              <a:gd name="connsiteX19" fmla="*/ 2334992 w 3154526"/>
              <a:gd name="connsiteY19" fmla="*/ 5028470 h 5229819"/>
              <a:gd name="connsiteX20" fmla="*/ 2693848 w 3154526"/>
              <a:gd name="connsiteY20" fmla="*/ 4824451 h 5229819"/>
              <a:gd name="connsiteX21" fmla="*/ 2984957 w 3154526"/>
              <a:gd name="connsiteY21" fmla="*/ 4764199 h 5229819"/>
              <a:gd name="connsiteX22" fmla="*/ 2257356 w 3154526"/>
              <a:gd name="connsiteY22" fmla="*/ 4262588 h 5229819"/>
              <a:gd name="connsiteX23" fmla="*/ 2122814 w 3154526"/>
              <a:gd name="connsiteY23" fmla="*/ 4273357 h 5229819"/>
              <a:gd name="connsiteX24" fmla="*/ 2427819 w 3154526"/>
              <a:gd name="connsiteY24" fmla="*/ 4316623 h 5229819"/>
              <a:gd name="connsiteX25" fmla="*/ 2495745 w 3154526"/>
              <a:gd name="connsiteY25" fmla="*/ 4323417 h 5229819"/>
              <a:gd name="connsiteX26" fmla="*/ 2842012 w 3154526"/>
              <a:gd name="connsiteY26" fmla="*/ 4396980 h 5229819"/>
              <a:gd name="connsiteX27" fmla="*/ 2946172 w 3154526"/>
              <a:gd name="connsiteY27" fmla="*/ 4417967 h 5229819"/>
              <a:gd name="connsiteX28" fmla="*/ 2257356 w 3154526"/>
              <a:gd name="connsiteY28" fmla="*/ 4262588 h 5229819"/>
              <a:gd name="connsiteX29" fmla="*/ 2658537 w 3154526"/>
              <a:gd name="connsiteY29" fmla="*/ 3869558 h 5229819"/>
              <a:gd name="connsiteX30" fmla="*/ 2641175 w 3154526"/>
              <a:gd name="connsiteY30" fmla="*/ 3888643 h 5229819"/>
              <a:gd name="connsiteX31" fmla="*/ 3126479 w 3154526"/>
              <a:gd name="connsiteY31" fmla="*/ 4335544 h 5229819"/>
              <a:gd name="connsiteX32" fmla="*/ 3143670 w 3154526"/>
              <a:gd name="connsiteY32" fmla="*/ 4314908 h 5229819"/>
              <a:gd name="connsiteX33" fmla="*/ 2658537 w 3154526"/>
              <a:gd name="connsiteY33" fmla="*/ 3869558 h 5229819"/>
              <a:gd name="connsiteX34" fmla="*/ 2629101 w 3154526"/>
              <a:gd name="connsiteY34" fmla="*/ 3729983 h 5229819"/>
              <a:gd name="connsiteX35" fmla="*/ 2725377 w 3154526"/>
              <a:gd name="connsiteY35" fmla="*/ 3746294 h 5229819"/>
              <a:gd name="connsiteX36" fmla="*/ 3013384 w 3154526"/>
              <a:gd name="connsiteY36" fmla="*/ 3891324 h 5229819"/>
              <a:gd name="connsiteX37" fmla="*/ 3154526 w 3154526"/>
              <a:gd name="connsiteY37" fmla="*/ 3990464 h 5229819"/>
              <a:gd name="connsiteX38" fmla="*/ 3154526 w 3154526"/>
              <a:gd name="connsiteY38" fmla="*/ 4060395 h 5229819"/>
              <a:gd name="connsiteX39" fmla="*/ 3036403 w 3154526"/>
              <a:gd name="connsiteY39" fmla="*/ 3972021 h 5229819"/>
              <a:gd name="connsiteX40" fmla="*/ 2688997 w 3154526"/>
              <a:gd name="connsiteY40" fmla="*/ 3810128 h 5229819"/>
              <a:gd name="connsiteX41" fmla="*/ 3092476 w 3154526"/>
              <a:gd name="connsiteY41" fmla="*/ 4164235 h 5229819"/>
              <a:gd name="connsiteX42" fmla="*/ 3154526 w 3154526"/>
              <a:gd name="connsiteY42" fmla="*/ 4207256 h 5229819"/>
              <a:gd name="connsiteX43" fmla="*/ 3154526 w 3154526"/>
              <a:gd name="connsiteY43" fmla="*/ 4417507 h 5229819"/>
              <a:gd name="connsiteX44" fmla="*/ 3087942 w 3154526"/>
              <a:gd name="connsiteY44" fmla="*/ 4378606 h 5229819"/>
              <a:gd name="connsiteX45" fmla="*/ 3130359 w 3154526"/>
              <a:gd name="connsiteY45" fmla="*/ 4425849 h 5229819"/>
              <a:gd name="connsiteX46" fmla="*/ 3154526 w 3154526"/>
              <a:gd name="connsiteY46" fmla="*/ 4447989 h 5229819"/>
              <a:gd name="connsiteX47" fmla="*/ 3154526 w 3154526"/>
              <a:gd name="connsiteY47" fmla="*/ 4543354 h 5229819"/>
              <a:gd name="connsiteX48" fmla="*/ 3094526 w 3154526"/>
              <a:gd name="connsiteY48" fmla="*/ 4521621 h 5229819"/>
              <a:gd name="connsiteX49" fmla="*/ 2985083 w 3154526"/>
              <a:gd name="connsiteY49" fmla="*/ 4485238 h 5229819"/>
              <a:gd name="connsiteX50" fmla="*/ 2708626 w 3154526"/>
              <a:gd name="connsiteY50" fmla="*/ 4418017 h 5229819"/>
              <a:gd name="connsiteX51" fmla="*/ 2620844 w 3154526"/>
              <a:gd name="connsiteY51" fmla="*/ 4430706 h 5229819"/>
              <a:gd name="connsiteX52" fmla="*/ 2540001 w 3154526"/>
              <a:gd name="connsiteY52" fmla="*/ 4424025 h 5229819"/>
              <a:gd name="connsiteX53" fmla="*/ 1907604 w 3154526"/>
              <a:gd name="connsiteY53" fmla="*/ 4339664 h 5229819"/>
              <a:gd name="connsiteX54" fmla="*/ 1879113 w 3154526"/>
              <a:gd name="connsiteY54" fmla="*/ 4342926 h 5229819"/>
              <a:gd name="connsiteX55" fmla="*/ 1921270 w 3154526"/>
              <a:gd name="connsiteY55" fmla="*/ 4376988 h 5229819"/>
              <a:gd name="connsiteX56" fmla="*/ 2647281 w 3154526"/>
              <a:gd name="connsiteY56" fmla="*/ 4614572 h 5229819"/>
              <a:gd name="connsiteX57" fmla="*/ 3060973 w 3154526"/>
              <a:gd name="connsiteY57" fmla="*/ 4624283 h 5229819"/>
              <a:gd name="connsiteX58" fmla="*/ 3154526 w 3154526"/>
              <a:gd name="connsiteY58" fmla="*/ 4599347 h 5229819"/>
              <a:gd name="connsiteX59" fmla="*/ 3154526 w 3154526"/>
              <a:gd name="connsiteY59" fmla="*/ 4661496 h 5229819"/>
              <a:gd name="connsiteX60" fmla="*/ 3124590 w 3154526"/>
              <a:gd name="connsiteY60" fmla="*/ 4670972 h 5229819"/>
              <a:gd name="connsiteX61" fmla="*/ 2657957 w 3154526"/>
              <a:gd name="connsiteY61" fmla="*/ 4674486 h 5229819"/>
              <a:gd name="connsiteX62" fmla="*/ 1891952 w 3154526"/>
              <a:gd name="connsiteY62" fmla="*/ 4426992 h 5229819"/>
              <a:gd name="connsiteX63" fmla="*/ 1839998 w 3154526"/>
              <a:gd name="connsiteY63" fmla="*/ 4399458 h 5229819"/>
              <a:gd name="connsiteX64" fmla="*/ 1897411 w 3154526"/>
              <a:gd name="connsiteY64" fmla="*/ 4275071 h 5229819"/>
              <a:gd name="connsiteX65" fmla="*/ 2271660 w 3154526"/>
              <a:gd name="connsiteY65" fmla="*/ 4202654 h 5229819"/>
              <a:gd name="connsiteX66" fmla="*/ 2860369 w 3154526"/>
              <a:gd name="connsiteY66" fmla="*/ 4283351 h 5229819"/>
              <a:gd name="connsiteX67" fmla="*/ 2986729 w 3154526"/>
              <a:gd name="connsiteY67" fmla="*/ 4338210 h 5229819"/>
              <a:gd name="connsiteX68" fmla="*/ 2815025 w 3154526"/>
              <a:gd name="connsiteY68" fmla="*/ 4191559 h 5229819"/>
              <a:gd name="connsiteX69" fmla="*/ 2550431 w 3154526"/>
              <a:gd name="connsiteY69" fmla="*/ 3844543 h 5229819"/>
              <a:gd name="connsiteX70" fmla="*/ 2629101 w 3154526"/>
              <a:gd name="connsiteY70" fmla="*/ 3729983 h 5229819"/>
              <a:gd name="connsiteX71" fmla="*/ 2911098 w 3154526"/>
              <a:gd name="connsiteY71" fmla="*/ 3440435 h 5229819"/>
              <a:gd name="connsiteX72" fmla="*/ 2828048 w 3154526"/>
              <a:gd name="connsiteY72" fmla="*/ 3443932 h 5229819"/>
              <a:gd name="connsiteX73" fmla="*/ 2509409 w 3154526"/>
              <a:gd name="connsiteY73" fmla="*/ 3495655 h 5229819"/>
              <a:gd name="connsiteX74" fmla="*/ 2147895 w 3154526"/>
              <a:gd name="connsiteY74" fmla="*/ 3514483 h 5229819"/>
              <a:gd name="connsiteX75" fmla="*/ 2003552 w 3154526"/>
              <a:gd name="connsiteY75" fmla="*/ 3520439 h 5229819"/>
              <a:gd name="connsiteX76" fmla="*/ 2246830 w 3154526"/>
              <a:gd name="connsiteY76" fmla="*/ 3622276 h 5229819"/>
              <a:gd name="connsiteX77" fmla="*/ 2835671 w 3154526"/>
              <a:gd name="connsiteY77" fmla="*/ 3548747 h 5229819"/>
              <a:gd name="connsiteX78" fmla="*/ 2998953 w 3154526"/>
              <a:gd name="connsiteY78" fmla="*/ 3464237 h 5229819"/>
              <a:gd name="connsiteX79" fmla="*/ 2995075 w 3154526"/>
              <a:gd name="connsiteY79" fmla="*/ 3442088 h 5229819"/>
              <a:gd name="connsiteX80" fmla="*/ 2911098 w 3154526"/>
              <a:gd name="connsiteY80" fmla="*/ 3440435 h 5229819"/>
              <a:gd name="connsiteX81" fmla="*/ 2690666 w 3154526"/>
              <a:gd name="connsiteY81" fmla="*/ 3299672 h 5229819"/>
              <a:gd name="connsiteX82" fmla="*/ 2476905 w 3154526"/>
              <a:gd name="connsiteY82" fmla="*/ 3324782 h 5229819"/>
              <a:gd name="connsiteX83" fmla="*/ 2094849 w 3154526"/>
              <a:gd name="connsiteY83" fmla="*/ 3447220 h 5229819"/>
              <a:gd name="connsiteX84" fmla="*/ 2483888 w 3154526"/>
              <a:gd name="connsiteY84" fmla="*/ 3440295 h 5229819"/>
              <a:gd name="connsiteX85" fmla="*/ 3014076 w 3154526"/>
              <a:gd name="connsiteY85" fmla="*/ 3366305 h 5229819"/>
              <a:gd name="connsiteX86" fmla="*/ 2904378 w 3154526"/>
              <a:gd name="connsiteY86" fmla="*/ 3324561 h 5229819"/>
              <a:gd name="connsiteX87" fmla="*/ 2690666 w 3154526"/>
              <a:gd name="connsiteY87" fmla="*/ 3299672 h 5229819"/>
              <a:gd name="connsiteX88" fmla="*/ 2600173 w 3154526"/>
              <a:gd name="connsiteY88" fmla="*/ 3247414 h 5229819"/>
              <a:gd name="connsiteX89" fmla="*/ 3008079 w 3154526"/>
              <a:gd name="connsiteY89" fmla="*/ 3291395 h 5229819"/>
              <a:gd name="connsiteX90" fmla="*/ 3154526 w 3154526"/>
              <a:gd name="connsiteY90" fmla="*/ 3354047 h 5229819"/>
              <a:gd name="connsiteX91" fmla="*/ 3154526 w 3154526"/>
              <a:gd name="connsiteY91" fmla="*/ 3464030 h 5229819"/>
              <a:gd name="connsiteX92" fmla="*/ 3150012 w 3154526"/>
              <a:gd name="connsiteY92" fmla="*/ 3464430 h 5229819"/>
              <a:gd name="connsiteX93" fmla="*/ 3006185 w 3154526"/>
              <a:gd name="connsiteY93" fmla="*/ 3521395 h 5229819"/>
              <a:gd name="connsiteX94" fmla="*/ 2745224 w 3154526"/>
              <a:gd name="connsiteY94" fmla="*/ 3629721 h 5229819"/>
              <a:gd name="connsiteX95" fmla="*/ 2266244 w 3154526"/>
              <a:gd name="connsiteY95" fmla="*/ 3673727 h 5229819"/>
              <a:gd name="connsiteX96" fmla="*/ 1968615 w 3154526"/>
              <a:gd name="connsiteY96" fmla="*/ 3585320 h 5229819"/>
              <a:gd name="connsiteX97" fmla="*/ 1898396 w 3154526"/>
              <a:gd name="connsiteY97" fmla="*/ 3500287 h 5229819"/>
              <a:gd name="connsiteX98" fmla="*/ 1989083 w 3154526"/>
              <a:gd name="connsiteY98" fmla="*/ 3427016 h 5229819"/>
              <a:gd name="connsiteX99" fmla="*/ 2389567 w 3154526"/>
              <a:gd name="connsiteY99" fmla="*/ 3290809 h 5229819"/>
              <a:gd name="connsiteX100" fmla="*/ 2600173 w 3154526"/>
              <a:gd name="connsiteY100" fmla="*/ 3247414 h 5229819"/>
              <a:gd name="connsiteX101" fmla="*/ 2319352 w 3154526"/>
              <a:gd name="connsiteY101" fmla="*/ 2601737 h 5229819"/>
              <a:gd name="connsiteX102" fmla="*/ 2766163 w 3154526"/>
              <a:gd name="connsiteY102" fmla="*/ 2737145 h 5229819"/>
              <a:gd name="connsiteX103" fmla="*/ 2974746 w 3154526"/>
              <a:gd name="connsiteY103" fmla="*/ 2866399 h 5229819"/>
              <a:gd name="connsiteX104" fmla="*/ 3121568 w 3154526"/>
              <a:gd name="connsiteY104" fmla="*/ 2982134 h 5229819"/>
              <a:gd name="connsiteX105" fmla="*/ 3154526 w 3154526"/>
              <a:gd name="connsiteY105" fmla="*/ 3011886 h 5229819"/>
              <a:gd name="connsiteX106" fmla="*/ 3154526 w 3154526"/>
              <a:gd name="connsiteY106" fmla="*/ 3160319 h 5229819"/>
              <a:gd name="connsiteX107" fmla="*/ 3067546 w 3154526"/>
              <a:gd name="connsiteY107" fmla="*/ 3110720 h 5229819"/>
              <a:gd name="connsiteX108" fmla="*/ 2232937 w 3154526"/>
              <a:gd name="connsiteY108" fmla="*/ 2769088 h 5229819"/>
              <a:gd name="connsiteX109" fmla="*/ 2352619 w 3154526"/>
              <a:gd name="connsiteY109" fmla="*/ 2743180 h 5229819"/>
              <a:gd name="connsiteX110" fmla="*/ 2721589 w 3154526"/>
              <a:gd name="connsiteY110" fmla="*/ 2876160 h 5229819"/>
              <a:gd name="connsiteX111" fmla="*/ 3060914 w 3154526"/>
              <a:gd name="connsiteY111" fmla="*/ 3014259 h 5229819"/>
              <a:gd name="connsiteX112" fmla="*/ 2965264 w 3154526"/>
              <a:gd name="connsiteY112" fmla="*/ 2935323 h 5229819"/>
              <a:gd name="connsiteX113" fmla="*/ 2367226 w 3154526"/>
              <a:gd name="connsiteY113" fmla="*/ 2661486 h 5229819"/>
              <a:gd name="connsiteX114" fmla="*/ 2207259 w 3154526"/>
              <a:gd name="connsiteY114" fmla="*/ 2694665 h 5229819"/>
              <a:gd name="connsiteX115" fmla="*/ 2179723 w 3154526"/>
              <a:gd name="connsiteY115" fmla="*/ 2818255 h 5229819"/>
              <a:gd name="connsiteX116" fmla="*/ 2514888 w 3154526"/>
              <a:gd name="connsiteY116" fmla="*/ 3048475 h 5229819"/>
              <a:gd name="connsiteX117" fmla="*/ 3016861 w 3154526"/>
              <a:gd name="connsiteY117" fmla="*/ 3160740 h 5229819"/>
              <a:gd name="connsiteX118" fmla="*/ 3154526 w 3154526"/>
              <a:gd name="connsiteY118" fmla="*/ 3176279 h 5229819"/>
              <a:gd name="connsiteX119" fmla="*/ 3154526 w 3154526"/>
              <a:gd name="connsiteY119" fmla="*/ 3250361 h 5229819"/>
              <a:gd name="connsiteX120" fmla="*/ 3091307 w 3154526"/>
              <a:gd name="connsiteY120" fmla="*/ 3229805 h 5229819"/>
              <a:gd name="connsiteX121" fmla="*/ 2723879 w 3154526"/>
              <a:gd name="connsiteY121" fmla="*/ 3162709 h 5229819"/>
              <a:gd name="connsiteX122" fmla="*/ 2203034 w 3154526"/>
              <a:gd name="connsiteY122" fmla="*/ 2922890 h 5229819"/>
              <a:gd name="connsiteX123" fmla="*/ 2101110 w 3154526"/>
              <a:gd name="connsiteY123" fmla="*/ 2793332 h 5229819"/>
              <a:gd name="connsiteX124" fmla="*/ 2116325 w 3154526"/>
              <a:gd name="connsiteY124" fmla="*/ 2687419 h 5229819"/>
              <a:gd name="connsiteX125" fmla="*/ 2319352 w 3154526"/>
              <a:gd name="connsiteY125" fmla="*/ 2601737 h 5229819"/>
              <a:gd name="connsiteX126" fmla="*/ 1350946 w 3154526"/>
              <a:gd name="connsiteY126" fmla="*/ 1631006 h 5229819"/>
              <a:gd name="connsiteX127" fmla="*/ 1004901 w 3154526"/>
              <a:gd name="connsiteY127" fmla="*/ 1697258 h 5229819"/>
              <a:gd name="connsiteX128" fmla="*/ 955407 w 3154526"/>
              <a:gd name="connsiteY128" fmla="*/ 1725240 h 5229819"/>
              <a:gd name="connsiteX129" fmla="*/ 1056827 w 3154526"/>
              <a:gd name="connsiteY129" fmla="*/ 1829253 h 5229819"/>
              <a:gd name="connsiteX130" fmla="*/ 1626585 w 3154526"/>
              <a:gd name="connsiteY130" fmla="*/ 2030287 h 5229819"/>
              <a:gd name="connsiteX131" fmla="*/ 2214811 w 3154526"/>
              <a:gd name="connsiteY131" fmla="*/ 2140743 h 5229819"/>
              <a:gd name="connsiteX132" fmla="*/ 2475442 w 3154526"/>
              <a:gd name="connsiteY132" fmla="*/ 2220115 h 5229819"/>
              <a:gd name="connsiteX133" fmla="*/ 1255641 w 3154526"/>
              <a:gd name="connsiteY133" fmla="*/ 1766864 h 5229819"/>
              <a:gd name="connsiteX134" fmla="*/ 1305929 w 3154526"/>
              <a:gd name="connsiteY134" fmla="*/ 1722974 h 5229819"/>
              <a:gd name="connsiteX135" fmla="*/ 2002915 w 3154526"/>
              <a:gd name="connsiteY135" fmla="*/ 1923946 h 5229819"/>
              <a:gd name="connsiteX136" fmla="*/ 2449662 w 3154526"/>
              <a:gd name="connsiteY136" fmla="*/ 2126020 h 5229819"/>
              <a:gd name="connsiteX137" fmla="*/ 2505028 w 3154526"/>
              <a:gd name="connsiteY137" fmla="*/ 2142789 h 5229819"/>
              <a:gd name="connsiteX138" fmla="*/ 2446175 w 3154526"/>
              <a:gd name="connsiteY138" fmla="*/ 2082091 h 5229819"/>
              <a:gd name="connsiteX139" fmla="*/ 2312648 w 3154526"/>
              <a:gd name="connsiteY139" fmla="*/ 1997116 h 5229819"/>
              <a:gd name="connsiteX140" fmla="*/ 1350946 w 3154526"/>
              <a:gd name="connsiteY140" fmla="*/ 1631006 h 5229819"/>
              <a:gd name="connsiteX141" fmla="*/ 2656659 w 3154526"/>
              <a:gd name="connsiteY141" fmla="*/ 1238775 h 5229819"/>
              <a:gd name="connsiteX142" fmla="*/ 2625436 w 3154526"/>
              <a:gd name="connsiteY142" fmla="*/ 1397072 h 5229819"/>
              <a:gd name="connsiteX143" fmla="*/ 2875161 w 3154526"/>
              <a:gd name="connsiteY143" fmla="*/ 2321650 h 5229819"/>
              <a:gd name="connsiteX144" fmla="*/ 2925722 w 3154526"/>
              <a:gd name="connsiteY144" fmla="*/ 2392692 h 5229819"/>
              <a:gd name="connsiteX145" fmla="*/ 2811462 w 3154526"/>
              <a:gd name="connsiteY145" fmla="*/ 1947758 h 5229819"/>
              <a:gd name="connsiteX146" fmla="*/ 2718919 w 3154526"/>
              <a:gd name="connsiteY146" fmla="*/ 1497019 h 5229819"/>
              <a:gd name="connsiteX147" fmla="*/ 2753255 w 3154526"/>
              <a:gd name="connsiteY147" fmla="*/ 1529176 h 5229819"/>
              <a:gd name="connsiteX148" fmla="*/ 2881379 w 3154526"/>
              <a:gd name="connsiteY148" fmla="*/ 2022317 h 5229819"/>
              <a:gd name="connsiteX149" fmla="*/ 2996393 w 3154526"/>
              <a:gd name="connsiteY149" fmla="*/ 2365005 h 5229819"/>
              <a:gd name="connsiteX150" fmla="*/ 3100133 w 3154526"/>
              <a:gd name="connsiteY150" fmla="*/ 2512233 h 5229819"/>
              <a:gd name="connsiteX151" fmla="*/ 3079545 w 3154526"/>
              <a:gd name="connsiteY151" fmla="*/ 1967247 h 5229819"/>
              <a:gd name="connsiteX152" fmla="*/ 2899475 w 3154526"/>
              <a:gd name="connsiteY152" fmla="*/ 1449951 h 5229819"/>
              <a:gd name="connsiteX153" fmla="*/ 2656659 w 3154526"/>
              <a:gd name="connsiteY153" fmla="*/ 1238775 h 5229819"/>
              <a:gd name="connsiteX154" fmla="*/ 1367798 w 3154526"/>
              <a:gd name="connsiteY154" fmla="*/ 807514 h 5229819"/>
              <a:gd name="connsiteX155" fmla="*/ 1321670 w 3154526"/>
              <a:gd name="connsiteY155" fmla="*/ 812743 h 5229819"/>
              <a:gd name="connsiteX156" fmla="*/ 1326427 w 3154526"/>
              <a:gd name="connsiteY156" fmla="*/ 995044 h 5229819"/>
              <a:gd name="connsiteX157" fmla="*/ 1646715 w 3154526"/>
              <a:gd name="connsiteY157" fmla="*/ 1403714 h 5229819"/>
              <a:gd name="connsiteX158" fmla="*/ 1699020 w 3154526"/>
              <a:gd name="connsiteY158" fmla="*/ 1462003 h 5229819"/>
              <a:gd name="connsiteX159" fmla="*/ 2128129 w 3154526"/>
              <a:gd name="connsiteY159" fmla="*/ 1776540 h 5229819"/>
              <a:gd name="connsiteX160" fmla="*/ 2153908 w 3154526"/>
              <a:gd name="connsiteY160" fmla="*/ 1776925 h 5229819"/>
              <a:gd name="connsiteX161" fmla="*/ 1447891 w 3154526"/>
              <a:gd name="connsiteY161" fmla="*/ 949010 h 5229819"/>
              <a:gd name="connsiteX162" fmla="*/ 1451500 w 3154526"/>
              <a:gd name="connsiteY162" fmla="*/ 904772 h 5229819"/>
              <a:gd name="connsiteX163" fmla="*/ 1824226 w 3154526"/>
              <a:gd name="connsiteY163" fmla="*/ 1311217 h 5229819"/>
              <a:gd name="connsiteX164" fmla="*/ 2204689 w 3154526"/>
              <a:gd name="connsiteY164" fmla="*/ 1730927 h 5229819"/>
              <a:gd name="connsiteX165" fmla="*/ 1890667 w 3154526"/>
              <a:gd name="connsiteY165" fmla="*/ 1206353 h 5229819"/>
              <a:gd name="connsiteX166" fmla="*/ 1627192 w 3154526"/>
              <a:gd name="connsiteY166" fmla="*/ 933479 h 5229819"/>
              <a:gd name="connsiteX167" fmla="*/ 1367798 w 3154526"/>
              <a:gd name="connsiteY167" fmla="*/ 807514 h 5229819"/>
              <a:gd name="connsiteX168" fmla="*/ 283580 w 3154526"/>
              <a:gd name="connsiteY168" fmla="*/ 681216 h 5229819"/>
              <a:gd name="connsiteX169" fmla="*/ 110348 w 3154526"/>
              <a:gd name="connsiteY169" fmla="*/ 708025 h 5229819"/>
              <a:gd name="connsiteX170" fmla="*/ 85723 w 3154526"/>
              <a:gd name="connsiteY170" fmla="*/ 819576 h 5229819"/>
              <a:gd name="connsiteX171" fmla="*/ 199932 w 3154526"/>
              <a:gd name="connsiteY171" fmla="*/ 893664 h 5229819"/>
              <a:gd name="connsiteX172" fmla="*/ 740736 w 3154526"/>
              <a:gd name="connsiteY172" fmla="*/ 1064235 h 5229819"/>
              <a:gd name="connsiteX173" fmla="*/ 1110528 w 3154526"/>
              <a:gd name="connsiteY173" fmla="*/ 1146285 h 5229819"/>
              <a:gd name="connsiteX174" fmla="*/ 459412 w 3154526"/>
              <a:gd name="connsiteY174" fmla="*/ 885372 h 5229819"/>
              <a:gd name="connsiteX175" fmla="*/ 543138 w 3154526"/>
              <a:gd name="connsiteY175" fmla="*/ 845601 h 5229819"/>
              <a:gd name="connsiteX176" fmla="*/ 910153 w 3154526"/>
              <a:gd name="connsiteY176" fmla="*/ 948610 h 5229819"/>
              <a:gd name="connsiteX177" fmla="*/ 966399 w 3154526"/>
              <a:gd name="connsiteY177" fmla="*/ 962382 h 5229819"/>
              <a:gd name="connsiteX178" fmla="*/ 283580 w 3154526"/>
              <a:gd name="connsiteY178" fmla="*/ 681216 h 5229819"/>
              <a:gd name="connsiteX179" fmla="*/ 1590373 w 3154526"/>
              <a:gd name="connsiteY179" fmla="*/ 207352 h 5229819"/>
              <a:gd name="connsiteX180" fmla="*/ 1849000 w 3154526"/>
              <a:gd name="connsiteY180" fmla="*/ 1052202 h 5229819"/>
              <a:gd name="connsiteX181" fmla="*/ 1897521 w 3154526"/>
              <a:gd name="connsiteY181" fmla="*/ 1104633 h 5229819"/>
              <a:gd name="connsiteX182" fmla="*/ 1590373 w 3154526"/>
              <a:gd name="connsiteY182" fmla="*/ 207352 h 5229819"/>
              <a:gd name="connsiteX183" fmla="*/ 1477590 w 3154526"/>
              <a:gd name="connsiteY183" fmla="*/ 196987 h 5229819"/>
              <a:gd name="connsiteX184" fmla="*/ 1734197 w 3154526"/>
              <a:gd name="connsiteY184" fmla="*/ 915385 h 5229819"/>
              <a:gd name="connsiteX185" fmla="*/ 1477590 w 3154526"/>
              <a:gd name="connsiteY185" fmla="*/ 196987 h 5229819"/>
              <a:gd name="connsiteX186" fmla="*/ 1520807 w 3154526"/>
              <a:gd name="connsiteY186" fmla="*/ 401 h 5229819"/>
              <a:gd name="connsiteX187" fmla="*/ 1959261 w 3154526"/>
              <a:gd name="connsiteY187" fmla="*/ 1004279 h 5229819"/>
              <a:gd name="connsiteX188" fmla="*/ 1999831 w 3154526"/>
              <a:gd name="connsiteY188" fmla="*/ 1233302 h 5229819"/>
              <a:gd name="connsiteX189" fmla="*/ 2119085 w 3154526"/>
              <a:gd name="connsiteY189" fmla="*/ 1423964 h 5229819"/>
              <a:gd name="connsiteX190" fmla="*/ 2335471 w 3154526"/>
              <a:gd name="connsiteY190" fmla="*/ 1850384 h 5229819"/>
              <a:gd name="connsiteX191" fmla="*/ 2392591 w 3154526"/>
              <a:gd name="connsiteY191" fmla="*/ 1951489 h 5229819"/>
              <a:gd name="connsiteX192" fmla="*/ 2748943 w 3154526"/>
              <a:gd name="connsiteY192" fmla="*/ 2303364 h 5229819"/>
              <a:gd name="connsiteX193" fmla="*/ 2806241 w 3154526"/>
              <a:gd name="connsiteY193" fmla="*/ 2339964 h 5229819"/>
              <a:gd name="connsiteX194" fmla="*/ 2679338 w 3154526"/>
              <a:gd name="connsiteY194" fmla="*/ 2010074 h 5229819"/>
              <a:gd name="connsiteX195" fmla="*/ 2606989 w 3154526"/>
              <a:gd name="connsiteY195" fmla="*/ 1775538 h 5229819"/>
              <a:gd name="connsiteX196" fmla="*/ 2582155 w 3154526"/>
              <a:gd name="connsiteY196" fmla="*/ 1309760 h 5229819"/>
              <a:gd name="connsiteX197" fmla="*/ 2592851 w 3154526"/>
              <a:gd name="connsiteY197" fmla="*/ 1261833 h 5229819"/>
              <a:gd name="connsiteX198" fmla="*/ 2718128 w 3154526"/>
              <a:gd name="connsiteY198" fmla="*/ 1210907 h 5229819"/>
              <a:gd name="connsiteX199" fmla="*/ 2951511 w 3154526"/>
              <a:gd name="connsiteY199" fmla="*/ 1441852 h 5229819"/>
              <a:gd name="connsiteX200" fmla="*/ 3144770 w 3154526"/>
              <a:gd name="connsiteY200" fmla="*/ 2025597 h 5229819"/>
              <a:gd name="connsiteX201" fmla="*/ 3154526 w 3154526"/>
              <a:gd name="connsiteY201" fmla="*/ 2110676 h 5229819"/>
              <a:gd name="connsiteX202" fmla="*/ 3154526 w 3154526"/>
              <a:gd name="connsiteY202" fmla="*/ 2821253 h 5229819"/>
              <a:gd name="connsiteX203" fmla="*/ 2760231 w 3154526"/>
              <a:gd name="connsiteY203" fmla="*/ 2387604 h 5229819"/>
              <a:gd name="connsiteX204" fmla="*/ 2690109 w 3154526"/>
              <a:gd name="connsiteY204" fmla="*/ 2343136 h 5229819"/>
              <a:gd name="connsiteX205" fmla="*/ 2584945 w 3154526"/>
              <a:gd name="connsiteY205" fmla="*/ 2319604 h 5229819"/>
              <a:gd name="connsiteX206" fmla="*/ 2476459 w 3154526"/>
              <a:gd name="connsiteY206" fmla="*/ 2274585 h 5229819"/>
              <a:gd name="connsiteX207" fmla="*/ 1635021 w 3154526"/>
              <a:gd name="connsiteY207" fmla="*/ 2080790 h 5229819"/>
              <a:gd name="connsiteX208" fmla="*/ 994284 w 3154526"/>
              <a:gd name="connsiteY208" fmla="*/ 1848426 h 5229819"/>
              <a:gd name="connsiteX209" fmla="*/ 900907 w 3154526"/>
              <a:gd name="connsiteY209" fmla="*/ 1722986 h 5229819"/>
              <a:gd name="connsiteX210" fmla="*/ 1019942 w 3154526"/>
              <a:gd name="connsiteY210" fmla="*/ 1634959 h 5229819"/>
              <a:gd name="connsiteX211" fmla="*/ 1436756 w 3154526"/>
              <a:gd name="connsiteY211" fmla="*/ 1581585 h 5229819"/>
              <a:gd name="connsiteX212" fmla="*/ 1745065 w 3154526"/>
              <a:gd name="connsiteY212" fmla="*/ 1615304 h 5229819"/>
              <a:gd name="connsiteX213" fmla="*/ 1601192 w 3154526"/>
              <a:gd name="connsiteY213" fmla="*/ 1445865 h 5229819"/>
              <a:gd name="connsiteX214" fmla="*/ 1401935 w 3154526"/>
              <a:gd name="connsiteY214" fmla="*/ 1322332 h 5229819"/>
              <a:gd name="connsiteX215" fmla="*/ 1350058 w 3154526"/>
              <a:gd name="connsiteY215" fmla="*/ 1304329 h 5229819"/>
              <a:gd name="connsiteX216" fmla="*/ 1196299 w 3154526"/>
              <a:gd name="connsiteY216" fmla="*/ 1267380 h 5229819"/>
              <a:gd name="connsiteX217" fmla="*/ 1010774 w 3154526"/>
              <a:gd name="connsiteY217" fmla="*/ 1183133 h 5229819"/>
              <a:gd name="connsiteX218" fmla="*/ 762606 w 3154526"/>
              <a:gd name="connsiteY218" fmla="*/ 1122658 h 5229819"/>
              <a:gd name="connsiteX219" fmla="*/ 154893 w 3154526"/>
              <a:gd name="connsiteY219" fmla="*/ 930327 h 5229819"/>
              <a:gd name="connsiteX220" fmla="*/ 41348 w 3154526"/>
              <a:gd name="connsiteY220" fmla="*/ 855682 h 5229819"/>
              <a:gd name="connsiteX221" fmla="*/ 71618 w 3154526"/>
              <a:gd name="connsiteY221" fmla="*/ 669959 h 5229819"/>
              <a:gd name="connsiteX222" fmla="*/ 192882 w 3154526"/>
              <a:gd name="connsiteY222" fmla="*/ 633126 h 5229819"/>
              <a:gd name="connsiteX223" fmla="*/ 753661 w 3154526"/>
              <a:gd name="connsiteY223" fmla="*/ 741211 h 5229819"/>
              <a:gd name="connsiteX224" fmla="*/ 1255776 w 3154526"/>
              <a:gd name="connsiteY224" fmla="*/ 1147472 h 5229819"/>
              <a:gd name="connsiteX225" fmla="*/ 1455766 w 3154526"/>
              <a:gd name="connsiteY225" fmla="*/ 1276598 h 5229819"/>
              <a:gd name="connsiteX226" fmla="*/ 1288932 w 3154526"/>
              <a:gd name="connsiteY226" fmla="*/ 1033280 h 5229819"/>
              <a:gd name="connsiteX227" fmla="*/ 1232411 w 3154526"/>
              <a:gd name="connsiteY227" fmla="*/ 880301 h 5229819"/>
              <a:gd name="connsiteX228" fmla="*/ 1384570 w 3154526"/>
              <a:gd name="connsiteY228" fmla="*/ 733996 h 5229819"/>
              <a:gd name="connsiteX229" fmla="*/ 1507746 w 3154526"/>
              <a:gd name="connsiteY229" fmla="*/ 755398 h 5229819"/>
              <a:gd name="connsiteX230" fmla="*/ 1477350 w 3154526"/>
              <a:gd name="connsiteY230" fmla="*/ 678725 h 5229819"/>
              <a:gd name="connsiteX231" fmla="*/ 1417151 w 3154526"/>
              <a:gd name="connsiteY231" fmla="*/ 168105 h 5229819"/>
              <a:gd name="connsiteX232" fmla="*/ 1520807 w 3154526"/>
              <a:gd name="connsiteY232"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Lst>
            <a:rect l="l" t="t" r="r" b="b"/>
            <a:pathLst>
              <a:path w="3154526" h="5229819">
                <a:moveTo>
                  <a:pt x="2984957" y="4764199"/>
                </a:moveTo>
                <a:cubicBezTo>
                  <a:pt x="3018240" y="4767408"/>
                  <a:pt x="3051712" y="4773969"/>
                  <a:pt x="3085247" y="4783935"/>
                </a:cubicBezTo>
                <a:lnTo>
                  <a:pt x="3154526" y="4805985"/>
                </a:lnTo>
                <a:lnTo>
                  <a:pt x="3154526" y="4854317"/>
                </a:lnTo>
                <a:lnTo>
                  <a:pt x="3077489" y="4835342"/>
                </a:lnTo>
                <a:cubicBezTo>
                  <a:pt x="3033509" y="4827066"/>
                  <a:pt x="2989112" y="4821557"/>
                  <a:pt x="2943802" y="4819637"/>
                </a:cubicBezTo>
                <a:cubicBezTo>
                  <a:pt x="2893293" y="4817421"/>
                  <a:pt x="2839830" y="4831234"/>
                  <a:pt x="2790751" y="4847576"/>
                </a:cubicBezTo>
                <a:cubicBezTo>
                  <a:pt x="2669496" y="4887789"/>
                  <a:pt x="2461044" y="5000040"/>
                  <a:pt x="2434897" y="5031577"/>
                </a:cubicBezTo>
                <a:cubicBezTo>
                  <a:pt x="2484364" y="5038618"/>
                  <a:pt x="2785484" y="4986917"/>
                  <a:pt x="2951768" y="4976098"/>
                </a:cubicBezTo>
                <a:lnTo>
                  <a:pt x="3154526" y="4968709"/>
                </a:lnTo>
                <a:lnTo>
                  <a:pt x="3154526" y="5031765"/>
                </a:lnTo>
                <a:lnTo>
                  <a:pt x="3014835" y="5034301"/>
                </a:lnTo>
                <a:cubicBezTo>
                  <a:pt x="2710439" y="5051677"/>
                  <a:pt x="2441583" y="5097943"/>
                  <a:pt x="2393353" y="5115550"/>
                </a:cubicBezTo>
                <a:cubicBezTo>
                  <a:pt x="2431157" y="5160603"/>
                  <a:pt x="2707409" y="5188478"/>
                  <a:pt x="2867479" y="5174972"/>
                </a:cubicBezTo>
                <a:lnTo>
                  <a:pt x="3154526" y="5146324"/>
                </a:lnTo>
                <a:lnTo>
                  <a:pt x="3154526" y="5195560"/>
                </a:lnTo>
                <a:lnTo>
                  <a:pt x="2893424" y="5222073"/>
                </a:ln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29101" y="3729983"/>
                </a:moveTo>
                <a:cubicBezTo>
                  <a:pt x="2661589" y="3730947"/>
                  <a:pt x="2697073" y="3732787"/>
                  <a:pt x="2725377" y="3746294"/>
                </a:cubicBezTo>
                <a:cubicBezTo>
                  <a:pt x="2822777" y="3791583"/>
                  <a:pt x="2920786" y="3836926"/>
                  <a:pt x="3013384" y="3891324"/>
                </a:cubicBezTo>
                <a:lnTo>
                  <a:pt x="3154526" y="3990464"/>
                </a:lnTo>
                <a:lnTo>
                  <a:pt x="3154526" y="4060395"/>
                </a:lnTo>
                <a:lnTo>
                  <a:pt x="3036403" y="3972021"/>
                </a:lnTo>
                <a:cubicBezTo>
                  <a:pt x="2907615" y="3883525"/>
                  <a:pt x="2779554" y="3819455"/>
                  <a:pt x="2688997" y="3810128"/>
                </a:cubicBezTo>
                <a:cubicBezTo>
                  <a:pt x="2831670" y="3941058"/>
                  <a:pt x="2937046" y="4076752"/>
                  <a:pt x="3092476" y="4164235"/>
                </a:cubicBezTo>
                <a:lnTo>
                  <a:pt x="3154526" y="4207256"/>
                </a:lnTo>
                <a:lnTo>
                  <a:pt x="3154526" y="4417507"/>
                </a:lnTo>
                <a:lnTo>
                  <a:pt x="3087942" y="4378606"/>
                </a:lnTo>
                <a:cubicBezTo>
                  <a:pt x="3102143" y="4394351"/>
                  <a:pt x="3115996" y="4410565"/>
                  <a:pt x="3130359" y="4425849"/>
                </a:cubicBezTo>
                <a:lnTo>
                  <a:pt x="3154526" y="4447989"/>
                </a:lnTo>
                <a:lnTo>
                  <a:pt x="3154526" y="4543354"/>
                </a:lnTo>
                <a:lnTo>
                  <a:pt x="3094526" y="4521621"/>
                </a:lnTo>
                <a:cubicBezTo>
                  <a:pt x="3058315" y="4508467"/>
                  <a:pt x="3021946" y="449579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785895" y="4647295"/>
                  <a:pt x="2924346" y="4650622"/>
                  <a:pt x="3060973" y="4624283"/>
                </a:cubicBezTo>
                <a:lnTo>
                  <a:pt x="3154526" y="4599347"/>
                </a:lnTo>
                <a:lnTo>
                  <a:pt x="3154526" y="4661496"/>
                </a:lnTo>
                <a:lnTo>
                  <a:pt x="3124590" y="4670972"/>
                </a:lnTo>
                <a:cubicBezTo>
                  <a:pt x="2971313" y="4708028"/>
                  <a:pt x="2814417" y="4711286"/>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600173" y="3247414"/>
                </a:moveTo>
                <a:cubicBezTo>
                  <a:pt x="2739107" y="3233347"/>
                  <a:pt x="2875094" y="3248675"/>
                  <a:pt x="3008079" y="3291395"/>
                </a:cubicBezTo>
                <a:lnTo>
                  <a:pt x="3154526" y="3354047"/>
                </a:lnTo>
                <a:lnTo>
                  <a:pt x="3154526" y="3464030"/>
                </a:lnTo>
                <a:lnTo>
                  <a:pt x="3150012" y="3464430"/>
                </a:lnTo>
                <a:cubicBezTo>
                  <a:pt x="3100914" y="3475356"/>
                  <a:pt x="3052436" y="3493594"/>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460502" y="3268829"/>
                  <a:pt x="2530706" y="3254447"/>
                  <a:pt x="2600173" y="3247414"/>
                </a:cubicBezTo>
                <a:close/>
                <a:moveTo>
                  <a:pt x="2319352" y="2601737"/>
                </a:moveTo>
                <a:cubicBezTo>
                  <a:pt x="2479864" y="2611004"/>
                  <a:pt x="2629308" y="2651575"/>
                  <a:pt x="2766163" y="2737145"/>
                </a:cubicBezTo>
                <a:cubicBezTo>
                  <a:pt x="2835451" y="2780619"/>
                  <a:pt x="2910653" y="2816308"/>
                  <a:pt x="2974746" y="2866399"/>
                </a:cubicBezTo>
                <a:cubicBezTo>
                  <a:pt x="3023787" y="2904282"/>
                  <a:pt x="3073991" y="2942035"/>
                  <a:pt x="3121568" y="2982134"/>
                </a:cubicBezTo>
                <a:lnTo>
                  <a:pt x="3154526" y="3011886"/>
                </a:lnTo>
                <a:lnTo>
                  <a:pt x="3154526" y="3160319"/>
                </a:lnTo>
                <a:lnTo>
                  <a:pt x="3067546" y="3110720"/>
                </a:lnTo>
                <a:cubicBezTo>
                  <a:pt x="2761030" y="2947917"/>
                  <a:pt x="2322476" y="2787314"/>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675451" y="3114433"/>
                  <a:pt x="2844900" y="3140546"/>
                  <a:pt x="3016861" y="3160740"/>
                </a:cubicBezTo>
                <a:lnTo>
                  <a:pt x="3154526" y="3176279"/>
                </a:lnTo>
                <a:lnTo>
                  <a:pt x="3154526" y="3250361"/>
                </a:lnTo>
                <a:lnTo>
                  <a:pt x="3091307" y="3229805"/>
                </a:ln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38773" y="1630286"/>
                  <a:pt x="3113633" y="1822140"/>
                  <a:pt x="3144770" y="2025597"/>
                </a:cubicBezTo>
                <a:lnTo>
                  <a:pt x="3154526" y="2110676"/>
                </a:lnTo>
                <a:lnTo>
                  <a:pt x="3154526" y="2821253"/>
                </a:lnTo>
                <a:lnTo>
                  <a:pt x="2760231" y="2387604"/>
                </a:ln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accent4">
              <a:lumMod val="60000"/>
              <a:lumOff val="40000"/>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pic>
        <p:nvPicPr>
          <p:cNvPr id="6" name="Graphic 5">
            <a:extLst>
              <a:ext uri="{FF2B5EF4-FFF2-40B4-BE49-F238E27FC236}">
                <a16:creationId xmlns:a16="http://schemas.microsoft.com/office/drawing/2014/main" id="{7CB19B63-2AAF-E86D-D7F1-B659DB36B5AC}"/>
              </a:ext>
              <a:ext uri="{C183D7F6-B498-43B3-948B-1728B52AA6E4}">
                <adec:decorative xmlns:adec="http://schemas.microsoft.com/office/drawing/2017/decorative" val="1"/>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rcRect l="27188"/>
          <a:stretch>
            <a:fillRect/>
          </a:stretch>
        </p:blipFill>
        <p:spPr>
          <a:xfrm>
            <a:off x="-1" y="2673019"/>
            <a:ext cx="1697023" cy="1898712"/>
          </a:xfrm>
          <a:custGeom>
            <a:avLst/>
            <a:gdLst>
              <a:gd name="connsiteX0" fmla="*/ 0 w 1697023"/>
              <a:gd name="connsiteY0" fmla="*/ 0 h 1898712"/>
              <a:gd name="connsiteX1" fmla="*/ 1697023 w 1697023"/>
              <a:gd name="connsiteY1" fmla="*/ 0 h 1898712"/>
              <a:gd name="connsiteX2" fmla="*/ 1697023 w 1697023"/>
              <a:gd name="connsiteY2" fmla="*/ 1898712 h 1898712"/>
              <a:gd name="connsiteX3" fmla="*/ 0 w 1697023"/>
              <a:gd name="connsiteY3" fmla="*/ 1898712 h 1898712"/>
            </a:gdLst>
            <a:ahLst/>
            <a:cxnLst>
              <a:cxn ang="0">
                <a:pos x="connsiteX0" y="connsiteY0"/>
              </a:cxn>
              <a:cxn ang="0">
                <a:pos x="connsiteX1" y="connsiteY1"/>
              </a:cxn>
              <a:cxn ang="0">
                <a:pos x="connsiteX2" y="connsiteY2"/>
              </a:cxn>
              <a:cxn ang="0">
                <a:pos x="connsiteX3" y="connsiteY3"/>
              </a:cxn>
            </a:cxnLst>
            <a:rect l="l" t="t" r="r" b="b"/>
            <a:pathLst>
              <a:path w="1697023" h="1898712">
                <a:moveTo>
                  <a:pt x="0" y="0"/>
                </a:moveTo>
                <a:lnTo>
                  <a:pt x="1697023" y="0"/>
                </a:lnTo>
                <a:lnTo>
                  <a:pt x="1697023" y="1898712"/>
                </a:lnTo>
                <a:lnTo>
                  <a:pt x="0" y="1898712"/>
                </a:lnTo>
                <a:close/>
              </a:path>
            </a:pathLst>
          </a:custGeom>
        </p:spPr>
      </p:pic>
      <p:sp>
        <p:nvSpPr>
          <p:cNvPr id="22" name="Freeform: Shape 21">
            <a:extLst>
              <a:ext uri="{FF2B5EF4-FFF2-40B4-BE49-F238E27FC236}">
                <a16:creationId xmlns:a16="http://schemas.microsoft.com/office/drawing/2014/main" id="{83712F38-4391-A499-56E2-8F095A506D08}"/>
              </a:ext>
              <a:ext uri="{C183D7F6-B498-43B3-948B-1728B52AA6E4}">
                <adec:decorative xmlns:adec="http://schemas.microsoft.com/office/drawing/2017/decorative" val="1"/>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914400" y="914400"/>
            <a:ext cx="10360152" cy="2843784"/>
          </a:xfrm>
        </p:spPr>
        <p:txBody>
          <a:bodyPr anchor="b" anchorCtr="0"/>
          <a:lstStyle>
            <a:lvl1pPr algn="ctr">
              <a:defRPr sz="4800" cap="none" baseline="0">
                <a:latin typeface="+mj-lt"/>
              </a:defRPr>
            </a:lvl1pPr>
          </a:lstStyle>
          <a:p>
            <a:r>
              <a:rPr lang="en-US"/>
              <a:t>click to add title</a:t>
            </a:r>
          </a:p>
        </p:txBody>
      </p:sp>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hasCustomPrompt="1"/>
          </p:nvPr>
        </p:nvSpPr>
        <p:spPr>
          <a:xfrm>
            <a:off x="2041114" y="3825875"/>
            <a:ext cx="8109772" cy="2644775"/>
          </a:xfrm>
        </p:spPr>
        <p:txBody>
          <a:bodyPr>
            <a:normAutofit/>
          </a:bodyPr>
          <a:lstStyle>
            <a:lvl1pPr marL="0" indent="0" algn="ctr">
              <a:lnSpc>
                <a:spcPct val="100000"/>
              </a:lnSpc>
              <a:spcBef>
                <a:spcPts val="0"/>
              </a:spcBef>
              <a:buNone/>
              <a:defRPr sz="2400" cap="all" baseline="0"/>
            </a:lvl1pPr>
          </a:lstStyle>
          <a:p>
            <a:pPr lvl="0"/>
            <a:r>
              <a:rPr lang="en-US"/>
              <a:t>Click to add text</a:t>
            </a:r>
          </a:p>
        </p:txBody>
      </p:sp>
    </p:spTree>
    <p:extLst>
      <p:ext uri="{BB962C8B-B14F-4D97-AF65-F5344CB8AC3E}">
        <p14:creationId xmlns:p14="http://schemas.microsoft.com/office/powerpoint/2010/main" val="256327151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able 1">
    <p:bg>
      <p:bgPr>
        <a:solidFill>
          <a:schemeClr val="bg2"/>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179F09D-FCEF-2378-FD6D-390137D19D7F}"/>
              </a:ext>
            </a:extLst>
          </p:cNvPr>
          <p:cNvSpPr>
            <a:spLocks noGrp="1"/>
          </p:cNvSpPr>
          <p:nvPr>
            <p:ph type="title" hasCustomPrompt="1"/>
          </p:nvPr>
        </p:nvSpPr>
        <p:spPr>
          <a:xfrm>
            <a:off x="914400" y="914400"/>
            <a:ext cx="10360152" cy="914400"/>
          </a:xfrm>
        </p:spPr>
        <p:txBody>
          <a:bodyPr anchor="b" anchorCtr="0"/>
          <a:lstStyle>
            <a:lvl1pPr>
              <a:defRPr sz="3200"/>
            </a:lvl1pPr>
          </a:lstStyle>
          <a:p>
            <a:r>
              <a:rPr lang="en-US"/>
              <a:t>click to add title</a:t>
            </a:r>
          </a:p>
        </p:txBody>
      </p:sp>
      <p:sp>
        <p:nvSpPr>
          <p:cNvPr id="2" name="Content Placeholder 6">
            <a:extLst>
              <a:ext uri="{FF2B5EF4-FFF2-40B4-BE49-F238E27FC236}">
                <a16:creationId xmlns:a16="http://schemas.microsoft.com/office/drawing/2014/main" id="{43E2AC72-73DB-7038-4867-55751103F51A}"/>
              </a:ext>
            </a:extLst>
          </p:cNvPr>
          <p:cNvSpPr>
            <a:spLocks noGrp="1"/>
          </p:cNvSpPr>
          <p:nvPr>
            <p:ph sz="quarter" idx="11"/>
          </p:nvPr>
        </p:nvSpPr>
        <p:spPr>
          <a:xfrm>
            <a:off x="914400"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6">
            <a:extLst>
              <a:ext uri="{FF2B5EF4-FFF2-40B4-BE49-F238E27FC236}">
                <a16:creationId xmlns:a16="http://schemas.microsoft.com/office/drawing/2014/main" id="{C4B21F26-677B-015C-5D71-238B3798DF57}"/>
              </a:ext>
            </a:extLst>
          </p:cNvPr>
          <p:cNvSpPr>
            <a:spLocks noGrp="1"/>
          </p:cNvSpPr>
          <p:nvPr>
            <p:ph sz="quarter" idx="12"/>
          </p:nvPr>
        </p:nvSpPr>
        <p:spPr>
          <a:xfrm>
            <a:off x="6357747"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reeform 6">
            <a:extLst>
              <a:ext uri="{FF2B5EF4-FFF2-40B4-BE49-F238E27FC236}">
                <a16:creationId xmlns:a16="http://schemas.microsoft.com/office/drawing/2014/main" id="{A3F1B258-8FBC-06A8-3A1F-466CEEDBBEF2}"/>
              </a:ext>
              <a:ext uri="{C183D7F6-B498-43B3-948B-1728B52AA6E4}">
                <adec:decorative xmlns:adec="http://schemas.microsoft.com/office/drawing/2017/decorative" val="1"/>
              </a:ext>
            </a:extLst>
          </p:cNvPr>
          <p:cNvSpPr/>
          <p:nvPr userDrawn="1"/>
        </p:nvSpPr>
        <p:spPr>
          <a:xfrm>
            <a:off x="0" y="5879804"/>
            <a:ext cx="4707470" cy="978196"/>
          </a:xfrm>
          <a:custGeom>
            <a:avLst/>
            <a:gdLst>
              <a:gd name="connsiteX0" fmla="*/ 4059737 w 4707470"/>
              <a:gd name="connsiteY0" fmla="*/ 967990 h 978196"/>
              <a:gd name="connsiteX1" fmla="*/ 4058450 w 4707470"/>
              <a:gd name="connsiteY1" fmla="*/ 978196 h 978196"/>
              <a:gd name="connsiteX2" fmla="*/ 4010063 w 4707470"/>
              <a:gd name="connsiteY2" fmla="*/ 978196 h 978196"/>
              <a:gd name="connsiteX3" fmla="*/ 0 w 4707470"/>
              <a:gd name="connsiteY3" fmla="*/ 488477 h 978196"/>
              <a:gd name="connsiteX4" fmla="*/ 72049 w 4707470"/>
              <a:gd name="connsiteY4" fmla="*/ 656791 h 978196"/>
              <a:gd name="connsiteX5" fmla="*/ 206640 w 4707470"/>
              <a:gd name="connsiteY5" fmla="*/ 886509 h 978196"/>
              <a:gd name="connsiteX6" fmla="*/ 272042 w 4707470"/>
              <a:gd name="connsiteY6" fmla="*/ 978196 h 978196"/>
              <a:gd name="connsiteX7" fmla="*/ 184579 w 4707470"/>
              <a:gd name="connsiteY7" fmla="*/ 978196 h 978196"/>
              <a:gd name="connsiteX8" fmla="*/ 149828 w 4707470"/>
              <a:gd name="connsiteY8" fmla="*/ 932137 h 978196"/>
              <a:gd name="connsiteX9" fmla="*/ 29898 w 4707470"/>
              <a:gd name="connsiteY9" fmla="*/ 726361 h 978196"/>
              <a:gd name="connsiteX10" fmla="*/ 0 w 4707470"/>
              <a:gd name="connsiteY10" fmla="*/ 659079 h 978196"/>
              <a:gd name="connsiteX11" fmla="*/ 2427853 w 4707470"/>
              <a:gd name="connsiteY11" fmla="*/ 69987 h 978196"/>
              <a:gd name="connsiteX12" fmla="*/ 2017693 w 4707470"/>
              <a:gd name="connsiteY12" fmla="*/ 122737 h 978196"/>
              <a:gd name="connsiteX13" fmla="*/ 1217707 w 4707470"/>
              <a:gd name="connsiteY13" fmla="*/ 266029 h 978196"/>
              <a:gd name="connsiteX14" fmla="*/ 848303 w 4707470"/>
              <a:gd name="connsiteY14" fmla="*/ 292389 h 978196"/>
              <a:gd name="connsiteX15" fmla="*/ 2617347 w 4707470"/>
              <a:gd name="connsiteY15" fmla="*/ 268805 h 978196"/>
              <a:gd name="connsiteX16" fmla="*/ 2575151 w 4707470"/>
              <a:gd name="connsiteY16" fmla="*/ 346132 h 978196"/>
              <a:gd name="connsiteX17" fmla="*/ 1592825 w 4707470"/>
              <a:gd name="connsiteY17" fmla="*/ 430392 h 978196"/>
              <a:gd name="connsiteX18" fmla="*/ 927202 w 4707470"/>
              <a:gd name="connsiteY18" fmla="*/ 395014 h 978196"/>
              <a:gd name="connsiteX19" fmla="*/ 848774 w 4707470"/>
              <a:gd name="connsiteY19" fmla="*/ 400725 h 978196"/>
              <a:gd name="connsiteX20" fmla="*/ 953198 w 4707470"/>
              <a:gd name="connsiteY20" fmla="*/ 446968 h 978196"/>
              <a:gd name="connsiteX21" fmla="*/ 1164217 w 4707470"/>
              <a:gd name="connsiteY21" fmla="*/ 487531 h 978196"/>
              <a:gd name="connsiteX22" fmla="*/ 2563251 w 4707470"/>
              <a:gd name="connsiteY22" fmla="*/ 479630 h 978196"/>
              <a:gd name="connsiteX23" fmla="*/ 2969415 w 4707470"/>
              <a:gd name="connsiteY23" fmla="*/ 235206 h 978196"/>
              <a:gd name="connsiteX24" fmla="*/ 3018419 w 4707470"/>
              <a:gd name="connsiteY24" fmla="*/ 177666 h 978196"/>
              <a:gd name="connsiteX25" fmla="*/ 2838754 w 4707470"/>
              <a:gd name="connsiteY25" fmla="*/ 98695 h 978196"/>
              <a:gd name="connsiteX26" fmla="*/ 2427853 w 4707470"/>
              <a:gd name="connsiteY26" fmla="*/ 69987 h 978196"/>
              <a:gd name="connsiteX27" fmla="*/ 2444158 w 4707470"/>
              <a:gd name="connsiteY27" fmla="*/ 387 h 978196"/>
              <a:gd name="connsiteX28" fmla="*/ 2908628 w 4707470"/>
              <a:gd name="connsiteY28" fmla="*/ 45735 h 978196"/>
              <a:gd name="connsiteX29" fmla="*/ 3088619 w 4707470"/>
              <a:gd name="connsiteY29" fmla="*/ 154653 h 978196"/>
              <a:gd name="connsiteX30" fmla="*/ 2980945 w 4707470"/>
              <a:gd name="connsiteY30" fmla="*/ 318333 h 978196"/>
              <a:gd name="connsiteX31" fmla="*/ 2478738 w 4707470"/>
              <a:gd name="connsiteY31" fmla="*/ 580498 h 978196"/>
              <a:gd name="connsiteX32" fmla="*/ 2071312 w 4707470"/>
              <a:gd name="connsiteY32" fmla="*/ 685100 h 978196"/>
              <a:gd name="connsiteX33" fmla="*/ 2336932 w 4707470"/>
              <a:gd name="connsiteY33" fmla="*/ 823834 h 978196"/>
              <a:gd name="connsiteX34" fmla="*/ 2650218 w 4707470"/>
              <a:gd name="connsiteY34" fmla="*/ 880372 h 978196"/>
              <a:gd name="connsiteX35" fmla="*/ 2724828 w 4707470"/>
              <a:gd name="connsiteY35" fmla="*/ 877816 h 978196"/>
              <a:gd name="connsiteX36" fmla="*/ 2937906 w 4707470"/>
              <a:gd name="connsiteY36" fmla="*/ 850216 h 978196"/>
              <a:gd name="connsiteX37" fmla="*/ 3214489 w 4707470"/>
              <a:gd name="connsiteY37" fmla="*/ 865310 h 978196"/>
              <a:gd name="connsiteX38" fmla="*/ 3558811 w 4707470"/>
              <a:gd name="connsiteY38" fmla="*/ 821783 h 978196"/>
              <a:gd name="connsiteX39" fmla="*/ 4423716 w 4707470"/>
              <a:gd name="connsiteY39" fmla="*/ 769182 h 978196"/>
              <a:gd name="connsiteX40" fmla="*/ 4604328 w 4707470"/>
              <a:gd name="connsiteY40" fmla="*/ 806587 h 978196"/>
              <a:gd name="connsiteX41" fmla="*/ 4700071 w 4707470"/>
              <a:gd name="connsiteY41" fmla="*/ 978164 h 978196"/>
              <a:gd name="connsiteX42" fmla="*/ 4700051 w 4707470"/>
              <a:gd name="connsiteY42" fmla="*/ 978196 h 978196"/>
              <a:gd name="connsiteX43" fmla="*/ 4626911 w 4707470"/>
              <a:gd name="connsiteY43" fmla="*/ 978196 h 978196"/>
              <a:gd name="connsiteX44" fmla="*/ 4634858 w 4707470"/>
              <a:gd name="connsiteY44" fmla="*/ 938205 h 978196"/>
              <a:gd name="connsiteX45" fmla="*/ 4565805 w 4707470"/>
              <a:gd name="connsiteY45" fmla="*/ 871619 h 978196"/>
              <a:gd name="connsiteX46" fmla="*/ 4384624 w 4707470"/>
              <a:gd name="connsiteY46" fmla="*/ 835208 h 978196"/>
              <a:gd name="connsiteX47" fmla="*/ 4191174 w 4707470"/>
              <a:gd name="connsiteY47" fmla="*/ 828605 h 978196"/>
              <a:gd name="connsiteX48" fmla="*/ 3615233 w 4707470"/>
              <a:gd name="connsiteY48" fmla="*/ 882733 h 978196"/>
              <a:gd name="connsiteX49" fmla="*/ 3106122 w 4707470"/>
              <a:gd name="connsiteY49" fmla="*/ 957428 h 978196"/>
              <a:gd name="connsiteX50" fmla="*/ 3167669 w 4707470"/>
              <a:gd name="connsiteY50" fmla="*/ 978196 h 978196"/>
              <a:gd name="connsiteX51" fmla="*/ 2761995 w 4707470"/>
              <a:gd name="connsiteY51" fmla="*/ 978196 h 978196"/>
              <a:gd name="connsiteX52" fmla="*/ 2604435 w 4707470"/>
              <a:gd name="connsiteY52" fmla="*/ 961624 h 978196"/>
              <a:gd name="connsiteX53" fmla="*/ 2629619 w 4707470"/>
              <a:gd name="connsiteY53" fmla="*/ 978196 h 978196"/>
              <a:gd name="connsiteX54" fmla="*/ 2442177 w 4707470"/>
              <a:gd name="connsiteY54" fmla="*/ 978196 h 978196"/>
              <a:gd name="connsiteX55" fmla="*/ 2299922 w 4707470"/>
              <a:gd name="connsiteY55" fmla="*/ 896786 h 978196"/>
              <a:gd name="connsiteX56" fmla="*/ 2204982 w 4707470"/>
              <a:gd name="connsiteY56" fmla="*/ 850389 h 978196"/>
              <a:gd name="connsiteX57" fmla="*/ 1506483 w 4707470"/>
              <a:gd name="connsiteY57" fmla="*/ 669446 h 978196"/>
              <a:gd name="connsiteX58" fmla="*/ 1473612 w 4707470"/>
              <a:gd name="connsiteY58" fmla="*/ 681163 h 978196"/>
              <a:gd name="connsiteX59" fmla="*/ 1855475 w 4707470"/>
              <a:gd name="connsiteY59" fmla="*/ 879104 h 978196"/>
              <a:gd name="connsiteX60" fmla="*/ 2046452 w 4707470"/>
              <a:gd name="connsiteY60" fmla="*/ 978196 h 978196"/>
              <a:gd name="connsiteX61" fmla="*/ 1905580 w 4707470"/>
              <a:gd name="connsiteY61" fmla="*/ 978196 h 978196"/>
              <a:gd name="connsiteX62" fmla="*/ 1792576 w 4707470"/>
              <a:gd name="connsiteY62" fmla="*/ 917483 h 978196"/>
              <a:gd name="connsiteX63" fmla="*/ 1431825 w 4707470"/>
              <a:gd name="connsiteY63" fmla="*/ 761296 h 978196"/>
              <a:gd name="connsiteX64" fmla="*/ 1584066 w 4707470"/>
              <a:gd name="connsiteY64" fmla="*/ 912806 h 978196"/>
              <a:gd name="connsiteX65" fmla="*/ 1665294 w 4707470"/>
              <a:gd name="connsiteY65" fmla="*/ 978196 h 978196"/>
              <a:gd name="connsiteX66" fmla="*/ 1530478 w 4707470"/>
              <a:gd name="connsiteY66" fmla="*/ 978196 h 978196"/>
              <a:gd name="connsiteX67" fmla="*/ 1433502 w 4707470"/>
              <a:gd name="connsiteY67" fmla="*/ 903764 h 978196"/>
              <a:gd name="connsiteX68" fmla="*/ 1207351 w 4707470"/>
              <a:gd name="connsiteY68" fmla="*/ 677361 h 978196"/>
              <a:gd name="connsiteX69" fmla="*/ 1085279 w 4707470"/>
              <a:gd name="connsiteY69" fmla="*/ 580996 h 978196"/>
              <a:gd name="connsiteX70" fmla="*/ 460678 w 4707470"/>
              <a:gd name="connsiteY70" fmla="*/ 320100 h 978196"/>
              <a:gd name="connsiteX71" fmla="*/ 370062 w 4707470"/>
              <a:gd name="connsiteY71" fmla="*/ 302529 h 978196"/>
              <a:gd name="connsiteX72" fmla="*/ 692974 w 4707470"/>
              <a:gd name="connsiteY72" fmla="*/ 645063 h 978196"/>
              <a:gd name="connsiteX73" fmla="*/ 899891 w 4707470"/>
              <a:gd name="connsiteY73" fmla="*/ 897040 h 978196"/>
              <a:gd name="connsiteX74" fmla="*/ 958299 w 4707470"/>
              <a:gd name="connsiteY74" fmla="*/ 978196 h 978196"/>
              <a:gd name="connsiteX75" fmla="*/ 856593 w 4707470"/>
              <a:gd name="connsiteY75" fmla="*/ 978196 h 978196"/>
              <a:gd name="connsiteX76" fmla="*/ 745097 w 4707470"/>
              <a:gd name="connsiteY76" fmla="*/ 814331 h 978196"/>
              <a:gd name="connsiteX77" fmla="*/ 291682 w 4707470"/>
              <a:gd name="connsiteY77" fmla="*/ 357455 h 978196"/>
              <a:gd name="connsiteX78" fmla="*/ 192689 w 4707470"/>
              <a:gd name="connsiteY78" fmla="*/ 294672 h 978196"/>
              <a:gd name="connsiteX79" fmla="*/ 556080 w 4707470"/>
              <a:gd name="connsiteY79" fmla="*/ 783560 h 978196"/>
              <a:gd name="connsiteX80" fmla="*/ 645779 w 4707470"/>
              <a:gd name="connsiteY80" fmla="*/ 904799 h 978196"/>
              <a:gd name="connsiteX81" fmla="*/ 703943 w 4707470"/>
              <a:gd name="connsiteY81" fmla="*/ 978196 h 978196"/>
              <a:gd name="connsiteX82" fmla="*/ 621039 w 4707470"/>
              <a:gd name="connsiteY82" fmla="*/ 978196 h 978196"/>
              <a:gd name="connsiteX83" fmla="*/ 430820 w 4707470"/>
              <a:gd name="connsiteY83" fmla="*/ 725635 h 978196"/>
              <a:gd name="connsiteX84" fmla="*/ 116693 w 4707470"/>
              <a:gd name="connsiteY84" fmla="*/ 361863 h 978196"/>
              <a:gd name="connsiteX85" fmla="*/ 50540 w 4707470"/>
              <a:gd name="connsiteY85" fmla="*/ 310444 h 978196"/>
              <a:gd name="connsiteX86" fmla="*/ 0 w 4707470"/>
              <a:gd name="connsiteY86" fmla="*/ 281606 h 978196"/>
              <a:gd name="connsiteX87" fmla="*/ 0 w 4707470"/>
              <a:gd name="connsiteY87" fmla="*/ 27934 h 978196"/>
              <a:gd name="connsiteX88" fmla="*/ 404992 w 4707470"/>
              <a:gd name="connsiteY88" fmla="*/ 222649 h 978196"/>
              <a:gd name="connsiteX89" fmla="*/ 515732 w 4707470"/>
              <a:gd name="connsiteY89" fmla="*/ 243759 h 978196"/>
              <a:gd name="connsiteX90" fmla="*/ 660613 w 4707470"/>
              <a:gd name="connsiteY90" fmla="*/ 222758 h 978196"/>
              <a:gd name="connsiteX91" fmla="*/ 820261 w 4707470"/>
              <a:gd name="connsiteY91" fmla="*/ 226406 h 978196"/>
              <a:gd name="connsiteX92" fmla="*/ 1982193 w 4707470"/>
              <a:gd name="connsiteY92" fmla="*/ 65102 h 978196"/>
              <a:gd name="connsiteX93" fmla="*/ 2444158 w 4707470"/>
              <a:gd name="connsiteY93" fmla="*/ 387 h 978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4707470" h="978196">
                <a:moveTo>
                  <a:pt x="4059737" y="967990"/>
                </a:moveTo>
                <a:lnTo>
                  <a:pt x="4058450" y="978196"/>
                </a:lnTo>
                <a:lnTo>
                  <a:pt x="4010063" y="978196"/>
                </a:lnTo>
                <a:close/>
                <a:moveTo>
                  <a:pt x="0" y="488477"/>
                </a:moveTo>
                <a:lnTo>
                  <a:pt x="72049" y="656791"/>
                </a:lnTo>
                <a:cubicBezTo>
                  <a:pt x="112356" y="736092"/>
                  <a:pt x="157416" y="812383"/>
                  <a:pt x="206640" y="886509"/>
                </a:cubicBezTo>
                <a:lnTo>
                  <a:pt x="272042" y="978196"/>
                </a:lnTo>
                <a:lnTo>
                  <a:pt x="184579" y="978196"/>
                </a:lnTo>
                <a:lnTo>
                  <a:pt x="149828" y="932137"/>
                </a:lnTo>
                <a:cubicBezTo>
                  <a:pt x="105705" y="866449"/>
                  <a:pt x="65433" y="798062"/>
                  <a:pt x="29898" y="726361"/>
                </a:cubicBezTo>
                <a:lnTo>
                  <a:pt x="0" y="659079"/>
                </a:lnTo>
                <a:close/>
                <a:moveTo>
                  <a:pt x="2427853" y="69987"/>
                </a:moveTo>
                <a:cubicBezTo>
                  <a:pt x="2291111" y="74991"/>
                  <a:pt x="2154491" y="93572"/>
                  <a:pt x="2017693" y="122737"/>
                </a:cubicBezTo>
                <a:cubicBezTo>
                  <a:pt x="1752602" y="179100"/>
                  <a:pt x="1485359" y="223967"/>
                  <a:pt x="1217707" y="266029"/>
                </a:cubicBezTo>
                <a:cubicBezTo>
                  <a:pt x="1096073" y="285102"/>
                  <a:pt x="971859" y="284040"/>
                  <a:pt x="848303" y="292389"/>
                </a:cubicBezTo>
                <a:cubicBezTo>
                  <a:pt x="1439836" y="418622"/>
                  <a:pt x="2029550" y="374317"/>
                  <a:pt x="2617347" y="268805"/>
                </a:cubicBezTo>
                <a:cubicBezTo>
                  <a:pt x="2641249" y="326771"/>
                  <a:pt x="2615591" y="342307"/>
                  <a:pt x="2575151" y="346132"/>
                </a:cubicBezTo>
                <a:cubicBezTo>
                  <a:pt x="2247929" y="377355"/>
                  <a:pt x="1924500" y="450069"/>
                  <a:pt x="1592825" y="430392"/>
                </a:cubicBezTo>
                <a:cubicBezTo>
                  <a:pt x="1370927" y="417078"/>
                  <a:pt x="1148922" y="406294"/>
                  <a:pt x="927202" y="395014"/>
                </a:cubicBezTo>
                <a:cubicBezTo>
                  <a:pt x="910915" y="394154"/>
                  <a:pt x="894471" y="397096"/>
                  <a:pt x="848774" y="400725"/>
                </a:cubicBezTo>
                <a:cubicBezTo>
                  <a:pt x="901706" y="425523"/>
                  <a:pt x="935512" y="454429"/>
                  <a:pt x="953198" y="446968"/>
                </a:cubicBezTo>
                <a:cubicBezTo>
                  <a:pt x="1036787" y="412276"/>
                  <a:pt x="1094166" y="469201"/>
                  <a:pt x="1164217" y="487531"/>
                </a:cubicBezTo>
                <a:cubicBezTo>
                  <a:pt x="1630611" y="609624"/>
                  <a:pt x="2097381" y="672370"/>
                  <a:pt x="2563251" y="479630"/>
                </a:cubicBezTo>
                <a:cubicBezTo>
                  <a:pt x="2711940" y="417930"/>
                  <a:pt x="2850184" y="341634"/>
                  <a:pt x="2969415" y="235206"/>
                </a:cubicBezTo>
                <a:cubicBezTo>
                  <a:pt x="2988272" y="218657"/>
                  <a:pt x="3002084" y="196846"/>
                  <a:pt x="3018419" y="177666"/>
                </a:cubicBezTo>
                <a:cubicBezTo>
                  <a:pt x="2974427" y="109062"/>
                  <a:pt x="2900669" y="110127"/>
                  <a:pt x="2838754" y="98695"/>
                </a:cubicBezTo>
                <a:cubicBezTo>
                  <a:pt x="2701463" y="73555"/>
                  <a:pt x="2564596" y="64983"/>
                  <a:pt x="2427853" y="69987"/>
                </a:cubicBezTo>
                <a:close/>
                <a:moveTo>
                  <a:pt x="2444158" y="387"/>
                </a:moveTo>
                <a:cubicBezTo>
                  <a:pt x="2598755" y="-2686"/>
                  <a:pt x="2753769" y="12585"/>
                  <a:pt x="2908628" y="45735"/>
                </a:cubicBezTo>
                <a:cubicBezTo>
                  <a:pt x="2979068" y="61036"/>
                  <a:pt x="3068206" y="63586"/>
                  <a:pt x="3088619" y="154653"/>
                </a:cubicBezTo>
                <a:cubicBezTo>
                  <a:pt x="3107235" y="238296"/>
                  <a:pt x="3033824" y="275143"/>
                  <a:pt x="2980945" y="318333"/>
                </a:cubicBezTo>
                <a:cubicBezTo>
                  <a:pt x="2832679" y="439156"/>
                  <a:pt x="2663731" y="525726"/>
                  <a:pt x="2478738" y="580498"/>
                </a:cubicBezTo>
                <a:cubicBezTo>
                  <a:pt x="2349171" y="619318"/>
                  <a:pt x="2216315" y="648629"/>
                  <a:pt x="2071312" y="685100"/>
                </a:cubicBezTo>
                <a:cubicBezTo>
                  <a:pt x="2167354" y="736612"/>
                  <a:pt x="2247592" y="794640"/>
                  <a:pt x="2336932" y="823834"/>
                </a:cubicBezTo>
                <a:cubicBezTo>
                  <a:pt x="2436398" y="856448"/>
                  <a:pt x="2545092" y="863529"/>
                  <a:pt x="2650218" y="880372"/>
                </a:cubicBezTo>
                <a:cubicBezTo>
                  <a:pt x="2674799" y="884329"/>
                  <a:pt x="2712701" y="890811"/>
                  <a:pt x="2724828" y="877816"/>
                </a:cubicBezTo>
                <a:cubicBezTo>
                  <a:pt x="2790257" y="811500"/>
                  <a:pt x="2864697" y="844453"/>
                  <a:pt x="2937906" y="850216"/>
                </a:cubicBezTo>
                <a:cubicBezTo>
                  <a:pt x="3030260" y="857706"/>
                  <a:pt x="3122919" y="870533"/>
                  <a:pt x="3214489" y="865310"/>
                </a:cubicBezTo>
                <a:cubicBezTo>
                  <a:pt x="3330052" y="859201"/>
                  <a:pt x="3444369" y="838841"/>
                  <a:pt x="3558811" y="821783"/>
                </a:cubicBezTo>
                <a:cubicBezTo>
                  <a:pt x="3845661" y="780181"/>
                  <a:pt x="4132816" y="743918"/>
                  <a:pt x="4423716" y="769182"/>
                </a:cubicBezTo>
                <a:cubicBezTo>
                  <a:pt x="4485096" y="774506"/>
                  <a:pt x="4549229" y="783231"/>
                  <a:pt x="4604328" y="806587"/>
                </a:cubicBezTo>
                <a:cubicBezTo>
                  <a:pt x="4690279" y="842884"/>
                  <a:pt x="4723749" y="908909"/>
                  <a:pt x="4700071" y="978164"/>
                </a:cubicBezTo>
                <a:lnTo>
                  <a:pt x="4700051" y="978196"/>
                </a:lnTo>
                <a:lnTo>
                  <a:pt x="4626911" y="978196"/>
                </a:lnTo>
                <a:lnTo>
                  <a:pt x="4634858" y="938205"/>
                </a:lnTo>
                <a:cubicBezTo>
                  <a:pt x="4630586" y="912076"/>
                  <a:pt x="4607226" y="888378"/>
                  <a:pt x="4565805" y="871619"/>
                </a:cubicBezTo>
                <a:cubicBezTo>
                  <a:pt x="4510139" y="849256"/>
                  <a:pt x="4446290" y="840035"/>
                  <a:pt x="4384624" y="835208"/>
                </a:cubicBezTo>
                <a:cubicBezTo>
                  <a:pt x="4319945" y="830079"/>
                  <a:pt x="4255480" y="828097"/>
                  <a:pt x="4191174" y="828605"/>
                </a:cubicBezTo>
                <a:cubicBezTo>
                  <a:pt x="3998255" y="830132"/>
                  <a:pt x="3806768" y="854079"/>
                  <a:pt x="3615233" y="882733"/>
                </a:cubicBezTo>
                <a:cubicBezTo>
                  <a:pt x="3445683" y="908144"/>
                  <a:pt x="3275903" y="932786"/>
                  <a:pt x="3106122" y="957428"/>
                </a:cubicBezTo>
                <a:lnTo>
                  <a:pt x="3167669" y="978196"/>
                </a:lnTo>
                <a:lnTo>
                  <a:pt x="2761995" y="978196"/>
                </a:lnTo>
                <a:lnTo>
                  <a:pt x="2604435" y="961624"/>
                </a:lnTo>
                <a:lnTo>
                  <a:pt x="2629619" y="978196"/>
                </a:lnTo>
                <a:lnTo>
                  <a:pt x="2442177" y="978196"/>
                </a:lnTo>
                <a:lnTo>
                  <a:pt x="2299922" y="896786"/>
                </a:lnTo>
                <a:cubicBezTo>
                  <a:pt x="2269582" y="879425"/>
                  <a:pt x="2233101" y="870458"/>
                  <a:pt x="2204982" y="850389"/>
                </a:cubicBezTo>
                <a:cubicBezTo>
                  <a:pt x="1996636" y="701859"/>
                  <a:pt x="1747975" y="698964"/>
                  <a:pt x="1506483" y="669446"/>
                </a:cubicBezTo>
                <a:cubicBezTo>
                  <a:pt x="1499680" y="668433"/>
                  <a:pt x="1491530" y="674471"/>
                  <a:pt x="1473612" y="681163"/>
                </a:cubicBezTo>
                <a:cubicBezTo>
                  <a:pt x="1584414" y="738551"/>
                  <a:pt x="1717391" y="807480"/>
                  <a:pt x="1855475" y="879104"/>
                </a:cubicBezTo>
                <a:lnTo>
                  <a:pt x="2046452" y="978196"/>
                </a:lnTo>
                <a:lnTo>
                  <a:pt x="1905580" y="978196"/>
                </a:lnTo>
                <a:lnTo>
                  <a:pt x="1792576" y="917483"/>
                </a:lnTo>
                <a:cubicBezTo>
                  <a:pt x="1679817" y="860435"/>
                  <a:pt x="1561557" y="806703"/>
                  <a:pt x="1431825" y="761296"/>
                </a:cubicBezTo>
                <a:cubicBezTo>
                  <a:pt x="1481070" y="816016"/>
                  <a:pt x="1531868" y="866260"/>
                  <a:pt x="1584066" y="912806"/>
                </a:cubicBezTo>
                <a:lnTo>
                  <a:pt x="1665294" y="978196"/>
                </a:lnTo>
                <a:lnTo>
                  <a:pt x="1530478" y="978196"/>
                </a:lnTo>
                <a:lnTo>
                  <a:pt x="1433502" y="903764"/>
                </a:lnTo>
                <a:cubicBezTo>
                  <a:pt x="1350827" y="836355"/>
                  <a:pt x="1273396" y="763147"/>
                  <a:pt x="1207351" y="677361"/>
                </a:cubicBezTo>
                <a:cubicBezTo>
                  <a:pt x="1176883" y="637924"/>
                  <a:pt x="1132082" y="601252"/>
                  <a:pt x="1085279" y="580996"/>
                </a:cubicBezTo>
                <a:cubicBezTo>
                  <a:pt x="878724" y="490371"/>
                  <a:pt x="669558" y="405484"/>
                  <a:pt x="460678" y="320100"/>
                </a:cubicBezTo>
                <a:cubicBezTo>
                  <a:pt x="434018" y="309216"/>
                  <a:pt x="402475" y="308044"/>
                  <a:pt x="370062" y="302529"/>
                </a:cubicBezTo>
                <a:cubicBezTo>
                  <a:pt x="481234" y="420306"/>
                  <a:pt x="590097" y="530386"/>
                  <a:pt x="692974" y="645063"/>
                </a:cubicBezTo>
                <a:cubicBezTo>
                  <a:pt x="765403" y="726140"/>
                  <a:pt x="828829" y="814746"/>
                  <a:pt x="899891" y="897040"/>
                </a:cubicBezTo>
                <a:lnTo>
                  <a:pt x="958299" y="978196"/>
                </a:lnTo>
                <a:lnTo>
                  <a:pt x="856593" y="978196"/>
                </a:lnTo>
                <a:lnTo>
                  <a:pt x="745097" y="814331"/>
                </a:lnTo>
                <a:cubicBezTo>
                  <a:pt x="613951" y="647709"/>
                  <a:pt x="460119" y="497146"/>
                  <a:pt x="291682" y="357455"/>
                </a:cubicBezTo>
                <a:cubicBezTo>
                  <a:pt x="262176" y="332767"/>
                  <a:pt x="225781" y="315434"/>
                  <a:pt x="192689" y="294672"/>
                </a:cubicBezTo>
                <a:cubicBezTo>
                  <a:pt x="315383" y="458030"/>
                  <a:pt x="444112" y="615525"/>
                  <a:pt x="556080" y="783560"/>
                </a:cubicBezTo>
                <a:cubicBezTo>
                  <a:pt x="583885" y="825308"/>
                  <a:pt x="614448" y="865239"/>
                  <a:pt x="645779" y="904799"/>
                </a:cubicBezTo>
                <a:lnTo>
                  <a:pt x="703943" y="978196"/>
                </a:lnTo>
                <a:lnTo>
                  <a:pt x="621039" y="978196"/>
                </a:lnTo>
                <a:lnTo>
                  <a:pt x="430820" y="725635"/>
                </a:lnTo>
                <a:cubicBezTo>
                  <a:pt x="332361" y="599705"/>
                  <a:pt x="227971" y="477107"/>
                  <a:pt x="116693" y="361863"/>
                </a:cubicBezTo>
                <a:cubicBezTo>
                  <a:pt x="97667" y="342321"/>
                  <a:pt x="75253" y="325899"/>
                  <a:pt x="50540" y="310444"/>
                </a:cubicBezTo>
                <a:lnTo>
                  <a:pt x="0" y="281606"/>
                </a:lnTo>
                <a:lnTo>
                  <a:pt x="0" y="27934"/>
                </a:lnTo>
                <a:lnTo>
                  <a:pt x="404992" y="222649"/>
                </a:lnTo>
                <a:cubicBezTo>
                  <a:pt x="439327" y="238892"/>
                  <a:pt x="505719" y="256578"/>
                  <a:pt x="515732" y="243759"/>
                </a:cubicBezTo>
                <a:cubicBezTo>
                  <a:pt x="561414" y="183812"/>
                  <a:pt x="612911" y="224031"/>
                  <a:pt x="660613" y="222758"/>
                </a:cubicBezTo>
                <a:cubicBezTo>
                  <a:pt x="713858" y="221185"/>
                  <a:pt x="767194" y="230016"/>
                  <a:pt x="820261" y="226406"/>
                </a:cubicBezTo>
                <a:cubicBezTo>
                  <a:pt x="1211492" y="200602"/>
                  <a:pt x="1601548" y="165118"/>
                  <a:pt x="1982193" y="65102"/>
                </a:cubicBezTo>
                <a:cubicBezTo>
                  <a:pt x="2135382" y="24877"/>
                  <a:pt x="2289561" y="3461"/>
                  <a:pt x="2444158" y="387"/>
                </a:cubicBezTo>
                <a:close/>
              </a:path>
            </a:pathLst>
          </a:custGeom>
          <a:solidFill>
            <a:schemeClr val="tx1">
              <a:alpha val="5303"/>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2" name="Freeform 11">
            <a:extLst>
              <a:ext uri="{FF2B5EF4-FFF2-40B4-BE49-F238E27FC236}">
                <a16:creationId xmlns:a16="http://schemas.microsoft.com/office/drawing/2014/main" id="{8BAD4AF0-64CE-5C0E-5440-00F8FC6B3194}"/>
              </a:ext>
              <a:ext uri="{C183D7F6-B498-43B3-948B-1728B52AA6E4}">
                <adec:decorative xmlns:adec="http://schemas.microsoft.com/office/drawing/2017/decorative" val="1"/>
              </a:ext>
            </a:extLst>
          </p:cNvPr>
          <p:cNvSpPr/>
          <p:nvPr userDrawn="1"/>
        </p:nvSpPr>
        <p:spPr>
          <a:xfrm rot="10800000">
            <a:off x="9012497" y="1"/>
            <a:ext cx="3179502" cy="2726160"/>
          </a:xfrm>
          <a:custGeom>
            <a:avLst/>
            <a:gdLst>
              <a:gd name="connsiteX0" fmla="*/ 3179502 w 3179502"/>
              <a:gd name="connsiteY0" fmla="*/ 2726160 h 2726160"/>
              <a:gd name="connsiteX1" fmla="*/ 0 w 3179502"/>
              <a:gd name="connsiteY1" fmla="*/ 2726160 h 2726160"/>
              <a:gd name="connsiteX2" fmla="*/ 0 w 3179502"/>
              <a:gd name="connsiteY2" fmla="*/ 0 h 2726160"/>
              <a:gd name="connsiteX3" fmla="*/ 129375 w 3179502"/>
              <a:gd name="connsiteY3" fmla="*/ 158091 h 2726160"/>
              <a:gd name="connsiteX4" fmla="*/ 274052 w 3179502"/>
              <a:gd name="connsiteY4" fmla="*/ 461243 h 2726160"/>
              <a:gd name="connsiteX5" fmla="*/ 676050 w 3179502"/>
              <a:gd name="connsiteY5" fmla="*/ 1070337 h 2726160"/>
              <a:gd name="connsiteX6" fmla="*/ 1232482 w 3179502"/>
              <a:gd name="connsiteY6" fmla="*/ 1409578 h 2726160"/>
              <a:gd name="connsiteX7" fmla="*/ 1759030 w 3179502"/>
              <a:gd name="connsiteY7" fmla="*/ 1583520 h 2726160"/>
              <a:gd name="connsiteX8" fmla="*/ 3147865 w 3179502"/>
              <a:gd name="connsiteY8" fmla="*/ 2609783 h 2726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79502" h="2726160">
                <a:moveTo>
                  <a:pt x="3179502" y="2726160"/>
                </a:moveTo>
                <a:lnTo>
                  <a:pt x="0" y="2726160"/>
                </a:lnTo>
                <a:lnTo>
                  <a:pt x="0" y="0"/>
                </a:lnTo>
                <a:lnTo>
                  <a:pt x="129375" y="158091"/>
                </a:lnTo>
                <a:cubicBezTo>
                  <a:pt x="193985" y="253821"/>
                  <a:pt x="231912" y="358034"/>
                  <a:pt x="274052" y="461243"/>
                </a:cubicBezTo>
                <a:cubicBezTo>
                  <a:pt x="365069" y="684357"/>
                  <a:pt x="488042" y="892708"/>
                  <a:pt x="676050" y="1070337"/>
                </a:cubicBezTo>
                <a:cubicBezTo>
                  <a:pt x="834276" y="1219941"/>
                  <a:pt x="1024083" y="1327091"/>
                  <a:pt x="1232482" y="1409578"/>
                </a:cubicBezTo>
                <a:cubicBezTo>
                  <a:pt x="1465209" y="1501688"/>
                  <a:pt x="1609854" y="1540036"/>
                  <a:pt x="1759030" y="1583520"/>
                </a:cubicBezTo>
                <a:cubicBezTo>
                  <a:pt x="1924825" y="1631826"/>
                  <a:pt x="2908440" y="1918621"/>
                  <a:pt x="3147865" y="2609783"/>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Slide Number Placeholder 5">
            <a:extLst>
              <a:ext uri="{FF2B5EF4-FFF2-40B4-BE49-F238E27FC236}">
                <a16:creationId xmlns:a16="http://schemas.microsoft.com/office/drawing/2014/main" id="{03D91060-B9BF-0FA6-BD7C-AF8E38E919D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34979666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bg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DCD020E-88CF-303D-F947-8EE980AC8093}"/>
              </a:ext>
              <a:ext uri="{C183D7F6-B498-43B3-948B-1728B52AA6E4}">
                <adec:decorative xmlns:adec="http://schemas.microsoft.com/office/drawing/2017/decorative" val="1"/>
              </a:ext>
            </a:extLst>
          </p:cNvPr>
          <p:cNvGrpSpPr/>
          <p:nvPr userDrawn="1"/>
        </p:nvGrpSpPr>
        <p:grpSpPr>
          <a:xfrm>
            <a:off x="1" y="1"/>
            <a:ext cx="12192000" cy="6800411"/>
            <a:chOff x="1" y="1"/>
            <a:chExt cx="12192000" cy="6800411"/>
          </a:xfrm>
        </p:grpSpPr>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gr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914400" y="914400"/>
            <a:ext cx="10360152" cy="914400"/>
          </a:xfrm>
        </p:spPr>
        <p:txBody>
          <a:bodyPr anchor="b"/>
          <a:lstStyle>
            <a:lvl1pPr>
              <a:defRPr sz="3200"/>
            </a:lvl1pPr>
          </a:lstStyle>
          <a:p>
            <a:r>
              <a:rPr lang="en-US"/>
              <a:t>click to add title</a:t>
            </a:r>
          </a:p>
        </p:txBody>
      </p:sp>
      <p:sp>
        <p:nvSpPr>
          <p:cNvPr id="10" name="Content Placeholder 6">
            <a:extLst>
              <a:ext uri="{FF2B5EF4-FFF2-40B4-BE49-F238E27FC236}">
                <a16:creationId xmlns:a16="http://schemas.microsoft.com/office/drawing/2014/main" id="{75BC41E0-D44A-D8E0-DC48-F6520F28F71A}"/>
              </a:ext>
            </a:extLst>
          </p:cNvPr>
          <p:cNvSpPr>
            <a:spLocks noGrp="1"/>
          </p:cNvSpPr>
          <p:nvPr>
            <p:ph sz="quarter" idx="13"/>
          </p:nvPr>
        </p:nvSpPr>
        <p:spPr>
          <a:xfrm>
            <a:off x="914399" y="2039112"/>
            <a:ext cx="3364992" cy="3904488"/>
          </a:xfrm>
        </p:spPr>
        <p:txBody>
          <a:bodyPr>
            <a:normAutofit/>
          </a:bodyPr>
          <a:lstStyle>
            <a:lvl1pPr marL="228600" indent="-228600">
              <a:buFont typeface="+mj-lt"/>
              <a:buAutoNum type="arabicPeriod"/>
              <a:defRPr sz="2000"/>
            </a:lvl1pPr>
            <a:lvl2pPr marL="685800" indent="-457200">
              <a:spcBef>
                <a:spcPts val="1000"/>
              </a:spcBef>
              <a:buFont typeface="+mj-lt"/>
              <a:buAutoNum type="alphaLcPeriod"/>
              <a:defRPr sz="2000"/>
            </a:lvl2pPr>
            <a:lvl3pPr marL="914400" indent="-457200">
              <a:spcBef>
                <a:spcPts val="1000"/>
              </a:spcBef>
              <a:buFont typeface="+mj-lt"/>
              <a:buAutoNum type="arabicParenR"/>
              <a:defRPr sz="2000"/>
            </a:lvl3pPr>
            <a:lvl4pPr marL="1143000" indent="-457200">
              <a:spcBef>
                <a:spcPts val="1000"/>
              </a:spcBef>
              <a:buFont typeface="+mj-lt"/>
              <a:buAutoNum type="alphaLcParenR"/>
              <a:defRPr sz="2000"/>
            </a:lvl4pPr>
            <a:lvl5pPr marL="11430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Content Placeholder 6">
            <a:extLst>
              <a:ext uri="{FF2B5EF4-FFF2-40B4-BE49-F238E27FC236}">
                <a16:creationId xmlns:a16="http://schemas.microsoft.com/office/drawing/2014/main" id="{25E9E434-8C66-15D8-D6B1-5DBED995F9B5}"/>
              </a:ext>
            </a:extLst>
          </p:cNvPr>
          <p:cNvSpPr>
            <a:spLocks noGrp="1"/>
          </p:cNvSpPr>
          <p:nvPr>
            <p:ph sz="quarter" idx="12"/>
          </p:nvPr>
        </p:nvSpPr>
        <p:spPr>
          <a:xfrm>
            <a:off x="4743451" y="2039112"/>
            <a:ext cx="6537960"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5">
            <a:extLst>
              <a:ext uri="{FF2B5EF4-FFF2-40B4-BE49-F238E27FC236}">
                <a16:creationId xmlns:a16="http://schemas.microsoft.com/office/drawing/2014/main" id="{0BFE17F0-931A-B121-FFD2-AF3DBB5D6CF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42744094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Title Content and Picture">
    <p:bg>
      <p:bgPr>
        <a:solidFill>
          <a:schemeClr val="bg2"/>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 uri="{C183D7F6-B498-43B3-948B-1728B52AA6E4}">
                <adec:decorative xmlns:adec="http://schemas.microsoft.com/office/drawing/2017/decorative" val="1"/>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30" name="Freeform: Shape 29">
            <a:extLst>
              <a:ext uri="{FF2B5EF4-FFF2-40B4-BE49-F238E27FC236}">
                <a16:creationId xmlns:a16="http://schemas.microsoft.com/office/drawing/2014/main" id="{0972DA96-A413-EF87-50D3-D8EF54FD9F55}"/>
              </a:ext>
              <a:ext uri="{C183D7F6-B498-43B3-948B-1728B52AA6E4}">
                <adec:decorative xmlns:adec="http://schemas.microsoft.com/office/drawing/2017/decorative" val="1"/>
              </a:ext>
            </a:extLst>
          </p:cNvPr>
          <p:cNvSpPr/>
          <p:nvPr userDrawn="1"/>
        </p:nvSpPr>
        <p:spPr>
          <a:xfrm rot="5400000">
            <a:off x="7072129" y="3184875"/>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p:nvPr>
        </p:nvSpPr>
        <p:spPr>
          <a:xfrm>
            <a:off x="914400" y="914400"/>
            <a:ext cx="7534656" cy="914400"/>
          </a:xfrm>
        </p:spPr>
        <p:txBody>
          <a:bodyPr anchor="b" anchorCtr="0"/>
          <a:lstStyle>
            <a:lvl1pPr>
              <a:defRPr sz="3200"/>
            </a:lvl1pPr>
          </a:lstStyle>
          <a:p>
            <a:r>
              <a:rPr lang="en-US"/>
              <a:t>Click to edit Master title style</a:t>
            </a:r>
          </a:p>
        </p:txBody>
      </p:sp>
      <p:sp>
        <p:nvSpPr>
          <p:cNvPr id="3" name="Content Placeholder 6">
            <a:extLst>
              <a:ext uri="{FF2B5EF4-FFF2-40B4-BE49-F238E27FC236}">
                <a16:creationId xmlns:a16="http://schemas.microsoft.com/office/drawing/2014/main" id="{2A01A65B-D54F-AD53-7320-5D272BEC11D3}"/>
              </a:ext>
            </a:extLst>
          </p:cNvPr>
          <p:cNvSpPr>
            <a:spLocks noGrp="1"/>
          </p:cNvSpPr>
          <p:nvPr>
            <p:ph sz="quarter" idx="12"/>
          </p:nvPr>
        </p:nvSpPr>
        <p:spPr>
          <a:xfrm>
            <a:off x="914399" y="2039111"/>
            <a:ext cx="5650992"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Picture Placeholder 4">
            <a:extLst>
              <a:ext uri="{FF2B5EF4-FFF2-40B4-BE49-F238E27FC236}">
                <a16:creationId xmlns:a16="http://schemas.microsoft.com/office/drawing/2014/main" id="{E724DBE4-044A-67D8-93C0-EB245AFBB297}"/>
              </a:ext>
            </a:extLst>
          </p:cNvPr>
          <p:cNvSpPr>
            <a:spLocks noGrp="1"/>
          </p:cNvSpPr>
          <p:nvPr>
            <p:ph type="pic" sz="quarter" idx="10"/>
          </p:nvPr>
        </p:nvSpPr>
        <p:spPr>
          <a:xfrm>
            <a:off x="7623125" y="-20757"/>
            <a:ext cx="4589511" cy="6555026"/>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solidFill>
            <a:schemeClr val="accent3"/>
          </a:solidFill>
          <a:ln>
            <a:noFill/>
          </a:ln>
        </p:spPr>
        <p:txBody>
          <a:bodyPr lIns="182880" tIns="274320" rIns="274320">
            <a:normAutofit/>
          </a:bodyPr>
          <a:lstStyle>
            <a:lvl1pPr marL="0" indent="0" algn="r">
              <a:buNone/>
              <a:defRPr sz="2000"/>
            </a:lvl1pPr>
          </a:lstStyle>
          <a:p>
            <a:r>
              <a:rPr lang="en-US"/>
              <a:t>Click icon to add picture</a:t>
            </a:r>
          </a:p>
        </p:txBody>
      </p:sp>
      <p:sp>
        <p:nvSpPr>
          <p:cNvPr id="6" name="Slide Number Placeholder 5">
            <a:extLst>
              <a:ext uri="{FF2B5EF4-FFF2-40B4-BE49-F238E27FC236}">
                <a16:creationId xmlns:a16="http://schemas.microsoft.com/office/drawing/2014/main" id="{2FA893C5-3725-2BF8-B201-6C4123C13131}"/>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362114971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Title and Two Content 2">
    <p:bg>
      <p:bgPr>
        <a:solidFill>
          <a:schemeClr val="bg2"/>
        </a:solidFill>
        <a:effectLst/>
      </p:bgPr>
    </p:bg>
    <p:spTree>
      <p:nvGrpSpPr>
        <p:cNvPr id="1" name=""/>
        <p:cNvGrpSpPr/>
        <p:nvPr/>
      </p:nvGrpSpPr>
      <p:grpSpPr>
        <a:xfrm>
          <a:off x="0" y="0"/>
          <a:ext cx="0" cy="0"/>
          <a:chOff x="0" y="0"/>
          <a:chExt cx="0" cy="0"/>
        </a:xfrm>
      </p:grpSpPr>
      <p:sp>
        <p:nvSpPr>
          <p:cNvPr id="17" name="Freeform: Shape 51">
            <a:extLst>
              <a:ext uri="{FF2B5EF4-FFF2-40B4-BE49-F238E27FC236}">
                <a16:creationId xmlns:a16="http://schemas.microsoft.com/office/drawing/2014/main" id="{4A781A8E-199F-1F48-C80E-B6501B563323}"/>
              </a:ext>
              <a:ext uri="{C183D7F6-B498-43B3-948B-1728B52AA6E4}">
                <adec:decorative xmlns:adec="http://schemas.microsoft.com/office/drawing/2017/decorative" val="1"/>
              </a:ext>
            </a:extLst>
          </p:cNvPr>
          <p:cNvSpPr/>
          <p:nvPr userDrawn="1"/>
        </p:nvSpPr>
        <p:spPr>
          <a:xfrm rot="5400000">
            <a:off x="10423648" y="-93866"/>
            <a:ext cx="1698615" cy="1838087"/>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11C6679A-1B60-DCCD-7295-255649B92C60}"/>
              </a:ext>
              <a:ext uri="{C183D7F6-B498-43B3-948B-1728B52AA6E4}">
                <adec:decorative xmlns:adec="http://schemas.microsoft.com/office/drawing/2017/decorative" val="1"/>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6" name="Freeform: Shape 22">
            <a:extLst>
              <a:ext uri="{FF2B5EF4-FFF2-40B4-BE49-F238E27FC236}">
                <a16:creationId xmlns:a16="http://schemas.microsoft.com/office/drawing/2014/main" id="{1C466053-4CA7-4CBB-C1D2-19FE899BEDFC}"/>
              </a:ext>
              <a:ext uri="{C183D7F6-B498-43B3-948B-1728B52AA6E4}">
                <adec:decorative xmlns:adec="http://schemas.microsoft.com/office/drawing/2017/decorative" val="1"/>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cxnSp>
        <p:nvCxnSpPr>
          <p:cNvPr id="18" name="Straight Connector 17">
            <a:extLst>
              <a:ext uri="{FF2B5EF4-FFF2-40B4-BE49-F238E27FC236}">
                <a16:creationId xmlns:a16="http://schemas.microsoft.com/office/drawing/2014/main" id="{1100480F-88D3-CF82-FAF8-9527C86BCAE2}"/>
              </a:ext>
              <a:ext uri="{C183D7F6-B498-43B3-948B-1728B52AA6E4}">
                <adec:decorative xmlns:adec="http://schemas.microsoft.com/office/drawing/2017/decorative" val="1"/>
              </a:ext>
            </a:extLst>
          </p:cNvPr>
          <p:cNvCxnSpPr>
            <a:cxnSpLocks/>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
        <p:nvSpPr>
          <p:cNvPr id="5" name="Title 1">
            <a:extLst>
              <a:ext uri="{FF2B5EF4-FFF2-40B4-BE49-F238E27FC236}">
                <a16:creationId xmlns:a16="http://schemas.microsoft.com/office/drawing/2014/main" id="{05F17713-1E50-F9DA-1134-DEB4A4AEA114}"/>
              </a:ext>
            </a:extLst>
          </p:cNvPr>
          <p:cNvSpPr>
            <a:spLocks noGrp="1"/>
          </p:cNvSpPr>
          <p:nvPr>
            <p:ph type="title"/>
          </p:nvPr>
        </p:nvSpPr>
        <p:spPr>
          <a:xfrm>
            <a:off x="914400" y="914400"/>
            <a:ext cx="10360152" cy="914400"/>
          </a:xfrm>
        </p:spPr>
        <p:txBody>
          <a:bodyPr anchor="b" anchorCtr="0"/>
          <a:lstStyle>
            <a:lvl1pPr>
              <a:defRPr sz="3200"/>
            </a:lvl1pPr>
          </a:lstStyle>
          <a:p>
            <a:r>
              <a:rPr lang="en-US"/>
              <a:t>Click to edit Master title style</a:t>
            </a:r>
          </a:p>
        </p:txBody>
      </p:sp>
      <p:sp>
        <p:nvSpPr>
          <p:cNvPr id="3" name="Content Placeholder 6">
            <a:extLst>
              <a:ext uri="{FF2B5EF4-FFF2-40B4-BE49-F238E27FC236}">
                <a16:creationId xmlns:a16="http://schemas.microsoft.com/office/drawing/2014/main" id="{05A7D8CB-7B8B-DA38-6E7E-0DAEB7D29967}"/>
              </a:ext>
            </a:extLst>
          </p:cNvPr>
          <p:cNvSpPr>
            <a:spLocks noGrp="1"/>
          </p:cNvSpPr>
          <p:nvPr>
            <p:ph sz="quarter" idx="12"/>
          </p:nvPr>
        </p:nvSpPr>
        <p:spPr>
          <a:xfrm>
            <a:off x="914399" y="2039111"/>
            <a:ext cx="2816352"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6">
            <a:extLst>
              <a:ext uri="{FF2B5EF4-FFF2-40B4-BE49-F238E27FC236}">
                <a16:creationId xmlns:a16="http://schemas.microsoft.com/office/drawing/2014/main" id="{CE441B96-235E-1744-83C7-22A1E6ED8BB3}"/>
              </a:ext>
            </a:extLst>
          </p:cNvPr>
          <p:cNvSpPr>
            <a:spLocks noGrp="1"/>
          </p:cNvSpPr>
          <p:nvPr>
            <p:ph sz="quarter" idx="13"/>
          </p:nvPr>
        </p:nvSpPr>
        <p:spPr>
          <a:xfrm>
            <a:off x="4097800" y="2039111"/>
            <a:ext cx="6949440" cy="3840480"/>
          </a:xfrm>
        </p:spPr>
        <p:txBody>
          <a:bodyPr>
            <a:normAutofit/>
          </a:bodyPr>
          <a:lstStyle>
            <a:lvl1pPr marL="228600" indent="-228600">
              <a:buFont typeface="Courier New" panose="02070309020205020404" pitchFamily="49" charset="0"/>
              <a:buChar char="o"/>
              <a:defRPr sz="200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5">
            <a:extLst>
              <a:ext uri="{FF2B5EF4-FFF2-40B4-BE49-F238E27FC236}">
                <a16:creationId xmlns:a16="http://schemas.microsoft.com/office/drawing/2014/main" id="{CF605979-8A00-C008-E1AA-6AC1F9EABEAF}"/>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1954688402"/>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and Two Content">
    <p:bg>
      <p:bgPr>
        <a:solidFill>
          <a:schemeClr val="bg2"/>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B05A86D8-26B0-1ADB-0CE2-B445D2A2866D}"/>
              </a:ext>
              <a:ext uri="{C183D7F6-B498-43B3-948B-1728B52AA6E4}">
                <adec:decorative xmlns:adec="http://schemas.microsoft.com/office/drawing/2017/decorative" val="1"/>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9" name="Freeform: Shape 18">
            <a:extLst>
              <a:ext uri="{FF2B5EF4-FFF2-40B4-BE49-F238E27FC236}">
                <a16:creationId xmlns:a16="http://schemas.microsoft.com/office/drawing/2014/main" id="{33A68E8B-64DF-46D3-2FA2-4BBBBF8BFB15}"/>
              </a:ext>
              <a:ext uri="{C183D7F6-B498-43B3-948B-1728B52AA6E4}">
                <adec:decorative xmlns:adec="http://schemas.microsoft.com/office/drawing/2017/decorative" val="1"/>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a:t>click to add title</a:t>
            </a:r>
          </a:p>
        </p:txBody>
      </p:sp>
      <p:sp>
        <p:nvSpPr>
          <p:cNvPr id="6" name="Content Placeholder 6">
            <a:extLst>
              <a:ext uri="{FF2B5EF4-FFF2-40B4-BE49-F238E27FC236}">
                <a16:creationId xmlns:a16="http://schemas.microsoft.com/office/drawing/2014/main" id="{1B0F4867-5345-BF6B-3402-DEEC3D2DDF90}"/>
              </a:ext>
            </a:extLst>
          </p:cNvPr>
          <p:cNvSpPr>
            <a:spLocks noGrp="1"/>
          </p:cNvSpPr>
          <p:nvPr>
            <p:ph sz="quarter" idx="13"/>
          </p:nvPr>
        </p:nvSpPr>
        <p:spPr>
          <a:xfrm>
            <a:off x="914399" y="2039111"/>
            <a:ext cx="6729984" cy="3840480"/>
          </a:xfrm>
        </p:spPr>
        <p:txBody>
          <a:bodyPr>
            <a:normAutofit/>
          </a:bodyPr>
          <a:lstStyle>
            <a:lvl1pPr marL="228600" indent="-228600">
              <a:buFont typeface="Courier New" panose="02070309020205020404" pitchFamily="49" charset="0"/>
              <a:buChar char="o"/>
              <a:defRPr sz="2000" cap="all" baseline="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Content Placeholder 6">
            <a:extLst>
              <a:ext uri="{FF2B5EF4-FFF2-40B4-BE49-F238E27FC236}">
                <a16:creationId xmlns:a16="http://schemas.microsoft.com/office/drawing/2014/main" id="{B693A8C2-EDAB-3C2B-00D3-3B9F9D64ACDC}"/>
              </a:ext>
            </a:extLst>
          </p:cNvPr>
          <p:cNvSpPr>
            <a:spLocks noGrp="1"/>
          </p:cNvSpPr>
          <p:nvPr>
            <p:ph sz="quarter" idx="12"/>
          </p:nvPr>
        </p:nvSpPr>
        <p:spPr>
          <a:xfrm>
            <a:off x="8113472" y="2039111"/>
            <a:ext cx="3163824"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5">
            <a:extLst>
              <a:ext uri="{FF2B5EF4-FFF2-40B4-BE49-F238E27FC236}">
                <a16:creationId xmlns:a16="http://schemas.microsoft.com/office/drawing/2014/main" id="{4CE52DCD-6B80-A17A-B12C-76D628BAF304}"/>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170214040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and Content 5">
    <p:bg>
      <p:bgPr>
        <a:solidFill>
          <a:schemeClr val="bg2"/>
        </a:solidFill>
        <a:effectLst/>
      </p:bgPr>
    </p:bg>
    <p:spTree>
      <p:nvGrpSpPr>
        <p:cNvPr id="1" name=""/>
        <p:cNvGrpSpPr/>
        <p:nvPr/>
      </p:nvGrpSpPr>
      <p:grpSpPr>
        <a:xfrm>
          <a:off x="0" y="0"/>
          <a:ext cx="0" cy="0"/>
          <a:chOff x="0" y="0"/>
          <a:chExt cx="0" cy="0"/>
        </a:xfrm>
      </p:grpSpPr>
      <p:sp>
        <p:nvSpPr>
          <p:cNvPr id="6" name="Freeform 5">
            <a:extLst>
              <a:ext uri="{FF2B5EF4-FFF2-40B4-BE49-F238E27FC236}">
                <a16:creationId xmlns:a16="http://schemas.microsoft.com/office/drawing/2014/main" id="{CADEA8BB-3550-ABDA-99A6-455084D5D432}"/>
              </a:ext>
              <a:ext uri="{C183D7F6-B498-43B3-948B-1728B52AA6E4}">
                <adec:decorative xmlns:adec="http://schemas.microsoft.com/office/drawing/2017/decorative" val="1"/>
              </a:ext>
            </a:extLst>
          </p:cNvPr>
          <p:cNvSpPr>
            <a:spLocks/>
          </p:cNvSpPr>
          <p:nvPr userDrawn="1"/>
        </p:nvSpPr>
        <p:spPr>
          <a:xfrm>
            <a:off x="0" y="3271424"/>
            <a:ext cx="12192000" cy="3586577"/>
          </a:xfrm>
          <a:custGeom>
            <a:avLst/>
            <a:gdLst>
              <a:gd name="connsiteX0" fmla="*/ 1849560 w 12192000"/>
              <a:gd name="connsiteY0" fmla="*/ 803 h 3586577"/>
              <a:gd name="connsiteX1" fmla="*/ 2779308 w 12192000"/>
              <a:gd name="connsiteY1" fmla="*/ 191654 h 3586577"/>
              <a:gd name="connsiteX2" fmla="*/ 3529993 w 12192000"/>
              <a:gd name="connsiteY2" fmla="*/ 614650 h 3586577"/>
              <a:gd name="connsiteX3" fmla="*/ 5271921 w 12192000"/>
              <a:gd name="connsiteY3" fmla="*/ 1300408 h 3586577"/>
              <a:gd name="connsiteX4" fmla="*/ 6940105 w 12192000"/>
              <a:gd name="connsiteY4" fmla="*/ 1192018 h 3586577"/>
              <a:gd name="connsiteX5" fmla="*/ 8301823 w 12192000"/>
              <a:gd name="connsiteY5" fmla="*/ 780730 h 3586577"/>
              <a:gd name="connsiteX6" fmla="*/ 12120288 w 12192000"/>
              <a:gd name="connsiteY6" fmla="*/ 561429 h 3586577"/>
              <a:gd name="connsiteX7" fmla="*/ 12192000 w 12192000"/>
              <a:gd name="connsiteY7" fmla="*/ 591187 h 3586577"/>
              <a:gd name="connsiteX8" fmla="*/ 12192000 w 12192000"/>
              <a:gd name="connsiteY8" fmla="*/ 3586577 h 3586577"/>
              <a:gd name="connsiteX9" fmla="*/ 0 w 12192000"/>
              <a:gd name="connsiteY9" fmla="*/ 3586577 h 3586577"/>
              <a:gd name="connsiteX10" fmla="*/ 0 w 12192000"/>
              <a:gd name="connsiteY10" fmla="*/ 671712 h 3586577"/>
              <a:gd name="connsiteX11" fmla="*/ 66994 w 12192000"/>
              <a:gd name="connsiteY11" fmla="*/ 616810 h 3586577"/>
              <a:gd name="connsiteX12" fmla="*/ 314608 w 12192000"/>
              <a:gd name="connsiteY12" fmla="*/ 447849 h 3586577"/>
              <a:gd name="connsiteX13" fmla="*/ 1849560 w 12192000"/>
              <a:gd name="connsiteY13" fmla="*/ 803 h 3586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3586577">
                <a:moveTo>
                  <a:pt x="1849560" y="803"/>
                </a:moveTo>
                <a:cubicBezTo>
                  <a:pt x="2158708" y="8598"/>
                  <a:pt x="2468821" y="73153"/>
                  <a:pt x="2779308" y="191654"/>
                </a:cubicBezTo>
                <a:cubicBezTo>
                  <a:pt x="3056080" y="297323"/>
                  <a:pt x="3289358" y="460148"/>
                  <a:pt x="3529993" y="614650"/>
                </a:cubicBezTo>
                <a:cubicBezTo>
                  <a:pt x="4050027" y="948769"/>
                  <a:pt x="4615367" y="1204778"/>
                  <a:pt x="5271921" y="1300408"/>
                </a:cubicBezTo>
                <a:cubicBezTo>
                  <a:pt x="5824636"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3586577"/>
                </a:lnTo>
                <a:lnTo>
                  <a:pt x="0" y="3586577"/>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8" name="Freeform: Shape 17">
            <a:extLst>
              <a:ext uri="{FF2B5EF4-FFF2-40B4-BE49-F238E27FC236}">
                <a16:creationId xmlns:a16="http://schemas.microsoft.com/office/drawing/2014/main" id="{F0A8F0DB-3D3D-DC0F-84AC-4386B58AD6E5}"/>
              </a:ext>
              <a:ext uri="{C183D7F6-B498-43B3-948B-1728B52AA6E4}">
                <adec:decorative xmlns:adec="http://schemas.microsoft.com/office/drawing/2017/decorative" val="1"/>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alpha val="60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a:t>click to add title</a:t>
            </a:r>
          </a:p>
        </p:txBody>
      </p:sp>
      <p:sp>
        <p:nvSpPr>
          <p:cNvPr id="7" name="Table Placeholder 4">
            <a:extLst>
              <a:ext uri="{FF2B5EF4-FFF2-40B4-BE49-F238E27FC236}">
                <a16:creationId xmlns:a16="http://schemas.microsoft.com/office/drawing/2014/main" id="{A8715227-A125-7CA3-B8F5-9D5894E8C981}"/>
              </a:ext>
            </a:extLst>
          </p:cNvPr>
          <p:cNvSpPr>
            <a:spLocks noGrp="1"/>
          </p:cNvSpPr>
          <p:nvPr>
            <p:ph type="tbl" sz="quarter" idx="14"/>
          </p:nvPr>
        </p:nvSpPr>
        <p:spPr>
          <a:xfrm>
            <a:off x="914400" y="2039111"/>
            <a:ext cx="10360025" cy="3374136"/>
          </a:xfrm>
        </p:spPr>
        <p:txBody>
          <a:bodyPr/>
          <a:lstStyle/>
          <a:p>
            <a:r>
              <a:rPr lang="en-US"/>
              <a:t>Click icon to add table</a:t>
            </a:r>
          </a:p>
        </p:txBody>
      </p:sp>
      <p:sp>
        <p:nvSpPr>
          <p:cNvPr id="3" name="Slide Number Placeholder 5">
            <a:extLst>
              <a:ext uri="{FF2B5EF4-FFF2-40B4-BE49-F238E27FC236}">
                <a16:creationId xmlns:a16="http://schemas.microsoft.com/office/drawing/2014/main" id="{CEC2E35B-5EFD-B330-984C-15A012C90B8A}"/>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324438334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Closing">
    <p:bg>
      <p:bgPr>
        <a:solidFill>
          <a:schemeClr val="bg2"/>
        </a:solidFill>
        <a:effectLst/>
      </p:bgPr>
    </p:bg>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686C03E6-655F-A394-4461-7BC878C418BB}"/>
              </a:ext>
              <a:ext uri="{C183D7F6-B498-43B3-948B-1728B52AA6E4}">
                <adec:decorative xmlns:adec="http://schemas.microsoft.com/office/drawing/2017/decorative" val="1"/>
              </a:ext>
            </a:extLst>
          </p:cNvPr>
          <p:cNvSpPr/>
          <p:nvPr userDrawn="1"/>
        </p:nvSpPr>
        <p:spPr>
          <a:xfrm>
            <a:off x="-17145" y="3001406"/>
            <a:ext cx="3865902" cy="3856595"/>
          </a:xfrm>
          <a:custGeom>
            <a:avLst/>
            <a:gdLst>
              <a:gd name="connsiteX0" fmla="*/ 0 w 3865902"/>
              <a:gd name="connsiteY0" fmla="*/ 0 h 3856595"/>
              <a:gd name="connsiteX1" fmla="*/ 36224 w 3865902"/>
              <a:gd name="connsiteY1" fmla="*/ 87499 h 3856595"/>
              <a:gd name="connsiteX2" fmla="*/ 560241 w 3865902"/>
              <a:gd name="connsiteY2" fmla="*/ 881472 h 3856595"/>
              <a:gd name="connsiteX3" fmla="*/ 1285567 w 3865902"/>
              <a:gd name="connsiteY3" fmla="*/ 1323684 h 3856595"/>
              <a:gd name="connsiteX4" fmla="*/ 1971938 w 3865902"/>
              <a:gd name="connsiteY4" fmla="*/ 1550422 h 3856595"/>
              <a:gd name="connsiteX5" fmla="*/ 3782327 w 3865902"/>
              <a:gd name="connsiteY5" fmla="*/ 2888188 h 3856595"/>
              <a:gd name="connsiteX6" fmla="*/ 3865611 w 3865902"/>
              <a:gd name="connsiteY6" fmla="*/ 3435831 h 3856595"/>
              <a:gd name="connsiteX7" fmla="*/ 3805121 w 3865902"/>
              <a:gd name="connsiteY7" fmla="*/ 3842880 h 3856595"/>
              <a:gd name="connsiteX8" fmla="*/ 3800674 w 3865902"/>
              <a:gd name="connsiteY8" fmla="*/ 3856595 h 3856595"/>
              <a:gd name="connsiteX9" fmla="*/ 0 w 3865902"/>
              <a:gd name="connsiteY9" fmla="*/ 3856595 h 385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65902" h="3856595">
                <a:moveTo>
                  <a:pt x="0" y="0"/>
                </a:moveTo>
                <a:lnTo>
                  <a:pt x="36224" y="87499"/>
                </a:lnTo>
                <a:cubicBezTo>
                  <a:pt x="154868" y="378336"/>
                  <a:pt x="315166" y="649927"/>
                  <a:pt x="560241" y="881472"/>
                </a:cubicBezTo>
                <a:cubicBezTo>
                  <a:pt x="766493" y="1076486"/>
                  <a:pt x="1013912" y="1216159"/>
                  <a:pt x="1285567" y="1323684"/>
                </a:cubicBezTo>
                <a:cubicBezTo>
                  <a:pt x="1588934" y="1443752"/>
                  <a:pt x="1777483" y="1493740"/>
                  <a:pt x="1971938" y="1550422"/>
                </a:cubicBezTo>
                <a:cubicBezTo>
                  <a:pt x="2188057" y="1613391"/>
                  <a:pt x="3470229" y="1987236"/>
                  <a:pt x="3782327" y="2888188"/>
                </a:cubicBezTo>
                <a:cubicBezTo>
                  <a:pt x="3866366" y="3130827"/>
                  <a:pt x="3867057" y="3372562"/>
                  <a:pt x="3865611" y="3435831"/>
                </a:cubicBezTo>
                <a:cubicBezTo>
                  <a:pt x="3862378" y="3575611"/>
                  <a:pt x="3840731" y="3710985"/>
                  <a:pt x="3805121" y="3842880"/>
                </a:cubicBezTo>
                <a:lnTo>
                  <a:pt x="3800674" y="3856595"/>
                </a:lnTo>
                <a:lnTo>
                  <a:pt x="0" y="3856595"/>
                </a:ln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BF7A62BA-11D3-585A-8CBD-5E0FB4DE522D}"/>
              </a:ext>
              <a:ext uri="{C183D7F6-B498-43B3-948B-1728B52AA6E4}">
                <adec:decorative xmlns:adec="http://schemas.microsoft.com/office/drawing/2017/decorative" val="1"/>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3" name="Freeform: Shape 12">
            <a:extLst>
              <a:ext uri="{FF2B5EF4-FFF2-40B4-BE49-F238E27FC236}">
                <a16:creationId xmlns:a16="http://schemas.microsoft.com/office/drawing/2014/main" id="{8E1AE81E-772F-B009-AF15-C0FC060518A7}"/>
              </a:ext>
              <a:ext uri="{C183D7F6-B498-43B3-948B-1728B52AA6E4}">
                <adec:decorative xmlns:adec="http://schemas.microsoft.com/office/drawing/2017/decorative" val="1"/>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userDrawn="1">
            <p:ph type="ctrTitle" hasCustomPrompt="1"/>
          </p:nvPr>
        </p:nvSpPr>
        <p:spPr>
          <a:xfrm>
            <a:off x="914400" y="914400"/>
            <a:ext cx="5641848" cy="5029200"/>
          </a:xfrm>
        </p:spPr>
        <p:txBody>
          <a:bodyPr anchor="ctr"/>
          <a:lstStyle>
            <a:lvl1pPr algn="l">
              <a:defRPr sz="4800"/>
            </a:lvl1pPr>
          </a:lstStyle>
          <a:p>
            <a:r>
              <a:rPr lang="en-US"/>
              <a:t>click to add title</a:t>
            </a:r>
          </a:p>
        </p:txBody>
      </p:sp>
      <p:sp>
        <p:nvSpPr>
          <p:cNvPr id="3" name="Content Placeholder 6">
            <a:extLst>
              <a:ext uri="{FF2B5EF4-FFF2-40B4-BE49-F238E27FC236}">
                <a16:creationId xmlns:a16="http://schemas.microsoft.com/office/drawing/2014/main" id="{436A1765-4F66-C345-840A-D6C73BD96BB8}"/>
              </a:ext>
            </a:extLst>
          </p:cNvPr>
          <p:cNvSpPr>
            <a:spLocks noGrp="1"/>
          </p:cNvSpPr>
          <p:nvPr>
            <p:ph sz="quarter" idx="13"/>
          </p:nvPr>
        </p:nvSpPr>
        <p:spPr>
          <a:xfrm>
            <a:off x="6848856" y="914400"/>
            <a:ext cx="3867912" cy="5029200"/>
          </a:xfrm>
        </p:spPr>
        <p:txBody>
          <a:bodyPr anchor="ctr">
            <a:normAutofit/>
          </a:bodyPr>
          <a:lstStyle>
            <a:lvl1pPr marL="0" indent="0">
              <a:buFont typeface="Courier New" panose="02070309020205020404" pitchFamily="49" charset="0"/>
              <a:buNone/>
              <a:defRPr sz="2000" cap="all" baseline="0"/>
            </a:lvl1pPr>
            <a:lvl2pPr marL="0" indent="0">
              <a:spcBef>
                <a:spcPts val="1000"/>
              </a:spcBef>
              <a:buFont typeface="Courier New" panose="02070309020205020404" pitchFamily="49" charset="0"/>
              <a:buNone/>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8888110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Blank">
    <p:bg>
      <p:bgPr>
        <a:solidFill>
          <a:schemeClr val="bg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ADCC72F6-C144-5508-40C5-E1B3FC085B94}"/>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4" name="Freeform: Shape 3">
              <a:extLst>
                <a:ext uri="{FF2B5EF4-FFF2-40B4-BE49-F238E27FC236}">
                  <a16:creationId xmlns:a16="http://schemas.microsoft.com/office/drawing/2014/main" id="{FF76D2EA-2C6E-B0B2-DC0D-F9EF636E5856}"/>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5" name="Freeform: Shape 4">
              <a:extLst>
                <a:ext uri="{FF2B5EF4-FFF2-40B4-BE49-F238E27FC236}">
                  <a16:creationId xmlns:a16="http://schemas.microsoft.com/office/drawing/2014/main" id="{90315871-F40F-D512-8E3F-B40F36BD4224}"/>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grpSp>
      <p:sp>
        <p:nvSpPr>
          <p:cNvPr id="6" name="Freeform: Shape 5">
            <a:extLst>
              <a:ext uri="{FF2B5EF4-FFF2-40B4-BE49-F238E27FC236}">
                <a16:creationId xmlns:a16="http://schemas.microsoft.com/office/drawing/2014/main" id="{10C11C1A-EFCF-278A-D083-93F07D4DEA67}"/>
              </a:ext>
              <a:ext uri="{C183D7F6-B498-43B3-948B-1728B52AA6E4}">
                <adec:decorative xmlns:adec="http://schemas.microsoft.com/office/drawing/2017/decorative" val="1"/>
              </a:ext>
            </a:extLst>
          </p:cNvPr>
          <p:cNvSpPr/>
          <p:nvPr userDrawn="1"/>
        </p:nvSpPr>
        <p:spPr>
          <a:xfrm rot="10800000">
            <a:off x="10332231" y="4321742"/>
            <a:ext cx="1859768" cy="253625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7" name="Slide Number Placeholder 5">
            <a:extLst>
              <a:ext uri="{FF2B5EF4-FFF2-40B4-BE49-F238E27FC236}">
                <a16:creationId xmlns:a16="http://schemas.microsoft.com/office/drawing/2014/main" id="{5B1E4400-E511-F21B-0AFD-0D362BA52FF0}"/>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l">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6978130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theme" Target="../theme/theme2.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221A29F-A60D-290B-62DC-8A7C155AEF0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7B96D40-C2C1-9A4E-CAF3-8EF69F3FE9B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F0223E1-3485-25E8-2C2F-EF651B7A4D2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C3CD92D-FDF2-9342-BE90-5AC5FFD48E43}" type="datetimeFigureOut">
              <a:rPr lang="en-US" smtClean="0"/>
              <a:t>1/12/2026</a:t>
            </a:fld>
            <a:endParaRPr lang="en-US"/>
          </a:p>
        </p:txBody>
      </p:sp>
      <p:sp>
        <p:nvSpPr>
          <p:cNvPr id="5" name="Footer Placeholder 4">
            <a:extLst>
              <a:ext uri="{FF2B5EF4-FFF2-40B4-BE49-F238E27FC236}">
                <a16:creationId xmlns:a16="http://schemas.microsoft.com/office/drawing/2014/main" id="{BAEE8A8A-DE28-8B0A-32DC-0CB2351802C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AA64429C-85E3-2476-0869-BA0D2F21D14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C326206-A56A-9549-9AA4-B25D4805AD4F}" type="slidenum">
              <a:rPr lang="en-US" smtClean="0"/>
              <a:t>‹#›</a:t>
            </a:fld>
            <a:endParaRPr lang="en-US"/>
          </a:p>
        </p:txBody>
      </p:sp>
    </p:spTree>
    <p:extLst>
      <p:ext uri="{BB962C8B-B14F-4D97-AF65-F5344CB8AC3E}">
        <p14:creationId xmlns:p14="http://schemas.microsoft.com/office/powerpoint/2010/main" val="4030819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sz="1400">
                <a:solidFill>
                  <a:schemeClr val="tx1"/>
                </a:solidFill>
              </a:defRPr>
            </a:lvl1pPr>
          </a:lstStyle>
          <a:p>
            <a:endParaRPr lang="en-US"/>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sz="14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cxnSp>
        <p:nvCxnSpPr>
          <p:cNvPr id="8" name="Straight Connector 7">
            <a:extLst>
              <a:ext uri="{FF2B5EF4-FFF2-40B4-BE49-F238E27FC236}">
                <a16:creationId xmlns:a16="http://schemas.microsoft.com/office/drawing/2014/main" id="{AA994521-4157-D242-5242-0C3BD99E8EA8}"/>
              </a:ext>
            </a:extLst>
          </p:cNvPr>
          <p:cNvCxnSpPr>
            <a:cxnSpLocks/>
            <a:endCxn id="6" idx="1"/>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119209538"/>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Lst>
  <p:hf hdr="0" ftr="0" dt="0"/>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ikitravel.org/en/Swansea_(Tasmania)"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media.service.gov.wales/news/wales-aims-to-meet-100-percent-of-its-electricity-needs-from-renewable-sources-by-2035?utm_source=chatgpt.com" TargetMode="External"/><Relationship Id="rId2" Type="http://schemas.openxmlformats.org/officeDocument/2006/relationships/hyperlink" Target="https://www.greenbankinvestments.com/knowledge-and-insight/sustainability-update-august-2025-1?utm_source=chatgpt.com" TargetMode="External"/><Relationship Id="rId1" Type="http://schemas.openxmlformats.org/officeDocument/2006/relationships/slideLayout" Target="../slideLayouts/slideLayout2.xml"/><Relationship Id="rId4" Type="http://schemas.openxmlformats.org/officeDocument/2006/relationships/hyperlink" Target="https://skylineswansea.co.uk/"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facebook.com/savekilveyhill/posts/-lets-work-together-to-protect-kilvey-hill-make-it-the-place-you-want-it-to-be-t/500353719658173/" TargetMode="External"/><Relationship Id="rId3" Type="http://schemas.openxmlformats.org/officeDocument/2006/relationships/hyperlink" Target="https://swansea.gov.uk/SkylineFAQs?lang=en" TargetMode="External"/><Relationship Id="rId7" Type="http://schemas.openxmlformats.org/officeDocument/2006/relationships/hyperlink" Target="https://biologydictionary.net/biodiversity/" TargetMode="External"/><Relationship Id="rId2" Type="http://schemas.openxmlformats.org/officeDocument/2006/relationships/hyperlink" Target="https://skylineswansea.co.uk/" TargetMode="External"/><Relationship Id="rId1" Type="http://schemas.openxmlformats.org/officeDocument/2006/relationships/slideLayout" Target="../slideLayouts/slideLayout2.xml"/><Relationship Id="rId6" Type="http://schemas.openxmlformats.org/officeDocument/2006/relationships/hyperlink" Target="https://www.uni.lu/en/news/the-dark-side-of-tourism/" TargetMode="External"/><Relationship Id="rId5" Type="http://schemas.openxmlformats.org/officeDocument/2006/relationships/hyperlink" Target="https://treetimeatlanta.com/what-are-the-pros-and-cons-of-cutting-down-pine-trees/" TargetMode="External"/><Relationship Id="rId4" Type="http://schemas.openxmlformats.org/officeDocument/2006/relationships/hyperlink" Target="https://www.walesonline.co.uk/news/wales-news/work-starts-multi-million-pound-32214251" TargetMode="External"/><Relationship Id="rId9" Type="http://schemas.openxmlformats.org/officeDocument/2006/relationships/hyperlink" Target="https://www.kilveyhill.co.uk/skyline_project_info"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skylineswansea.co.uk/media-releases/skyline-swansea-would-create-100-new-permanent-jobs/?utm" TargetMode="External"/><Relationship Id="rId2" Type="http://schemas.openxmlformats.org/officeDocument/2006/relationships/hyperlink" Target="https://skylineswansea.co.uk/?utm" TargetMode="External"/><Relationship Id="rId1" Type="http://schemas.openxmlformats.org/officeDocument/2006/relationships/slideLayout" Target="../slideLayouts/slideLayout2.xml"/><Relationship Id="rId6" Type="http://schemas.openxmlformats.org/officeDocument/2006/relationships/hyperlink" Target="https://swanseabaynews.com/council-approves-plan-for-skyline-development/?utm" TargetMode="External"/><Relationship Id="rId5" Type="http://schemas.openxmlformats.org/officeDocument/2006/relationships/hyperlink" Target="https://news.wales/south/swansea-council/swansea-council-disposes-of-land-at-kilvey-hill-for-multi-million-pound-leisure-attraction-2025-08-55536.html?utm" TargetMode="External"/><Relationship Id="rId4" Type="http://schemas.openxmlformats.org/officeDocument/2006/relationships/hyperlink" Target="https://www.gov.wales/skys-limit-swansea-new-tourism-venture?utm"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8" Type="http://schemas.openxmlformats.org/officeDocument/2006/relationships/image" Target="../media/image29.jpeg"/><Relationship Id="rId3" Type="http://schemas.openxmlformats.org/officeDocument/2006/relationships/image" Target="../media/image24.svg"/><Relationship Id="rId7" Type="http://schemas.openxmlformats.org/officeDocument/2006/relationships/image" Target="../media/image28.jpeg"/><Relationship Id="rId2" Type="http://schemas.openxmlformats.org/officeDocument/2006/relationships/image" Target="../media/image23.png"/><Relationship Id="rId1" Type="http://schemas.openxmlformats.org/officeDocument/2006/relationships/slideLayout" Target="../slideLayouts/slideLayout7.xml"/><Relationship Id="rId6" Type="http://schemas.openxmlformats.org/officeDocument/2006/relationships/image" Target="../media/image27.svg"/><Relationship Id="rId11" Type="http://schemas.openxmlformats.org/officeDocument/2006/relationships/image" Target="../media/image32.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slides/_rels/slide29.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34.svg"/><Relationship Id="rId7" Type="http://schemas.openxmlformats.org/officeDocument/2006/relationships/image" Target="../media/image38.svg"/><Relationship Id="rId2" Type="http://schemas.openxmlformats.org/officeDocument/2006/relationships/image" Target="../media/image33.png"/><Relationship Id="rId1" Type="http://schemas.openxmlformats.org/officeDocument/2006/relationships/slideLayout" Target="../slideLayouts/slideLayout7.xml"/><Relationship Id="rId6" Type="http://schemas.openxmlformats.org/officeDocument/2006/relationships/image" Target="../media/image37.png"/><Relationship Id="rId5" Type="http://schemas.openxmlformats.org/officeDocument/2006/relationships/image" Target="../media/image36.jpeg"/><Relationship Id="rId10" Type="http://schemas.openxmlformats.org/officeDocument/2006/relationships/image" Target="../media/image32.svg"/><Relationship Id="rId4" Type="http://schemas.openxmlformats.org/officeDocument/2006/relationships/image" Target="../media/image35.svg"/><Relationship Id="rId9" Type="http://schemas.openxmlformats.org/officeDocument/2006/relationships/image" Target="../media/image31.svg"/></Relationships>
</file>

<file path=ppt/slides/_rels/slide30.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40.svg"/><Relationship Id="rId7" Type="http://schemas.openxmlformats.org/officeDocument/2006/relationships/image" Target="../media/image37.png"/><Relationship Id="rId12" Type="http://schemas.openxmlformats.org/officeDocument/2006/relationships/image" Target="../media/image32.svg"/><Relationship Id="rId2" Type="http://schemas.openxmlformats.org/officeDocument/2006/relationships/image" Target="../media/image39.png"/><Relationship Id="rId1" Type="http://schemas.openxmlformats.org/officeDocument/2006/relationships/slideLayout" Target="../slideLayouts/slideLayout7.xml"/><Relationship Id="rId6" Type="http://schemas.openxmlformats.org/officeDocument/2006/relationships/image" Target="../media/image41.png"/><Relationship Id="rId11" Type="http://schemas.openxmlformats.org/officeDocument/2006/relationships/image" Target="../media/image31.svg"/><Relationship Id="rId5" Type="http://schemas.openxmlformats.org/officeDocument/2006/relationships/image" Target="../media/image25.svg"/><Relationship Id="rId10" Type="http://schemas.openxmlformats.org/officeDocument/2006/relationships/image" Target="../media/image30.png"/><Relationship Id="rId4" Type="http://schemas.openxmlformats.org/officeDocument/2006/relationships/image" Target="../media/image23.png"/><Relationship Id="rId9" Type="http://schemas.openxmlformats.org/officeDocument/2006/relationships/image" Target="../media/image42.svg"/></Relationships>
</file>

<file path=ppt/slides/_rels/slide31.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35.svg"/><Relationship Id="rId7" Type="http://schemas.openxmlformats.org/officeDocument/2006/relationships/image" Target="../media/image30.png"/><Relationship Id="rId2" Type="http://schemas.openxmlformats.org/officeDocument/2006/relationships/image" Target="../media/image33.png"/><Relationship Id="rId1" Type="http://schemas.openxmlformats.org/officeDocument/2006/relationships/slideLayout" Target="../slideLayouts/slideLayout7.xml"/><Relationship Id="rId6" Type="http://schemas.openxmlformats.org/officeDocument/2006/relationships/image" Target="../media/image42.svg"/><Relationship Id="rId5" Type="http://schemas.openxmlformats.org/officeDocument/2006/relationships/image" Target="../media/image37.png"/><Relationship Id="rId4" Type="http://schemas.openxmlformats.org/officeDocument/2006/relationships/image" Target="../media/image43.jpeg"/><Relationship Id="rId9" Type="http://schemas.openxmlformats.org/officeDocument/2006/relationships/image" Target="../media/image32.svg"/></Relationships>
</file>

<file path=ppt/slides/_rels/slide32.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image" Target="../media/image35.svg"/><Relationship Id="rId7" Type="http://schemas.openxmlformats.org/officeDocument/2006/relationships/image" Target="../media/image31.svg"/><Relationship Id="rId2" Type="http://schemas.openxmlformats.org/officeDocument/2006/relationships/image" Target="../media/image33.png"/><Relationship Id="rId1" Type="http://schemas.openxmlformats.org/officeDocument/2006/relationships/slideLayout" Target="../slideLayouts/slideLayout7.xml"/><Relationship Id="rId6" Type="http://schemas.openxmlformats.org/officeDocument/2006/relationships/image" Target="../media/image30.png"/><Relationship Id="rId5" Type="http://schemas.openxmlformats.org/officeDocument/2006/relationships/image" Target="../media/image25.svg"/><Relationship Id="rId10" Type="http://schemas.openxmlformats.org/officeDocument/2006/relationships/image" Target="../media/image44.jpeg"/><Relationship Id="rId4" Type="http://schemas.openxmlformats.org/officeDocument/2006/relationships/image" Target="../media/image23.png"/><Relationship Id="rId9" Type="http://schemas.openxmlformats.org/officeDocument/2006/relationships/image" Target="../media/image42.sv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9.xml"/><Relationship Id="rId1" Type="http://schemas.openxmlformats.org/officeDocument/2006/relationships/slideLayout" Target="../slideLayouts/slideLayout20.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46.png"/></Relationships>
</file>

<file path=ppt/slides/_rels/slide35.xml.rels><?xml version="1.0" encoding="UTF-8" standalone="yes"?>
<Relationships xmlns="http://schemas.openxmlformats.org/package/2006/relationships"><Relationship Id="rId8" Type="http://schemas.openxmlformats.org/officeDocument/2006/relationships/image" Target="../media/image54.png"/><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notesSlide" Target="../notesSlides/notesSlide10.xml"/><Relationship Id="rId1" Type="http://schemas.openxmlformats.org/officeDocument/2006/relationships/slideLayout" Target="../slideLayouts/slideLayout18.xml"/><Relationship Id="rId6" Type="http://schemas.openxmlformats.org/officeDocument/2006/relationships/image" Target="../media/image52.png"/><Relationship Id="rId5" Type="http://schemas.openxmlformats.org/officeDocument/2006/relationships/image" Target="../media/image51.png"/><Relationship Id="rId4" Type="http://schemas.openxmlformats.org/officeDocument/2006/relationships/image" Target="../media/image50.png"/></Relationships>
</file>

<file path=ppt/slides/_rels/slide36.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8" Type="http://schemas.openxmlformats.org/officeDocument/2006/relationships/hyperlink" Target="https://www.sciencedirect.com/science/article/pii/S2210670723000811#bib0053" TargetMode="External"/><Relationship Id="rId3" Type="http://schemas.openxmlformats.org/officeDocument/2006/relationships/hyperlink" Target="https://www.bbc.co.uk/news/articles/c25llw925zwo" TargetMode="External"/><Relationship Id="rId7" Type="http://schemas.openxmlformats.org/officeDocument/2006/relationships/hyperlink" Target="https://skylineswansea.co.uk/" TargetMode="External"/><Relationship Id="rId2" Type="http://schemas.openxmlformats.org/officeDocument/2006/relationships/hyperlink" Target="https://www.oss.org.uk/dont-trash-swanseas-kilvey-hill/" TargetMode="External"/><Relationship Id="rId1" Type="http://schemas.openxmlformats.org/officeDocument/2006/relationships/slideLayout" Target="../slideLayouts/slideLayout2.xml"/><Relationship Id="rId6" Type="http://schemas.openxmlformats.org/officeDocument/2006/relationships/hyperlink" Target="https://www.dailymail.co.uk/news/article-14518359/40m-theme-park-skyline-kilvey-hill-swansea-concrete-jungle.html" TargetMode="External"/><Relationship Id="rId5" Type="http://schemas.openxmlformats.org/officeDocument/2006/relationships/hyperlink" Target="https://thenaturenetwork.co.uk/the-surprising-impact-of-noise-pollution-on-wildlife/" TargetMode="External"/><Relationship Id="rId4" Type="http://schemas.openxmlformats.org/officeDocument/2006/relationships/hyperlink" Target="https://www.walesonline.co.uk/news/wales-news/bitter-fight-over-future-untouched-30025477"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32CE469-5EFD-9519-61A8-6DCD7482FDB6}"/>
              </a:ext>
            </a:extLst>
          </p:cNvPr>
          <p:cNvSpPr>
            <a:spLocks noGrp="1"/>
          </p:cNvSpPr>
          <p:nvPr>
            <p:ph type="ctrTitle"/>
          </p:nvPr>
        </p:nvSpPr>
        <p:spPr>
          <a:xfrm>
            <a:off x="640080" y="1243013"/>
            <a:ext cx="3855720" cy="4371974"/>
          </a:xfrm>
        </p:spPr>
        <p:txBody>
          <a:bodyPr vert="horz" lIns="91440" tIns="45720" rIns="91440" bIns="45720" rtlCol="0" anchor="ctr">
            <a:normAutofit/>
          </a:bodyPr>
          <a:lstStyle/>
          <a:p>
            <a:pPr algn="l"/>
            <a:r>
              <a:rPr lang="en-US" sz="3600" kern="1200">
                <a:solidFill>
                  <a:schemeClr val="tx2"/>
                </a:solidFill>
                <a:latin typeface="+mj-lt"/>
                <a:ea typeface="+mj-ea"/>
                <a:cs typeface="+mj-cs"/>
              </a:rPr>
              <a:t>Kilvey Hill Development Debate </a:t>
            </a:r>
          </a:p>
        </p:txBody>
      </p:sp>
      <p:sp>
        <p:nvSpPr>
          <p:cNvPr id="3" name="Subtitle 2">
            <a:extLst>
              <a:ext uri="{FF2B5EF4-FFF2-40B4-BE49-F238E27FC236}">
                <a16:creationId xmlns:a16="http://schemas.microsoft.com/office/drawing/2014/main" id="{9C59CF74-69DB-F163-7D44-366CF49AB600}"/>
              </a:ext>
            </a:extLst>
          </p:cNvPr>
          <p:cNvSpPr>
            <a:spLocks noGrp="1"/>
          </p:cNvSpPr>
          <p:nvPr>
            <p:ph type="subTitle" idx="1"/>
          </p:nvPr>
        </p:nvSpPr>
        <p:spPr>
          <a:xfrm>
            <a:off x="6172200" y="804672"/>
            <a:ext cx="5221224" cy="5230368"/>
          </a:xfrm>
        </p:spPr>
        <p:txBody>
          <a:bodyPr vert="horz" lIns="91440" tIns="45720" rIns="91440" bIns="45720" rtlCol="0" anchor="ctr">
            <a:normAutofit/>
          </a:bodyPr>
          <a:lstStyle/>
          <a:p>
            <a:pPr indent="-228600" algn="l">
              <a:buFont typeface="Arial" panose="020B0604020202020204" pitchFamily="34" charset="0"/>
              <a:buChar char="•"/>
            </a:pPr>
            <a:r>
              <a:rPr lang="en-US" sz="1800">
                <a:solidFill>
                  <a:schemeClr val="tx2"/>
                </a:solidFill>
              </a:rPr>
              <a:t>Module Name:TELI ASSIGNMENT 2 </a:t>
            </a:r>
          </a:p>
          <a:p>
            <a:pPr indent="-228600" algn="l">
              <a:buFont typeface="Arial" panose="020B0604020202020204" pitchFamily="34" charset="0"/>
              <a:buChar char="•"/>
            </a:pPr>
            <a:r>
              <a:rPr lang="en-US" sz="1800">
                <a:solidFill>
                  <a:schemeClr val="tx2"/>
                </a:solidFill>
              </a:rPr>
              <a:t>Module ID: BMTP4018</a:t>
            </a:r>
          </a:p>
          <a:p>
            <a:pPr indent="-228600" algn="l">
              <a:buFont typeface="Arial" panose="020B0604020202020204" pitchFamily="34" charset="0"/>
              <a:buChar char="•"/>
            </a:pPr>
            <a:r>
              <a:rPr lang="en-US" sz="1800">
                <a:solidFill>
                  <a:schemeClr val="tx2"/>
                </a:solidFill>
              </a:rPr>
              <a:t>Due Date:13/01/2026</a:t>
            </a:r>
          </a:p>
          <a:p>
            <a:pPr indent="-228600" algn="l">
              <a:buFont typeface="Arial" panose="020B0604020202020204" pitchFamily="34" charset="0"/>
              <a:buChar char="•"/>
            </a:pPr>
            <a:r>
              <a:rPr lang="en-US" sz="1800">
                <a:solidFill>
                  <a:schemeClr val="tx2"/>
                </a:solidFill>
              </a:rPr>
              <a:t>Student ID’s: Chenai Woods(2501493) </a:t>
            </a:r>
          </a:p>
          <a:p>
            <a:pPr indent="-228600" algn="l">
              <a:buFont typeface="Arial" panose="020B0604020202020204" pitchFamily="34" charset="0"/>
              <a:buChar char="•"/>
            </a:pPr>
            <a:r>
              <a:rPr lang="en-US" sz="1800">
                <a:solidFill>
                  <a:schemeClr val="tx2"/>
                </a:solidFill>
              </a:rPr>
              <a:t>Kiera Pritchard(2503415)</a:t>
            </a:r>
          </a:p>
          <a:p>
            <a:pPr indent="-228600" algn="l">
              <a:buFont typeface="Arial" panose="020B0604020202020204" pitchFamily="34" charset="0"/>
              <a:buChar char="•"/>
            </a:pPr>
            <a:r>
              <a:rPr lang="en-US" sz="1800">
                <a:solidFill>
                  <a:schemeClr val="tx2"/>
                </a:solidFill>
              </a:rPr>
              <a:t> Lily Lewis(2501492) </a:t>
            </a:r>
          </a:p>
          <a:p>
            <a:pPr indent="-228600" algn="l">
              <a:buFont typeface="Arial" panose="020B0604020202020204" pitchFamily="34" charset="0"/>
              <a:buChar char="•"/>
            </a:pPr>
            <a:r>
              <a:rPr lang="en-US" sz="1800">
                <a:solidFill>
                  <a:schemeClr val="tx2"/>
                </a:solidFill>
              </a:rPr>
              <a:t>Liv Kincaid (2517453)</a:t>
            </a:r>
          </a:p>
          <a:p>
            <a:pPr indent="-228600" algn="l">
              <a:buFont typeface="Arial" panose="020B0604020202020204" pitchFamily="34" charset="0"/>
              <a:buChar char="•"/>
            </a:pPr>
            <a:r>
              <a:rPr lang="en-US" sz="1800">
                <a:solidFill>
                  <a:schemeClr val="tx2"/>
                </a:solidFill>
              </a:rPr>
              <a:t> </a:t>
            </a:r>
            <a:r>
              <a:rPr lang="en-US" sz="1800" err="1">
                <a:solidFill>
                  <a:schemeClr val="tx2"/>
                </a:solidFill>
              </a:rPr>
              <a:t>Nicol</a:t>
            </a:r>
            <a:r>
              <a:rPr lang="en-US" sz="1800">
                <a:solidFill>
                  <a:schemeClr val="tx2"/>
                </a:solidFill>
              </a:rPr>
              <a:t> </a:t>
            </a:r>
            <a:r>
              <a:rPr lang="en-US" sz="1800" err="1">
                <a:solidFill>
                  <a:schemeClr val="tx2"/>
                </a:solidFill>
              </a:rPr>
              <a:t>Huptysova</a:t>
            </a:r>
            <a:r>
              <a:rPr lang="en-US" sz="1800">
                <a:solidFill>
                  <a:schemeClr val="tx2"/>
                </a:solidFill>
              </a:rPr>
              <a:t>(2519793) </a:t>
            </a:r>
          </a:p>
          <a:p>
            <a:pPr indent="-228600" algn="l">
              <a:buFont typeface="Arial" panose="020B0604020202020204" pitchFamily="34" charset="0"/>
              <a:buChar char="•"/>
            </a:pPr>
            <a:r>
              <a:rPr lang="en-US" sz="1800">
                <a:solidFill>
                  <a:schemeClr val="tx2"/>
                </a:solidFill>
              </a:rPr>
              <a:t>Niamh McAuliffe(2503286)</a:t>
            </a:r>
          </a:p>
          <a:p>
            <a:pPr indent="-228600" algn="l">
              <a:buFont typeface="Arial" panose="020B0604020202020204" pitchFamily="34" charset="0"/>
              <a:buChar char="•"/>
            </a:pPr>
            <a:r>
              <a:rPr lang="en-US" sz="1800">
                <a:solidFill>
                  <a:schemeClr val="tx2"/>
                </a:solidFill>
              </a:rPr>
              <a:t> </a:t>
            </a:r>
            <a:r>
              <a:rPr lang="en-US" sz="1800" err="1">
                <a:solidFill>
                  <a:schemeClr val="tx2"/>
                </a:solidFill>
              </a:rPr>
              <a:t>Rihane</a:t>
            </a:r>
            <a:r>
              <a:rPr lang="en-US" sz="1800">
                <a:solidFill>
                  <a:schemeClr val="tx2"/>
                </a:solidFill>
              </a:rPr>
              <a:t> Francisco(2501756)</a:t>
            </a:r>
          </a:p>
          <a:p>
            <a:pPr indent="-228600" algn="l">
              <a:buFont typeface="Arial" panose="020B0604020202020204" pitchFamily="34" charset="0"/>
              <a:buChar char="•"/>
            </a:pPr>
            <a:r>
              <a:rPr lang="en-US" sz="1800">
                <a:solidFill>
                  <a:schemeClr val="tx2"/>
                </a:solidFill>
              </a:rPr>
              <a:t>Lecturer Name: Deborah Jenkins</a:t>
            </a:r>
          </a:p>
        </p:txBody>
      </p:sp>
    </p:spTree>
    <p:extLst>
      <p:ext uri="{BB962C8B-B14F-4D97-AF65-F5344CB8AC3E}">
        <p14:creationId xmlns:p14="http://schemas.microsoft.com/office/powerpoint/2010/main" val="7015899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B06CAEB-0830-86D8-5D1D-D0C3169F1325}"/>
              </a:ext>
            </a:extLst>
          </p:cNvPr>
          <p:cNvSpPr>
            <a:spLocks noGrp="1"/>
          </p:cNvSpPr>
          <p:nvPr>
            <p:ph idx="1"/>
          </p:nvPr>
        </p:nvSpPr>
        <p:spPr/>
        <p:txBody>
          <a:bodyPr vert="horz" lIns="91440" tIns="45720" rIns="91440" bIns="45720" rtlCol="0" anchor="t">
            <a:normAutofit/>
          </a:bodyPr>
          <a:lstStyle/>
          <a:p>
            <a:r>
              <a:rPr lang="en-GB"/>
              <a:t>Liv-Introducing</a:t>
            </a:r>
          </a:p>
          <a:p>
            <a:r>
              <a:rPr lang="en-GB" err="1"/>
              <a:t>Nicol</a:t>
            </a:r>
            <a:r>
              <a:rPr lang="en-GB"/>
              <a:t>- For Environmental</a:t>
            </a:r>
          </a:p>
          <a:p>
            <a:r>
              <a:rPr lang="en-GB"/>
              <a:t>Lily- Against Environmental</a:t>
            </a:r>
          </a:p>
          <a:p>
            <a:r>
              <a:rPr lang="en-GB"/>
              <a:t>Niamh- For Social</a:t>
            </a:r>
          </a:p>
          <a:p>
            <a:r>
              <a:rPr lang="en-GB" err="1"/>
              <a:t>Rhiane</a:t>
            </a:r>
            <a:r>
              <a:rPr lang="en-GB"/>
              <a:t>- Against Social</a:t>
            </a:r>
          </a:p>
          <a:p>
            <a:r>
              <a:rPr lang="en-GB"/>
              <a:t>Chenai- For Economical</a:t>
            </a:r>
          </a:p>
          <a:p>
            <a:r>
              <a:rPr lang="en-GB"/>
              <a:t>Keira-Against Economical</a:t>
            </a:r>
          </a:p>
          <a:p>
            <a:r>
              <a:rPr lang="en-GB"/>
              <a:t>Liv- Concluding Arguments</a:t>
            </a:r>
          </a:p>
        </p:txBody>
      </p:sp>
      <p:sp>
        <p:nvSpPr>
          <p:cNvPr id="5" name="Title 4">
            <a:extLst>
              <a:ext uri="{FF2B5EF4-FFF2-40B4-BE49-F238E27FC236}">
                <a16:creationId xmlns:a16="http://schemas.microsoft.com/office/drawing/2014/main" id="{3F4B2977-FDEF-53E3-8353-A2CB316BA3B3}"/>
              </a:ext>
            </a:extLst>
          </p:cNvPr>
          <p:cNvSpPr>
            <a:spLocks noGrp="1"/>
          </p:cNvSpPr>
          <p:nvPr>
            <p:ph type="title"/>
          </p:nvPr>
        </p:nvSpPr>
        <p:spPr/>
        <p:txBody>
          <a:bodyPr/>
          <a:lstStyle/>
          <a:p>
            <a:r>
              <a:rPr lang="en-GB"/>
              <a:t>Order of speaking</a:t>
            </a:r>
            <a:endParaRPr lang="en-US"/>
          </a:p>
        </p:txBody>
      </p:sp>
    </p:spTree>
    <p:extLst>
      <p:ext uri="{BB962C8B-B14F-4D97-AF65-F5344CB8AC3E}">
        <p14:creationId xmlns:p14="http://schemas.microsoft.com/office/powerpoint/2010/main" val="7001311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rocky shore with trees and houses in the background&#10;&#10;AI-generated content may be incorrect.">
            <a:extLst>
              <a:ext uri="{FF2B5EF4-FFF2-40B4-BE49-F238E27FC236}">
                <a16:creationId xmlns:a16="http://schemas.microsoft.com/office/drawing/2014/main" id="{3E0D6DE0-9973-CA92-78EE-08DB87F9B36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879" y="20715"/>
            <a:ext cx="12181642" cy="1415988"/>
          </a:xfrm>
          <a:prstGeom prst="rect">
            <a:avLst/>
          </a:prstGeom>
        </p:spPr>
      </p:pic>
      <p:sp>
        <p:nvSpPr>
          <p:cNvPr id="2" name="Title 1">
            <a:extLst>
              <a:ext uri="{FF2B5EF4-FFF2-40B4-BE49-F238E27FC236}">
                <a16:creationId xmlns:a16="http://schemas.microsoft.com/office/drawing/2014/main" id="{901459C5-0D32-B6EB-0489-C3EF2EF94766}"/>
              </a:ext>
            </a:extLst>
          </p:cNvPr>
          <p:cNvSpPr>
            <a:spLocks noGrp="1"/>
          </p:cNvSpPr>
          <p:nvPr>
            <p:ph type="title"/>
          </p:nvPr>
        </p:nvSpPr>
        <p:spPr/>
        <p:txBody>
          <a:bodyPr/>
          <a:lstStyle/>
          <a:p>
            <a:r>
              <a:rPr lang="en-US">
                <a:solidFill>
                  <a:schemeClr val="bg1"/>
                </a:solidFill>
              </a:rPr>
              <a:t>Introduction, liv </a:t>
            </a:r>
          </a:p>
        </p:txBody>
      </p:sp>
      <p:sp>
        <p:nvSpPr>
          <p:cNvPr id="3" name="Content Placeholder 2">
            <a:extLst>
              <a:ext uri="{FF2B5EF4-FFF2-40B4-BE49-F238E27FC236}">
                <a16:creationId xmlns:a16="http://schemas.microsoft.com/office/drawing/2014/main" id="{0E648AF9-BA23-151B-A61C-F485F5D462CB}"/>
              </a:ext>
            </a:extLst>
          </p:cNvPr>
          <p:cNvSpPr>
            <a:spLocks noGrp="1"/>
          </p:cNvSpPr>
          <p:nvPr>
            <p:ph idx="1"/>
          </p:nvPr>
        </p:nvSpPr>
        <p:spPr/>
        <p:txBody>
          <a:bodyPr vert="horz" lIns="91440" tIns="45720" rIns="91440" bIns="45720" rtlCol="0" anchor="t">
            <a:normAutofit/>
          </a:bodyPr>
          <a:lstStyle/>
          <a:p>
            <a:r>
              <a:rPr lang="en-GB"/>
              <a:t>The </a:t>
            </a:r>
            <a:r>
              <a:rPr lang="en-GB" err="1"/>
              <a:t>Kilvey</a:t>
            </a:r>
            <a:r>
              <a:rPr lang="en-GB"/>
              <a:t> Hill skyline development has sparked significant debate within Swansea, raising important questions about the future of the city and the preservation of it’s natural environment. </a:t>
            </a:r>
          </a:p>
          <a:p>
            <a:endParaRPr lang="en-GB"/>
          </a:p>
          <a:p>
            <a:endParaRPr lang="en-US"/>
          </a:p>
        </p:txBody>
      </p:sp>
      <p:sp>
        <p:nvSpPr>
          <p:cNvPr id="5" name="TextBox 4">
            <a:extLst>
              <a:ext uri="{FF2B5EF4-FFF2-40B4-BE49-F238E27FC236}">
                <a16:creationId xmlns:a16="http://schemas.microsoft.com/office/drawing/2014/main" id="{12AA19F4-3531-EE8D-701B-14EF07F205D3}"/>
              </a:ext>
            </a:extLst>
          </p:cNvPr>
          <p:cNvSpPr txBox="1"/>
          <p:nvPr/>
        </p:nvSpPr>
        <p:spPr>
          <a:xfrm>
            <a:off x="334393" y="1436703"/>
            <a:ext cx="7010400" cy="317500"/>
          </a:xfrm>
          <a:prstGeom prst="rect">
            <a:avLst/>
          </a:prstGeom>
        </p:spPr>
        <p:txBody>
          <a:bodyPr>
            <a:normAutofit fontScale="92500" lnSpcReduction="20000"/>
          </a:bodyPr>
          <a:lstStyle/>
          <a:p>
            <a:r>
              <a:rPr lang="en-US"/>
              <a:t>ThePhoto by PhotoAuthor is licensed under CCYYSA.</a:t>
            </a:r>
          </a:p>
        </p:txBody>
      </p:sp>
    </p:spTree>
    <p:extLst>
      <p:ext uri="{BB962C8B-B14F-4D97-AF65-F5344CB8AC3E}">
        <p14:creationId xmlns:p14="http://schemas.microsoft.com/office/powerpoint/2010/main" val="16519742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CAA57-024E-EBEE-1E05-DF39558410BB}"/>
              </a:ext>
            </a:extLst>
          </p:cNvPr>
          <p:cNvSpPr>
            <a:spLocks noGrp="1"/>
          </p:cNvSpPr>
          <p:nvPr>
            <p:ph type="title"/>
          </p:nvPr>
        </p:nvSpPr>
        <p:spPr>
          <a:xfrm>
            <a:off x="481013" y="3752849"/>
            <a:ext cx="3290887" cy="2452687"/>
          </a:xfrm>
        </p:spPr>
        <p:txBody>
          <a:bodyPr anchor="ctr">
            <a:normAutofit/>
          </a:bodyPr>
          <a:lstStyle/>
          <a:p>
            <a:r>
              <a:rPr lang="en-GB" sz="3600"/>
              <a:t>How The Kilvey Hill Skyline Will Benefit The Environment </a:t>
            </a:r>
          </a:p>
        </p:txBody>
      </p:sp>
      <p:pic>
        <p:nvPicPr>
          <p:cNvPr id="5" name="Picture 4" descr="A building with people outside&#10;&#10;AI-generated content may be incorrect.">
            <a:extLst>
              <a:ext uri="{FF2B5EF4-FFF2-40B4-BE49-F238E27FC236}">
                <a16:creationId xmlns:a16="http://schemas.microsoft.com/office/drawing/2014/main" id="{7B711B82-2262-DA46-C1CF-694EF955177A}"/>
              </a:ext>
            </a:extLst>
          </p:cNvPr>
          <p:cNvPicPr>
            <a:picLocks noChangeAspect="1"/>
          </p:cNvPicPr>
          <p:nvPr/>
        </p:nvPicPr>
        <p:blipFill>
          <a:blip r:embed="rId2"/>
          <a:srcRect t="12358" b="12955"/>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B74C7580-5A2F-07D3-2C17-88889BC758C7}"/>
              </a:ext>
            </a:extLst>
          </p:cNvPr>
          <p:cNvSpPr>
            <a:spLocks noGrp="1"/>
          </p:cNvSpPr>
          <p:nvPr>
            <p:ph idx="1"/>
          </p:nvPr>
        </p:nvSpPr>
        <p:spPr>
          <a:xfrm>
            <a:off x="4223982" y="3752850"/>
            <a:ext cx="7485413" cy="2452687"/>
          </a:xfrm>
        </p:spPr>
        <p:txBody>
          <a:bodyPr vert="horz" lIns="91440" tIns="45720" rIns="91440" bIns="45720" rtlCol="0" anchor="ctr">
            <a:normAutofit/>
          </a:bodyPr>
          <a:lstStyle/>
          <a:p>
            <a:r>
              <a:rPr lang="en-GB" sz="1800"/>
              <a:t>Renewable Energy</a:t>
            </a:r>
          </a:p>
          <a:p>
            <a:r>
              <a:rPr lang="en-GB" sz="1800"/>
              <a:t>Biodiversity protection and habitat enhancemet.</a:t>
            </a:r>
            <a:endParaRPr lang="en-US" sz="1800"/>
          </a:p>
          <a:p>
            <a:r>
              <a:rPr lang="en-GB" sz="1800"/>
              <a:t>Meet climate goals </a:t>
            </a:r>
            <a:endParaRPr lang="en-US" sz="1800"/>
          </a:p>
          <a:p>
            <a:r>
              <a:rPr lang="en-GB" sz="1800"/>
              <a:t>Positition itself as a leader in sustainable coastal cities.</a:t>
            </a:r>
          </a:p>
        </p:txBody>
      </p:sp>
      <p:sp>
        <p:nvSpPr>
          <p:cNvPr id="6" name="TextBox 5">
            <a:extLst>
              <a:ext uri="{FF2B5EF4-FFF2-40B4-BE49-F238E27FC236}">
                <a16:creationId xmlns:a16="http://schemas.microsoft.com/office/drawing/2014/main" id="{CC80D2CF-98F8-FB42-C6F9-AD41B9A6B74D}"/>
              </a:ext>
            </a:extLst>
          </p:cNvPr>
          <p:cNvSpPr txBox="1"/>
          <p:nvPr/>
        </p:nvSpPr>
        <p:spPr>
          <a:xfrm>
            <a:off x="568476" y="6458857"/>
            <a:ext cx="8829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Nicol</a:t>
            </a:r>
          </a:p>
        </p:txBody>
      </p:sp>
    </p:spTree>
    <p:extLst>
      <p:ext uri="{BB962C8B-B14F-4D97-AF65-F5344CB8AC3E}">
        <p14:creationId xmlns:p14="http://schemas.microsoft.com/office/powerpoint/2010/main" val="42222571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8F90786E-B72D-4C32-BDCE-A170B0078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5E46F2E7-848F-4A6C-A098-4764FDEA7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8" name="Picture 7" descr="An aerial view of a park&#10;&#10;AI-generated content may be incorrect.">
            <a:extLst>
              <a:ext uri="{FF2B5EF4-FFF2-40B4-BE49-F238E27FC236}">
                <a16:creationId xmlns:a16="http://schemas.microsoft.com/office/drawing/2014/main" id="{0DF5624B-7A0E-FFD0-0839-C2F71794C52F}"/>
              </a:ext>
            </a:extLst>
          </p:cNvPr>
          <p:cNvPicPr>
            <a:picLocks noChangeAspect="1"/>
          </p:cNvPicPr>
          <p:nvPr/>
        </p:nvPicPr>
        <p:blipFill>
          <a:blip r:embed="rId2">
            <a:alphaModFix amt="60000"/>
          </a:blip>
          <a:srcRect l="18503" r="1497"/>
          <a:stretch>
            <a:fillRect/>
          </a:stretch>
        </p:blipFill>
        <p:spPr>
          <a:xfrm>
            <a:off x="-1" y="8"/>
            <a:ext cx="12192001" cy="6857990"/>
          </a:xfrm>
          <a:prstGeom prst="rect">
            <a:avLst/>
          </a:prstGeom>
        </p:spPr>
      </p:pic>
      <p:sp>
        <p:nvSpPr>
          <p:cNvPr id="2" name="Title 1">
            <a:extLst>
              <a:ext uri="{FF2B5EF4-FFF2-40B4-BE49-F238E27FC236}">
                <a16:creationId xmlns:a16="http://schemas.microsoft.com/office/drawing/2014/main" id="{252E28E9-7649-01E5-A4B9-91812461CB19}"/>
              </a:ext>
            </a:extLst>
          </p:cNvPr>
          <p:cNvSpPr>
            <a:spLocks noGrp="1"/>
          </p:cNvSpPr>
          <p:nvPr>
            <p:ph type="title"/>
          </p:nvPr>
        </p:nvSpPr>
        <p:spPr>
          <a:xfrm>
            <a:off x="838199" y="1671570"/>
            <a:ext cx="5155261" cy="4072044"/>
          </a:xfrm>
        </p:spPr>
        <p:txBody>
          <a:bodyPr anchor="t">
            <a:normAutofit/>
          </a:bodyPr>
          <a:lstStyle/>
          <a:p>
            <a:r>
              <a:rPr lang="en-GB" u="sng">
                <a:solidFill>
                  <a:srgbClr val="FFFFFF"/>
                </a:solidFill>
              </a:rPr>
              <a:t>Renewable Energy</a:t>
            </a:r>
          </a:p>
        </p:txBody>
      </p:sp>
      <p:sp>
        <p:nvSpPr>
          <p:cNvPr id="3" name="Content Placeholder 2">
            <a:extLst>
              <a:ext uri="{FF2B5EF4-FFF2-40B4-BE49-F238E27FC236}">
                <a16:creationId xmlns:a16="http://schemas.microsoft.com/office/drawing/2014/main" id="{56C4ADB5-4F0D-306A-09B0-517A3E574189}"/>
              </a:ext>
            </a:extLst>
          </p:cNvPr>
          <p:cNvSpPr>
            <a:spLocks noGrp="1"/>
          </p:cNvSpPr>
          <p:nvPr>
            <p:ph idx="1"/>
          </p:nvPr>
        </p:nvSpPr>
        <p:spPr>
          <a:xfrm>
            <a:off x="6185986" y="1671566"/>
            <a:ext cx="5170861" cy="4072043"/>
          </a:xfrm>
        </p:spPr>
        <p:txBody>
          <a:bodyPr vert="horz" lIns="91440" tIns="45720" rIns="91440" bIns="45720" rtlCol="0" anchor="t">
            <a:noAutofit/>
          </a:bodyPr>
          <a:lstStyle/>
          <a:p>
            <a:r>
              <a:rPr lang="en-GB" sz="2000">
                <a:solidFill>
                  <a:srgbClr val="FFFFFF"/>
                </a:solidFill>
              </a:rPr>
              <a:t>Generating clean power to protect the natural environment. Statistically proven, lower air pollutants that cause respiratory and cardiovascular diseases, potentially saving millions of lives annually. </a:t>
            </a:r>
          </a:p>
          <a:p>
            <a:r>
              <a:rPr lang="en-GB" sz="2000">
                <a:solidFill>
                  <a:srgbClr val="FFFFFF"/>
                </a:solidFill>
              </a:rPr>
              <a:t>Cuts carbon emissions, reducing long term energy costs, enhance biodiversity and landscapes and deliver benefits to local communities. </a:t>
            </a:r>
          </a:p>
          <a:p>
            <a:r>
              <a:rPr lang="en-GB" sz="2000">
                <a:solidFill>
                  <a:srgbClr val="FFFFFF"/>
                </a:solidFill>
                <a:ea typeface="+mn-lt"/>
                <a:cs typeface="+mn-lt"/>
              </a:rPr>
              <a:t>Renewables grew by about </a:t>
            </a:r>
            <a:r>
              <a:rPr lang="en-GB" sz="2000" b="1">
                <a:solidFill>
                  <a:srgbClr val="FFFFFF"/>
                </a:solidFill>
                <a:ea typeface="+mn-lt"/>
                <a:cs typeface="+mn-lt"/>
              </a:rPr>
              <a:t>15 % in 2024</a:t>
            </a:r>
            <a:r>
              <a:rPr lang="en-GB" sz="2000">
                <a:solidFill>
                  <a:srgbClr val="FFFFFF"/>
                </a:solidFill>
                <a:ea typeface="+mn-lt"/>
                <a:cs typeface="+mn-lt"/>
              </a:rPr>
              <a:t>, meaning the clean energy transition is accelerating.</a:t>
            </a:r>
          </a:p>
          <a:p>
            <a:r>
              <a:rPr lang="en-GB" sz="2000">
                <a:solidFill>
                  <a:srgbClr val="FFFFFF"/>
                </a:solidFill>
              </a:rPr>
              <a:t>Turbines are a lot quieter and more efficient than other models</a:t>
            </a:r>
          </a:p>
        </p:txBody>
      </p:sp>
      <p:sp>
        <p:nvSpPr>
          <p:cNvPr id="9" name="TextBox 8">
            <a:extLst>
              <a:ext uri="{FF2B5EF4-FFF2-40B4-BE49-F238E27FC236}">
                <a16:creationId xmlns:a16="http://schemas.microsoft.com/office/drawing/2014/main" id="{D2987119-A81A-8680-D6C3-DE371466343B}"/>
              </a:ext>
            </a:extLst>
          </p:cNvPr>
          <p:cNvSpPr txBox="1"/>
          <p:nvPr/>
        </p:nvSpPr>
        <p:spPr>
          <a:xfrm>
            <a:off x="846666" y="5962952"/>
            <a:ext cx="104019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chemeClr val="bg1"/>
                </a:solidFill>
              </a:rPr>
              <a:t>Nicol</a:t>
            </a:r>
          </a:p>
        </p:txBody>
      </p:sp>
    </p:spTree>
    <p:extLst>
      <p:ext uri="{BB962C8B-B14F-4D97-AF65-F5344CB8AC3E}">
        <p14:creationId xmlns:p14="http://schemas.microsoft.com/office/powerpoint/2010/main" val="25435455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40E57E-6F60-4F41-8AA5-32B5874B25BE}"/>
              </a:ext>
            </a:extLst>
          </p:cNvPr>
          <p:cNvSpPr>
            <a:spLocks noGrp="1"/>
          </p:cNvSpPr>
          <p:nvPr>
            <p:ph type="title"/>
          </p:nvPr>
        </p:nvSpPr>
        <p:spPr>
          <a:xfrm>
            <a:off x="1137033" y="670559"/>
            <a:ext cx="4683321" cy="2148841"/>
          </a:xfrm>
        </p:spPr>
        <p:txBody>
          <a:bodyPr anchor="t">
            <a:normAutofit/>
          </a:bodyPr>
          <a:lstStyle/>
          <a:p>
            <a:r>
              <a:rPr lang="en-GB"/>
              <a:t>Biodiversity</a:t>
            </a:r>
          </a:p>
        </p:txBody>
      </p:sp>
      <p:pic>
        <p:nvPicPr>
          <p:cNvPr id="5" name="Picture 4" descr="Aerial view of a park with trees and buildings&#10;&#10;AI-generated content may be incorrect.">
            <a:extLst>
              <a:ext uri="{FF2B5EF4-FFF2-40B4-BE49-F238E27FC236}">
                <a16:creationId xmlns:a16="http://schemas.microsoft.com/office/drawing/2014/main" id="{F33C66DD-6C06-DD08-D3EF-16DB01790F9B}"/>
              </a:ext>
            </a:extLst>
          </p:cNvPr>
          <p:cNvPicPr>
            <a:picLocks noChangeAspect="1"/>
          </p:cNvPicPr>
          <p:nvPr/>
        </p:nvPicPr>
        <p:blipFill>
          <a:blip r:embed="rId2"/>
          <a:srcRect l="7389" r="31183" b="1"/>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B9F3B55E-4A9D-519E-D638-CAD18C0C4374}"/>
              </a:ext>
            </a:extLst>
          </p:cNvPr>
          <p:cNvSpPr>
            <a:spLocks noGrp="1"/>
          </p:cNvSpPr>
          <p:nvPr>
            <p:ph idx="1"/>
          </p:nvPr>
        </p:nvSpPr>
        <p:spPr>
          <a:xfrm>
            <a:off x="6797004" y="670559"/>
            <a:ext cx="4555782" cy="5445076"/>
          </a:xfrm>
        </p:spPr>
        <p:txBody>
          <a:bodyPr vert="horz" lIns="91440" tIns="45720" rIns="91440" bIns="45720" rtlCol="0" anchor="t">
            <a:normAutofit/>
          </a:bodyPr>
          <a:lstStyle/>
          <a:p>
            <a:pPr marL="0" indent="0">
              <a:buNone/>
            </a:pPr>
            <a:r>
              <a:rPr lang="en-GB" sz="1700"/>
              <a:t> Biodiversity protection helps us understand what species are in that area for example, plants, birds and insects. </a:t>
            </a:r>
            <a:endParaRPr lang="en-US" sz="1700"/>
          </a:p>
          <a:p>
            <a:r>
              <a:rPr lang="en-GB" sz="1700">
                <a:ea typeface="+mn-lt"/>
                <a:cs typeface="+mn-lt"/>
              </a:rPr>
              <a:t>Invasive species spreading</a:t>
            </a:r>
            <a:endParaRPr lang="en-GB" sz="1700"/>
          </a:p>
          <a:p>
            <a:r>
              <a:rPr lang="en-GB" sz="1700">
                <a:ea typeface="+mn-lt"/>
                <a:cs typeface="+mn-lt"/>
              </a:rPr>
              <a:t>Scrub choking out wildflowers</a:t>
            </a:r>
            <a:endParaRPr lang="en-GB" sz="1700"/>
          </a:p>
          <a:p>
            <a:r>
              <a:rPr lang="en-GB" sz="1700">
                <a:ea typeface="+mn-lt"/>
                <a:cs typeface="+mn-lt"/>
              </a:rPr>
              <a:t>Declining insect and bird diversity</a:t>
            </a:r>
            <a:endParaRPr lang="en-GB" sz="1700"/>
          </a:p>
          <a:p>
            <a:r>
              <a:rPr lang="en-GB" sz="1700">
                <a:ea typeface="+mn-lt"/>
                <a:cs typeface="+mn-lt"/>
              </a:rPr>
              <a:t>Regular ecological monitoring</a:t>
            </a:r>
            <a:endParaRPr lang="en-GB" sz="1700"/>
          </a:p>
          <a:p>
            <a:r>
              <a:rPr lang="en-GB" sz="1700">
                <a:ea typeface="+mn-lt"/>
                <a:cs typeface="+mn-lt"/>
              </a:rPr>
              <a:t>Funded habitat maintenance (not optional)</a:t>
            </a:r>
            <a:endParaRPr lang="en-GB" sz="1700"/>
          </a:p>
          <a:p>
            <a:r>
              <a:rPr lang="en-GB" sz="1700">
                <a:ea typeface="+mn-lt"/>
                <a:cs typeface="+mn-lt"/>
              </a:rPr>
              <a:t>Nature protection written into planning conditions</a:t>
            </a:r>
            <a:endParaRPr lang="en-GB" sz="1700"/>
          </a:p>
          <a:p>
            <a:pPr>
              <a:buNone/>
            </a:pPr>
            <a:r>
              <a:rPr lang="en-GB" sz="1700" b="1">
                <a:ea typeface="+mn-lt"/>
                <a:cs typeface="+mn-lt"/>
              </a:rPr>
              <a:t>Benefits:</a:t>
            </a:r>
            <a:endParaRPr lang="en-GB" sz="1700">
              <a:ea typeface="+mn-lt"/>
              <a:cs typeface="+mn-lt"/>
            </a:endParaRPr>
          </a:p>
          <a:p>
            <a:pPr>
              <a:buFont typeface="Arial"/>
            </a:pPr>
            <a:r>
              <a:rPr lang="en-GB" sz="1700">
                <a:ea typeface="+mn-lt"/>
                <a:cs typeface="+mn-lt"/>
              </a:rPr>
              <a:t>Boosts pollinators (bees, butterflies, hoverflies)</a:t>
            </a:r>
          </a:p>
          <a:p>
            <a:pPr>
              <a:buFont typeface="Arial"/>
            </a:pPr>
            <a:r>
              <a:rPr lang="en-GB" sz="1700">
                <a:ea typeface="+mn-lt"/>
                <a:cs typeface="+mn-lt"/>
              </a:rPr>
              <a:t>Supports birds and small mammals</a:t>
            </a:r>
          </a:p>
          <a:p>
            <a:pPr>
              <a:buFont typeface="Arial"/>
            </a:pPr>
            <a:r>
              <a:rPr lang="en-GB" sz="1700">
                <a:ea typeface="+mn-lt"/>
                <a:cs typeface="+mn-lt"/>
              </a:rPr>
              <a:t>Improves soil health and carbon storage</a:t>
            </a:r>
          </a:p>
          <a:p>
            <a:pPr marL="0" indent="0">
              <a:buNone/>
            </a:pPr>
            <a:endParaRPr lang="en-GB" sz="1700"/>
          </a:p>
          <a:p>
            <a:endParaRPr lang="en-GB" sz="1700"/>
          </a:p>
          <a:p>
            <a:endParaRPr lang="en-GB" sz="1700"/>
          </a:p>
        </p:txBody>
      </p:sp>
      <p:sp>
        <p:nvSpPr>
          <p:cNvPr id="6" name="TextBox 5">
            <a:extLst>
              <a:ext uri="{FF2B5EF4-FFF2-40B4-BE49-F238E27FC236}">
                <a16:creationId xmlns:a16="http://schemas.microsoft.com/office/drawing/2014/main" id="{97CD3EF5-3B13-D481-8A18-4A290F05DB42}"/>
              </a:ext>
            </a:extLst>
          </p:cNvPr>
          <p:cNvSpPr txBox="1"/>
          <p:nvPr/>
        </p:nvSpPr>
        <p:spPr>
          <a:xfrm>
            <a:off x="10474475" y="6507237"/>
            <a:ext cx="13425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Nicol</a:t>
            </a:r>
          </a:p>
        </p:txBody>
      </p:sp>
    </p:spTree>
    <p:extLst>
      <p:ext uri="{BB962C8B-B14F-4D97-AF65-F5344CB8AC3E}">
        <p14:creationId xmlns:p14="http://schemas.microsoft.com/office/powerpoint/2010/main" val="4868404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D804E0-4D42-60EB-A788-AE3DD0658A1F}"/>
              </a:ext>
            </a:extLst>
          </p:cNvPr>
          <p:cNvSpPr>
            <a:spLocks noGrp="1"/>
          </p:cNvSpPr>
          <p:nvPr>
            <p:ph type="title"/>
          </p:nvPr>
        </p:nvSpPr>
        <p:spPr>
          <a:xfrm>
            <a:off x="640080" y="325369"/>
            <a:ext cx="4368602" cy="1956841"/>
          </a:xfrm>
        </p:spPr>
        <p:txBody>
          <a:bodyPr anchor="b">
            <a:normAutofit/>
          </a:bodyPr>
          <a:lstStyle/>
          <a:p>
            <a:r>
              <a:rPr lang="en-GB" sz="5400"/>
              <a:t>Meeting Climate Goals</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15825BF-91E6-760C-43F4-73A19FA13B02}"/>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1400">
                <a:ea typeface="+mn-lt"/>
                <a:cs typeface="+mn-lt"/>
              </a:rPr>
              <a:t>The biggest climate goal across the UK and Wales is net zero — reducing greenhouse gas emissions as close to zero as possible.</a:t>
            </a:r>
          </a:p>
          <a:p>
            <a:r>
              <a:rPr lang="en-GB" sz="1400">
                <a:ea typeface="+mn-lt"/>
                <a:cs typeface="+mn-lt"/>
              </a:rPr>
              <a:t>Replaces electricity that would otherwise come from gas or coal</a:t>
            </a:r>
            <a:endParaRPr lang="en-GB" sz="1400"/>
          </a:p>
          <a:p>
            <a:r>
              <a:rPr lang="en-GB" sz="1400">
                <a:ea typeface="+mn-lt"/>
                <a:cs typeface="+mn-lt"/>
              </a:rPr>
              <a:t>Produces zero emissions during operation</a:t>
            </a:r>
            <a:endParaRPr lang="en-GB" sz="1400"/>
          </a:p>
          <a:p>
            <a:r>
              <a:rPr lang="en-GB" sz="1400">
                <a:ea typeface="+mn-lt"/>
                <a:cs typeface="+mn-lt"/>
              </a:rPr>
              <a:t>Cuts thousands of tonnes of CO₂ over its lifetime</a:t>
            </a:r>
            <a:endParaRPr lang="en-GB" sz="1400"/>
          </a:p>
          <a:p>
            <a:r>
              <a:rPr lang="en-GB" sz="1400">
                <a:ea typeface="+mn-lt"/>
                <a:cs typeface="+mn-lt"/>
              </a:rPr>
              <a:t>Increasing locally generated renewable capacity</a:t>
            </a:r>
            <a:endParaRPr lang="en-GB" sz="1400"/>
          </a:p>
          <a:p>
            <a:r>
              <a:rPr lang="en-GB" sz="1400">
                <a:ea typeface="+mn-lt"/>
                <a:cs typeface="+mn-lt"/>
              </a:rPr>
              <a:t>Reducing reliance on imported fossil fuels</a:t>
            </a:r>
            <a:endParaRPr lang="en-GB" sz="1400"/>
          </a:p>
          <a:p>
            <a:r>
              <a:rPr lang="en-GB" sz="1400">
                <a:ea typeface="+mn-lt"/>
                <a:cs typeface="+mn-lt"/>
              </a:rPr>
              <a:t>Helping Swansea Council meet its own climate emergency commitments</a:t>
            </a:r>
            <a:endParaRPr lang="en-GB" sz="1400"/>
          </a:p>
          <a:p>
            <a:endParaRPr lang="en-GB" sz="1400"/>
          </a:p>
        </p:txBody>
      </p:sp>
      <p:pic>
        <p:nvPicPr>
          <p:cNvPr id="5" name="Picture 4" descr="A city by the water&#10;&#10;AI-generated content may be incorrect.">
            <a:extLst>
              <a:ext uri="{FF2B5EF4-FFF2-40B4-BE49-F238E27FC236}">
                <a16:creationId xmlns:a16="http://schemas.microsoft.com/office/drawing/2014/main" id="{34DCB857-FA08-E8B8-6182-20E23D80440D}"/>
              </a:ext>
            </a:extLst>
          </p:cNvPr>
          <p:cNvPicPr>
            <a:picLocks noChangeAspect="1"/>
          </p:cNvPicPr>
          <p:nvPr/>
        </p:nvPicPr>
        <p:blipFill>
          <a:blip r:embed="rId2"/>
          <a:srcRect l="18622" r="21697"/>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5933E20E-DD93-A546-8C7B-6D25A623DFB6}"/>
              </a:ext>
            </a:extLst>
          </p:cNvPr>
          <p:cNvSpPr txBox="1"/>
          <p:nvPr/>
        </p:nvSpPr>
        <p:spPr>
          <a:xfrm>
            <a:off x="483809" y="6265333"/>
            <a:ext cx="7982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Nicol</a:t>
            </a:r>
          </a:p>
        </p:txBody>
      </p:sp>
    </p:spTree>
    <p:extLst>
      <p:ext uri="{BB962C8B-B14F-4D97-AF65-F5344CB8AC3E}">
        <p14:creationId xmlns:p14="http://schemas.microsoft.com/office/powerpoint/2010/main" val="39437396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ondola with a city and water in the background&#10;&#10;AI-generated content may be incorrect.">
            <a:extLst>
              <a:ext uri="{FF2B5EF4-FFF2-40B4-BE49-F238E27FC236}">
                <a16:creationId xmlns:a16="http://schemas.microsoft.com/office/drawing/2014/main" id="{AF7CF79D-C2B8-E60A-8970-281B1C597C01}"/>
              </a:ext>
            </a:extLst>
          </p:cNvPr>
          <p:cNvPicPr>
            <a:picLocks noChangeAspect="1"/>
          </p:cNvPicPr>
          <p:nvPr/>
        </p:nvPicPr>
        <p:blipFill>
          <a:blip r:embed="rId2"/>
          <a:srcRect l="32673" r="1" b="1"/>
          <a:stretch>
            <a:fillRect/>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93629F-2AA9-AC26-E9EE-DAB426CFB1E9}"/>
              </a:ext>
            </a:extLst>
          </p:cNvPr>
          <p:cNvSpPr>
            <a:spLocks noGrp="1"/>
          </p:cNvSpPr>
          <p:nvPr>
            <p:ph type="title"/>
          </p:nvPr>
        </p:nvSpPr>
        <p:spPr>
          <a:xfrm>
            <a:off x="838200" y="365125"/>
            <a:ext cx="3822189" cy="1899912"/>
          </a:xfrm>
        </p:spPr>
        <p:txBody>
          <a:bodyPr>
            <a:normAutofit/>
          </a:bodyPr>
          <a:lstStyle/>
          <a:p>
            <a:r>
              <a:rPr lang="en-GB" sz="3100">
                <a:latin typeface="Aptos"/>
              </a:rPr>
              <a:t>Positition itself as a leader in sustainable coastal cities.</a:t>
            </a:r>
            <a:endParaRPr lang="en-US" sz="3100"/>
          </a:p>
        </p:txBody>
      </p:sp>
      <p:sp>
        <p:nvSpPr>
          <p:cNvPr id="3" name="Content Placeholder 2">
            <a:extLst>
              <a:ext uri="{FF2B5EF4-FFF2-40B4-BE49-F238E27FC236}">
                <a16:creationId xmlns:a16="http://schemas.microsoft.com/office/drawing/2014/main" id="{E68DF1A7-D1EB-3C87-77F2-FB2415BE3322}"/>
              </a:ext>
            </a:extLst>
          </p:cNvPr>
          <p:cNvSpPr>
            <a:spLocks noGrp="1"/>
          </p:cNvSpPr>
          <p:nvPr>
            <p:ph idx="1"/>
          </p:nvPr>
        </p:nvSpPr>
        <p:spPr>
          <a:xfrm>
            <a:off x="838200" y="2434201"/>
            <a:ext cx="3822189" cy="3742762"/>
          </a:xfrm>
        </p:spPr>
        <p:txBody>
          <a:bodyPr vert="horz" lIns="91440" tIns="45720" rIns="91440" bIns="45720" rtlCol="0" anchor="t">
            <a:normAutofit/>
          </a:bodyPr>
          <a:lstStyle/>
          <a:p>
            <a:r>
              <a:rPr lang="en-GB" sz="1700"/>
              <a:t>Uses elevation and coastal winds for clean energy</a:t>
            </a:r>
          </a:p>
          <a:p>
            <a:r>
              <a:rPr lang="en-GB" sz="1700"/>
              <a:t>Understands coastal vulnerability</a:t>
            </a:r>
          </a:p>
          <a:p>
            <a:r>
              <a:rPr lang="en-GB" sz="1700"/>
              <a:t>Designs solutions rooted in its own landscape</a:t>
            </a:r>
          </a:p>
          <a:p>
            <a:r>
              <a:rPr lang="en-GB" sz="1700"/>
              <a:t>Treats nature as infrastructure, not scenery</a:t>
            </a:r>
          </a:p>
          <a:p>
            <a:pPr marL="0" indent="0">
              <a:buNone/>
            </a:pPr>
            <a:r>
              <a:rPr lang="en-GB" sz="1700">
                <a:ea typeface="+mn-lt"/>
                <a:cs typeface="+mn-lt"/>
              </a:rPr>
              <a:t>Sustainable coastal cities attract:</a:t>
            </a:r>
            <a:endParaRPr lang="en-GB" sz="1700"/>
          </a:p>
          <a:p>
            <a:r>
              <a:rPr lang="en-GB" sz="1700">
                <a:ea typeface="+mn-lt"/>
                <a:cs typeface="+mn-lt"/>
              </a:rPr>
              <a:t>Green tech companies</a:t>
            </a:r>
            <a:endParaRPr lang="en-GB" sz="1700"/>
          </a:p>
          <a:p>
            <a:r>
              <a:rPr lang="en-GB" sz="1700">
                <a:ea typeface="+mn-lt"/>
                <a:cs typeface="+mn-lt"/>
              </a:rPr>
              <a:t>Research partnerships</a:t>
            </a:r>
            <a:endParaRPr lang="en-GB" sz="1700"/>
          </a:p>
          <a:p>
            <a:r>
              <a:rPr lang="en-GB" sz="1700">
                <a:ea typeface="+mn-lt"/>
                <a:cs typeface="+mn-lt"/>
              </a:rPr>
              <a:t>Universities and innovation funding</a:t>
            </a:r>
            <a:endParaRPr lang="en-GB" sz="1700"/>
          </a:p>
          <a:p>
            <a:endParaRPr lang="en-GB" sz="1700"/>
          </a:p>
        </p:txBody>
      </p:sp>
      <p:sp>
        <p:nvSpPr>
          <p:cNvPr id="6" name="TextBox 5">
            <a:extLst>
              <a:ext uri="{FF2B5EF4-FFF2-40B4-BE49-F238E27FC236}">
                <a16:creationId xmlns:a16="http://schemas.microsoft.com/office/drawing/2014/main" id="{8A2CE865-075B-A851-305A-F5F7D6139229}"/>
              </a:ext>
            </a:extLst>
          </p:cNvPr>
          <p:cNvSpPr txBox="1"/>
          <p:nvPr/>
        </p:nvSpPr>
        <p:spPr>
          <a:xfrm>
            <a:off x="399142" y="6555618"/>
            <a:ext cx="1270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Nicol</a:t>
            </a:r>
          </a:p>
        </p:txBody>
      </p:sp>
    </p:spTree>
    <p:extLst>
      <p:ext uri="{BB962C8B-B14F-4D97-AF65-F5344CB8AC3E}">
        <p14:creationId xmlns:p14="http://schemas.microsoft.com/office/powerpoint/2010/main" val="27579073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D6A20-6058-0800-6CAB-63132F7CD8EB}"/>
              </a:ext>
            </a:extLst>
          </p:cNvPr>
          <p:cNvSpPr>
            <a:spLocks noGrp="1"/>
          </p:cNvSpPr>
          <p:nvPr>
            <p:ph type="title"/>
          </p:nvPr>
        </p:nvSpPr>
        <p:spPr/>
        <p:txBody>
          <a:bodyPr/>
          <a:lstStyle/>
          <a:p>
            <a:r>
              <a:rPr lang="en-GB" u="sng"/>
              <a:t>References</a:t>
            </a:r>
          </a:p>
        </p:txBody>
      </p:sp>
      <p:sp>
        <p:nvSpPr>
          <p:cNvPr id="3" name="Content Placeholder 2">
            <a:extLst>
              <a:ext uri="{FF2B5EF4-FFF2-40B4-BE49-F238E27FC236}">
                <a16:creationId xmlns:a16="http://schemas.microsoft.com/office/drawing/2014/main" id="{E309A161-C89A-AF76-3BBE-72C8D46B265A}"/>
              </a:ext>
            </a:extLst>
          </p:cNvPr>
          <p:cNvSpPr>
            <a:spLocks noGrp="1"/>
          </p:cNvSpPr>
          <p:nvPr>
            <p:ph idx="1"/>
          </p:nvPr>
        </p:nvSpPr>
        <p:spPr/>
        <p:txBody>
          <a:bodyPr vert="horz" lIns="91440" tIns="45720" rIns="91440" bIns="45720" rtlCol="0" anchor="t">
            <a:normAutofit/>
          </a:bodyPr>
          <a:lstStyle/>
          <a:p>
            <a:r>
              <a:rPr lang="en-GB">
                <a:ea typeface="+mn-lt"/>
                <a:cs typeface="+mn-lt"/>
                <a:hlinkClick r:id="rId2"/>
              </a:rPr>
              <a:t>https://www.greenbankinvestments.com/knowledge-and-insight/sustainability-update-august-2025-1?utm_source=chatgpt.com</a:t>
            </a:r>
            <a:r>
              <a:rPr lang="en-GB">
                <a:ea typeface="+mn-lt"/>
                <a:cs typeface="+mn-lt"/>
              </a:rPr>
              <a:t> (2024) Greenbank Investments</a:t>
            </a:r>
            <a:endParaRPr lang="en-GB">
              <a:ea typeface="+mn-lt"/>
              <a:cs typeface="+mn-lt"/>
              <a:hlinkClick r:id="rId2"/>
            </a:endParaRPr>
          </a:p>
          <a:p>
            <a:r>
              <a:rPr lang="en-GB">
                <a:ea typeface="+mn-lt"/>
                <a:cs typeface="+mn-lt"/>
                <a:hlinkClick r:id="rId3"/>
              </a:rPr>
              <a:t>https://media.service.gov.wales/news/wales-aims-to-meet-100-percent-of-its-electricity-needs-from-renewable-sources-by-2035?utm_source=chatgpt.com</a:t>
            </a:r>
            <a:r>
              <a:rPr lang="en-GB">
                <a:ea typeface="+mn-lt"/>
                <a:cs typeface="+mn-lt"/>
              </a:rPr>
              <a:t> (2023) Gov.UK</a:t>
            </a:r>
          </a:p>
          <a:p>
            <a:r>
              <a:rPr lang="en-GB">
                <a:ea typeface="+mn-lt"/>
                <a:cs typeface="+mn-lt"/>
                <a:hlinkClick r:id="rId4"/>
              </a:rPr>
              <a:t>https://skylineswansea.co.uk/</a:t>
            </a:r>
            <a:r>
              <a:rPr lang="en-GB">
                <a:ea typeface="+mn-lt"/>
                <a:cs typeface="+mn-lt"/>
              </a:rPr>
              <a:t> </a:t>
            </a:r>
            <a:endParaRPr lang="en-GB"/>
          </a:p>
          <a:p>
            <a:endParaRPr lang="en-GB"/>
          </a:p>
          <a:p>
            <a:endParaRPr lang="en-GB"/>
          </a:p>
        </p:txBody>
      </p:sp>
    </p:spTree>
    <p:extLst>
      <p:ext uri="{BB962C8B-B14F-4D97-AF65-F5344CB8AC3E}">
        <p14:creationId xmlns:p14="http://schemas.microsoft.com/office/powerpoint/2010/main" val="20503252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FE1388-D67F-B3CA-757C-AC6151BAD48E}"/>
              </a:ext>
            </a:extLst>
          </p:cNvPr>
          <p:cNvSpPr>
            <a:spLocks noGrp="1"/>
          </p:cNvSpPr>
          <p:nvPr>
            <p:ph type="title"/>
          </p:nvPr>
        </p:nvSpPr>
        <p:spPr>
          <a:xfrm>
            <a:off x="640080" y="325369"/>
            <a:ext cx="4368602" cy="1956841"/>
          </a:xfrm>
        </p:spPr>
        <p:txBody>
          <a:bodyPr anchor="b">
            <a:normAutofit/>
          </a:bodyPr>
          <a:lstStyle/>
          <a:p>
            <a:r>
              <a:rPr lang="en-US" sz="3000" b="1"/>
              <a:t>The </a:t>
            </a:r>
            <a:r>
              <a:rPr lang="en-US" sz="3000" b="1" err="1"/>
              <a:t>Kilvey</a:t>
            </a:r>
            <a:r>
              <a:rPr lang="en-US" sz="3000" b="1"/>
              <a:t> Hill Skyline Development is going to destroy the environment.</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FC3E162-9D8B-5E23-21BE-C317F9277A2C}"/>
              </a:ext>
            </a:extLst>
          </p:cNvPr>
          <p:cNvSpPr>
            <a:spLocks noGrp="1"/>
          </p:cNvSpPr>
          <p:nvPr>
            <p:ph idx="1"/>
          </p:nvPr>
        </p:nvSpPr>
        <p:spPr>
          <a:xfrm>
            <a:off x="640080" y="2872899"/>
            <a:ext cx="4243589" cy="3320668"/>
          </a:xfrm>
        </p:spPr>
        <p:txBody>
          <a:bodyPr>
            <a:normAutofit/>
          </a:bodyPr>
          <a:lstStyle/>
          <a:p>
            <a:pPr marL="0" indent="0">
              <a:buNone/>
            </a:pPr>
            <a:r>
              <a:rPr lang="en-US" sz="2200"/>
              <a:t>Ways in which the development will negatively impact the environment include:</a:t>
            </a:r>
          </a:p>
          <a:p>
            <a:r>
              <a:rPr lang="en-US" sz="2200"/>
              <a:t>Destruction of natural habitats.</a:t>
            </a:r>
          </a:p>
          <a:p>
            <a:r>
              <a:rPr lang="en-US" sz="2200"/>
              <a:t>Damage to the landscape.</a:t>
            </a:r>
          </a:p>
          <a:p>
            <a:r>
              <a:rPr lang="en-US" sz="2200"/>
              <a:t>Disruption and harm to local wildlife.</a:t>
            </a:r>
          </a:p>
          <a:p>
            <a:r>
              <a:rPr lang="en-US" sz="2200"/>
              <a:t>Environmental disruption to nearby communities.</a:t>
            </a:r>
          </a:p>
        </p:txBody>
      </p:sp>
      <p:pic>
        <p:nvPicPr>
          <p:cNvPr id="5" name="Picture 4" descr="A building with people walking around&#10;&#10;AI-generated content may be incorrect.">
            <a:extLst>
              <a:ext uri="{FF2B5EF4-FFF2-40B4-BE49-F238E27FC236}">
                <a16:creationId xmlns:a16="http://schemas.microsoft.com/office/drawing/2014/main" id="{0625CA94-00FC-3409-B4A7-F153083A9F19}"/>
              </a:ext>
            </a:extLst>
          </p:cNvPr>
          <p:cNvPicPr>
            <a:picLocks noChangeAspect="1"/>
          </p:cNvPicPr>
          <p:nvPr/>
        </p:nvPicPr>
        <p:blipFill>
          <a:blip r:embed="rId3">
            <a:extLst>
              <a:ext uri="{28A0092B-C50C-407E-A947-70E740481C1C}">
                <a14:useLocalDpi xmlns:a14="http://schemas.microsoft.com/office/drawing/2010/main" val="0"/>
              </a:ext>
            </a:extLst>
          </a:blip>
          <a:srcRect l="23703" r="15864"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93D92627-BA85-B791-4567-DBAC0C36571C}"/>
              </a:ext>
            </a:extLst>
          </p:cNvPr>
          <p:cNvSpPr txBox="1"/>
          <p:nvPr/>
        </p:nvSpPr>
        <p:spPr>
          <a:xfrm>
            <a:off x="6673934" y="0"/>
            <a:ext cx="4773880" cy="646331"/>
          </a:xfrm>
          <a:prstGeom prst="rect">
            <a:avLst/>
          </a:prstGeom>
          <a:noFill/>
        </p:spPr>
        <p:txBody>
          <a:bodyPr wrap="square" rtlCol="0">
            <a:spAutoFit/>
          </a:bodyPr>
          <a:lstStyle/>
          <a:p>
            <a:r>
              <a:rPr lang="en-US"/>
              <a:t>Image from the Skyline Swansea website (Skyline Swansea, 2017). </a:t>
            </a:r>
          </a:p>
        </p:txBody>
      </p:sp>
    </p:spTree>
    <p:extLst>
      <p:ext uri="{BB962C8B-B14F-4D97-AF65-F5344CB8AC3E}">
        <p14:creationId xmlns:p14="http://schemas.microsoft.com/office/powerpoint/2010/main" val="3816876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4322BAD-138B-CCFE-9CC8-8ED546A8E7A6}"/>
              </a:ext>
            </a:extLst>
          </p:cNvPr>
          <p:cNvSpPr>
            <a:spLocks noGrp="1"/>
          </p:cNvSpPr>
          <p:nvPr>
            <p:ph type="title"/>
          </p:nvPr>
        </p:nvSpPr>
        <p:spPr>
          <a:xfrm>
            <a:off x="838200" y="609600"/>
            <a:ext cx="3739341" cy="1330839"/>
          </a:xfrm>
        </p:spPr>
        <p:txBody>
          <a:bodyPr>
            <a:normAutofit/>
          </a:bodyPr>
          <a:lstStyle/>
          <a:p>
            <a:r>
              <a:rPr lang="en-US" sz="3600" b="1"/>
              <a:t>Deforestation.</a:t>
            </a:r>
          </a:p>
        </p:txBody>
      </p:sp>
      <p:sp>
        <p:nvSpPr>
          <p:cNvPr id="3" name="Content Placeholder 2">
            <a:extLst>
              <a:ext uri="{FF2B5EF4-FFF2-40B4-BE49-F238E27FC236}">
                <a16:creationId xmlns:a16="http://schemas.microsoft.com/office/drawing/2014/main" id="{EB03C788-DF79-E38C-9D64-7E50470B8254}"/>
              </a:ext>
            </a:extLst>
          </p:cNvPr>
          <p:cNvSpPr>
            <a:spLocks noGrp="1"/>
          </p:cNvSpPr>
          <p:nvPr>
            <p:ph idx="1"/>
          </p:nvPr>
        </p:nvSpPr>
        <p:spPr>
          <a:xfrm>
            <a:off x="627841" y="1623889"/>
            <a:ext cx="3427001" cy="3908586"/>
          </a:xfrm>
        </p:spPr>
        <p:txBody>
          <a:bodyPr>
            <a:normAutofit/>
          </a:bodyPr>
          <a:lstStyle/>
          <a:p>
            <a:r>
              <a:rPr lang="en-US" sz="1700"/>
              <a:t>A number of pine trees are required to be removed for the developments to take place (</a:t>
            </a:r>
            <a:r>
              <a:rPr lang="en-US" sz="1700" err="1"/>
              <a:t>Swansea.gov</a:t>
            </a:r>
            <a:r>
              <a:rPr lang="en-US" sz="1700"/>
              <a:t>, 2022).</a:t>
            </a:r>
          </a:p>
          <a:p>
            <a:r>
              <a:rPr lang="en-US" sz="1700"/>
              <a:t>Deforestation causes destruction to natural </a:t>
            </a:r>
            <a:r>
              <a:rPr lang="en-US" sz="1700" err="1"/>
              <a:t>habitatsand</a:t>
            </a:r>
            <a:r>
              <a:rPr lang="en-US" sz="1700"/>
              <a:t> increases CO2 in the atmosphere. (Atlanta Tree Service, 2022).</a:t>
            </a:r>
          </a:p>
          <a:p>
            <a:r>
              <a:rPr lang="en-US" sz="1700"/>
              <a:t>Deforestation is a global issue and does not need to be brought into Swansea.</a:t>
            </a:r>
          </a:p>
          <a:p>
            <a:endParaRPr lang="en-US" sz="1700"/>
          </a:p>
          <a:p>
            <a:endParaRPr lang="en-US" sz="1700"/>
          </a:p>
          <a:p>
            <a:endParaRPr lang="en-US" sz="1700"/>
          </a:p>
          <a:p>
            <a:endParaRPr lang="en-US" sz="1700"/>
          </a:p>
        </p:txBody>
      </p:sp>
      <p:pic>
        <p:nvPicPr>
          <p:cNvPr id="6" name="Picture 5" descr="A pile of cut trees in a forest&#10;&#10;AI-generated content may be incorrect.">
            <a:extLst>
              <a:ext uri="{FF2B5EF4-FFF2-40B4-BE49-F238E27FC236}">
                <a16:creationId xmlns:a16="http://schemas.microsoft.com/office/drawing/2014/main" id="{4AA6A717-13E0-C9E0-605B-583E10752D1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65897" y="1940439"/>
            <a:ext cx="5798262" cy="3015096"/>
          </a:xfrm>
          <a:prstGeom prst="rect">
            <a:avLst/>
          </a:prstGeom>
        </p:spPr>
      </p:pic>
      <p:sp>
        <p:nvSpPr>
          <p:cNvPr id="7" name="TextBox 6">
            <a:extLst>
              <a:ext uri="{FF2B5EF4-FFF2-40B4-BE49-F238E27FC236}">
                <a16:creationId xmlns:a16="http://schemas.microsoft.com/office/drawing/2014/main" id="{81537FDF-C018-C140-D4FD-695271626D3F}"/>
              </a:ext>
            </a:extLst>
          </p:cNvPr>
          <p:cNvSpPr txBox="1"/>
          <p:nvPr/>
        </p:nvSpPr>
        <p:spPr>
          <a:xfrm>
            <a:off x="627841" y="4917562"/>
            <a:ext cx="3949700" cy="1477328"/>
          </a:xfrm>
          <a:prstGeom prst="rect">
            <a:avLst/>
          </a:prstGeom>
          <a:noFill/>
        </p:spPr>
        <p:txBody>
          <a:bodyPr wrap="square" rtlCol="0">
            <a:spAutoFit/>
          </a:bodyPr>
          <a:lstStyle/>
          <a:p>
            <a:r>
              <a:rPr lang="en-US" b="1"/>
              <a:t>Impacts of deforestation:</a:t>
            </a:r>
          </a:p>
          <a:p>
            <a:pPr marL="285750" indent="-285750">
              <a:buFont typeface="Arial" panose="020B0604020202020204" pitchFamily="34" charset="0"/>
              <a:buChar char="•"/>
            </a:pPr>
            <a:r>
              <a:rPr lang="en-US"/>
              <a:t>Increase in climate change.</a:t>
            </a:r>
          </a:p>
          <a:p>
            <a:pPr marL="285750" indent="-285750">
              <a:buFont typeface="Arial" panose="020B0604020202020204" pitchFamily="34" charset="0"/>
              <a:buChar char="•"/>
            </a:pPr>
            <a:r>
              <a:rPr lang="en-US"/>
              <a:t>Fast release of CO2.</a:t>
            </a:r>
          </a:p>
          <a:p>
            <a:pPr marL="285750" indent="-285750">
              <a:buFont typeface="Arial" panose="020B0604020202020204" pitchFamily="34" charset="0"/>
              <a:buChar char="•"/>
            </a:pPr>
            <a:r>
              <a:rPr lang="en-US"/>
              <a:t>Eliminating habitats.</a:t>
            </a:r>
          </a:p>
          <a:p>
            <a:pPr marL="285750" indent="-285750">
              <a:buFont typeface="Arial" panose="020B0604020202020204" pitchFamily="34" charset="0"/>
              <a:buChar char="•"/>
            </a:pPr>
            <a:r>
              <a:rPr lang="en-US"/>
              <a:t>Decreasing biodiversity</a:t>
            </a:r>
          </a:p>
        </p:txBody>
      </p:sp>
    </p:spTree>
    <p:extLst>
      <p:ext uri="{BB962C8B-B14F-4D97-AF65-F5344CB8AC3E}">
        <p14:creationId xmlns:p14="http://schemas.microsoft.com/office/powerpoint/2010/main" val="13345625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B7095B-D057-E6E8-47BC-1F5FAF0C27A9}"/>
              </a:ext>
            </a:extLst>
          </p:cNvPr>
          <p:cNvSpPr>
            <a:spLocks noGrp="1"/>
          </p:cNvSpPr>
          <p:nvPr>
            <p:ph type="title"/>
          </p:nvPr>
        </p:nvSpPr>
        <p:spPr>
          <a:xfrm>
            <a:off x="640080" y="325369"/>
            <a:ext cx="4368602" cy="1956841"/>
          </a:xfrm>
        </p:spPr>
        <p:txBody>
          <a:bodyPr anchor="b">
            <a:normAutofit/>
          </a:bodyPr>
          <a:lstStyle/>
          <a:p>
            <a:r>
              <a:rPr lang="en-US" sz="3000"/>
              <a:t>Is the Skyline Development worth the damage to natural habitats and local wildlife?</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E76F8A2-AE55-D870-4A73-BFDFA7B54E8B}"/>
              </a:ext>
            </a:extLst>
          </p:cNvPr>
          <p:cNvSpPr>
            <a:spLocks noGrp="1"/>
          </p:cNvSpPr>
          <p:nvPr>
            <p:ph idx="1"/>
          </p:nvPr>
        </p:nvSpPr>
        <p:spPr>
          <a:xfrm>
            <a:off x="640080" y="2872899"/>
            <a:ext cx="4243589" cy="3320668"/>
          </a:xfrm>
        </p:spPr>
        <p:txBody>
          <a:bodyPr>
            <a:normAutofit lnSpcReduction="10000"/>
          </a:bodyPr>
          <a:lstStyle/>
          <a:p>
            <a:r>
              <a:rPr lang="en-US" sz="1400"/>
              <a:t>As well as deforestation being a CO2 polluter, it’s also the cause of disruption to local wildlife.</a:t>
            </a:r>
          </a:p>
          <a:p>
            <a:endParaRPr lang="en-US" sz="1400"/>
          </a:p>
          <a:p>
            <a:r>
              <a:rPr lang="en-US" sz="1400"/>
              <a:t>Example: Bird nesting seasons begins in August which is the month that the development began (</a:t>
            </a:r>
            <a:r>
              <a:rPr lang="en-US" sz="1400" err="1"/>
              <a:t>Youle</a:t>
            </a:r>
            <a:r>
              <a:rPr lang="en-US" sz="1400"/>
              <a:t>, 2025).</a:t>
            </a:r>
          </a:p>
          <a:p>
            <a:endParaRPr lang="en-US" sz="1400"/>
          </a:p>
          <a:p>
            <a:r>
              <a:rPr lang="en-US" sz="1400"/>
              <a:t>Tourism degrades biodiversity which creates long term impacts for local areas (University of Luxembourg, 2024).</a:t>
            </a:r>
          </a:p>
          <a:p>
            <a:endParaRPr lang="en-US" sz="1400"/>
          </a:p>
          <a:p>
            <a:r>
              <a:rPr lang="en-US" sz="1400"/>
              <a:t>Biodiversity makes the world go around and every species plays a specific role (Knapp, 2019).</a:t>
            </a:r>
          </a:p>
          <a:p>
            <a:endParaRPr lang="en-US" sz="1400"/>
          </a:p>
        </p:txBody>
      </p:sp>
      <p:pic>
        <p:nvPicPr>
          <p:cNvPr id="6" name="Picture 5" descr="A close-up of a planet&#10;&#10;AI-generated content may be incorrect.">
            <a:extLst>
              <a:ext uri="{FF2B5EF4-FFF2-40B4-BE49-F238E27FC236}">
                <a16:creationId xmlns:a16="http://schemas.microsoft.com/office/drawing/2014/main" id="{59A76670-2B49-E647-606E-8411772FCA08}"/>
              </a:ext>
            </a:extLst>
          </p:cNvPr>
          <p:cNvPicPr>
            <a:picLocks noChangeAspect="1"/>
          </p:cNvPicPr>
          <p:nvPr/>
        </p:nvPicPr>
        <p:blipFill>
          <a:blip r:embed="rId2">
            <a:extLst>
              <a:ext uri="{28A0092B-C50C-407E-A947-70E740481C1C}">
                <a14:useLocalDpi xmlns:a14="http://schemas.microsoft.com/office/drawing/2010/main" val="0"/>
              </a:ext>
            </a:extLst>
          </a:blip>
          <a:srcRect l="10414" r="9091" b="-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0923176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35837C-1D11-ABCF-4723-09CBC832B754}"/>
              </a:ext>
            </a:extLst>
          </p:cNvPr>
          <p:cNvSpPr>
            <a:spLocks noGrp="1"/>
          </p:cNvSpPr>
          <p:nvPr>
            <p:ph type="title"/>
          </p:nvPr>
        </p:nvSpPr>
        <p:spPr>
          <a:xfrm>
            <a:off x="630936" y="639520"/>
            <a:ext cx="3429000" cy="1719072"/>
          </a:xfrm>
        </p:spPr>
        <p:txBody>
          <a:bodyPr anchor="b">
            <a:normAutofit/>
          </a:bodyPr>
          <a:lstStyle/>
          <a:p>
            <a:r>
              <a:rPr lang="en-US" sz="3000"/>
              <a:t>Environmental disruption for nearby communities.</a:t>
            </a:r>
          </a:p>
        </p:txBody>
      </p:sp>
      <p:sp>
        <p:nvSpPr>
          <p:cNvPr id="12"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E807F74-8AD1-3BC0-513A-2DFC3FE7DD43}"/>
              </a:ext>
            </a:extLst>
          </p:cNvPr>
          <p:cNvSpPr>
            <a:spLocks noGrp="1"/>
          </p:cNvSpPr>
          <p:nvPr>
            <p:ph idx="1"/>
          </p:nvPr>
        </p:nvSpPr>
        <p:spPr>
          <a:xfrm>
            <a:off x="630936" y="2807208"/>
            <a:ext cx="3429000" cy="3410712"/>
          </a:xfrm>
        </p:spPr>
        <p:txBody>
          <a:bodyPr anchor="t">
            <a:normAutofit/>
          </a:bodyPr>
          <a:lstStyle/>
          <a:p>
            <a:r>
              <a:rPr lang="en-US" sz="1700"/>
              <a:t>Operations are going to increase the risk of landslides (Facebook, 2026).</a:t>
            </a:r>
          </a:p>
          <a:p>
            <a:endParaRPr lang="en-US" sz="1700"/>
          </a:p>
          <a:p>
            <a:r>
              <a:rPr lang="en-US" sz="1700"/>
              <a:t>Noise pollution will increase during the development.</a:t>
            </a:r>
          </a:p>
          <a:p>
            <a:endParaRPr lang="en-US" sz="1700"/>
          </a:p>
          <a:p>
            <a:r>
              <a:rPr lang="en-US" sz="1700"/>
              <a:t>The deterioration of the local environment will put Swansea in a state of decline (Butler, 2024).</a:t>
            </a:r>
          </a:p>
        </p:txBody>
      </p:sp>
      <p:pic>
        <p:nvPicPr>
          <p:cNvPr id="5" name="Picture 4" descr="A diagram of a growth curve&#10;&#10;AI-generated content may be incorrect.">
            <a:extLst>
              <a:ext uri="{FF2B5EF4-FFF2-40B4-BE49-F238E27FC236}">
                <a16:creationId xmlns:a16="http://schemas.microsoft.com/office/drawing/2014/main" id="{0F95C3DB-22F3-0AF3-D352-31EC23122CC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54296" y="796957"/>
            <a:ext cx="6903720" cy="5264086"/>
          </a:xfrm>
          <a:prstGeom prst="rect">
            <a:avLst/>
          </a:prstGeom>
        </p:spPr>
      </p:pic>
    </p:spTree>
    <p:extLst>
      <p:ext uri="{BB962C8B-B14F-4D97-AF65-F5344CB8AC3E}">
        <p14:creationId xmlns:p14="http://schemas.microsoft.com/office/powerpoint/2010/main" val="63918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9C2A36-568B-CFE3-242F-6C77A98CD951}"/>
              </a:ext>
            </a:extLst>
          </p:cNvPr>
          <p:cNvSpPr>
            <a:spLocks noGrp="1"/>
          </p:cNvSpPr>
          <p:nvPr>
            <p:ph type="title"/>
          </p:nvPr>
        </p:nvSpPr>
        <p:spPr>
          <a:xfrm>
            <a:off x="640080" y="325369"/>
            <a:ext cx="4368602" cy="1956841"/>
          </a:xfrm>
        </p:spPr>
        <p:txBody>
          <a:bodyPr anchor="b">
            <a:normAutofit/>
          </a:bodyPr>
          <a:lstStyle/>
          <a:p>
            <a:r>
              <a:rPr lang="en-US" sz="4200"/>
              <a:t>Increase in tourism = an increase in CO2 emissions.</a:t>
            </a:r>
          </a:p>
        </p:txBody>
      </p:sp>
      <p:sp>
        <p:nvSpPr>
          <p:cNvPr id="1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7C25B44-4F9B-16F9-BDBE-22447173069B}"/>
              </a:ext>
            </a:extLst>
          </p:cNvPr>
          <p:cNvSpPr>
            <a:spLocks noGrp="1"/>
          </p:cNvSpPr>
          <p:nvPr>
            <p:ph idx="1"/>
          </p:nvPr>
        </p:nvSpPr>
        <p:spPr>
          <a:xfrm>
            <a:off x="640080" y="2872899"/>
            <a:ext cx="4243589" cy="3320668"/>
          </a:xfrm>
        </p:spPr>
        <p:txBody>
          <a:bodyPr>
            <a:normAutofit/>
          </a:bodyPr>
          <a:lstStyle/>
          <a:p>
            <a:r>
              <a:rPr lang="en-US" sz="1900"/>
              <a:t>450,000 visitors are estimated to visit the development annually (Kilveyhill.co.uk, 2026).</a:t>
            </a:r>
          </a:p>
          <a:p>
            <a:endParaRPr lang="en-US" sz="1900"/>
          </a:p>
          <a:p>
            <a:r>
              <a:rPr lang="en-US" sz="1900"/>
              <a:t>Contributes to noise pollution and creates a disruption for the locals.</a:t>
            </a:r>
          </a:p>
          <a:p>
            <a:endParaRPr lang="en-US" sz="1900"/>
          </a:p>
          <a:p>
            <a:r>
              <a:rPr lang="en-US" sz="1900"/>
              <a:t>Traffic will increase and create an extortionate amount of CO2 emitted into the atmosphere.</a:t>
            </a:r>
          </a:p>
          <a:p>
            <a:endParaRPr lang="en-US" sz="1900"/>
          </a:p>
        </p:txBody>
      </p:sp>
      <p:pic>
        <p:nvPicPr>
          <p:cNvPr id="5" name="Picture 4" descr="A traffic jam on a busy street&#10;&#10;AI-generated content may be incorrect.">
            <a:extLst>
              <a:ext uri="{FF2B5EF4-FFF2-40B4-BE49-F238E27FC236}">
                <a16:creationId xmlns:a16="http://schemas.microsoft.com/office/drawing/2014/main" id="{CDA0206A-2B10-714E-C79C-301992F87241}"/>
              </a:ext>
            </a:extLst>
          </p:cNvPr>
          <p:cNvPicPr>
            <a:picLocks noChangeAspect="1"/>
          </p:cNvPicPr>
          <p:nvPr/>
        </p:nvPicPr>
        <p:blipFill>
          <a:blip r:embed="rId2">
            <a:extLst>
              <a:ext uri="{28A0092B-C50C-407E-A947-70E740481C1C}">
                <a14:useLocalDpi xmlns:a14="http://schemas.microsoft.com/office/drawing/2010/main" val="0"/>
              </a:ext>
            </a:extLst>
          </a:blip>
          <a:srcRect l="2604" r="15902" b="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240616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CC0840-8A67-C203-D8CE-1639F8CCD584}"/>
              </a:ext>
            </a:extLst>
          </p:cNvPr>
          <p:cNvSpPr>
            <a:spLocks noGrp="1"/>
          </p:cNvSpPr>
          <p:nvPr>
            <p:ph type="title"/>
          </p:nvPr>
        </p:nvSpPr>
        <p:spPr>
          <a:xfrm>
            <a:off x="836679" y="723898"/>
            <a:ext cx="6002110" cy="1495425"/>
          </a:xfrm>
        </p:spPr>
        <p:txBody>
          <a:bodyPr>
            <a:normAutofit/>
          </a:bodyPr>
          <a:lstStyle/>
          <a:p>
            <a:r>
              <a:rPr lang="en-US" sz="4000"/>
              <a:t>We must protect our environment.</a:t>
            </a:r>
          </a:p>
        </p:txBody>
      </p:sp>
      <p:sp>
        <p:nvSpPr>
          <p:cNvPr id="3" name="Content Placeholder 2">
            <a:extLst>
              <a:ext uri="{FF2B5EF4-FFF2-40B4-BE49-F238E27FC236}">
                <a16:creationId xmlns:a16="http://schemas.microsoft.com/office/drawing/2014/main" id="{E20AAE21-5690-5BCC-D78A-65B277A5DADF}"/>
              </a:ext>
            </a:extLst>
          </p:cNvPr>
          <p:cNvSpPr>
            <a:spLocks noGrp="1"/>
          </p:cNvSpPr>
          <p:nvPr>
            <p:ph idx="1"/>
          </p:nvPr>
        </p:nvSpPr>
        <p:spPr>
          <a:xfrm>
            <a:off x="836680" y="2405067"/>
            <a:ext cx="6002110" cy="3729034"/>
          </a:xfrm>
        </p:spPr>
        <p:txBody>
          <a:bodyPr>
            <a:normAutofit/>
          </a:bodyPr>
          <a:lstStyle/>
          <a:p>
            <a:pPr marL="0" indent="0">
              <a:buNone/>
            </a:pPr>
            <a:r>
              <a:rPr lang="en-US" sz="2000"/>
              <a:t>Overall reasons against the </a:t>
            </a:r>
            <a:r>
              <a:rPr lang="en-US" sz="2000" err="1"/>
              <a:t>Kilvey</a:t>
            </a:r>
            <a:r>
              <a:rPr lang="en-US" sz="2000"/>
              <a:t> Hill development:</a:t>
            </a:r>
          </a:p>
          <a:p>
            <a:r>
              <a:rPr lang="en-US" sz="2000"/>
              <a:t>Deforestation will damage the environment.</a:t>
            </a:r>
          </a:p>
          <a:p>
            <a:endParaRPr lang="en-US" sz="2000"/>
          </a:p>
          <a:p>
            <a:r>
              <a:rPr lang="en-US" sz="2000"/>
              <a:t>Loss of natural habitats and local wildlife.</a:t>
            </a:r>
          </a:p>
          <a:p>
            <a:endParaRPr lang="en-US" sz="2000"/>
          </a:p>
          <a:p>
            <a:r>
              <a:rPr lang="en-US" sz="2000"/>
              <a:t>Noise pollution disrupting wildlife and communities.</a:t>
            </a:r>
          </a:p>
          <a:p>
            <a:endParaRPr lang="en-US" sz="2000"/>
          </a:p>
          <a:p>
            <a:r>
              <a:rPr lang="en-US" sz="2000"/>
              <a:t>Increase in traffic is a result of more CO2 emissions.</a:t>
            </a:r>
          </a:p>
          <a:p>
            <a:endParaRPr lang="en-US" sz="2000"/>
          </a:p>
          <a:p>
            <a:endParaRPr lang="en-US" sz="2000"/>
          </a:p>
          <a:p>
            <a:endParaRPr lang="en-US" sz="2000"/>
          </a:p>
          <a:p>
            <a:endParaRPr lang="en-US" sz="2000"/>
          </a:p>
          <a:p>
            <a:endParaRPr lang="en-US" sz="2000"/>
          </a:p>
        </p:txBody>
      </p:sp>
      <p:pic>
        <p:nvPicPr>
          <p:cNvPr id="5" name="Picture 4" descr="Hands holding a glass globe with a leaf in the middle&#10;&#10;AI-generated content may be incorrect.">
            <a:extLst>
              <a:ext uri="{FF2B5EF4-FFF2-40B4-BE49-F238E27FC236}">
                <a16:creationId xmlns:a16="http://schemas.microsoft.com/office/drawing/2014/main" id="{4CF20174-4525-09AD-1AEE-A9E4A78AF75C}"/>
              </a:ext>
            </a:extLst>
          </p:cNvPr>
          <p:cNvPicPr>
            <a:picLocks noChangeAspect="1"/>
          </p:cNvPicPr>
          <p:nvPr/>
        </p:nvPicPr>
        <p:blipFill>
          <a:blip r:embed="rId2">
            <a:extLst>
              <a:ext uri="{28A0092B-C50C-407E-A947-70E740481C1C}">
                <a14:useLocalDpi xmlns:a14="http://schemas.microsoft.com/office/drawing/2010/main" val="0"/>
              </a:ext>
            </a:extLst>
          </a:blip>
          <a:srcRect l="15847" r="31191"/>
          <a:stretch>
            <a:fillRect/>
          </a:stretch>
        </p:blipFill>
        <p:spPr>
          <a:xfrm>
            <a:off x="7199440" y="10"/>
            <a:ext cx="4992560" cy="6857990"/>
          </a:xfrm>
          <a:prstGeom prst="rect">
            <a:avLst/>
          </a:prstGeom>
          <a:effectLst/>
        </p:spPr>
      </p:pic>
    </p:spTree>
    <p:extLst>
      <p:ext uri="{BB962C8B-B14F-4D97-AF65-F5344CB8AC3E}">
        <p14:creationId xmlns:p14="http://schemas.microsoft.com/office/powerpoint/2010/main" val="26615205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B651D-1228-773A-76AC-D119A05B971F}"/>
              </a:ext>
            </a:extLst>
          </p:cNvPr>
          <p:cNvSpPr>
            <a:spLocks noGrp="1"/>
          </p:cNvSpPr>
          <p:nvPr>
            <p:ph type="title"/>
          </p:nvPr>
        </p:nvSpPr>
        <p:spPr>
          <a:xfrm>
            <a:off x="307446" y="235730"/>
            <a:ext cx="10515600" cy="1325563"/>
          </a:xfrm>
        </p:spPr>
        <p:txBody>
          <a:bodyPr/>
          <a:lstStyle/>
          <a:p>
            <a:r>
              <a:rPr lang="en-US"/>
              <a:t>References.</a:t>
            </a:r>
          </a:p>
        </p:txBody>
      </p:sp>
      <p:sp>
        <p:nvSpPr>
          <p:cNvPr id="4" name="Rectangle 1">
            <a:extLst>
              <a:ext uri="{FF2B5EF4-FFF2-40B4-BE49-F238E27FC236}">
                <a16:creationId xmlns:a16="http://schemas.microsoft.com/office/drawing/2014/main" id="{BA0B1DE8-F698-02ED-5510-CA04CDF87821}"/>
              </a:ext>
            </a:extLst>
          </p:cNvPr>
          <p:cNvSpPr>
            <a:spLocks noGrp="1" noChangeArrowheads="1"/>
          </p:cNvSpPr>
          <p:nvPr>
            <p:ph idx="1"/>
          </p:nvPr>
        </p:nvSpPr>
        <p:spPr bwMode="auto">
          <a:xfrm>
            <a:off x="229120" y="1393558"/>
            <a:ext cx="11023600"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eaLnBrk="0" fontAlgn="base" hangingPunct="0">
              <a:lnSpc>
                <a:spcPct val="100000"/>
              </a:lnSpc>
              <a:spcBef>
                <a:spcPct val="0"/>
              </a:spcBef>
              <a:spcAft>
                <a:spcPct val="0"/>
              </a:spcAft>
            </a:pPr>
            <a:r>
              <a:rPr lang="en-US" altLang="en-US" sz="1600">
                <a:solidFill>
                  <a:srgbClr val="000000"/>
                </a:solidFill>
              </a:rPr>
              <a:t>Skyline Swansea </a:t>
            </a:r>
            <a:r>
              <a:rPr kumimoji="0" lang="en-US" altLang="en-US" sz="1600" b="0" i="0" u="none" strike="noStrike" cap="none" normalizeH="0" baseline="0">
                <a:ln>
                  <a:noFill/>
                </a:ln>
                <a:solidFill>
                  <a:srgbClr val="000000"/>
                </a:solidFill>
                <a:effectLst/>
              </a:rPr>
              <a:t>(2017) </a:t>
            </a:r>
            <a:r>
              <a:rPr kumimoji="0" lang="en-US" altLang="en-US" sz="1600" b="0" i="1" u="none" strike="noStrike" cap="none" normalizeH="0" baseline="0">
                <a:ln>
                  <a:noFill/>
                </a:ln>
                <a:solidFill>
                  <a:srgbClr val="000000"/>
                </a:solidFill>
                <a:effectLst/>
              </a:rPr>
              <a:t>Skyline Swansea | </a:t>
            </a:r>
            <a:r>
              <a:rPr kumimoji="0" lang="en-US" altLang="en-US" sz="1600" b="0" i="1" u="none" strike="noStrike" cap="none" normalizeH="0" baseline="0" err="1">
                <a:ln>
                  <a:noFill/>
                </a:ln>
                <a:solidFill>
                  <a:srgbClr val="000000"/>
                </a:solidFill>
                <a:effectLst/>
              </a:rPr>
              <a:t>Kilvey</a:t>
            </a:r>
            <a:r>
              <a:rPr kumimoji="0" lang="en-US" altLang="en-US" sz="1600" b="0" i="1" u="none" strike="noStrike" cap="none" normalizeH="0" baseline="0">
                <a:ln>
                  <a:noFill/>
                </a:ln>
                <a:solidFill>
                  <a:srgbClr val="000000"/>
                </a:solidFill>
                <a:effectLst/>
              </a:rPr>
              <a:t> Hill Wales</a:t>
            </a:r>
            <a:r>
              <a:rPr kumimoji="0" lang="en-US" altLang="en-US" sz="1600" b="0" i="0" u="none" strike="noStrike" cap="none" normalizeH="0" baseline="0">
                <a:ln>
                  <a:noFill/>
                </a:ln>
                <a:solidFill>
                  <a:srgbClr val="000000"/>
                </a:solidFill>
                <a:effectLst/>
              </a:rPr>
              <a:t>. Available at: </a:t>
            </a:r>
            <a:r>
              <a:rPr kumimoji="0" lang="en-US" altLang="en-US" sz="1600" b="0" i="0" u="none" strike="noStrike" cap="none" normalizeH="0" baseline="0">
                <a:ln>
                  <a:noFill/>
                </a:ln>
                <a:solidFill>
                  <a:srgbClr val="000000"/>
                </a:solidFill>
                <a:effectLst/>
                <a:hlinkClick r:id="rId2"/>
              </a:rPr>
              <a:t>https://skylineswansea.co.uk</a:t>
            </a:r>
            <a:r>
              <a:rPr kumimoji="0" lang="en-US" altLang="en-US" sz="1600" b="0" i="0" u="none" strike="noStrike" cap="none" normalizeH="0" baseline="0">
                <a:ln>
                  <a:noFill/>
                </a:ln>
                <a:solidFill>
                  <a:srgbClr val="000000"/>
                </a:solidFill>
                <a:effectLst/>
              </a:rPr>
              <a:t>   (Accessed 9 Jan. 2026)</a:t>
            </a:r>
          </a:p>
          <a:p>
            <a:pPr eaLnBrk="0" fontAlgn="base" hangingPunct="0">
              <a:lnSpc>
                <a:spcPct val="100000"/>
              </a:lnSpc>
              <a:spcBef>
                <a:spcPct val="0"/>
              </a:spcBef>
              <a:spcAft>
                <a:spcPct val="0"/>
              </a:spcAft>
            </a:pPr>
            <a:endParaRPr kumimoji="0" lang="en-US" altLang="en-US" b="0" i="0" u="none" strike="noStrike" cap="none" normalizeH="0" baseline="0">
              <a:ln>
                <a:noFill/>
              </a:ln>
              <a:solidFill>
                <a:schemeClr val="tx1"/>
              </a:solidFill>
              <a:effectLst/>
            </a:endParaRPr>
          </a:p>
        </p:txBody>
      </p:sp>
      <p:sp>
        <p:nvSpPr>
          <p:cNvPr id="5" name="Rectangle 2">
            <a:extLst>
              <a:ext uri="{FF2B5EF4-FFF2-40B4-BE49-F238E27FC236}">
                <a16:creationId xmlns:a16="http://schemas.microsoft.com/office/drawing/2014/main" id="{B398234E-3A37-6632-29FD-5604FE897BC8}"/>
              </a:ext>
            </a:extLst>
          </p:cNvPr>
          <p:cNvSpPr>
            <a:spLocks noChangeArrowheads="1"/>
          </p:cNvSpPr>
          <p:nvPr/>
        </p:nvSpPr>
        <p:spPr bwMode="auto">
          <a:xfrm>
            <a:off x="229120" y="1948857"/>
            <a:ext cx="8602033"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err="1">
                <a:ln>
                  <a:noFill/>
                </a:ln>
                <a:solidFill>
                  <a:srgbClr val="000000"/>
                </a:solidFill>
                <a:effectLst/>
              </a:rPr>
              <a:t>Swansea.gov</a:t>
            </a:r>
            <a:r>
              <a:rPr kumimoji="0" lang="en-US" altLang="en-US" sz="1600" b="0" i="0" u="none" strike="noStrike" cap="none" normalizeH="0" baseline="0">
                <a:ln>
                  <a:noFill/>
                </a:ln>
                <a:solidFill>
                  <a:srgbClr val="000000"/>
                </a:solidFill>
                <a:effectLst/>
              </a:rPr>
              <a:t> (2022) </a:t>
            </a:r>
            <a:r>
              <a:rPr kumimoji="0" lang="en-US" altLang="en-US" sz="1600" b="0" i="1" u="none" strike="noStrike" cap="none" normalizeH="0" baseline="0">
                <a:ln>
                  <a:noFill/>
                </a:ln>
                <a:solidFill>
                  <a:srgbClr val="000000"/>
                </a:solidFill>
                <a:effectLst/>
              </a:rPr>
              <a:t>Skyline FAQs - Swansea</a:t>
            </a:r>
            <a:r>
              <a:rPr kumimoji="0" lang="en-US" altLang="en-US" sz="1600" b="0" i="0" u="none" strike="noStrike" cap="none" normalizeH="0" baseline="0">
                <a:ln>
                  <a:noFill/>
                </a:ln>
                <a:solidFill>
                  <a:srgbClr val="000000"/>
                </a:solidFill>
                <a:effectLst/>
              </a:rPr>
              <a:t>. Available at: </a:t>
            </a:r>
            <a:r>
              <a:rPr kumimoji="0" lang="en-US" altLang="en-US" sz="1600" b="0" i="0" u="none" strike="noStrike" cap="none" normalizeH="0" baseline="0">
                <a:ln>
                  <a:noFill/>
                </a:ln>
                <a:solidFill>
                  <a:srgbClr val="000000"/>
                </a:solidFill>
                <a:effectLst/>
                <a:hlinkClick r:id="rId3"/>
              </a:rPr>
              <a:t>https://swansea.gov.uk/SkylineFAQs?lang=en</a:t>
            </a:r>
            <a:r>
              <a:rPr lang="en-US" altLang="en-US" sz="1600">
                <a:solidFill>
                  <a:srgbClr val="000000"/>
                </a:solidFill>
              </a:rPr>
              <a:t> (</a:t>
            </a:r>
            <a:r>
              <a:rPr kumimoji="0" lang="en-US" altLang="en-US" sz="1600" b="0" i="0" u="none" strike="noStrike" cap="none" normalizeH="0" baseline="0">
                <a:ln>
                  <a:noFill/>
                </a:ln>
                <a:solidFill>
                  <a:srgbClr val="000000"/>
                </a:solidFill>
                <a:effectLst/>
              </a:rPr>
              <a:t>Accessed 9 Jan. 2026).</a:t>
            </a:r>
            <a:endParaRPr kumimoji="0" lang="en-US" altLang="en-US" sz="2400" b="0" i="0" u="none" strike="noStrike" cap="none" normalizeH="0" baseline="0">
              <a:ln>
                <a:noFill/>
              </a:ln>
              <a:solidFill>
                <a:schemeClr val="tx1"/>
              </a:solidFill>
              <a:effectLst/>
            </a:endParaRPr>
          </a:p>
        </p:txBody>
      </p:sp>
      <p:sp>
        <p:nvSpPr>
          <p:cNvPr id="6" name="Rectangle 3">
            <a:extLst>
              <a:ext uri="{FF2B5EF4-FFF2-40B4-BE49-F238E27FC236}">
                <a16:creationId xmlns:a16="http://schemas.microsoft.com/office/drawing/2014/main" id="{DFE89DB8-DB12-5799-0585-AB99C5B5262C}"/>
              </a:ext>
            </a:extLst>
          </p:cNvPr>
          <p:cNvSpPr>
            <a:spLocks noChangeArrowheads="1"/>
          </p:cNvSpPr>
          <p:nvPr/>
        </p:nvSpPr>
        <p:spPr bwMode="auto">
          <a:xfrm>
            <a:off x="229120" y="2565713"/>
            <a:ext cx="11709400"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err="1">
                <a:ln>
                  <a:noFill/>
                </a:ln>
                <a:solidFill>
                  <a:srgbClr val="000000"/>
                </a:solidFill>
                <a:effectLst/>
              </a:rPr>
              <a:t>Youle</a:t>
            </a:r>
            <a:r>
              <a:rPr kumimoji="0" lang="en-US" altLang="en-US" sz="1600" b="0" i="0" u="none" strike="noStrike" cap="none" normalizeH="0" baseline="0">
                <a:ln>
                  <a:noFill/>
                </a:ln>
                <a:solidFill>
                  <a:srgbClr val="000000"/>
                </a:solidFill>
                <a:effectLst/>
              </a:rPr>
              <a:t>, R</a:t>
            </a:r>
            <a:r>
              <a:rPr lang="en-US" altLang="en-US" sz="1600">
                <a:solidFill>
                  <a:srgbClr val="000000"/>
                </a:solidFill>
              </a:rPr>
              <a:t> </a:t>
            </a:r>
            <a:r>
              <a:rPr kumimoji="0" lang="en-US" altLang="en-US" sz="1600" b="0" i="0" u="none" strike="noStrike" cap="none" normalizeH="0" baseline="0">
                <a:ln>
                  <a:noFill/>
                </a:ln>
                <a:solidFill>
                  <a:srgbClr val="000000"/>
                </a:solidFill>
                <a:effectLst/>
              </a:rPr>
              <a:t>(2025) </a:t>
            </a:r>
            <a:r>
              <a:rPr kumimoji="0" lang="en-US" altLang="en-US" sz="1600" b="0" i="1" u="none" strike="noStrike" cap="none" normalizeH="0" baseline="0">
                <a:ln>
                  <a:noFill/>
                </a:ln>
                <a:solidFill>
                  <a:srgbClr val="000000"/>
                </a:solidFill>
                <a:effectLst/>
              </a:rPr>
              <a:t>Work starts on multi-million pound Welsh attraction with gondola and zipline</a:t>
            </a:r>
            <a:r>
              <a:rPr kumimoji="0" lang="en-US" altLang="en-US" sz="1600" b="0" i="0" u="none" strike="noStrike" cap="none" normalizeH="0" baseline="0">
                <a:ln>
                  <a:noFill/>
                </a:ln>
                <a:solidFill>
                  <a:srgbClr val="000000"/>
                </a:solidFill>
                <a:effectLst/>
              </a:rPr>
              <a:t>. Wales Online. Available at: </a:t>
            </a:r>
            <a:r>
              <a:rPr kumimoji="0" lang="en-US" altLang="en-US" sz="1600" b="0" i="0" u="none" strike="noStrike" cap="none" normalizeH="0" baseline="0">
                <a:ln>
                  <a:noFill/>
                </a:ln>
                <a:solidFill>
                  <a:srgbClr val="000000"/>
                </a:solidFill>
                <a:effectLst/>
                <a:hlinkClick r:id="rId4"/>
              </a:rPr>
              <a:t>https://www.walesonline.co.uk/news/wales-news/work-starts-multi-million-pound-32214251</a:t>
            </a:r>
            <a:r>
              <a:rPr kumimoji="0" lang="en-US" altLang="en-US" sz="1600" b="0" i="0" u="none" strike="noStrike" cap="none" normalizeH="0" baseline="0">
                <a:ln>
                  <a:noFill/>
                </a:ln>
                <a:solidFill>
                  <a:srgbClr val="000000"/>
                </a:solidFill>
                <a:effectLst/>
              </a:rPr>
              <a:t> (Accessed 9/1/26)</a:t>
            </a:r>
            <a:r>
              <a:rPr kumimoji="0" lang="en-US" altLang="en-US" sz="1600" b="0" i="0" u="none" strike="noStrike" cap="none" normalizeH="0" baseline="0">
                <a:ln>
                  <a:noFill/>
                </a:ln>
                <a:solidFill>
                  <a:srgbClr val="000000"/>
                </a:solidFill>
                <a:effectLst/>
                <a:latin typeface="Times New Roman" panose="02020603050405020304" pitchFamily="18" charset="0"/>
              </a:rPr>
              <a:t>.</a:t>
            </a:r>
            <a:endParaRPr kumimoji="0" lang="en-US" altLang="en-US" sz="2400" b="0" i="0" u="none" strike="noStrike" cap="none" normalizeH="0" baseline="0">
              <a:ln>
                <a:noFill/>
              </a:ln>
              <a:solidFill>
                <a:schemeClr val="tx1"/>
              </a:solidFill>
              <a:effectLst/>
              <a:latin typeface="Arial" panose="020B0604020202020204" pitchFamily="34" charset="0"/>
            </a:endParaRPr>
          </a:p>
        </p:txBody>
      </p:sp>
      <p:sp>
        <p:nvSpPr>
          <p:cNvPr id="7" name="Rectangle 4">
            <a:extLst>
              <a:ext uri="{FF2B5EF4-FFF2-40B4-BE49-F238E27FC236}">
                <a16:creationId xmlns:a16="http://schemas.microsoft.com/office/drawing/2014/main" id="{6AF8D156-7DB1-36F2-A24E-0D205227C563}"/>
              </a:ext>
            </a:extLst>
          </p:cNvPr>
          <p:cNvSpPr>
            <a:spLocks noChangeArrowheads="1"/>
          </p:cNvSpPr>
          <p:nvPr/>
        </p:nvSpPr>
        <p:spPr bwMode="auto">
          <a:xfrm>
            <a:off x="229120" y="3306981"/>
            <a:ext cx="11810479"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a:ln>
                  <a:noFill/>
                </a:ln>
                <a:solidFill>
                  <a:srgbClr val="000000"/>
                </a:solidFill>
                <a:effectLst/>
              </a:rPr>
              <a:t>Tree Time Atlanta Tree Service</a:t>
            </a:r>
            <a:r>
              <a:rPr lang="en-US" altLang="en-US" sz="1600">
                <a:solidFill>
                  <a:srgbClr val="000000"/>
                </a:solidFill>
              </a:rPr>
              <a:t> </a:t>
            </a:r>
            <a:r>
              <a:rPr kumimoji="0" lang="en-US" altLang="en-US" sz="1600" b="0" i="0" u="none" strike="noStrike" cap="none" normalizeH="0" baseline="0">
                <a:ln>
                  <a:noFill/>
                </a:ln>
                <a:solidFill>
                  <a:srgbClr val="000000"/>
                </a:solidFill>
                <a:effectLst/>
              </a:rPr>
              <a:t>(2022) </a:t>
            </a:r>
            <a:r>
              <a:rPr kumimoji="0" lang="en-US" altLang="en-US" sz="1600" b="0" i="1" u="none" strike="noStrike" cap="none" normalizeH="0" baseline="0">
                <a:ln>
                  <a:noFill/>
                </a:ln>
                <a:solidFill>
                  <a:srgbClr val="000000"/>
                </a:solidFill>
                <a:effectLst/>
              </a:rPr>
              <a:t>What are the pros and cons of cutting down pine trees? - Tree Time Atlanta Tree Service</a:t>
            </a:r>
            <a:r>
              <a:rPr kumimoji="0" lang="en-US" altLang="en-US" sz="1600" b="0" i="0" u="none" strike="noStrike" cap="none" normalizeH="0" baseline="0">
                <a:ln>
                  <a:noFill/>
                </a:ln>
                <a:solidFill>
                  <a:srgbClr val="000000"/>
                </a:solidFill>
                <a:effectLst/>
              </a:rPr>
              <a:t>. Available at: </a:t>
            </a:r>
            <a:r>
              <a:rPr kumimoji="0" lang="en-US" altLang="en-US" sz="1600" b="0" i="0" u="none" strike="noStrike" cap="none" normalizeH="0" baseline="0">
                <a:ln>
                  <a:noFill/>
                </a:ln>
                <a:solidFill>
                  <a:srgbClr val="000000"/>
                </a:solidFill>
                <a:effectLst/>
                <a:hlinkClick r:id="rId5"/>
              </a:rPr>
              <a:t>https://treetimeatlanta.com/what-are-the-pros-and-cons-of-cutting-down-pine-trees/</a:t>
            </a:r>
            <a:r>
              <a:rPr kumimoji="0" lang="en-US" altLang="en-US" sz="1600" b="0" i="0" u="none" strike="noStrike" cap="none" normalizeH="0" baseline="0">
                <a:ln>
                  <a:noFill/>
                </a:ln>
                <a:solidFill>
                  <a:srgbClr val="000000"/>
                </a:solidFill>
                <a:effectLst/>
              </a:rPr>
              <a:t> (Accessed 9/1/26).</a:t>
            </a:r>
            <a:endParaRPr kumimoji="0" lang="en-US" altLang="en-US" sz="2400" b="0" i="0" u="none" strike="noStrike" cap="none" normalizeH="0" baseline="0">
              <a:ln>
                <a:noFill/>
              </a:ln>
              <a:solidFill>
                <a:schemeClr val="tx1"/>
              </a:solidFill>
              <a:effectLst/>
            </a:endParaRPr>
          </a:p>
        </p:txBody>
      </p:sp>
      <p:sp>
        <p:nvSpPr>
          <p:cNvPr id="8" name="Rectangle 5">
            <a:extLst>
              <a:ext uri="{FF2B5EF4-FFF2-40B4-BE49-F238E27FC236}">
                <a16:creationId xmlns:a16="http://schemas.microsoft.com/office/drawing/2014/main" id="{902CBE21-C7AD-EF49-CB6C-6864FBC97AE7}"/>
              </a:ext>
            </a:extLst>
          </p:cNvPr>
          <p:cNvSpPr>
            <a:spLocks noChangeArrowheads="1"/>
          </p:cNvSpPr>
          <p:nvPr/>
        </p:nvSpPr>
        <p:spPr bwMode="auto">
          <a:xfrm>
            <a:off x="229120" y="4048249"/>
            <a:ext cx="11416780"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a:ln>
                  <a:noFill/>
                </a:ln>
                <a:solidFill>
                  <a:srgbClr val="000000"/>
                </a:solidFill>
                <a:effectLst/>
              </a:rPr>
              <a:t>University of Luxembourg (2024) </a:t>
            </a:r>
            <a:r>
              <a:rPr kumimoji="0" lang="en-US" altLang="en-US" sz="1600" b="0" i="1" u="none" strike="noStrike" cap="none" normalizeH="0" baseline="0">
                <a:ln>
                  <a:noFill/>
                </a:ln>
                <a:solidFill>
                  <a:srgbClr val="000000"/>
                </a:solidFill>
                <a:effectLst/>
              </a:rPr>
              <a:t>The Dark Side of Tourism: Negative Impacts and Mitigation Strategies</a:t>
            </a:r>
            <a:r>
              <a:rPr kumimoji="0" lang="en-US" altLang="en-US" sz="1600" b="0" i="0" u="none" strike="noStrike" cap="none" normalizeH="0" baseline="0">
                <a:ln>
                  <a:noFill/>
                </a:ln>
                <a:solidFill>
                  <a:srgbClr val="000000"/>
                </a:solidFill>
                <a:effectLst/>
              </a:rPr>
              <a:t>. </a:t>
            </a:r>
            <a:r>
              <a:rPr lang="en-US" altLang="en-US" sz="1600">
                <a:solidFill>
                  <a:srgbClr val="000000"/>
                </a:solidFill>
              </a:rPr>
              <a:t> </a:t>
            </a:r>
            <a:r>
              <a:rPr kumimoji="0" lang="en-US" altLang="en-US" sz="1600" b="0" i="0" u="none" strike="noStrike" cap="none" normalizeH="0" baseline="0">
                <a:ln>
                  <a:noFill/>
                </a:ln>
                <a:solidFill>
                  <a:srgbClr val="000000"/>
                </a:solidFill>
                <a:effectLst/>
              </a:rPr>
              <a:t>Available at: </a:t>
            </a:r>
            <a:r>
              <a:rPr kumimoji="0" lang="en-US" altLang="en-US" sz="1600" b="0" i="0" u="none" strike="noStrike" cap="none" normalizeH="0" baseline="0">
                <a:ln>
                  <a:noFill/>
                </a:ln>
                <a:solidFill>
                  <a:srgbClr val="000000"/>
                </a:solidFill>
                <a:effectLst/>
                <a:hlinkClick r:id="rId6"/>
              </a:rPr>
              <a:t>https://www.uni.lu/en/news/the-dark-side-of-tourism/</a:t>
            </a:r>
            <a:r>
              <a:rPr kumimoji="0" lang="en-US" altLang="en-US" sz="1600" b="0" i="0" u="none" strike="noStrike" cap="none" normalizeH="0" baseline="0">
                <a:ln>
                  <a:noFill/>
                </a:ln>
                <a:solidFill>
                  <a:srgbClr val="000000"/>
                </a:solidFill>
                <a:effectLst/>
              </a:rPr>
              <a:t> (Accessed 9/1/26).</a:t>
            </a:r>
            <a:endParaRPr kumimoji="0" lang="en-US" altLang="en-US" sz="2400" b="0" i="0" u="none" strike="noStrike" cap="none" normalizeH="0" baseline="0">
              <a:ln>
                <a:noFill/>
              </a:ln>
              <a:solidFill>
                <a:schemeClr val="tx1"/>
              </a:solidFill>
              <a:effectLst/>
            </a:endParaRPr>
          </a:p>
        </p:txBody>
      </p:sp>
      <p:sp>
        <p:nvSpPr>
          <p:cNvPr id="9" name="Rectangle 6">
            <a:extLst>
              <a:ext uri="{FF2B5EF4-FFF2-40B4-BE49-F238E27FC236}">
                <a16:creationId xmlns:a16="http://schemas.microsoft.com/office/drawing/2014/main" id="{21C202EE-1BE8-FBC3-E8DC-B1EEBFA292D1}"/>
              </a:ext>
            </a:extLst>
          </p:cNvPr>
          <p:cNvSpPr>
            <a:spLocks noChangeArrowheads="1"/>
          </p:cNvSpPr>
          <p:nvPr/>
        </p:nvSpPr>
        <p:spPr bwMode="auto">
          <a:xfrm>
            <a:off x="229120" y="4789517"/>
            <a:ext cx="11549700"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a:ln>
                  <a:noFill/>
                </a:ln>
                <a:solidFill>
                  <a:srgbClr val="000000"/>
                </a:solidFill>
                <a:effectLst/>
              </a:rPr>
              <a:t>Sarah Knapp (2019) </a:t>
            </a:r>
            <a:r>
              <a:rPr kumimoji="0" lang="en-US" altLang="en-US" sz="1600" b="0" i="1" u="none" strike="noStrike" cap="none" normalizeH="0" baseline="0">
                <a:ln>
                  <a:noFill/>
                </a:ln>
                <a:solidFill>
                  <a:srgbClr val="000000"/>
                </a:solidFill>
                <a:effectLst/>
              </a:rPr>
              <a:t>Biodiversity</a:t>
            </a:r>
            <a:r>
              <a:rPr lang="en-US" altLang="en-US" sz="1600">
                <a:solidFill>
                  <a:srgbClr val="000000"/>
                </a:solidFill>
              </a:rPr>
              <a:t>, </a:t>
            </a:r>
            <a:r>
              <a:rPr kumimoji="0" lang="en-US" altLang="en-US" sz="1600" b="0" i="0" u="none" strike="noStrike" cap="none" normalizeH="0" baseline="0">
                <a:ln>
                  <a:noFill/>
                </a:ln>
                <a:solidFill>
                  <a:srgbClr val="000000"/>
                </a:solidFill>
                <a:effectLst/>
              </a:rPr>
              <a:t>Biology Dictionary. Available at: </a:t>
            </a:r>
            <a:r>
              <a:rPr kumimoji="0" lang="en-US" altLang="en-US" sz="1600" b="0" i="0" u="none" strike="noStrike" cap="none" normalizeH="0" baseline="0">
                <a:ln>
                  <a:noFill/>
                </a:ln>
                <a:solidFill>
                  <a:srgbClr val="000000"/>
                </a:solidFill>
                <a:effectLst/>
                <a:hlinkClick r:id="rId7"/>
              </a:rPr>
              <a:t>https://biologydictionary.net/biodiversity/</a:t>
            </a:r>
            <a:r>
              <a:rPr kumimoji="0" lang="en-US" altLang="en-US" sz="1600" b="0" i="0" u="none" strike="noStrike" cap="none" normalizeH="0" baseline="0">
                <a:ln>
                  <a:noFill/>
                </a:ln>
                <a:solidFill>
                  <a:srgbClr val="000000"/>
                </a:solidFill>
                <a:effectLst/>
              </a:rPr>
              <a:t> (Accessed 9/1/26).</a:t>
            </a:r>
            <a:endParaRPr kumimoji="0" lang="en-US" altLang="en-US" sz="2400" b="0" i="0" u="none" strike="noStrike" cap="none" normalizeH="0" baseline="0">
              <a:ln>
                <a:noFill/>
              </a:ln>
              <a:solidFill>
                <a:schemeClr val="tx1"/>
              </a:solidFill>
              <a:effectLst/>
            </a:endParaRPr>
          </a:p>
        </p:txBody>
      </p:sp>
      <p:sp>
        <p:nvSpPr>
          <p:cNvPr id="3" name="Rectangle 1">
            <a:extLst>
              <a:ext uri="{FF2B5EF4-FFF2-40B4-BE49-F238E27FC236}">
                <a16:creationId xmlns:a16="http://schemas.microsoft.com/office/drawing/2014/main" id="{A51DA8F7-5FDE-FA0C-41E2-959C7E65F1D0}"/>
              </a:ext>
            </a:extLst>
          </p:cNvPr>
          <p:cNvSpPr>
            <a:spLocks noChangeArrowheads="1"/>
          </p:cNvSpPr>
          <p:nvPr/>
        </p:nvSpPr>
        <p:spPr bwMode="auto">
          <a:xfrm>
            <a:off x="229121" y="5284563"/>
            <a:ext cx="11549700"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err="1">
                <a:ln>
                  <a:noFill/>
                </a:ln>
                <a:solidFill>
                  <a:srgbClr val="000000"/>
                </a:solidFill>
                <a:effectLst/>
              </a:rPr>
              <a:t>Facebook.com</a:t>
            </a:r>
            <a:r>
              <a:rPr lang="en-US" altLang="en-US" sz="1600">
                <a:solidFill>
                  <a:srgbClr val="000000"/>
                </a:solidFill>
              </a:rPr>
              <a:t> </a:t>
            </a:r>
            <a:r>
              <a:rPr kumimoji="0" lang="en-US" altLang="en-US" sz="1600" b="0" i="0" u="none" strike="noStrike" cap="none" normalizeH="0" baseline="0">
                <a:ln>
                  <a:noFill/>
                </a:ln>
                <a:solidFill>
                  <a:srgbClr val="000000"/>
                </a:solidFill>
                <a:effectLst/>
              </a:rPr>
              <a:t>(2026) </a:t>
            </a:r>
            <a:r>
              <a:rPr kumimoji="0" lang="en-US" altLang="en-US" sz="1600" b="0" i="1" u="none" strike="noStrike" cap="none" normalizeH="0" baseline="0" err="1">
                <a:ln>
                  <a:noFill/>
                </a:ln>
                <a:solidFill>
                  <a:srgbClr val="000000"/>
                </a:solidFill>
                <a:effectLst/>
              </a:rPr>
              <a:t>Kilvey</a:t>
            </a:r>
            <a:r>
              <a:rPr kumimoji="0" lang="en-US" altLang="en-US" sz="1600" b="0" i="1" u="none" strike="noStrike" cap="none" normalizeH="0" baseline="0">
                <a:ln>
                  <a:noFill/>
                </a:ln>
                <a:solidFill>
                  <a:srgbClr val="000000"/>
                </a:solidFill>
                <a:effectLst/>
              </a:rPr>
              <a:t> Hill Lets Have a Think about it</a:t>
            </a:r>
            <a:r>
              <a:rPr kumimoji="0" lang="en-US" altLang="en-US" sz="1600" b="0" i="0" u="none" strike="noStrike" cap="none" normalizeH="0" baseline="0">
                <a:ln>
                  <a:noFill/>
                </a:ln>
                <a:solidFill>
                  <a:srgbClr val="000000"/>
                </a:solidFill>
                <a:effectLst/>
              </a:rPr>
              <a:t>. Available at: </a:t>
            </a:r>
            <a:r>
              <a:rPr kumimoji="0" lang="en-US" altLang="en-US" sz="1600" b="0" i="0" u="none" strike="noStrike" cap="none" normalizeH="0" baseline="0">
                <a:ln>
                  <a:noFill/>
                </a:ln>
                <a:solidFill>
                  <a:srgbClr val="000000"/>
                </a:solidFill>
                <a:effectLst/>
                <a:hlinkClick r:id="rId8"/>
              </a:rPr>
              <a:t>https://www.facebook.com/savekilveyhill/posts/-lets-work-together-to-protect-kilvey-hill-make-it-the-place-you-want-it-to-be-t/500353719658173/</a:t>
            </a:r>
            <a:r>
              <a:rPr kumimoji="0" lang="en-US" altLang="en-US" sz="1600" b="0" i="0" u="none" strike="noStrike" cap="none" normalizeH="0" baseline="0">
                <a:ln>
                  <a:noFill/>
                </a:ln>
                <a:solidFill>
                  <a:srgbClr val="000000"/>
                </a:solidFill>
                <a:effectLst/>
              </a:rPr>
              <a:t> (Accessed 10/1/26)</a:t>
            </a:r>
            <a:endParaRPr kumimoji="0" lang="en-US" altLang="en-US" sz="2400" b="0" i="0" u="none" strike="noStrike" cap="none" normalizeH="0" baseline="0">
              <a:ln>
                <a:noFill/>
              </a:ln>
              <a:solidFill>
                <a:schemeClr val="tx1"/>
              </a:solidFill>
              <a:effectLst/>
            </a:endParaRPr>
          </a:p>
        </p:txBody>
      </p:sp>
      <p:sp>
        <p:nvSpPr>
          <p:cNvPr id="10" name="Rectangle 2">
            <a:extLst>
              <a:ext uri="{FF2B5EF4-FFF2-40B4-BE49-F238E27FC236}">
                <a16:creationId xmlns:a16="http://schemas.microsoft.com/office/drawing/2014/main" id="{19228E54-7798-54A5-6023-88EEEB7F0DE6}"/>
              </a:ext>
            </a:extLst>
          </p:cNvPr>
          <p:cNvSpPr>
            <a:spLocks noChangeArrowheads="1"/>
          </p:cNvSpPr>
          <p:nvPr/>
        </p:nvSpPr>
        <p:spPr bwMode="auto">
          <a:xfrm>
            <a:off x="229120" y="6520878"/>
            <a:ext cx="6793206"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a:ln>
                  <a:noFill/>
                </a:ln>
                <a:solidFill>
                  <a:srgbClr val="000000"/>
                </a:solidFill>
                <a:effectLst/>
              </a:rPr>
              <a:t>Butler, R (2024) </a:t>
            </a:r>
            <a:r>
              <a:rPr kumimoji="0" lang="en-US" altLang="en-US" sz="1600" b="0" i="1" u="none" strike="noStrike" cap="none" normalizeH="0" baseline="0">
                <a:ln>
                  <a:noFill/>
                </a:ln>
                <a:solidFill>
                  <a:srgbClr val="000000"/>
                </a:solidFill>
                <a:effectLst/>
              </a:rPr>
              <a:t>The Tourism Area Life Cycle</a:t>
            </a:r>
            <a:r>
              <a:rPr kumimoji="0" lang="en-US" altLang="en-US" sz="1600" b="0" i="0" u="none" strike="noStrike" cap="none" normalizeH="0" baseline="0">
                <a:ln>
                  <a:noFill/>
                </a:ln>
                <a:solidFill>
                  <a:srgbClr val="000000"/>
                </a:solidFill>
                <a:effectLst/>
              </a:rPr>
              <a:t>. Channel View Publications.</a:t>
            </a:r>
            <a:endParaRPr kumimoji="0" lang="en-US" altLang="en-US" sz="2400" b="0" i="0" u="none" strike="noStrike" cap="none" normalizeH="0" baseline="0">
              <a:ln>
                <a:noFill/>
              </a:ln>
              <a:solidFill>
                <a:schemeClr val="tx1"/>
              </a:solidFill>
              <a:effectLst/>
            </a:endParaRPr>
          </a:p>
        </p:txBody>
      </p:sp>
      <p:sp>
        <p:nvSpPr>
          <p:cNvPr id="11" name="Rectangle 3">
            <a:extLst>
              <a:ext uri="{FF2B5EF4-FFF2-40B4-BE49-F238E27FC236}">
                <a16:creationId xmlns:a16="http://schemas.microsoft.com/office/drawing/2014/main" id="{0D535EBC-34FF-4FF0-D933-D7A24A91CF74}"/>
              </a:ext>
            </a:extLst>
          </p:cNvPr>
          <p:cNvSpPr>
            <a:spLocks noChangeArrowheads="1"/>
          </p:cNvSpPr>
          <p:nvPr/>
        </p:nvSpPr>
        <p:spPr bwMode="auto">
          <a:xfrm>
            <a:off x="229120" y="6025831"/>
            <a:ext cx="10593926"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err="1">
                <a:ln>
                  <a:noFill/>
                </a:ln>
                <a:solidFill>
                  <a:srgbClr val="000000"/>
                </a:solidFill>
                <a:effectLst/>
              </a:rPr>
              <a:t>Kilveyhill.co.uk</a:t>
            </a:r>
            <a:r>
              <a:rPr lang="en-US" altLang="en-US" sz="1600">
                <a:solidFill>
                  <a:srgbClr val="000000"/>
                </a:solidFill>
              </a:rPr>
              <a:t> </a:t>
            </a:r>
            <a:r>
              <a:rPr kumimoji="0" lang="en-US" altLang="en-US" sz="1600" b="0" i="0" u="none" strike="noStrike" cap="none" normalizeH="0" baseline="0">
                <a:ln>
                  <a:noFill/>
                </a:ln>
                <a:solidFill>
                  <a:srgbClr val="000000"/>
                </a:solidFill>
                <a:effectLst/>
              </a:rPr>
              <a:t>(2026) </a:t>
            </a:r>
            <a:r>
              <a:rPr kumimoji="0" lang="en-US" altLang="en-US" sz="1600" b="0" i="1" u="none" strike="noStrike" cap="none" normalizeH="0" baseline="0" err="1">
                <a:ln>
                  <a:noFill/>
                </a:ln>
                <a:solidFill>
                  <a:srgbClr val="000000"/>
                </a:solidFill>
                <a:effectLst/>
              </a:rPr>
              <a:t>Kilvey</a:t>
            </a:r>
            <a:r>
              <a:rPr kumimoji="0" lang="en-US" altLang="en-US" sz="1600" b="0" i="1" u="none" strike="noStrike" cap="none" normalizeH="0" baseline="0">
                <a:ln>
                  <a:noFill/>
                </a:ln>
                <a:solidFill>
                  <a:srgbClr val="000000"/>
                </a:solidFill>
                <a:effectLst/>
              </a:rPr>
              <a:t> Hill</a:t>
            </a:r>
            <a:r>
              <a:rPr kumimoji="0" lang="en-US" altLang="en-US" sz="1600" b="0" i="0" u="none" strike="noStrike" cap="none" normalizeH="0" baseline="0">
                <a:ln>
                  <a:noFill/>
                </a:ln>
                <a:solidFill>
                  <a:srgbClr val="000000"/>
                </a:solidFill>
                <a:effectLst/>
              </a:rPr>
              <a:t>. Available at: </a:t>
            </a:r>
            <a:r>
              <a:rPr kumimoji="0" lang="en-US" altLang="en-US" sz="1600" b="0" i="0" u="none" strike="noStrike" cap="none" normalizeH="0" baseline="0">
                <a:ln>
                  <a:noFill/>
                </a:ln>
                <a:solidFill>
                  <a:srgbClr val="000000"/>
                </a:solidFill>
                <a:effectLst/>
                <a:hlinkClick r:id="rId9"/>
              </a:rPr>
              <a:t>https://www.kilveyhill.co.uk/skyline_project_info</a:t>
            </a:r>
            <a:r>
              <a:rPr lang="en-US" altLang="en-US" sz="1600">
                <a:solidFill>
                  <a:srgbClr val="000000"/>
                </a:solidFill>
              </a:rPr>
              <a:t> (</a:t>
            </a:r>
            <a:r>
              <a:rPr kumimoji="0" lang="en-US" altLang="en-US" sz="1600" b="0" i="0" u="none" strike="noStrike" cap="none" normalizeH="0" baseline="0">
                <a:ln>
                  <a:noFill/>
                </a:ln>
                <a:solidFill>
                  <a:srgbClr val="000000"/>
                </a:solidFill>
                <a:effectLst/>
              </a:rPr>
              <a:t>Accessed 10/1/26).</a:t>
            </a:r>
            <a:endParaRPr kumimoji="0" lang="en-US" altLang="en-US" sz="2400" b="0" i="0" u="none" strike="noStrike" cap="none" normalizeH="0" baseline="0">
              <a:ln>
                <a:noFill/>
              </a:ln>
              <a:solidFill>
                <a:schemeClr val="tx1"/>
              </a:solidFill>
              <a:effectLst/>
            </a:endParaRPr>
          </a:p>
        </p:txBody>
      </p:sp>
    </p:spTree>
    <p:extLst>
      <p:ext uri="{BB962C8B-B14F-4D97-AF65-F5344CB8AC3E}">
        <p14:creationId xmlns:p14="http://schemas.microsoft.com/office/powerpoint/2010/main" val="9591945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41"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4" name="Group 43">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45" name="Freeform: Shape 44">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6" name="Freeform: Shape 45">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7" name="Freeform: Shape 46">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8" name="Freeform: Shape 47">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9" name="Freeform: Shape 48">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0" name="Freeform: Shape 49">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1" name="Freeform: Shape 50">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6CBBAF04-7B72-B0CC-D1FD-CD68A99F483B}"/>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The economic advantages of the Kilvey Hill development. </a:t>
            </a:r>
          </a:p>
        </p:txBody>
      </p:sp>
      <p:sp>
        <p:nvSpPr>
          <p:cNvPr id="3" name="Content Placeholder 2">
            <a:extLst>
              <a:ext uri="{FF2B5EF4-FFF2-40B4-BE49-F238E27FC236}">
                <a16:creationId xmlns:a16="http://schemas.microsoft.com/office/drawing/2014/main" id="{F57B3361-506B-85BB-0CC4-7A58AC9FDEEF}"/>
              </a:ext>
            </a:extLst>
          </p:cNvPr>
          <p:cNvSpPr>
            <a:spLocks noGrp="1"/>
          </p:cNvSpPr>
          <p:nvPr>
            <p:ph idx="1"/>
          </p:nvPr>
        </p:nvSpPr>
        <p:spPr>
          <a:xfrm>
            <a:off x="6464410" y="841247"/>
            <a:ext cx="4484536" cy="5340097"/>
          </a:xfrm>
        </p:spPr>
        <p:txBody>
          <a:bodyPr vert="horz" lIns="91440" tIns="45720" rIns="91440" bIns="45720" rtlCol="0" anchor="ctr">
            <a:normAutofit/>
          </a:bodyPr>
          <a:lstStyle/>
          <a:p>
            <a:pPr marL="0" indent="0">
              <a:buNone/>
            </a:pPr>
            <a:r>
              <a:rPr lang="en-GB" sz="2000">
                <a:solidFill>
                  <a:schemeClr val="tx2"/>
                </a:solidFill>
                <a:latin typeface="Aptos Display"/>
                <a:ea typeface="+mn-lt"/>
                <a:cs typeface="+mn-lt"/>
              </a:rPr>
              <a:t>Today I am arguing in favour of the </a:t>
            </a:r>
            <a:r>
              <a:rPr lang="en-GB" sz="2000" err="1">
                <a:solidFill>
                  <a:schemeClr val="tx2"/>
                </a:solidFill>
                <a:latin typeface="Aptos Display"/>
                <a:ea typeface="+mn-lt"/>
                <a:cs typeface="+mn-lt"/>
              </a:rPr>
              <a:t>Kilvey</a:t>
            </a:r>
            <a:r>
              <a:rPr lang="en-GB" sz="2000">
                <a:solidFill>
                  <a:schemeClr val="tx2"/>
                </a:solidFill>
                <a:latin typeface="Aptos Display"/>
                <a:ea typeface="+mn-lt"/>
                <a:cs typeface="+mn-lt"/>
              </a:rPr>
              <a:t> Hill Skyline development, based purely on its economic benefits to Swansea. This argument is not about  personal opinion; it is about jobs, investment, and long-term economic growth in a city that needs sustainable opportunities.</a:t>
            </a:r>
            <a:endParaRPr lang="en-GB" sz="2000">
              <a:solidFill>
                <a:schemeClr val="tx2"/>
              </a:solidFill>
              <a:latin typeface="Aptos Display"/>
            </a:endParaRPr>
          </a:p>
        </p:txBody>
      </p:sp>
    </p:spTree>
    <p:extLst>
      <p:ext uri="{BB962C8B-B14F-4D97-AF65-F5344CB8AC3E}">
        <p14:creationId xmlns:p14="http://schemas.microsoft.com/office/powerpoint/2010/main" val="42188026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60D72-9A46-0CC6-038A-F8E766EFDFF0}"/>
              </a:ext>
            </a:extLst>
          </p:cNvPr>
          <p:cNvSpPr>
            <a:spLocks noGrp="1"/>
          </p:cNvSpPr>
          <p:nvPr>
            <p:ph type="title"/>
          </p:nvPr>
        </p:nvSpPr>
        <p:spPr>
          <a:xfrm>
            <a:off x="876693" y="741391"/>
            <a:ext cx="3455821" cy="1616203"/>
          </a:xfrm>
        </p:spPr>
        <p:txBody>
          <a:bodyPr anchor="b">
            <a:normAutofit/>
          </a:bodyPr>
          <a:lstStyle/>
          <a:p>
            <a:r>
              <a:rPr lang="en-GB" sz="2700"/>
              <a:t>Economic advantages of the Kilvey Hill Skyline Development.</a:t>
            </a:r>
          </a:p>
        </p:txBody>
      </p:sp>
      <p:sp>
        <p:nvSpPr>
          <p:cNvPr id="3" name="Content Placeholder 2">
            <a:extLst>
              <a:ext uri="{FF2B5EF4-FFF2-40B4-BE49-F238E27FC236}">
                <a16:creationId xmlns:a16="http://schemas.microsoft.com/office/drawing/2014/main" id="{59F3AB13-094C-D1BF-2D0C-B3C5A28E1964}"/>
              </a:ext>
            </a:extLst>
          </p:cNvPr>
          <p:cNvSpPr>
            <a:spLocks noGrp="1"/>
          </p:cNvSpPr>
          <p:nvPr>
            <p:ph idx="1"/>
          </p:nvPr>
        </p:nvSpPr>
        <p:spPr>
          <a:xfrm>
            <a:off x="876693" y="2533476"/>
            <a:ext cx="3455821" cy="3447832"/>
          </a:xfrm>
        </p:spPr>
        <p:txBody>
          <a:bodyPr vert="horz" lIns="91440" tIns="45720" rIns="91440" bIns="45720" rtlCol="0" anchor="t">
            <a:normAutofit/>
          </a:bodyPr>
          <a:lstStyle/>
          <a:p>
            <a:pPr>
              <a:buFont typeface="Arial"/>
            </a:pPr>
            <a:r>
              <a:rPr lang="en-US" sz="2000"/>
              <a:t>Proposal for a major leisure and tourism attraction on Kilvey Hill </a:t>
            </a:r>
          </a:p>
          <a:p>
            <a:pPr>
              <a:buFont typeface="Arial"/>
            </a:pPr>
            <a:r>
              <a:rPr lang="en-US" sz="2000"/>
              <a:t>Includes a cable car, outdoor activities, and visitor facilities. </a:t>
            </a:r>
          </a:p>
          <a:p>
            <a:pPr>
              <a:buFont typeface="Arial"/>
            </a:pPr>
            <a:r>
              <a:rPr lang="en-US" sz="2000"/>
              <a:t>My argument focuses only on economic benefits for Swansea. </a:t>
            </a:r>
          </a:p>
        </p:txBody>
      </p:sp>
      <p:pic>
        <p:nvPicPr>
          <p:cNvPr id="4" name="Picture 3" descr="A view of a city from a cable car&#10;&#10;AI-generated content may be incorrect.">
            <a:extLst>
              <a:ext uri="{FF2B5EF4-FFF2-40B4-BE49-F238E27FC236}">
                <a16:creationId xmlns:a16="http://schemas.microsoft.com/office/drawing/2014/main" id="{F3CECC33-2F6F-4136-4C9E-2CA8C388560C}"/>
              </a:ext>
            </a:extLst>
          </p:cNvPr>
          <p:cNvPicPr>
            <a:picLocks noChangeAspect="1"/>
          </p:cNvPicPr>
          <p:nvPr/>
        </p:nvPicPr>
        <p:blipFill>
          <a:blip r:embed="rId3"/>
          <a:stretch>
            <a:fillRect/>
          </a:stretch>
        </p:blipFill>
        <p:spPr>
          <a:xfrm>
            <a:off x="4987672" y="1301211"/>
            <a:ext cx="6389346" cy="4264888"/>
          </a:xfrm>
          <a:prstGeom prst="rect">
            <a:avLst/>
          </a:prstGeom>
        </p:spPr>
      </p:pic>
      <p:grpSp>
        <p:nvGrpSpPr>
          <p:cNvPr id="9" name="Group 8">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10" name="Rectangle 9">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979066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B8227-B04D-174C-FCF6-33641BDAD48E}"/>
              </a:ext>
            </a:extLst>
          </p:cNvPr>
          <p:cNvSpPr>
            <a:spLocks noGrp="1"/>
          </p:cNvSpPr>
          <p:nvPr>
            <p:ph type="title"/>
          </p:nvPr>
        </p:nvSpPr>
        <p:spPr>
          <a:xfrm>
            <a:off x="876693" y="741391"/>
            <a:ext cx="4355265" cy="1616203"/>
          </a:xfrm>
        </p:spPr>
        <p:txBody>
          <a:bodyPr anchor="b">
            <a:normAutofit/>
          </a:bodyPr>
          <a:lstStyle/>
          <a:p>
            <a:r>
              <a:rPr lang="en-GB" sz="3200"/>
              <a:t>Job Creation – boosting employment in Swansea </a:t>
            </a:r>
          </a:p>
        </p:txBody>
      </p:sp>
      <p:sp>
        <p:nvSpPr>
          <p:cNvPr id="3" name="Content Placeholder 2">
            <a:extLst>
              <a:ext uri="{FF2B5EF4-FFF2-40B4-BE49-F238E27FC236}">
                <a16:creationId xmlns:a16="http://schemas.microsoft.com/office/drawing/2014/main" id="{BED44E17-DCB7-DA77-813F-26B205783C2F}"/>
              </a:ext>
            </a:extLst>
          </p:cNvPr>
          <p:cNvSpPr>
            <a:spLocks noGrp="1"/>
          </p:cNvSpPr>
          <p:nvPr>
            <p:ph idx="1"/>
          </p:nvPr>
        </p:nvSpPr>
        <p:spPr>
          <a:xfrm>
            <a:off x="876692" y="2533476"/>
            <a:ext cx="4355265" cy="3447832"/>
          </a:xfrm>
        </p:spPr>
        <p:txBody>
          <a:bodyPr vert="horz" lIns="91440" tIns="45720" rIns="91440" bIns="45720" rtlCol="0" anchor="t">
            <a:normAutofit/>
          </a:bodyPr>
          <a:lstStyle/>
          <a:p>
            <a:r>
              <a:rPr lang="en-GB" sz="1700"/>
              <a:t>Around 478 during construction</a:t>
            </a:r>
          </a:p>
          <a:p>
            <a:r>
              <a:rPr lang="en-GB" sz="1700"/>
              <a:t>Over 100 permanent jobs once open</a:t>
            </a:r>
          </a:p>
          <a:p>
            <a:r>
              <a:rPr lang="en-GB" sz="1700"/>
              <a:t>Jobs in:</a:t>
            </a:r>
          </a:p>
          <a:p>
            <a:r>
              <a:rPr lang="en-GB" sz="1700"/>
              <a:t>Construction, tourism/ hospitality, maintaince/ management</a:t>
            </a:r>
          </a:p>
          <a:p>
            <a:pPr marL="0" indent="0">
              <a:buNone/>
            </a:pPr>
            <a:r>
              <a:rPr lang="en-GB" sz="1700" b="1"/>
              <a:t>Why this matters?</a:t>
            </a:r>
          </a:p>
          <a:p>
            <a:pPr marL="457200" indent="-457200"/>
            <a:r>
              <a:rPr lang="en-GB" sz="1700"/>
              <a:t>Helps reduce youth unemployment </a:t>
            </a:r>
          </a:p>
          <a:p>
            <a:pPr marL="457200" indent="-457200"/>
            <a:r>
              <a:rPr lang="en-GB" sz="1700"/>
              <a:t>Creates local jobs for many including students and graduates</a:t>
            </a:r>
          </a:p>
          <a:p>
            <a:pPr marL="457200" indent="-457200"/>
            <a:r>
              <a:rPr lang="en-GB" sz="1700"/>
              <a:t>Keeps skilled workers in swansea</a:t>
            </a:r>
          </a:p>
        </p:txBody>
      </p:sp>
      <p:pic>
        <p:nvPicPr>
          <p:cNvPr id="4" name="Picture 3" descr="A building with people walking around&#10;&#10;AI-generated content may be incorrect.">
            <a:extLst>
              <a:ext uri="{FF2B5EF4-FFF2-40B4-BE49-F238E27FC236}">
                <a16:creationId xmlns:a16="http://schemas.microsoft.com/office/drawing/2014/main" id="{764848D5-4E36-AA06-EE1B-0E25478BEF91}"/>
              </a:ext>
            </a:extLst>
          </p:cNvPr>
          <p:cNvPicPr>
            <a:picLocks noChangeAspect="1"/>
          </p:cNvPicPr>
          <p:nvPr/>
        </p:nvPicPr>
        <p:blipFill>
          <a:blip r:embed="rId3"/>
          <a:srcRect l="29794" r="20206"/>
          <a:stretch>
            <a:fillRect/>
          </a:stretch>
        </p:blipFill>
        <p:spPr>
          <a:xfrm>
            <a:off x="6096000" y="10"/>
            <a:ext cx="6095999" cy="6857990"/>
          </a:xfrm>
          <a:prstGeom prst="rect">
            <a:avLst/>
          </a:prstGeom>
        </p:spPr>
      </p:pic>
      <p:sp>
        <p:nvSpPr>
          <p:cNvPr id="14" name="Rectangle 13">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0" name="Rectangle 19">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33983513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n aerial view of a park&#10;&#10;AI-generated content may be incorrect.">
            <a:extLst>
              <a:ext uri="{FF2B5EF4-FFF2-40B4-BE49-F238E27FC236}">
                <a16:creationId xmlns:a16="http://schemas.microsoft.com/office/drawing/2014/main" id="{3EADFAC1-C263-FB89-3ACB-B27F4846397B}"/>
              </a:ext>
            </a:extLst>
          </p:cNvPr>
          <p:cNvPicPr>
            <a:picLocks noChangeAspect="1"/>
          </p:cNvPicPr>
          <p:nvPr/>
        </p:nvPicPr>
        <p:blipFill>
          <a:blip r:embed="rId3"/>
          <a:srcRect l="15519" r="5170"/>
          <a:stretch>
            <a:fillRect/>
          </a:stretch>
        </p:blipFill>
        <p:spPr>
          <a:xfrm>
            <a:off x="1" y="10"/>
            <a:ext cx="9669642" cy="6857990"/>
          </a:xfrm>
          <a:prstGeom prst="rect">
            <a:avLst/>
          </a:prstGeom>
        </p:spPr>
      </p:pic>
      <p:sp>
        <p:nvSpPr>
          <p:cNvPr id="14" name="Rectangle 1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50A2E8-B9B3-3BAF-BE98-E2ECEA347504}"/>
              </a:ext>
            </a:extLst>
          </p:cNvPr>
          <p:cNvSpPr>
            <a:spLocks noGrp="1"/>
          </p:cNvSpPr>
          <p:nvPr>
            <p:ph type="title"/>
          </p:nvPr>
        </p:nvSpPr>
        <p:spPr>
          <a:xfrm>
            <a:off x="7531610" y="365125"/>
            <a:ext cx="3822189" cy="1899912"/>
          </a:xfrm>
        </p:spPr>
        <p:txBody>
          <a:bodyPr>
            <a:normAutofit/>
          </a:bodyPr>
          <a:lstStyle/>
          <a:p>
            <a:r>
              <a:rPr lang="en-GB" sz="4000"/>
              <a:t>Tourism and visitor spending </a:t>
            </a:r>
          </a:p>
        </p:txBody>
      </p:sp>
      <p:sp>
        <p:nvSpPr>
          <p:cNvPr id="3" name="Content Placeholder 2">
            <a:extLst>
              <a:ext uri="{FF2B5EF4-FFF2-40B4-BE49-F238E27FC236}">
                <a16:creationId xmlns:a16="http://schemas.microsoft.com/office/drawing/2014/main" id="{22CFBCED-2EBC-09E1-B026-39871EBE3E3F}"/>
              </a:ext>
            </a:extLst>
          </p:cNvPr>
          <p:cNvSpPr>
            <a:spLocks noGrp="1"/>
          </p:cNvSpPr>
          <p:nvPr>
            <p:ph idx="1"/>
          </p:nvPr>
        </p:nvSpPr>
        <p:spPr>
          <a:xfrm>
            <a:off x="7531610" y="2434201"/>
            <a:ext cx="3822189" cy="3742762"/>
          </a:xfrm>
        </p:spPr>
        <p:txBody>
          <a:bodyPr vert="horz" lIns="91440" tIns="45720" rIns="91440" bIns="45720" rtlCol="0">
            <a:normAutofit/>
          </a:bodyPr>
          <a:lstStyle/>
          <a:p>
            <a:pPr marL="0" indent="0">
              <a:buNone/>
            </a:pPr>
            <a:r>
              <a:rPr lang="en-GB" sz="1600"/>
              <a:t>Increasing tourism revenue </a:t>
            </a:r>
          </a:p>
          <a:p>
            <a:pPr marL="457200" indent="-457200"/>
            <a:r>
              <a:rPr lang="en-GB" sz="1600"/>
              <a:t>Estimated up to 450,000 visitors per year</a:t>
            </a:r>
          </a:p>
          <a:p>
            <a:pPr marL="457200" indent="-457200"/>
            <a:r>
              <a:rPr lang="en-GB" sz="1600"/>
              <a:t>Many visitors expected from outside Swansea and Wales</a:t>
            </a:r>
          </a:p>
          <a:p>
            <a:pPr marL="457200" indent="-457200"/>
            <a:r>
              <a:rPr lang="en-GB" sz="1600"/>
              <a:t>Visitors spend money on accommodation, restaurants, transport, and shops</a:t>
            </a:r>
          </a:p>
          <a:p>
            <a:pPr marL="0" indent="0">
              <a:buNone/>
            </a:pPr>
            <a:r>
              <a:rPr lang="en-GB" sz="1600"/>
              <a:t>The economic impact:</a:t>
            </a:r>
          </a:p>
          <a:p>
            <a:pPr marL="457200" indent="-457200"/>
            <a:r>
              <a:rPr lang="en-GB" sz="1600"/>
              <a:t>More visitors = more money flowing into the local economy </a:t>
            </a:r>
          </a:p>
          <a:p>
            <a:pPr marL="457200" indent="-457200"/>
            <a:r>
              <a:rPr lang="en-GB" sz="1600"/>
              <a:t>Supports small and medium sized local bussiness. </a:t>
            </a:r>
          </a:p>
        </p:txBody>
      </p:sp>
    </p:spTree>
    <p:extLst>
      <p:ext uri="{BB962C8B-B14F-4D97-AF65-F5344CB8AC3E}">
        <p14:creationId xmlns:p14="http://schemas.microsoft.com/office/powerpoint/2010/main" val="3350489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65A2E-7408-AA7C-254F-703F27280826}"/>
              </a:ext>
            </a:extLst>
          </p:cNvPr>
          <p:cNvSpPr>
            <a:spLocks noGrp="1"/>
          </p:cNvSpPr>
          <p:nvPr>
            <p:ph type="title"/>
          </p:nvPr>
        </p:nvSpPr>
        <p:spPr>
          <a:xfrm>
            <a:off x="876693" y="741391"/>
            <a:ext cx="4597747" cy="1616203"/>
          </a:xfrm>
        </p:spPr>
        <p:txBody>
          <a:bodyPr anchor="b">
            <a:normAutofit/>
          </a:bodyPr>
          <a:lstStyle/>
          <a:p>
            <a:r>
              <a:rPr lang="en-GB" sz="3200"/>
              <a:t>Long term economic growth</a:t>
            </a:r>
          </a:p>
        </p:txBody>
      </p:sp>
      <p:sp>
        <p:nvSpPr>
          <p:cNvPr id="3" name="Content Placeholder 2">
            <a:extLst>
              <a:ext uri="{FF2B5EF4-FFF2-40B4-BE49-F238E27FC236}">
                <a16:creationId xmlns:a16="http://schemas.microsoft.com/office/drawing/2014/main" id="{28D144FD-4E7E-9B18-1D9B-12C67C0F42CF}"/>
              </a:ext>
            </a:extLst>
          </p:cNvPr>
          <p:cNvSpPr>
            <a:spLocks noGrp="1"/>
          </p:cNvSpPr>
          <p:nvPr>
            <p:ph idx="1"/>
          </p:nvPr>
        </p:nvSpPr>
        <p:spPr>
          <a:xfrm>
            <a:off x="876693" y="2533476"/>
            <a:ext cx="4597746" cy="3447832"/>
          </a:xfrm>
        </p:spPr>
        <p:txBody>
          <a:bodyPr vert="horz" lIns="91440" tIns="45720" rIns="91440" bIns="45720" rtlCol="0" anchor="t">
            <a:normAutofit/>
          </a:bodyPr>
          <a:lstStyle/>
          <a:p>
            <a:pPr marL="0" indent="0">
              <a:buNone/>
            </a:pPr>
            <a:r>
              <a:rPr lang="en-GB" sz="1400" b="1"/>
              <a:t>Long term financial benefits:</a:t>
            </a:r>
          </a:p>
          <a:p>
            <a:pPr marL="457200" indent="-457200"/>
            <a:r>
              <a:rPr lang="en-GB" sz="1400"/>
              <a:t>Projected £84 million added to Swansea's economy over 15 years</a:t>
            </a:r>
          </a:p>
          <a:p>
            <a:pPr marL="457200" indent="-457200"/>
            <a:r>
              <a:rPr lang="en-GB" sz="1400"/>
              <a:t>Measured using gross value added (GVA)</a:t>
            </a:r>
          </a:p>
          <a:p>
            <a:pPr marL="457200" indent="-457200"/>
            <a:r>
              <a:rPr lang="en-GB" sz="1400"/>
              <a:t>Supported by £4 million Welsh Government Investment</a:t>
            </a:r>
          </a:p>
          <a:p>
            <a:pPr marL="0" indent="0">
              <a:buNone/>
            </a:pPr>
            <a:r>
              <a:rPr lang="en-GB" sz="1400" b="1"/>
              <a:t>Why this is important:</a:t>
            </a:r>
          </a:p>
          <a:p>
            <a:pPr marL="457200" indent="-457200"/>
            <a:r>
              <a:rPr lang="en-GB" sz="1400"/>
              <a:t>Shows government confidence in the project</a:t>
            </a:r>
          </a:p>
          <a:p>
            <a:pPr marL="457200" indent="-457200"/>
            <a:r>
              <a:rPr lang="en-GB" sz="1400"/>
              <a:t>Encourages future private investment in Swansea</a:t>
            </a:r>
          </a:p>
          <a:p>
            <a:pPr marL="457200" indent="-457200"/>
            <a:r>
              <a:rPr lang="en-GB" sz="1400"/>
              <a:t>Creates lasting economic benefits, not just short-term gains.</a:t>
            </a:r>
          </a:p>
        </p:txBody>
      </p:sp>
      <p:pic>
        <p:nvPicPr>
          <p:cNvPr id="4" name="Picture 3" descr="A group of people outside of a building&#10;&#10;AI-generated content may be incorrect.">
            <a:extLst>
              <a:ext uri="{FF2B5EF4-FFF2-40B4-BE49-F238E27FC236}">
                <a16:creationId xmlns:a16="http://schemas.microsoft.com/office/drawing/2014/main" id="{428D7A87-6205-74E8-9FCA-E6E4A1FB4B83}"/>
              </a:ext>
            </a:extLst>
          </p:cNvPr>
          <p:cNvPicPr>
            <a:picLocks noChangeAspect="1"/>
          </p:cNvPicPr>
          <p:nvPr/>
        </p:nvPicPr>
        <p:blipFill>
          <a:blip r:embed="rId3"/>
          <a:stretch>
            <a:fillRect/>
          </a:stretch>
        </p:blipFill>
        <p:spPr>
          <a:xfrm>
            <a:off x="6096001" y="1984707"/>
            <a:ext cx="5319062" cy="2813503"/>
          </a:xfrm>
          <a:prstGeom prst="rect">
            <a:avLst/>
          </a:prstGeom>
        </p:spPr>
      </p:pic>
      <p:grpSp>
        <p:nvGrpSpPr>
          <p:cNvPr id="9" name="Group 8">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5082239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2230C-995D-0C2B-ED70-4409A25640AB}"/>
              </a:ext>
            </a:extLst>
          </p:cNvPr>
          <p:cNvSpPr>
            <a:spLocks noGrp="1"/>
          </p:cNvSpPr>
          <p:nvPr>
            <p:ph type="title"/>
          </p:nvPr>
        </p:nvSpPr>
        <p:spPr>
          <a:xfrm>
            <a:off x="876694" y="741391"/>
            <a:ext cx="3549649" cy="1616203"/>
          </a:xfrm>
        </p:spPr>
        <p:txBody>
          <a:bodyPr anchor="b">
            <a:normAutofit/>
          </a:bodyPr>
          <a:lstStyle/>
          <a:p>
            <a:r>
              <a:rPr lang="en-GB" sz="3200"/>
              <a:t>Effcient use of land and infrastructure</a:t>
            </a:r>
          </a:p>
        </p:txBody>
      </p:sp>
      <p:sp>
        <p:nvSpPr>
          <p:cNvPr id="3" name="Content Placeholder 2">
            <a:extLst>
              <a:ext uri="{FF2B5EF4-FFF2-40B4-BE49-F238E27FC236}">
                <a16:creationId xmlns:a16="http://schemas.microsoft.com/office/drawing/2014/main" id="{5108BF6D-A87B-8C44-48ED-7B2C80EA3BA1}"/>
              </a:ext>
            </a:extLst>
          </p:cNvPr>
          <p:cNvSpPr>
            <a:spLocks noGrp="1"/>
          </p:cNvSpPr>
          <p:nvPr>
            <p:ph idx="1"/>
          </p:nvPr>
        </p:nvSpPr>
        <p:spPr>
          <a:xfrm>
            <a:off x="876693" y="2533476"/>
            <a:ext cx="3346964" cy="3447832"/>
          </a:xfrm>
        </p:spPr>
        <p:txBody>
          <a:bodyPr vert="horz" lIns="91440" tIns="45720" rIns="91440" bIns="45720" rtlCol="0" anchor="t">
            <a:normAutofit/>
          </a:bodyPr>
          <a:lstStyle/>
          <a:p>
            <a:pPr marL="0" indent="0">
              <a:buNone/>
            </a:pPr>
            <a:r>
              <a:rPr lang="en-GB" sz="1300" b="1"/>
              <a:t>Smart economic planning:</a:t>
            </a:r>
          </a:p>
          <a:p>
            <a:pPr marL="457200" indent="-457200"/>
            <a:r>
              <a:rPr lang="en-GB" sz="1300"/>
              <a:t>Uses existing infrastructure at </a:t>
            </a:r>
            <a:r>
              <a:rPr lang="en-GB" sz="1300" err="1"/>
              <a:t>Landore</a:t>
            </a:r>
            <a:r>
              <a:rPr lang="en-GB" sz="1300"/>
              <a:t> park and ride</a:t>
            </a:r>
          </a:p>
          <a:p>
            <a:pPr marL="457200" indent="-457200"/>
            <a:r>
              <a:rPr lang="en-GB" sz="1300"/>
              <a:t>Concentrates development in one area</a:t>
            </a:r>
          </a:p>
          <a:p>
            <a:pPr marL="457200" indent="-457200"/>
            <a:r>
              <a:rPr lang="en-GB" sz="1300"/>
              <a:t>Reduces the need for costly development/ expansion elsewhere</a:t>
            </a:r>
          </a:p>
          <a:p>
            <a:pPr marL="0" indent="0">
              <a:buNone/>
            </a:pPr>
            <a:r>
              <a:rPr lang="en-GB" sz="1300" b="1"/>
              <a:t>Economic advantage:</a:t>
            </a:r>
          </a:p>
          <a:p>
            <a:pPr marL="457200" indent="-457200"/>
            <a:r>
              <a:rPr lang="en-GB" sz="1300"/>
              <a:t>Lower infrastructure costs</a:t>
            </a:r>
          </a:p>
          <a:p>
            <a:pPr marL="457200" indent="-457200"/>
            <a:r>
              <a:rPr lang="en-GB" sz="1300"/>
              <a:t>Higher economic return from a single attraction site</a:t>
            </a:r>
          </a:p>
          <a:p>
            <a:pPr marL="457200" indent="-457200"/>
            <a:r>
              <a:rPr lang="en-GB" sz="1300"/>
              <a:t>More efficient use of public </a:t>
            </a:r>
            <a:r>
              <a:rPr lang="en-GB" sz="1300" err="1"/>
              <a:t>mone</a:t>
            </a:r>
          </a:p>
        </p:txBody>
      </p:sp>
      <p:pic>
        <p:nvPicPr>
          <p:cNvPr id="4" name="Picture 3" descr="A city with many buildings and a body of water&#10;&#10;AI-generated content may be incorrect.">
            <a:extLst>
              <a:ext uri="{FF2B5EF4-FFF2-40B4-BE49-F238E27FC236}">
                <a16:creationId xmlns:a16="http://schemas.microsoft.com/office/drawing/2014/main" id="{5D1F679C-6392-2E01-9AC4-D157D41AFC4B}"/>
              </a:ext>
            </a:extLst>
          </p:cNvPr>
          <p:cNvPicPr>
            <a:picLocks noChangeAspect="1"/>
          </p:cNvPicPr>
          <p:nvPr/>
        </p:nvPicPr>
        <p:blipFill>
          <a:blip r:embed="rId3"/>
          <a:srcRect l="24965" r="20744"/>
          <a:stretch>
            <a:fillRect/>
          </a:stretch>
        </p:blipFill>
        <p:spPr>
          <a:xfrm>
            <a:off x="5089243" y="877413"/>
            <a:ext cx="6222628" cy="5043096"/>
          </a:xfrm>
          <a:prstGeom prst="rect">
            <a:avLst/>
          </a:prstGeom>
        </p:spPr>
      </p:pic>
      <p:grpSp>
        <p:nvGrpSpPr>
          <p:cNvPr id="13" name="Group 12">
            <a:extLst>
              <a:ext uri="{FF2B5EF4-FFF2-40B4-BE49-F238E27FC236}">
                <a16:creationId xmlns:a16="http://schemas.microsoft.com/office/drawing/2014/main" id="{3AFCAD34-1AFC-BC1A-F6B2-C34C63912E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89243" y="5858828"/>
            <a:ext cx="6226463" cy="123363"/>
            <a:chOff x="7015162" y="5858828"/>
            <a:chExt cx="4300544" cy="123363"/>
          </a:xfrm>
        </p:grpSpPr>
        <p:sp>
          <p:nvSpPr>
            <p:cNvPr id="10" name="Rectangle 9">
              <a:extLst>
                <a:ext uri="{FF2B5EF4-FFF2-40B4-BE49-F238E27FC236}">
                  <a16:creationId xmlns:a16="http://schemas.microsoft.com/office/drawing/2014/main" id="{1129F4A2-3705-CF87-3DDA-AF9CE9389B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91B1028-FC76-5583-3A1F-5815A7DCF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113267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view of a city from a cable car&#10;&#10;AI-generated content may be incorrect.">
            <a:extLst>
              <a:ext uri="{FF2B5EF4-FFF2-40B4-BE49-F238E27FC236}">
                <a16:creationId xmlns:a16="http://schemas.microsoft.com/office/drawing/2014/main" id="{C6EA3E31-6BA9-9B75-7595-5D27E9AA21E0}"/>
              </a:ext>
            </a:extLst>
          </p:cNvPr>
          <p:cNvPicPr>
            <a:picLocks noChangeAspect="1"/>
          </p:cNvPicPr>
          <p:nvPr/>
        </p:nvPicPr>
        <p:blipFill>
          <a:blip r:embed="rId3">
            <a:alphaModFix amt="35000"/>
          </a:blip>
          <a:srcRect t="13107" b="2624"/>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4FF3B641-52AC-5C86-CC2D-8D500EDA5E35}"/>
              </a:ext>
            </a:extLst>
          </p:cNvPr>
          <p:cNvSpPr>
            <a:spLocks noGrp="1"/>
          </p:cNvSpPr>
          <p:nvPr>
            <p:ph type="title"/>
          </p:nvPr>
        </p:nvSpPr>
        <p:spPr>
          <a:xfrm>
            <a:off x="838200" y="365125"/>
            <a:ext cx="10515600" cy="1325563"/>
          </a:xfrm>
        </p:spPr>
        <p:txBody>
          <a:bodyPr>
            <a:normAutofit/>
          </a:bodyPr>
          <a:lstStyle/>
          <a:p>
            <a:r>
              <a:rPr lang="en-GB">
                <a:solidFill>
                  <a:srgbClr val="FFFFFF"/>
                </a:solidFill>
              </a:rPr>
              <a:t>Conclusion.</a:t>
            </a:r>
          </a:p>
        </p:txBody>
      </p:sp>
      <p:sp>
        <p:nvSpPr>
          <p:cNvPr id="3" name="Content Placeholder 2">
            <a:extLst>
              <a:ext uri="{FF2B5EF4-FFF2-40B4-BE49-F238E27FC236}">
                <a16:creationId xmlns:a16="http://schemas.microsoft.com/office/drawing/2014/main" id="{CC612D11-EC83-1178-13C3-C48B6B2C05E8}"/>
              </a:ext>
            </a:extLst>
          </p:cNvPr>
          <p:cNvSpPr>
            <a:spLocks noGrp="1"/>
          </p:cNvSpPr>
          <p:nvPr>
            <p:ph idx="1"/>
          </p:nvPr>
        </p:nvSpPr>
        <p:spPr>
          <a:xfrm>
            <a:off x="838200" y="1825625"/>
            <a:ext cx="10515600" cy="4351338"/>
          </a:xfrm>
        </p:spPr>
        <p:txBody>
          <a:bodyPr vert="horz" lIns="91440" tIns="45720" rIns="91440" bIns="45720" rtlCol="0" anchor="t">
            <a:normAutofit/>
          </a:bodyPr>
          <a:lstStyle/>
          <a:p>
            <a:pPr marL="0" indent="0">
              <a:buNone/>
            </a:pPr>
            <a:r>
              <a:rPr lang="en-GB" b="1">
                <a:solidFill>
                  <a:srgbClr val="FFFFFF"/>
                </a:solidFill>
              </a:rPr>
              <a:t>Why the </a:t>
            </a:r>
            <a:r>
              <a:rPr lang="en-GB" b="1" err="1">
                <a:solidFill>
                  <a:srgbClr val="FFFFFF"/>
                </a:solidFill>
              </a:rPr>
              <a:t>Kilvey</a:t>
            </a:r>
            <a:r>
              <a:rPr lang="en-GB" b="1">
                <a:solidFill>
                  <a:srgbClr val="FFFFFF"/>
                </a:solidFill>
              </a:rPr>
              <a:t> Hill development makes economic sense?</a:t>
            </a:r>
          </a:p>
          <a:p>
            <a:pPr marL="457200" indent="-457200"/>
            <a:r>
              <a:rPr lang="en-GB">
                <a:solidFill>
                  <a:srgbClr val="FFFFFF"/>
                </a:solidFill>
              </a:rPr>
              <a:t>Creates jobs</a:t>
            </a:r>
          </a:p>
          <a:p>
            <a:pPr marL="457200" indent="-457200"/>
            <a:r>
              <a:rPr lang="en-GB">
                <a:solidFill>
                  <a:srgbClr val="FFFFFF"/>
                </a:solidFill>
              </a:rPr>
              <a:t>Attracts visitors and spending </a:t>
            </a:r>
          </a:p>
          <a:p>
            <a:pPr marL="457200" indent="-457200"/>
            <a:r>
              <a:rPr lang="en-GB">
                <a:solidFill>
                  <a:srgbClr val="FFFFFF"/>
                </a:solidFill>
              </a:rPr>
              <a:t>Adds long-term value to Swansea's economy </a:t>
            </a:r>
          </a:p>
          <a:p>
            <a:pPr marL="457200" indent="-457200"/>
            <a:r>
              <a:rPr lang="en-GB">
                <a:solidFill>
                  <a:srgbClr val="FFFFFF"/>
                </a:solidFill>
              </a:rPr>
              <a:t>Increases investment confidence</a:t>
            </a:r>
          </a:p>
          <a:p>
            <a:pPr marL="0" indent="0">
              <a:buNone/>
            </a:pPr>
            <a:endParaRPr lang="en-GB">
              <a:solidFill>
                <a:srgbClr val="FFFFFF"/>
              </a:solidFill>
            </a:endParaRPr>
          </a:p>
          <a:p>
            <a:pPr marL="0" indent="0">
              <a:buNone/>
            </a:pPr>
            <a:r>
              <a:rPr lang="en-GB">
                <a:solidFill>
                  <a:srgbClr val="FFFFFF"/>
                </a:solidFill>
              </a:rPr>
              <a:t>Economic growth is essential for the future of Swansea so the </a:t>
            </a:r>
            <a:r>
              <a:rPr lang="en-GB" err="1">
                <a:solidFill>
                  <a:srgbClr val="FFFFFF"/>
                </a:solidFill>
              </a:rPr>
              <a:t>Kilvey</a:t>
            </a:r>
            <a:r>
              <a:rPr lang="en-GB">
                <a:solidFill>
                  <a:srgbClr val="FFFFFF"/>
                </a:solidFill>
              </a:rPr>
              <a:t> hill development is an opportunity to achieve it.</a:t>
            </a:r>
          </a:p>
        </p:txBody>
      </p:sp>
    </p:spTree>
    <p:extLst>
      <p:ext uri="{BB962C8B-B14F-4D97-AF65-F5344CB8AC3E}">
        <p14:creationId xmlns:p14="http://schemas.microsoft.com/office/powerpoint/2010/main" val="2208645391"/>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86E11378-394E-30F2-3B60-A08FE2AD2D27}"/>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Reference list </a:t>
            </a:r>
          </a:p>
        </p:txBody>
      </p:sp>
      <p:sp>
        <p:nvSpPr>
          <p:cNvPr id="3" name="Content Placeholder 2">
            <a:extLst>
              <a:ext uri="{FF2B5EF4-FFF2-40B4-BE49-F238E27FC236}">
                <a16:creationId xmlns:a16="http://schemas.microsoft.com/office/drawing/2014/main" id="{6214A90E-03A7-FECB-1D2C-0637943DE157}"/>
              </a:ext>
            </a:extLst>
          </p:cNvPr>
          <p:cNvSpPr>
            <a:spLocks noGrp="1"/>
          </p:cNvSpPr>
          <p:nvPr>
            <p:ph idx="1"/>
          </p:nvPr>
        </p:nvSpPr>
        <p:spPr>
          <a:xfrm>
            <a:off x="6464410" y="841247"/>
            <a:ext cx="4484536" cy="5340097"/>
          </a:xfrm>
        </p:spPr>
        <p:txBody>
          <a:bodyPr vert="horz" lIns="91440" tIns="45720" rIns="91440" bIns="45720" rtlCol="0" anchor="ctr">
            <a:normAutofit/>
          </a:bodyPr>
          <a:lstStyle/>
          <a:p>
            <a:r>
              <a:rPr lang="en-GB" sz="1300">
                <a:solidFill>
                  <a:schemeClr val="tx2"/>
                </a:solidFill>
                <a:ea typeface="+mn-lt"/>
                <a:cs typeface="+mn-lt"/>
              </a:rPr>
              <a:t>Skyline Swansea (2024) </a:t>
            </a:r>
            <a:r>
              <a:rPr lang="en-GB" sz="1300" i="1">
                <a:solidFill>
                  <a:schemeClr val="tx2"/>
                </a:solidFill>
                <a:ea typeface="+mn-lt"/>
                <a:cs typeface="+mn-lt"/>
              </a:rPr>
              <a:t>Skyline Swansea: Economic impact and job creation</a:t>
            </a:r>
            <a:r>
              <a:rPr lang="en-GB" sz="1300">
                <a:solidFill>
                  <a:schemeClr val="tx2"/>
                </a:solidFill>
                <a:ea typeface="+mn-lt"/>
                <a:cs typeface="+mn-lt"/>
              </a:rPr>
              <a:t>. Available at:</a:t>
            </a:r>
            <a:r>
              <a:rPr lang="en-GB" sz="1300">
                <a:solidFill>
                  <a:schemeClr val="tx2"/>
                </a:solidFill>
                <a:ea typeface="+mn-lt"/>
                <a:cs typeface="+mn-lt"/>
                <a:hlinkClick r:id="rId2"/>
              </a:rPr>
              <a:t>https://skylineswansea.co.uk/?utm</a:t>
            </a:r>
            <a:r>
              <a:rPr lang="en-GB" sz="1300">
                <a:solidFill>
                  <a:schemeClr val="tx2"/>
                </a:solidFill>
                <a:ea typeface="+mn-lt"/>
                <a:cs typeface="+mn-lt"/>
              </a:rPr>
              <a:t> (Accessed: 8 January 2026).</a:t>
            </a:r>
          </a:p>
          <a:p>
            <a:r>
              <a:rPr lang="en-GB" sz="1300">
                <a:solidFill>
                  <a:schemeClr val="tx2"/>
                </a:solidFill>
                <a:ea typeface="+mn-lt"/>
                <a:cs typeface="+mn-lt"/>
              </a:rPr>
              <a:t>Skyline Swansea (2024) </a:t>
            </a:r>
            <a:r>
              <a:rPr lang="en-GB" sz="1300" i="1">
                <a:solidFill>
                  <a:schemeClr val="tx2"/>
                </a:solidFill>
                <a:ea typeface="+mn-lt"/>
                <a:cs typeface="+mn-lt"/>
              </a:rPr>
              <a:t>Skyline Swansea would create 100 new permanent jobs</a:t>
            </a:r>
            <a:r>
              <a:rPr lang="en-GB" sz="1300">
                <a:solidFill>
                  <a:schemeClr val="tx2"/>
                </a:solidFill>
                <a:ea typeface="+mn-lt"/>
                <a:cs typeface="+mn-lt"/>
              </a:rPr>
              <a:t>. Available at:</a:t>
            </a:r>
            <a:r>
              <a:rPr lang="en-GB" sz="1300">
                <a:solidFill>
                  <a:schemeClr val="tx2"/>
                </a:solidFill>
                <a:ea typeface="+mn-lt"/>
                <a:cs typeface="+mn-lt"/>
                <a:hlinkClick r:id="rId3"/>
              </a:rPr>
              <a:t>https://skylineswansea.co.uk/media-releases/skyline-swansea-would-create-100-new-permanent-jobs/?utm</a:t>
            </a:r>
            <a:r>
              <a:rPr lang="en-GB" sz="1300">
                <a:solidFill>
                  <a:schemeClr val="tx2"/>
                </a:solidFill>
                <a:ea typeface="+mn-lt"/>
                <a:cs typeface="+mn-lt"/>
              </a:rPr>
              <a:t>  (Accessed: 8 January 2026).</a:t>
            </a:r>
          </a:p>
          <a:p>
            <a:r>
              <a:rPr lang="en-GB" sz="1300">
                <a:solidFill>
                  <a:schemeClr val="tx2"/>
                </a:solidFill>
                <a:ea typeface="+mn-lt"/>
                <a:cs typeface="+mn-lt"/>
              </a:rPr>
              <a:t>Welsh Government (2024) </a:t>
            </a:r>
            <a:r>
              <a:rPr lang="en-GB" sz="1300" i="1">
                <a:solidFill>
                  <a:schemeClr val="tx2"/>
                </a:solidFill>
                <a:ea typeface="+mn-lt"/>
                <a:cs typeface="+mn-lt"/>
              </a:rPr>
              <a:t>Sky’s the limit for Swansea with new tourism venture</a:t>
            </a:r>
            <a:r>
              <a:rPr lang="en-GB" sz="1300">
                <a:solidFill>
                  <a:schemeClr val="tx2"/>
                </a:solidFill>
                <a:ea typeface="+mn-lt"/>
                <a:cs typeface="+mn-lt"/>
              </a:rPr>
              <a:t>. Available at:</a:t>
            </a:r>
            <a:r>
              <a:rPr lang="en-GB" sz="1300">
                <a:solidFill>
                  <a:schemeClr val="tx2"/>
                </a:solidFill>
                <a:ea typeface="+mn-lt"/>
                <a:cs typeface="+mn-lt"/>
                <a:hlinkClick r:id="rId4"/>
              </a:rPr>
              <a:t>https://www.gov.wales/skys-limit-swansea-new-tourism-venture?utm</a:t>
            </a:r>
            <a:r>
              <a:rPr lang="en-GB" sz="1300">
                <a:solidFill>
                  <a:schemeClr val="tx2"/>
                </a:solidFill>
                <a:ea typeface="+mn-lt"/>
                <a:cs typeface="+mn-lt"/>
              </a:rPr>
              <a:t> (Accessed: 8 January 2026).</a:t>
            </a:r>
          </a:p>
          <a:p>
            <a:r>
              <a:rPr lang="en-GB" sz="1300">
                <a:solidFill>
                  <a:schemeClr val="tx2"/>
                </a:solidFill>
                <a:ea typeface="+mn-lt"/>
                <a:cs typeface="+mn-lt"/>
              </a:rPr>
              <a:t>News.Wales (2024) </a:t>
            </a:r>
            <a:r>
              <a:rPr lang="en-GB" sz="1300" i="1">
                <a:solidFill>
                  <a:schemeClr val="tx2"/>
                </a:solidFill>
                <a:ea typeface="+mn-lt"/>
                <a:cs typeface="+mn-lt"/>
              </a:rPr>
              <a:t>Swansea council disposes of land at Kilvey Hill for multi-million-pound leisure attraction</a:t>
            </a:r>
            <a:r>
              <a:rPr lang="en-GB" sz="1300">
                <a:solidFill>
                  <a:schemeClr val="tx2"/>
                </a:solidFill>
                <a:ea typeface="+mn-lt"/>
                <a:cs typeface="+mn-lt"/>
              </a:rPr>
              <a:t>. Available at: </a:t>
            </a:r>
            <a:r>
              <a:rPr lang="en-GB" sz="1300">
                <a:solidFill>
                  <a:schemeClr val="tx2"/>
                </a:solidFill>
                <a:ea typeface="+mn-lt"/>
                <a:cs typeface="+mn-lt"/>
                <a:hlinkClick r:id="rId5"/>
              </a:rPr>
              <a:t>https://news.wales/south/swansea-council/swansea-council-disposes-of-land-at-kilvey-hill-for-multi-million-pound-leisure-attraction-2025-08-55536.html?utm</a:t>
            </a:r>
            <a:r>
              <a:rPr lang="en-GB" sz="1300">
                <a:solidFill>
                  <a:schemeClr val="tx2"/>
                </a:solidFill>
                <a:ea typeface="+mn-lt"/>
                <a:cs typeface="+mn-lt"/>
              </a:rPr>
              <a:t> (Accessed: 8 January 2026).</a:t>
            </a:r>
          </a:p>
          <a:p>
            <a:r>
              <a:rPr lang="en-GB" sz="1300">
                <a:solidFill>
                  <a:schemeClr val="tx2"/>
                </a:solidFill>
                <a:ea typeface="+mn-lt"/>
                <a:cs typeface="+mn-lt"/>
              </a:rPr>
              <a:t>Swansea Bay News (2025) </a:t>
            </a:r>
            <a:r>
              <a:rPr lang="en-GB" sz="1300" i="1">
                <a:solidFill>
                  <a:schemeClr val="tx2"/>
                </a:solidFill>
                <a:ea typeface="+mn-lt"/>
                <a:cs typeface="+mn-lt"/>
              </a:rPr>
              <a:t>Council approves plan for Skyline development</a:t>
            </a:r>
            <a:r>
              <a:rPr lang="en-GB" sz="1300">
                <a:solidFill>
                  <a:schemeClr val="tx2"/>
                </a:solidFill>
                <a:ea typeface="+mn-lt"/>
                <a:cs typeface="+mn-lt"/>
              </a:rPr>
              <a:t>. Available at:</a:t>
            </a:r>
            <a:r>
              <a:rPr lang="en-GB" sz="1300">
                <a:solidFill>
                  <a:schemeClr val="tx2"/>
                </a:solidFill>
                <a:ea typeface="+mn-lt"/>
                <a:cs typeface="+mn-lt"/>
                <a:hlinkClick r:id="rId6"/>
              </a:rPr>
              <a:t>https://swanseabaynews.com/council-approves-plan-for-skyline-development/?utm</a:t>
            </a:r>
            <a:r>
              <a:rPr lang="en-GB" sz="1300">
                <a:solidFill>
                  <a:schemeClr val="tx2"/>
                </a:solidFill>
                <a:ea typeface="+mn-lt"/>
                <a:cs typeface="+mn-lt"/>
              </a:rPr>
              <a:t>  (Accessed: 8 January 2026).</a:t>
            </a:r>
            <a:endParaRPr lang="en-GB" sz="1300">
              <a:solidFill>
                <a:schemeClr val="tx2"/>
              </a:solidFill>
            </a:endParaRPr>
          </a:p>
          <a:p>
            <a:endParaRPr lang="en-GB" sz="1300">
              <a:solidFill>
                <a:schemeClr val="tx2"/>
              </a:solidFill>
            </a:endParaRPr>
          </a:p>
        </p:txBody>
      </p:sp>
    </p:spTree>
    <p:extLst>
      <p:ext uri="{BB962C8B-B14F-4D97-AF65-F5344CB8AC3E}">
        <p14:creationId xmlns:p14="http://schemas.microsoft.com/office/powerpoint/2010/main" val="10401513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B0CFDA-A9F5-2A56-FA7F-9581DBC1D4D6}"/>
              </a:ext>
            </a:extLst>
          </p:cNvPr>
          <p:cNvSpPr>
            <a:spLocks noGrp="1"/>
          </p:cNvSpPr>
          <p:nvPr>
            <p:ph type="title"/>
          </p:nvPr>
        </p:nvSpPr>
        <p:spPr>
          <a:xfrm>
            <a:off x="761803" y="350196"/>
            <a:ext cx="4646904" cy="1624520"/>
          </a:xfrm>
        </p:spPr>
        <p:txBody>
          <a:bodyPr anchor="ctr">
            <a:normAutofit/>
          </a:bodyPr>
          <a:lstStyle/>
          <a:p>
            <a:r>
              <a:rPr lang="en-GB" sz="3400"/>
              <a:t>Economic disadvantages of the development of the Kilvey Hill Skyline </a:t>
            </a:r>
          </a:p>
        </p:txBody>
      </p:sp>
      <p:sp>
        <p:nvSpPr>
          <p:cNvPr id="3" name="Content Placeholder 2">
            <a:extLst>
              <a:ext uri="{FF2B5EF4-FFF2-40B4-BE49-F238E27FC236}">
                <a16:creationId xmlns:a16="http://schemas.microsoft.com/office/drawing/2014/main" id="{47EF2EAE-B2E5-BEF9-9171-1D89574B7B65}"/>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GB" sz="2000"/>
              <a:t>These are the topics I am going to be talk about:</a:t>
            </a:r>
            <a:endParaRPr lang="en-US" sz="2000"/>
          </a:p>
          <a:p>
            <a:r>
              <a:rPr lang="en-GB" sz="2000"/>
              <a:t>Economic disadvantages </a:t>
            </a:r>
          </a:p>
          <a:p>
            <a:r>
              <a:rPr lang="en-GB" sz="2000"/>
              <a:t>Financial risks </a:t>
            </a:r>
          </a:p>
          <a:p>
            <a:r>
              <a:rPr lang="en-GB" sz="2000"/>
              <a:t>Job creation disadvantages </a:t>
            </a:r>
          </a:p>
          <a:p>
            <a:r>
              <a:rPr lang="en-GB" sz="2000"/>
              <a:t>Tourism and visitor disadvantages </a:t>
            </a:r>
          </a:p>
          <a:p>
            <a:r>
              <a:rPr lang="en-GB" sz="2000"/>
              <a:t>Long term economic disadvantages </a:t>
            </a:r>
          </a:p>
        </p:txBody>
      </p:sp>
      <p:pic>
        <p:nvPicPr>
          <p:cNvPr id="5" name="Picture 4" descr="Houses on a mountain">
            <a:extLst>
              <a:ext uri="{FF2B5EF4-FFF2-40B4-BE49-F238E27FC236}">
                <a16:creationId xmlns:a16="http://schemas.microsoft.com/office/drawing/2014/main" id="{CC7E4F56-D973-EC84-4DE4-585DE6A6BB54}"/>
              </a:ext>
            </a:extLst>
          </p:cNvPr>
          <p:cNvPicPr>
            <a:picLocks noChangeAspect="1"/>
          </p:cNvPicPr>
          <p:nvPr/>
        </p:nvPicPr>
        <p:blipFill>
          <a:blip r:embed="rId2"/>
          <a:srcRect l="20821" r="19783" b="3"/>
          <a:stretch>
            <a:fillRect/>
          </a:stretch>
        </p:blipFill>
        <p:spPr>
          <a:xfrm>
            <a:off x="6096000" y="1"/>
            <a:ext cx="6102825" cy="6858000"/>
          </a:xfrm>
          <a:prstGeom prst="rect">
            <a:avLst/>
          </a:prstGeom>
        </p:spPr>
      </p:pic>
    </p:spTree>
    <p:extLst>
      <p:ext uri="{BB962C8B-B14F-4D97-AF65-F5344CB8AC3E}">
        <p14:creationId xmlns:p14="http://schemas.microsoft.com/office/powerpoint/2010/main" val="24256754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Foggy skyscrapers against the sky">
            <a:extLst>
              <a:ext uri="{FF2B5EF4-FFF2-40B4-BE49-F238E27FC236}">
                <a16:creationId xmlns:a16="http://schemas.microsoft.com/office/drawing/2014/main" id="{DC6DDB3E-969B-5EC5-E6B1-E6CA7423F5B1}"/>
              </a:ext>
            </a:extLst>
          </p:cNvPr>
          <p:cNvPicPr>
            <a:picLocks noChangeAspect="1"/>
          </p:cNvPicPr>
          <p:nvPr/>
        </p:nvPicPr>
        <p:blipFill>
          <a:blip r:embed="rId2"/>
          <a:srcRect r="5890" b="4"/>
          <a:stretch>
            <a:fillRect/>
          </a:stretch>
        </p:blipFill>
        <p:spPr>
          <a:xfrm>
            <a:off x="1" y="10"/>
            <a:ext cx="9669642" cy="6857990"/>
          </a:xfrm>
          <a:prstGeom prst="rect">
            <a:avLst/>
          </a:prstGeom>
        </p:spPr>
      </p:pic>
      <p:sp>
        <p:nvSpPr>
          <p:cNvPr id="10" name="Rectangle 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8AFF771-5287-4096-269A-A2778556847B}"/>
              </a:ext>
            </a:extLst>
          </p:cNvPr>
          <p:cNvSpPr txBox="1"/>
          <p:nvPr/>
        </p:nvSpPr>
        <p:spPr>
          <a:xfrm>
            <a:off x="7789345" y="753318"/>
            <a:ext cx="4259219" cy="374276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US" sz="2400" b="1"/>
              <a:t>3 overall economic disadvantages of the </a:t>
            </a:r>
            <a:r>
              <a:rPr lang="en-US" sz="2400" b="1" err="1"/>
              <a:t>Kilvey</a:t>
            </a:r>
            <a:r>
              <a:rPr lang="en-US" sz="2400" b="1"/>
              <a:t> Hill skyline development.</a:t>
            </a:r>
            <a:endParaRPr lang="en-US"/>
          </a:p>
          <a:p>
            <a:pPr marL="285750" indent="-228600">
              <a:lnSpc>
                <a:spcPct val="90000"/>
              </a:lnSpc>
              <a:spcAft>
                <a:spcPts val="600"/>
              </a:spcAft>
              <a:buFont typeface="Arial" panose="020B0604020202020204" pitchFamily="34" charset="0"/>
              <a:buChar char="•"/>
            </a:pPr>
            <a:endParaRPr lang="en-US" sz="1400"/>
          </a:p>
          <a:p>
            <a:pPr marL="285750" indent="-228600">
              <a:lnSpc>
                <a:spcPct val="90000"/>
              </a:lnSpc>
              <a:spcAft>
                <a:spcPts val="600"/>
              </a:spcAft>
              <a:buFont typeface="Arial" panose="020B0604020202020204" pitchFamily="34" charset="0"/>
              <a:buChar char="•"/>
            </a:pPr>
            <a:r>
              <a:rPr lang="en-US" sz="1400"/>
              <a:t>The developers claim that this project will only take up 9% of </a:t>
            </a:r>
            <a:r>
              <a:rPr lang="en-US" sz="1400" err="1"/>
              <a:t>Kilvey</a:t>
            </a:r>
            <a:r>
              <a:rPr lang="en-US" sz="1400"/>
              <a:t> Hill but this has been misled as the development will actually take up 37% of the publicly accessible land, including the hilltop area as well. </a:t>
            </a:r>
          </a:p>
          <a:p>
            <a:pPr indent="-228600">
              <a:lnSpc>
                <a:spcPct val="90000"/>
              </a:lnSpc>
              <a:spcAft>
                <a:spcPts val="600"/>
              </a:spcAft>
              <a:buFont typeface="Arial" panose="020B0604020202020204" pitchFamily="34" charset="0"/>
              <a:buChar char="•"/>
            </a:pPr>
            <a:endParaRPr lang="en-US" sz="1400"/>
          </a:p>
          <a:p>
            <a:pPr marL="285750" indent="-228600">
              <a:lnSpc>
                <a:spcPct val="90000"/>
              </a:lnSpc>
              <a:spcAft>
                <a:spcPts val="600"/>
              </a:spcAft>
              <a:buFont typeface="Arial" panose="020B0604020202020204" pitchFamily="34" charset="0"/>
              <a:buChar char="•"/>
            </a:pPr>
            <a:r>
              <a:rPr lang="en-US" sz="1400"/>
              <a:t>Noise pollution during the development and opening of the skyline will disrupt the surrounding areas of </a:t>
            </a:r>
            <a:r>
              <a:rPr lang="en-US" sz="1400" err="1"/>
              <a:t>Kilvey</a:t>
            </a:r>
            <a:r>
              <a:rPr lang="en-US" sz="1400"/>
              <a:t> Hill, this can decrease the  areas appeal for peacefulness, leading to the effect of economic viability. </a:t>
            </a:r>
          </a:p>
          <a:p>
            <a:pPr marL="285750" indent="-228600">
              <a:lnSpc>
                <a:spcPct val="90000"/>
              </a:lnSpc>
              <a:spcAft>
                <a:spcPts val="600"/>
              </a:spcAft>
              <a:buFont typeface="Arial" panose="020B0604020202020204" pitchFamily="34" charset="0"/>
              <a:buChar char="•"/>
            </a:pPr>
            <a:endParaRPr lang="en-US" sz="1400"/>
          </a:p>
          <a:p>
            <a:pPr marL="285750" indent="-228600">
              <a:lnSpc>
                <a:spcPct val="90000"/>
              </a:lnSpc>
              <a:spcAft>
                <a:spcPts val="600"/>
              </a:spcAft>
              <a:buFont typeface="Arial" panose="020B0604020202020204" pitchFamily="34" charset="0"/>
              <a:buChar char="•"/>
            </a:pPr>
            <a:r>
              <a:rPr lang="en-US" sz="1400"/>
              <a:t>This development is hoping to attract 450,000 annual visitors to this attraction, but this figure is misaligned with Swansea's tourism trends, which can create situations where the develop does not attract visitors and contribute to the local economy.  </a:t>
            </a:r>
          </a:p>
          <a:p>
            <a:pPr marL="285750" indent="-228600">
              <a:lnSpc>
                <a:spcPct val="90000"/>
              </a:lnSpc>
              <a:spcAft>
                <a:spcPts val="600"/>
              </a:spcAft>
              <a:buFont typeface="Arial" panose="020B0604020202020204" pitchFamily="34" charset="0"/>
              <a:buChar char="•"/>
            </a:pPr>
            <a:endParaRPr lang="en-US" sz="1100"/>
          </a:p>
          <a:p>
            <a:pPr marL="285750" indent="-228600">
              <a:lnSpc>
                <a:spcPct val="90000"/>
              </a:lnSpc>
              <a:spcAft>
                <a:spcPts val="600"/>
              </a:spcAft>
              <a:buFont typeface="Arial" panose="020B0604020202020204" pitchFamily="34" charset="0"/>
              <a:buChar char="•"/>
            </a:pPr>
            <a:endParaRPr lang="en-US" sz="1100"/>
          </a:p>
          <a:p>
            <a:pPr marL="285750" indent="-228600">
              <a:lnSpc>
                <a:spcPct val="90000"/>
              </a:lnSpc>
              <a:spcAft>
                <a:spcPts val="600"/>
              </a:spcAft>
              <a:buFont typeface="Arial" panose="020B0604020202020204" pitchFamily="34" charset="0"/>
              <a:buChar char="•"/>
            </a:pPr>
            <a:endParaRPr lang="en-US" sz="1100"/>
          </a:p>
          <a:p>
            <a:pPr marL="285750" indent="-228600">
              <a:lnSpc>
                <a:spcPct val="90000"/>
              </a:lnSpc>
              <a:spcAft>
                <a:spcPts val="600"/>
              </a:spcAft>
              <a:buFont typeface="Arial" panose="020B0604020202020204" pitchFamily="34" charset="0"/>
              <a:buChar char="•"/>
            </a:pPr>
            <a:endParaRPr lang="en-US" sz="1100"/>
          </a:p>
          <a:p>
            <a:pPr marL="285750" indent="-228600">
              <a:lnSpc>
                <a:spcPct val="90000"/>
              </a:lnSpc>
              <a:spcAft>
                <a:spcPts val="600"/>
              </a:spcAft>
              <a:buFont typeface="Arial" panose="020B0604020202020204" pitchFamily="34" charset="0"/>
              <a:buChar char="•"/>
            </a:pPr>
            <a:endParaRPr lang="en-US" sz="1100"/>
          </a:p>
          <a:p>
            <a:pPr marL="285750" indent="-228600">
              <a:lnSpc>
                <a:spcPct val="90000"/>
              </a:lnSpc>
              <a:spcAft>
                <a:spcPts val="600"/>
              </a:spcAft>
              <a:buFont typeface="Arial" panose="020B0604020202020204" pitchFamily="34" charset="0"/>
              <a:buChar char="•"/>
            </a:pPr>
            <a:endParaRPr lang="en-US" sz="1100"/>
          </a:p>
          <a:p>
            <a:pPr marL="285750" indent="-228600">
              <a:lnSpc>
                <a:spcPct val="90000"/>
              </a:lnSpc>
              <a:spcAft>
                <a:spcPts val="600"/>
              </a:spcAft>
              <a:buFont typeface="Arial" panose="020B0604020202020204" pitchFamily="34" charset="0"/>
              <a:buChar char="•"/>
            </a:pPr>
            <a:endParaRPr lang="en-US" sz="1100"/>
          </a:p>
        </p:txBody>
      </p:sp>
    </p:spTree>
    <p:extLst>
      <p:ext uri="{BB962C8B-B14F-4D97-AF65-F5344CB8AC3E}">
        <p14:creationId xmlns:p14="http://schemas.microsoft.com/office/powerpoint/2010/main" val="16662945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2E6E66E-122E-3F58-B585-6C3D3337BADB}"/>
              </a:ext>
            </a:extLst>
          </p:cNvPr>
          <p:cNvSpPr txBox="1"/>
          <p:nvPr/>
        </p:nvSpPr>
        <p:spPr>
          <a:xfrm>
            <a:off x="434028" y="602038"/>
            <a:ext cx="11018720"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Financial risks of the </a:t>
            </a:r>
            <a:r>
              <a:rPr lang="en-GB" err="1"/>
              <a:t>Kilvey</a:t>
            </a:r>
            <a:r>
              <a:rPr lang="en-GB"/>
              <a:t> Hill Skyline Development </a:t>
            </a:r>
          </a:p>
          <a:p>
            <a:endParaRPr lang="en-GB"/>
          </a:p>
          <a:p>
            <a:r>
              <a:rPr lang="en-GB"/>
              <a:t>The Welsh Government is funding £4 Million into this project but this can lead to the public funds going to waste on a development of uncertain success. </a:t>
            </a:r>
          </a:p>
          <a:p>
            <a:endParaRPr lang="en-GB"/>
          </a:p>
          <a:p>
            <a:r>
              <a:rPr lang="en-GB"/>
              <a:t>There has been similar development plans around Wales that has not succeeded even with the Welsh Governments funding, such as:</a:t>
            </a:r>
          </a:p>
          <a:p>
            <a:endParaRPr lang="en-GB"/>
          </a:p>
          <a:p>
            <a:r>
              <a:rPr lang="en-GB"/>
              <a:t>Over £1.6 Million was invested into a leading Martial Arts Centre in Llangollen in 2013, the proposal did not go through because the money had been wasted due to the government's procedural failures. </a:t>
            </a:r>
          </a:p>
          <a:p>
            <a:endParaRPr lang="en-GB"/>
          </a:p>
          <a:p>
            <a:r>
              <a:rPr lang="en-GB"/>
              <a:t>A Bala </a:t>
            </a:r>
            <a:r>
              <a:rPr lang="en-GB" err="1"/>
              <a:t>Hertiage</a:t>
            </a:r>
            <a:r>
              <a:rPr lang="en-GB"/>
              <a:t> centre had been closed after 3 years of opening, despite the £3.4 million that was invested by the Welsh Government. </a:t>
            </a:r>
          </a:p>
          <a:p>
            <a:endParaRPr lang="en-GB"/>
          </a:p>
          <a:p>
            <a:r>
              <a:rPr lang="en-GB"/>
              <a:t>Near Ebbw Vale there was supposadly going to be a world class race  </a:t>
            </a:r>
          </a:p>
        </p:txBody>
      </p:sp>
    </p:spTree>
    <p:extLst>
      <p:ext uri="{BB962C8B-B14F-4D97-AF65-F5344CB8AC3E}">
        <p14:creationId xmlns:p14="http://schemas.microsoft.com/office/powerpoint/2010/main" val="29025132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AFFD7"/>
        </a:solidFill>
        <a:effectLst/>
      </p:bgPr>
    </p:bg>
    <p:spTree>
      <p:nvGrpSpPr>
        <p:cNvPr id="1" name=""/>
        <p:cNvGrpSpPr/>
        <p:nvPr/>
      </p:nvGrpSpPr>
      <p:grpSpPr>
        <a:xfrm>
          <a:off x="0" y="0"/>
          <a:ext cx="0" cy="0"/>
          <a:chOff x="0" y="0"/>
          <a:chExt cx="0" cy="0"/>
        </a:xfrm>
      </p:grpSpPr>
      <p:sp>
        <p:nvSpPr>
          <p:cNvPr id="2" name="Freeform 2"/>
          <p:cNvSpPr/>
          <p:nvPr/>
        </p:nvSpPr>
        <p:spPr>
          <a:xfrm>
            <a:off x="7305918" y="-1097767"/>
            <a:ext cx="4343957" cy="4254785"/>
          </a:xfrm>
          <a:custGeom>
            <a:avLst/>
            <a:gdLst/>
            <a:ahLst/>
            <a:cxnLst/>
            <a:rect l="l" t="t" r="r" b="b"/>
            <a:pathLst>
              <a:path w="6515936" h="6382178">
                <a:moveTo>
                  <a:pt x="0" y="0"/>
                </a:moveTo>
                <a:lnTo>
                  <a:pt x="6515936" y="0"/>
                </a:lnTo>
                <a:lnTo>
                  <a:pt x="6515936" y="6382179"/>
                </a:lnTo>
                <a:lnTo>
                  <a:pt x="0" y="6382179"/>
                </a:lnTo>
                <a:lnTo>
                  <a:pt x="0" y="0"/>
                </a:lnTo>
                <a:close/>
              </a:path>
            </a:pathLst>
          </a:custGeom>
          <a:blipFill>
            <a:blip r:embed="rId2">
              <a:alphaModFix amt="7999"/>
              <a:extLst>
                <a:ext uri="{96DAC541-7B7A-43D3-8B79-37D633B846F1}">
                  <asvg:svgBlip xmlns:asvg="http://schemas.microsoft.com/office/drawing/2016/SVG/main" r:embed="rId3"/>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5" name="Freeform 5"/>
          <p:cNvSpPr/>
          <p:nvPr/>
        </p:nvSpPr>
        <p:spPr>
          <a:xfrm rot="-500325">
            <a:off x="-177717" y="988413"/>
            <a:ext cx="3087869" cy="3024482"/>
          </a:xfrm>
          <a:custGeom>
            <a:avLst/>
            <a:gdLst/>
            <a:ahLst/>
            <a:cxnLst/>
            <a:rect l="l" t="t" r="r" b="b"/>
            <a:pathLst>
              <a:path w="4631804" h="4536723">
                <a:moveTo>
                  <a:pt x="0" y="0"/>
                </a:moveTo>
                <a:lnTo>
                  <a:pt x="4631804" y="0"/>
                </a:lnTo>
                <a:lnTo>
                  <a:pt x="4631804" y="4536722"/>
                </a:lnTo>
                <a:lnTo>
                  <a:pt x="0" y="4536722"/>
                </a:lnTo>
                <a:lnTo>
                  <a:pt x="0" y="0"/>
                </a:lnTo>
                <a:close/>
              </a:path>
            </a:pathLst>
          </a:custGeom>
          <a:blipFill>
            <a:blip r:embed="rId2">
              <a:alphaModFix amt="7999"/>
              <a:extLst>
                <a:ext uri="{96DAC541-7B7A-43D3-8B79-37D633B846F1}">
                  <asvg:svgBlip xmlns:asvg="http://schemas.microsoft.com/office/drawing/2016/SVG/main" r:embed="rId4"/>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6" name="Group 6"/>
          <p:cNvGrpSpPr/>
          <p:nvPr/>
        </p:nvGrpSpPr>
        <p:grpSpPr>
          <a:xfrm>
            <a:off x="0" y="3604795"/>
            <a:ext cx="12252363" cy="3256187"/>
            <a:chOff x="0" y="0"/>
            <a:chExt cx="3046694" cy="813698"/>
          </a:xfrm>
        </p:grpSpPr>
        <p:sp>
          <p:nvSpPr>
            <p:cNvPr id="7" name="Freeform 7"/>
            <p:cNvSpPr/>
            <p:nvPr/>
          </p:nvSpPr>
          <p:spPr>
            <a:xfrm>
              <a:off x="0" y="0"/>
              <a:ext cx="3046693" cy="813698"/>
            </a:xfrm>
            <a:custGeom>
              <a:avLst/>
              <a:gdLst/>
              <a:ahLst/>
              <a:cxnLst/>
              <a:rect l="l" t="t" r="r" b="b"/>
              <a:pathLst>
                <a:path w="3046693" h="813698">
                  <a:moveTo>
                    <a:pt x="10583" y="0"/>
                  </a:moveTo>
                  <a:lnTo>
                    <a:pt x="3036110" y="0"/>
                  </a:lnTo>
                  <a:cubicBezTo>
                    <a:pt x="3041955" y="0"/>
                    <a:pt x="3046693" y="4738"/>
                    <a:pt x="3046693" y="10583"/>
                  </a:cubicBezTo>
                  <a:lnTo>
                    <a:pt x="3046693" y="803114"/>
                  </a:lnTo>
                  <a:cubicBezTo>
                    <a:pt x="3046693" y="805921"/>
                    <a:pt x="3045578" y="808613"/>
                    <a:pt x="3043594" y="810598"/>
                  </a:cubicBezTo>
                  <a:cubicBezTo>
                    <a:pt x="3041609" y="812583"/>
                    <a:pt x="3038917" y="813698"/>
                    <a:pt x="3036110" y="813698"/>
                  </a:cubicBezTo>
                  <a:lnTo>
                    <a:pt x="10583" y="813698"/>
                  </a:lnTo>
                  <a:cubicBezTo>
                    <a:pt x="7776" y="813698"/>
                    <a:pt x="5085" y="812583"/>
                    <a:pt x="3100" y="810598"/>
                  </a:cubicBezTo>
                  <a:cubicBezTo>
                    <a:pt x="1115" y="808613"/>
                    <a:pt x="0" y="805921"/>
                    <a:pt x="0" y="803114"/>
                  </a:cubicBezTo>
                  <a:lnTo>
                    <a:pt x="0" y="10583"/>
                  </a:lnTo>
                  <a:cubicBezTo>
                    <a:pt x="0" y="7776"/>
                    <a:pt x="1115" y="5085"/>
                    <a:pt x="3100" y="3100"/>
                  </a:cubicBezTo>
                  <a:cubicBezTo>
                    <a:pt x="5085" y="1115"/>
                    <a:pt x="7776" y="0"/>
                    <a:pt x="10583" y="0"/>
                  </a:cubicBezTo>
                  <a:close/>
                </a:path>
              </a:pathLst>
            </a:custGeom>
            <a:solidFill>
              <a:srgbClr val="888860"/>
            </a:solidFill>
            <a:ln w="12700">
              <a:solidFill>
                <a:srgbClr val="000000"/>
              </a:solidFill>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grpSp>
        <p:nvGrpSpPr>
          <p:cNvPr id="8" name="Group 8"/>
          <p:cNvGrpSpPr/>
          <p:nvPr/>
        </p:nvGrpSpPr>
        <p:grpSpPr>
          <a:xfrm>
            <a:off x="302621" y="3448050"/>
            <a:ext cx="4001492" cy="935828"/>
            <a:chOff x="0" y="0"/>
            <a:chExt cx="1580836" cy="369710"/>
          </a:xfrm>
        </p:grpSpPr>
        <p:sp>
          <p:nvSpPr>
            <p:cNvPr id="9" name="Freeform 9"/>
            <p:cNvSpPr/>
            <p:nvPr/>
          </p:nvSpPr>
          <p:spPr>
            <a:xfrm>
              <a:off x="0" y="0"/>
              <a:ext cx="1580836" cy="369710"/>
            </a:xfrm>
            <a:custGeom>
              <a:avLst/>
              <a:gdLst/>
              <a:ahLst/>
              <a:cxnLst/>
              <a:rect l="l" t="t" r="r" b="b"/>
              <a:pathLst>
                <a:path w="1580836" h="369710">
                  <a:moveTo>
                    <a:pt x="32246" y="0"/>
                  </a:moveTo>
                  <a:lnTo>
                    <a:pt x="1548590" y="0"/>
                  </a:lnTo>
                  <a:cubicBezTo>
                    <a:pt x="1566399" y="0"/>
                    <a:pt x="1580836" y="14437"/>
                    <a:pt x="1580836" y="32246"/>
                  </a:cubicBezTo>
                  <a:lnTo>
                    <a:pt x="1580836" y="337464"/>
                  </a:lnTo>
                  <a:cubicBezTo>
                    <a:pt x="1580836" y="346016"/>
                    <a:pt x="1577439" y="354218"/>
                    <a:pt x="1571392" y="360265"/>
                  </a:cubicBezTo>
                  <a:cubicBezTo>
                    <a:pt x="1565344" y="366313"/>
                    <a:pt x="1557142" y="369710"/>
                    <a:pt x="1548590" y="369710"/>
                  </a:cubicBezTo>
                  <a:lnTo>
                    <a:pt x="32246" y="369710"/>
                  </a:lnTo>
                  <a:cubicBezTo>
                    <a:pt x="14437" y="369710"/>
                    <a:pt x="0" y="355273"/>
                    <a:pt x="0" y="337464"/>
                  </a:cubicBezTo>
                  <a:lnTo>
                    <a:pt x="0" y="32246"/>
                  </a:lnTo>
                  <a:cubicBezTo>
                    <a:pt x="0" y="14437"/>
                    <a:pt x="14437" y="0"/>
                    <a:pt x="32246" y="0"/>
                  </a:cubicBezTo>
                  <a:close/>
                </a:path>
              </a:pathLst>
            </a:custGeom>
            <a:solidFill>
              <a:srgbClr val="50742A"/>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0" name="TextBox 10"/>
            <p:cNvSpPr txBox="1"/>
            <p:nvPr/>
          </p:nvSpPr>
          <p:spPr>
            <a:xfrm>
              <a:off x="0" y="-57150"/>
              <a:ext cx="1580836" cy="426860"/>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2147"/>
                </a:lnSpc>
              </a:pPr>
              <a:endParaRPr sz="800"/>
            </a:p>
          </p:txBody>
        </p:sp>
      </p:grpSp>
      <p:sp>
        <p:nvSpPr>
          <p:cNvPr id="11" name="Freeform 11"/>
          <p:cNvSpPr/>
          <p:nvPr/>
        </p:nvSpPr>
        <p:spPr>
          <a:xfrm>
            <a:off x="3944300" y="3757000"/>
            <a:ext cx="317929" cy="317929"/>
          </a:xfrm>
          <a:custGeom>
            <a:avLst/>
            <a:gdLst/>
            <a:ahLst/>
            <a:cxnLst/>
            <a:rect l="l" t="t" r="r" b="b"/>
            <a:pathLst>
              <a:path w="476894" h="476894">
                <a:moveTo>
                  <a:pt x="0" y="0"/>
                </a:moveTo>
                <a:lnTo>
                  <a:pt x="476893" y="0"/>
                </a:lnTo>
                <a:lnTo>
                  <a:pt x="476893" y="476894"/>
                </a:lnTo>
                <a:lnTo>
                  <a:pt x="0" y="47689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2" name="AutoShape 12"/>
          <p:cNvSpPr/>
          <p:nvPr/>
        </p:nvSpPr>
        <p:spPr>
          <a:xfrm flipV="1">
            <a:off x="3585858" y="2169625"/>
            <a:ext cx="5141011" cy="0"/>
          </a:xfrm>
          <a:prstGeom prst="line">
            <a:avLst/>
          </a:prstGeom>
          <a:ln w="28575" cap="rnd">
            <a:solidFill>
              <a:srgbClr val="50742A"/>
            </a:solidFill>
            <a:prstDash val="solid"/>
            <a:headEnd type="none" w="sm" len="sm"/>
            <a:tailEnd type="none" w="sm" len="sm"/>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13" name="Group 13"/>
          <p:cNvGrpSpPr/>
          <p:nvPr/>
        </p:nvGrpSpPr>
        <p:grpSpPr>
          <a:xfrm rot="414385">
            <a:off x="8706677" y="4718815"/>
            <a:ext cx="2696861" cy="1761907"/>
            <a:chOff x="0" y="0"/>
            <a:chExt cx="517450" cy="338059"/>
          </a:xfrm>
        </p:grpSpPr>
        <p:sp>
          <p:nvSpPr>
            <p:cNvPr id="14" name="Freeform 14"/>
            <p:cNvSpPr/>
            <p:nvPr/>
          </p:nvSpPr>
          <p:spPr>
            <a:xfrm>
              <a:off x="0" y="0"/>
              <a:ext cx="517450" cy="338059"/>
            </a:xfrm>
            <a:custGeom>
              <a:avLst/>
              <a:gdLst/>
              <a:ahLst/>
              <a:cxnLst/>
              <a:rect l="l" t="t" r="r" b="b"/>
              <a:pathLst>
                <a:path w="517450" h="338059">
                  <a:moveTo>
                    <a:pt x="0" y="0"/>
                  </a:moveTo>
                  <a:lnTo>
                    <a:pt x="517450" y="0"/>
                  </a:lnTo>
                  <a:lnTo>
                    <a:pt x="517450" y="338059"/>
                  </a:lnTo>
                  <a:lnTo>
                    <a:pt x="0" y="338059"/>
                  </a:lnTo>
                  <a:close/>
                </a:path>
              </a:pathLst>
            </a:custGeom>
            <a:blipFill>
              <a:blip r:embed="rId7"/>
              <a:stretch>
                <a:fillRect l="-8072" r="-8072"/>
              </a:stretch>
            </a:blipFill>
            <a:ln w="142875" cap="sq">
              <a:solidFill>
                <a:srgbClr val="EFE7B9"/>
              </a:solid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grpSp>
        <p:nvGrpSpPr>
          <p:cNvPr id="17" name="Group 17"/>
          <p:cNvGrpSpPr/>
          <p:nvPr/>
        </p:nvGrpSpPr>
        <p:grpSpPr>
          <a:xfrm rot="414385">
            <a:off x="8927502" y="2895727"/>
            <a:ext cx="2696861" cy="1761907"/>
            <a:chOff x="0" y="0"/>
            <a:chExt cx="517450" cy="338059"/>
          </a:xfrm>
        </p:grpSpPr>
        <p:sp>
          <p:nvSpPr>
            <p:cNvPr id="18" name="Freeform 18"/>
            <p:cNvSpPr/>
            <p:nvPr/>
          </p:nvSpPr>
          <p:spPr>
            <a:xfrm rot="450801">
              <a:off x="-19881" y="-32379"/>
              <a:ext cx="557211" cy="402817"/>
            </a:xfrm>
            <a:custGeom>
              <a:avLst/>
              <a:gdLst/>
              <a:ahLst/>
              <a:cxnLst/>
              <a:rect l="l" t="t" r="r" b="b"/>
              <a:pathLst>
                <a:path w="557211" h="402817">
                  <a:moveTo>
                    <a:pt x="0" y="67660"/>
                  </a:moveTo>
                  <a:lnTo>
                    <a:pt x="513008" y="0"/>
                  </a:lnTo>
                  <a:lnTo>
                    <a:pt x="557212" y="335157"/>
                  </a:lnTo>
                  <a:lnTo>
                    <a:pt x="44204" y="402817"/>
                  </a:lnTo>
                  <a:close/>
                </a:path>
              </a:pathLst>
            </a:custGeom>
            <a:blipFill>
              <a:blip r:embed="rId8"/>
              <a:stretch>
                <a:fillRect l="-14244" r="-14244"/>
              </a:stretch>
            </a:blipFill>
            <a:ln w="142875" cap="sq">
              <a:solidFill>
                <a:srgbClr val="EFE7B9"/>
              </a:solid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sp>
        <p:nvSpPr>
          <p:cNvPr id="19" name="Freeform 19"/>
          <p:cNvSpPr/>
          <p:nvPr/>
        </p:nvSpPr>
        <p:spPr>
          <a:xfrm flipV="1">
            <a:off x="155167" y="6077511"/>
            <a:ext cx="889075" cy="758318"/>
          </a:xfrm>
          <a:custGeom>
            <a:avLst/>
            <a:gdLst/>
            <a:ahLst/>
            <a:cxnLst/>
            <a:rect l="l" t="t" r="r" b="b"/>
            <a:pathLst>
              <a:path w="1916598" h="1938878">
                <a:moveTo>
                  <a:pt x="0" y="0"/>
                </a:moveTo>
                <a:lnTo>
                  <a:pt x="1916597" y="0"/>
                </a:lnTo>
                <a:lnTo>
                  <a:pt x="1916597" y="1938878"/>
                </a:lnTo>
                <a:lnTo>
                  <a:pt x="0" y="1938878"/>
                </a:lnTo>
                <a:lnTo>
                  <a:pt x="0" y="0"/>
                </a:lnTo>
                <a:close/>
              </a:path>
            </a:pathLst>
          </a:custGeom>
          <a:blipFill>
            <a:blip r:embed="rId9">
              <a:alphaModFix amt="18000"/>
              <a:extLst>
                <a:ext uri="{96DAC541-7B7A-43D3-8B79-37D633B846F1}">
                  <asvg:svgBlip xmlns:asvg="http://schemas.microsoft.com/office/drawing/2016/SVG/main" r:embed="rId10"/>
                </a:ext>
              </a:extLst>
            </a:blip>
            <a:stretch>
              <a:fillRect r="-26139" b="-25145"/>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0" name="Freeform 20"/>
          <p:cNvSpPr/>
          <p:nvPr/>
        </p:nvSpPr>
        <p:spPr>
          <a:xfrm>
            <a:off x="10474086" y="1877095"/>
            <a:ext cx="1611725" cy="585060"/>
          </a:xfrm>
          <a:custGeom>
            <a:avLst/>
            <a:gdLst/>
            <a:ahLst/>
            <a:cxnLst/>
            <a:rect l="l" t="t" r="r" b="b"/>
            <a:pathLst>
              <a:path w="2417587" h="877590">
                <a:moveTo>
                  <a:pt x="0" y="0"/>
                </a:moveTo>
                <a:lnTo>
                  <a:pt x="2417586" y="0"/>
                </a:lnTo>
                <a:lnTo>
                  <a:pt x="2417586" y="877590"/>
                </a:lnTo>
                <a:lnTo>
                  <a:pt x="0" y="877590"/>
                </a:lnTo>
                <a:lnTo>
                  <a:pt x="0" y="0"/>
                </a:lnTo>
                <a:close/>
              </a:path>
            </a:pathLst>
          </a:custGeom>
          <a:blipFill>
            <a:blip r:embed="rId9">
              <a:alphaModFix amt="18000"/>
              <a:extLst>
                <a:ext uri="{96DAC541-7B7A-43D3-8B79-37D633B846F1}">
                  <asvg:svgBlip xmlns:asvg="http://schemas.microsoft.com/office/drawing/2016/SVG/main" r:embed="rId11"/>
                </a:ext>
              </a:extLst>
            </a:blip>
            <a:stretch>
              <a:fillRect b="-176485"/>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1" name="TextBox 21"/>
          <p:cNvSpPr txBox="1"/>
          <p:nvPr/>
        </p:nvSpPr>
        <p:spPr>
          <a:xfrm>
            <a:off x="1044242" y="3428480"/>
            <a:ext cx="2900058" cy="66676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2635"/>
              </a:lnSpc>
            </a:pPr>
            <a:r>
              <a:rPr lang="en-US" sz="1882" b="1">
                <a:solidFill>
                  <a:srgbClr val="FFFFFF"/>
                </a:solidFill>
                <a:latin typeface="Poppins Bold"/>
                <a:ea typeface="Poppins Bold"/>
                <a:cs typeface="Poppins Bold"/>
                <a:sym typeface="Poppins Bold"/>
              </a:rPr>
              <a:t>Social and Community Impacts </a:t>
            </a:r>
          </a:p>
        </p:txBody>
      </p:sp>
      <p:sp>
        <p:nvSpPr>
          <p:cNvPr id="22" name="TextBox 22"/>
          <p:cNvSpPr txBox="1"/>
          <p:nvPr/>
        </p:nvSpPr>
        <p:spPr>
          <a:xfrm>
            <a:off x="2412565" y="1181687"/>
            <a:ext cx="7487598" cy="780342"/>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6347"/>
              </a:lnSpc>
            </a:pPr>
            <a:r>
              <a:rPr lang="en-US" sz="4534" b="1">
                <a:solidFill>
                  <a:srgbClr val="50742A"/>
                </a:solidFill>
                <a:latin typeface="Agrandir Bold"/>
                <a:ea typeface="Agrandir Bold"/>
                <a:cs typeface="Agrandir Bold"/>
                <a:sym typeface="Agrandir Bold"/>
              </a:rPr>
              <a:t>A </a:t>
            </a:r>
            <a:r>
              <a:rPr lang="en-GB" sz="4534" b="1">
                <a:solidFill>
                  <a:srgbClr val="50742A"/>
                </a:solidFill>
                <a:latin typeface="Agrandir Bold"/>
                <a:ea typeface="Agrandir Bold"/>
                <a:cs typeface="Agrandir Bold"/>
                <a:sym typeface="Agrandir Bold"/>
              </a:rPr>
              <a:t>New start for </a:t>
            </a:r>
            <a:r>
              <a:rPr lang="en-GB" sz="4534" b="1" err="1">
                <a:solidFill>
                  <a:srgbClr val="50742A"/>
                </a:solidFill>
                <a:latin typeface="Agrandir Bold"/>
                <a:ea typeface="Agrandir Bold"/>
                <a:cs typeface="Agrandir Bold"/>
                <a:sym typeface="Agrandir Bold"/>
              </a:rPr>
              <a:t>Kilvey</a:t>
            </a:r>
            <a:r>
              <a:rPr lang="en-GB" sz="4534" b="1">
                <a:solidFill>
                  <a:srgbClr val="50742A"/>
                </a:solidFill>
                <a:latin typeface="Agrandir Bold"/>
                <a:ea typeface="Agrandir Bold"/>
                <a:cs typeface="Agrandir Bold"/>
                <a:sym typeface="Agrandir Bold"/>
              </a:rPr>
              <a:t> Hill </a:t>
            </a:r>
            <a:endParaRPr lang="en-US" sz="4534" b="1">
              <a:solidFill>
                <a:srgbClr val="50742A"/>
              </a:solidFill>
              <a:latin typeface="Agrandir Bold"/>
              <a:ea typeface="Agrandir Bold"/>
              <a:cs typeface="Agrandir Bold"/>
              <a:sym typeface="Agrandir Bold"/>
            </a:endParaRPr>
          </a:p>
        </p:txBody>
      </p:sp>
      <p:sp>
        <p:nvSpPr>
          <p:cNvPr id="3" name="TextBox 2">
            <a:extLst>
              <a:ext uri="{FF2B5EF4-FFF2-40B4-BE49-F238E27FC236}">
                <a16:creationId xmlns:a16="http://schemas.microsoft.com/office/drawing/2014/main" id="{D1708214-D1C6-E1ED-0468-0F0AC6D838AC}"/>
              </a:ext>
            </a:extLst>
          </p:cNvPr>
          <p:cNvSpPr txBox="1"/>
          <p:nvPr/>
        </p:nvSpPr>
        <p:spPr>
          <a:xfrm>
            <a:off x="4179265" y="2166118"/>
            <a:ext cx="3335409" cy="369332"/>
          </a:xfrm>
          <a:prstGeom prst="rect">
            <a:avLst/>
          </a:prstGeom>
          <a:noFill/>
        </p:spPr>
        <p:txBody>
          <a:bodyPr wrap="square" rtlCol="0">
            <a:spAutoFit/>
          </a:bodyPr>
          <a:lstStyle/>
          <a:p>
            <a:pPr algn="l"/>
            <a:r>
              <a:rPr lang="en-GB" b="1"/>
              <a:t>By Niamh McAuliffe(2503286)</a:t>
            </a:r>
            <a:endParaRPr lang="en-US" b="1"/>
          </a:p>
        </p:txBody>
      </p:sp>
    </p:spTree>
    <p:extLst>
      <p:ext uri="{BB962C8B-B14F-4D97-AF65-F5344CB8AC3E}">
        <p14:creationId xmlns:p14="http://schemas.microsoft.com/office/powerpoint/2010/main" val="23582906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AFFD7"/>
        </a:solidFill>
        <a:effectLst/>
      </p:bgPr>
    </p:bg>
    <p:spTree>
      <p:nvGrpSpPr>
        <p:cNvPr id="1" name=""/>
        <p:cNvGrpSpPr/>
        <p:nvPr/>
      </p:nvGrpSpPr>
      <p:grpSpPr>
        <a:xfrm>
          <a:off x="0" y="0"/>
          <a:ext cx="0" cy="0"/>
          <a:chOff x="0" y="0"/>
          <a:chExt cx="0" cy="0"/>
        </a:xfrm>
      </p:grpSpPr>
      <p:sp>
        <p:nvSpPr>
          <p:cNvPr id="2" name="Freeform 2"/>
          <p:cNvSpPr/>
          <p:nvPr/>
        </p:nvSpPr>
        <p:spPr>
          <a:xfrm>
            <a:off x="8682553" y="-246530"/>
            <a:ext cx="4296268" cy="4070605"/>
          </a:xfrm>
          <a:custGeom>
            <a:avLst/>
            <a:gdLst/>
            <a:ahLst/>
            <a:cxnLst/>
            <a:rect l="l" t="t" r="r" b="b"/>
            <a:pathLst>
              <a:path w="6444402" h="6105908">
                <a:moveTo>
                  <a:pt x="0" y="0"/>
                </a:moveTo>
                <a:lnTo>
                  <a:pt x="6444402" y="0"/>
                </a:lnTo>
                <a:lnTo>
                  <a:pt x="6444402" y="6105908"/>
                </a:lnTo>
                <a:lnTo>
                  <a:pt x="0" y="6105908"/>
                </a:lnTo>
                <a:lnTo>
                  <a:pt x="0" y="0"/>
                </a:lnTo>
                <a:close/>
              </a:path>
            </a:pathLst>
          </a:custGeom>
          <a:blipFill>
            <a:blip r:embed="rId2">
              <a:alphaModFix amt="7999"/>
              <a:extLst>
                <a:ext uri="{96DAC541-7B7A-43D3-8B79-37D633B846F1}">
                  <asvg:svgBlip xmlns:asvg="http://schemas.microsoft.com/office/drawing/2016/SVG/main" r:embed="rId3"/>
                </a:ext>
              </a:extLst>
            </a:blip>
            <a:stretch>
              <a:fillRect/>
            </a:stretch>
          </a:blipFill>
          <a:ln cap="sq">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3" name="Freeform 3"/>
          <p:cNvSpPr/>
          <p:nvPr/>
        </p:nvSpPr>
        <p:spPr>
          <a:xfrm rot="1705731">
            <a:off x="-460656" y="4235109"/>
            <a:ext cx="5082467" cy="4815509"/>
          </a:xfrm>
          <a:custGeom>
            <a:avLst/>
            <a:gdLst/>
            <a:ahLst/>
            <a:cxnLst/>
            <a:rect l="l" t="t" r="r" b="b"/>
            <a:pathLst>
              <a:path w="7623701" h="7223264">
                <a:moveTo>
                  <a:pt x="0" y="0"/>
                </a:moveTo>
                <a:lnTo>
                  <a:pt x="7623701" y="0"/>
                </a:lnTo>
                <a:lnTo>
                  <a:pt x="7623701" y="7223265"/>
                </a:lnTo>
                <a:lnTo>
                  <a:pt x="0" y="7223265"/>
                </a:lnTo>
                <a:lnTo>
                  <a:pt x="0" y="0"/>
                </a:lnTo>
                <a:close/>
              </a:path>
            </a:pathLst>
          </a:custGeom>
          <a:blipFill>
            <a:blip r:embed="rId2">
              <a:alphaModFix amt="7999"/>
              <a:extLst>
                <a:ext uri="{96DAC541-7B7A-43D3-8B79-37D633B846F1}">
                  <asvg:svgBlip xmlns:asvg="http://schemas.microsoft.com/office/drawing/2016/SVG/main" r:embed="rId4"/>
                </a:ext>
              </a:extLst>
            </a:blip>
            <a:stretch>
              <a:fillRect/>
            </a:stretch>
          </a:blipFill>
          <a:ln cap="sq">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4" name="Group 4"/>
          <p:cNvGrpSpPr/>
          <p:nvPr/>
        </p:nvGrpSpPr>
        <p:grpSpPr>
          <a:xfrm>
            <a:off x="1284778" y="1125565"/>
            <a:ext cx="4694201" cy="4606871"/>
            <a:chOff x="0" y="0"/>
            <a:chExt cx="1069836" cy="1049933"/>
          </a:xfrm>
        </p:grpSpPr>
        <p:sp>
          <p:nvSpPr>
            <p:cNvPr id="5" name="Freeform 5"/>
            <p:cNvSpPr/>
            <p:nvPr/>
          </p:nvSpPr>
          <p:spPr>
            <a:xfrm>
              <a:off x="0" y="0"/>
              <a:ext cx="1069836" cy="1049933"/>
            </a:xfrm>
            <a:custGeom>
              <a:avLst/>
              <a:gdLst/>
              <a:ahLst/>
              <a:cxnLst/>
              <a:rect l="l" t="t" r="r" b="b"/>
              <a:pathLst>
                <a:path w="1069836" h="1049933">
                  <a:moveTo>
                    <a:pt x="57174" y="0"/>
                  </a:moveTo>
                  <a:lnTo>
                    <a:pt x="1012662" y="0"/>
                  </a:lnTo>
                  <a:cubicBezTo>
                    <a:pt x="1027826" y="0"/>
                    <a:pt x="1042368" y="6024"/>
                    <a:pt x="1053090" y="16746"/>
                  </a:cubicBezTo>
                  <a:cubicBezTo>
                    <a:pt x="1063813" y="27468"/>
                    <a:pt x="1069836" y="42011"/>
                    <a:pt x="1069836" y="57174"/>
                  </a:cubicBezTo>
                  <a:lnTo>
                    <a:pt x="1069836" y="992759"/>
                  </a:lnTo>
                  <a:cubicBezTo>
                    <a:pt x="1069836" y="1007923"/>
                    <a:pt x="1063813" y="1022465"/>
                    <a:pt x="1053090" y="1033187"/>
                  </a:cubicBezTo>
                  <a:cubicBezTo>
                    <a:pt x="1042368" y="1043909"/>
                    <a:pt x="1027826" y="1049933"/>
                    <a:pt x="1012662" y="1049933"/>
                  </a:cubicBezTo>
                  <a:lnTo>
                    <a:pt x="57174" y="1049933"/>
                  </a:lnTo>
                  <a:cubicBezTo>
                    <a:pt x="42011" y="1049933"/>
                    <a:pt x="27468" y="1043909"/>
                    <a:pt x="16746" y="1033187"/>
                  </a:cubicBezTo>
                  <a:cubicBezTo>
                    <a:pt x="6024" y="1022465"/>
                    <a:pt x="0" y="1007923"/>
                    <a:pt x="0" y="992759"/>
                  </a:cubicBezTo>
                  <a:lnTo>
                    <a:pt x="0" y="57174"/>
                  </a:lnTo>
                  <a:cubicBezTo>
                    <a:pt x="0" y="42011"/>
                    <a:pt x="6024" y="27468"/>
                    <a:pt x="16746" y="16746"/>
                  </a:cubicBezTo>
                  <a:cubicBezTo>
                    <a:pt x="27468" y="6024"/>
                    <a:pt x="42011" y="0"/>
                    <a:pt x="57174" y="0"/>
                  </a:cubicBezTo>
                  <a:close/>
                </a:path>
              </a:pathLst>
            </a:custGeom>
            <a:blipFill>
              <a:blip r:embed="rId5"/>
              <a:stretch>
                <a:fillRect l="-16626" r="-16626"/>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sp>
        <p:nvSpPr>
          <p:cNvPr id="6" name="Freeform 6"/>
          <p:cNvSpPr/>
          <p:nvPr/>
        </p:nvSpPr>
        <p:spPr>
          <a:xfrm>
            <a:off x="6569355" y="3505624"/>
            <a:ext cx="206982" cy="206982"/>
          </a:xfrm>
          <a:custGeom>
            <a:avLst/>
            <a:gdLst/>
            <a:ahLst/>
            <a:cxnLst/>
            <a:rect l="l" t="t" r="r" b="b"/>
            <a:pathLst>
              <a:path w="310473" h="310473">
                <a:moveTo>
                  <a:pt x="0" y="0"/>
                </a:moveTo>
                <a:lnTo>
                  <a:pt x="310473" y="0"/>
                </a:lnTo>
                <a:lnTo>
                  <a:pt x="310473" y="310473"/>
                </a:lnTo>
                <a:lnTo>
                  <a:pt x="0" y="31047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7" name="Group 7"/>
          <p:cNvGrpSpPr/>
          <p:nvPr/>
        </p:nvGrpSpPr>
        <p:grpSpPr>
          <a:xfrm>
            <a:off x="317568" y="6354735"/>
            <a:ext cx="11556865" cy="1026268"/>
            <a:chOff x="0" y="0"/>
            <a:chExt cx="4565675" cy="405439"/>
          </a:xfrm>
        </p:grpSpPr>
        <p:sp>
          <p:nvSpPr>
            <p:cNvPr id="8" name="Freeform 8"/>
            <p:cNvSpPr/>
            <p:nvPr/>
          </p:nvSpPr>
          <p:spPr>
            <a:xfrm>
              <a:off x="0" y="0"/>
              <a:ext cx="4565675" cy="405439"/>
            </a:xfrm>
            <a:custGeom>
              <a:avLst/>
              <a:gdLst/>
              <a:ahLst/>
              <a:cxnLst/>
              <a:rect l="l" t="t" r="r" b="b"/>
              <a:pathLst>
                <a:path w="4565675" h="405439">
                  <a:moveTo>
                    <a:pt x="16524" y="0"/>
                  </a:moveTo>
                  <a:lnTo>
                    <a:pt x="4549151" y="0"/>
                  </a:lnTo>
                  <a:cubicBezTo>
                    <a:pt x="4553533" y="0"/>
                    <a:pt x="4557736" y="1741"/>
                    <a:pt x="4560835" y="4840"/>
                  </a:cubicBezTo>
                  <a:cubicBezTo>
                    <a:pt x="4563934" y="7939"/>
                    <a:pt x="4565675" y="12142"/>
                    <a:pt x="4565675" y="16524"/>
                  </a:cubicBezTo>
                  <a:lnTo>
                    <a:pt x="4565675" y="388915"/>
                  </a:lnTo>
                  <a:cubicBezTo>
                    <a:pt x="4565675" y="393298"/>
                    <a:pt x="4563934" y="397501"/>
                    <a:pt x="4560835" y="400599"/>
                  </a:cubicBezTo>
                  <a:cubicBezTo>
                    <a:pt x="4557736" y="403698"/>
                    <a:pt x="4553533" y="405439"/>
                    <a:pt x="4549151" y="405439"/>
                  </a:cubicBezTo>
                  <a:lnTo>
                    <a:pt x="16524" y="405439"/>
                  </a:lnTo>
                  <a:cubicBezTo>
                    <a:pt x="12142" y="405439"/>
                    <a:pt x="7939" y="403698"/>
                    <a:pt x="4840" y="400599"/>
                  </a:cubicBezTo>
                  <a:cubicBezTo>
                    <a:pt x="1741" y="397501"/>
                    <a:pt x="0" y="393298"/>
                    <a:pt x="0" y="388915"/>
                  </a:cubicBezTo>
                  <a:lnTo>
                    <a:pt x="0" y="16524"/>
                  </a:lnTo>
                  <a:cubicBezTo>
                    <a:pt x="0" y="12142"/>
                    <a:pt x="1741" y="7939"/>
                    <a:pt x="4840" y="4840"/>
                  </a:cubicBezTo>
                  <a:cubicBezTo>
                    <a:pt x="7939" y="1741"/>
                    <a:pt x="12142" y="0"/>
                    <a:pt x="16524" y="0"/>
                  </a:cubicBezTo>
                  <a:close/>
                </a:path>
              </a:pathLst>
            </a:custGeom>
            <a:solidFill>
              <a:srgbClr val="000000">
                <a:alpha val="0"/>
              </a:srgbClr>
            </a:solidFill>
            <a:ln w="38100" cap="rnd">
              <a:solidFill>
                <a:srgbClr val="147138"/>
              </a:solidFill>
              <a:prstDash val="solid"/>
              <a:round/>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9" name="TextBox 9"/>
            <p:cNvSpPr txBox="1"/>
            <p:nvPr/>
          </p:nvSpPr>
          <p:spPr>
            <a:xfrm>
              <a:off x="0" y="-85725"/>
              <a:ext cx="4565675" cy="491164"/>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grpSp>
        <p:nvGrpSpPr>
          <p:cNvPr id="10" name="Group 10"/>
          <p:cNvGrpSpPr/>
          <p:nvPr/>
        </p:nvGrpSpPr>
        <p:grpSpPr>
          <a:xfrm>
            <a:off x="317568" y="-521388"/>
            <a:ext cx="11556865" cy="1024653"/>
            <a:chOff x="0" y="0"/>
            <a:chExt cx="4565675" cy="404801"/>
          </a:xfrm>
        </p:grpSpPr>
        <p:sp>
          <p:nvSpPr>
            <p:cNvPr id="11" name="Freeform 11"/>
            <p:cNvSpPr/>
            <p:nvPr/>
          </p:nvSpPr>
          <p:spPr>
            <a:xfrm>
              <a:off x="0" y="0"/>
              <a:ext cx="4565675" cy="404801"/>
            </a:xfrm>
            <a:custGeom>
              <a:avLst/>
              <a:gdLst/>
              <a:ahLst/>
              <a:cxnLst/>
              <a:rect l="l" t="t" r="r" b="b"/>
              <a:pathLst>
                <a:path w="4565675" h="404801">
                  <a:moveTo>
                    <a:pt x="16524" y="0"/>
                  </a:moveTo>
                  <a:lnTo>
                    <a:pt x="4549151" y="0"/>
                  </a:lnTo>
                  <a:cubicBezTo>
                    <a:pt x="4553533" y="0"/>
                    <a:pt x="4557736" y="1741"/>
                    <a:pt x="4560835" y="4840"/>
                  </a:cubicBezTo>
                  <a:cubicBezTo>
                    <a:pt x="4563934" y="7939"/>
                    <a:pt x="4565675" y="12142"/>
                    <a:pt x="4565675" y="16524"/>
                  </a:cubicBezTo>
                  <a:lnTo>
                    <a:pt x="4565675" y="388277"/>
                  </a:lnTo>
                  <a:cubicBezTo>
                    <a:pt x="4565675" y="392660"/>
                    <a:pt x="4563934" y="396863"/>
                    <a:pt x="4560835" y="399962"/>
                  </a:cubicBezTo>
                  <a:cubicBezTo>
                    <a:pt x="4557736" y="403060"/>
                    <a:pt x="4553533" y="404801"/>
                    <a:pt x="4549151" y="404801"/>
                  </a:cubicBezTo>
                  <a:lnTo>
                    <a:pt x="16524" y="404801"/>
                  </a:lnTo>
                  <a:cubicBezTo>
                    <a:pt x="12142" y="404801"/>
                    <a:pt x="7939" y="403060"/>
                    <a:pt x="4840" y="399962"/>
                  </a:cubicBezTo>
                  <a:cubicBezTo>
                    <a:pt x="1741" y="396863"/>
                    <a:pt x="0" y="392660"/>
                    <a:pt x="0" y="388277"/>
                  </a:cubicBezTo>
                  <a:lnTo>
                    <a:pt x="0" y="16524"/>
                  </a:lnTo>
                  <a:cubicBezTo>
                    <a:pt x="0" y="12142"/>
                    <a:pt x="1741" y="7939"/>
                    <a:pt x="4840" y="4840"/>
                  </a:cubicBezTo>
                  <a:cubicBezTo>
                    <a:pt x="7939" y="1741"/>
                    <a:pt x="12142" y="0"/>
                    <a:pt x="16524" y="0"/>
                  </a:cubicBezTo>
                  <a:close/>
                </a:path>
              </a:pathLst>
            </a:custGeom>
            <a:solidFill>
              <a:srgbClr val="000000">
                <a:alpha val="0"/>
              </a:srgbClr>
            </a:solidFill>
            <a:ln w="38100" cap="rnd">
              <a:solidFill>
                <a:srgbClr val="147138"/>
              </a:solidFill>
              <a:prstDash val="solid"/>
              <a:round/>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2" name="TextBox 12"/>
            <p:cNvSpPr txBox="1"/>
            <p:nvPr/>
          </p:nvSpPr>
          <p:spPr>
            <a:xfrm>
              <a:off x="0" y="-85725"/>
              <a:ext cx="4565675" cy="490526"/>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13" name="Freeform 13"/>
          <p:cNvSpPr/>
          <p:nvPr/>
        </p:nvSpPr>
        <p:spPr>
          <a:xfrm>
            <a:off x="-469204" y="1788773"/>
            <a:ext cx="1277732" cy="1292585"/>
          </a:xfrm>
          <a:custGeom>
            <a:avLst/>
            <a:gdLst/>
            <a:ahLst/>
            <a:cxnLst/>
            <a:rect l="l" t="t" r="r" b="b"/>
            <a:pathLst>
              <a:path w="1916598" h="1938878">
                <a:moveTo>
                  <a:pt x="0" y="0"/>
                </a:moveTo>
                <a:lnTo>
                  <a:pt x="1916598" y="0"/>
                </a:lnTo>
                <a:lnTo>
                  <a:pt x="1916598" y="1938878"/>
                </a:lnTo>
                <a:lnTo>
                  <a:pt x="0" y="1938878"/>
                </a:lnTo>
                <a:lnTo>
                  <a:pt x="0" y="0"/>
                </a:lnTo>
                <a:close/>
              </a:path>
            </a:pathLst>
          </a:custGeom>
          <a:blipFill>
            <a:blip r:embed="rId8">
              <a:alphaModFix amt="18000"/>
              <a:extLst>
                <a:ext uri="{96DAC541-7B7A-43D3-8B79-37D633B846F1}">
                  <asvg:svgBlip xmlns:asvg="http://schemas.microsoft.com/office/drawing/2016/SVG/main" r:embed="rId9"/>
                </a:ext>
              </a:extLst>
            </a:blip>
            <a:stretch>
              <a:fillRect r="-26139" b="-25145"/>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4" name="Freeform 14"/>
          <p:cNvSpPr/>
          <p:nvPr/>
        </p:nvSpPr>
        <p:spPr>
          <a:xfrm>
            <a:off x="10504238" y="2590684"/>
            <a:ext cx="1611725" cy="585060"/>
          </a:xfrm>
          <a:custGeom>
            <a:avLst/>
            <a:gdLst/>
            <a:ahLst/>
            <a:cxnLst/>
            <a:rect l="l" t="t" r="r" b="b"/>
            <a:pathLst>
              <a:path w="2417587" h="877590">
                <a:moveTo>
                  <a:pt x="0" y="0"/>
                </a:moveTo>
                <a:lnTo>
                  <a:pt x="2417587" y="0"/>
                </a:lnTo>
                <a:lnTo>
                  <a:pt x="2417587" y="877590"/>
                </a:lnTo>
                <a:lnTo>
                  <a:pt x="0" y="877590"/>
                </a:lnTo>
                <a:lnTo>
                  <a:pt x="0" y="0"/>
                </a:lnTo>
                <a:close/>
              </a:path>
            </a:pathLst>
          </a:custGeom>
          <a:blipFill>
            <a:blip r:embed="rId8">
              <a:alphaModFix amt="18000"/>
              <a:extLst>
                <a:ext uri="{96DAC541-7B7A-43D3-8B79-37D633B846F1}">
                  <asvg:svgBlip xmlns:asvg="http://schemas.microsoft.com/office/drawing/2016/SVG/main" r:embed="rId10"/>
                </a:ext>
              </a:extLst>
            </a:blip>
            <a:stretch>
              <a:fillRect b="-176485"/>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5" name="TextBox 15"/>
          <p:cNvSpPr txBox="1"/>
          <p:nvPr/>
        </p:nvSpPr>
        <p:spPr>
          <a:xfrm>
            <a:off x="6218788" y="737571"/>
            <a:ext cx="5274437" cy="565706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405318" lvl="1" indent="-202659" algn="l">
              <a:lnSpc>
                <a:spcPts val="2628"/>
              </a:lnSpc>
              <a:buFont typeface="Arial"/>
              <a:buChar char="•"/>
            </a:pPr>
            <a:r>
              <a:rPr lang="en-US" sz="1877" b="1" err="1">
                <a:solidFill>
                  <a:srgbClr val="000000"/>
                </a:solidFill>
                <a:latin typeface="Poppins Bold"/>
                <a:ea typeface="Poppins Bold"/>
                <a:cs typeface="Poppins Bold"/>
                <a:sym typeface="Poppins Bold"/>
              </a:rPr>
              <a:t>Kilvey</a:t>
            </a:r>
            <a:r>
              <a:rPr lang="en-US" sz="1877" b="1">
                <a:solidFill>
                  <a:srgbClr val="000000"/>
                </a:solidFill>
                <a:latin typeface="Poppins Bold"/>
                <a:ea typeface="Poppins Bold"/>
                <a:cs typeface="Poppins Bold"/>
                <a:sym typeface="Poppins Bold"/>
              </a:rPr>
              <a:t> </a:t>
            </a:r>
            <a:r>
              <a:rPr lang="en-US" sz="1877" b="1" err="1">
                <a:solidFill>
                  <a:srgbClr val="000000"/>
                </a:solidFill>
                <a:latin typeface="Poppins Bold"/>
                <a:ea typeface="Poppins Bold"/>
                <a:cs typeface="Poppins Bold"/>
                <a:sym typeface="Poppins Bold"/>
              </a:rPr>
              <a:t>Hil</a:t>
            </a:r>
            <a:r>
              <a:rPr lang="en-GB" sz="1877" b="1">
                <a:solidFill>
                  <a:srgbClr val="000000"/>
                </a:solidFill>
                <a:latin typeface="Poppins Bold"/>
                <a:ea typeface="Poppins Bold"/>
                <a:cs typeface="Poppins Bold"/>
                <a:sym typeface="Poppins Bold"/>
              </a:rPr>
              <a:t>l</a:t>
            </a:r>
            <a:r>
              <a:rPr lang="en-US" sz="1877" b="1">
                <a:solidFill>
                  <a:srgbClr val="000000"/>
                </a:solidFill>
                <a:latin typeface="Poppins Bold"/>
                <a:ea typeface="Poppins Bold"/>
                <a:cs typeface="Poppins Bold"/>
                <a:sym typeface="Poppins Bold"/>
              </a:rPr>
              <a:t> was once a by product of industrial damage, however is ready for it’s new chapter as the peoples park for the 21st Century.</a:t>
            </a:r>
          </a:p>
          <a:p>
            <a:pPr algn="l">
              <a:lnSpc>
                <a:spcPts val="2628"/>
              </a:lnSpc>
            </a:pPr>
            <a:endParaRPr lang="en-US" sz="1877" b="1">
              <a:solidFill>
                <a:srgbClr val="000000"/>
              </a:solidFill>
              <a:latin typeface="Poppins Bold"/>
              <a:ea typeface="Poppins Bold"/>
              <a:cs typeface="Poppins Bold"/>
              <a:sym typeface="Poppins Bold"/>
            </a:endParaRPr>
          </a:p>
          <a:p>
            <a:pPr marL="405318" lvl="1" indent="-202659" algn="l">
              <a:lnSpc>
                <a:spcPts val="2628"/>
              </a:lnSpc>
              <a:buFont typeface="Arial"/>
              <a:buChar char="•"/>
            </a:pPr>
            <a:r>
              <a:rPr lang="en-US" sz="1877" b="1">
                <a:solidFill>
                  <a:srgbClr val="000000"/>
                </a:solidFill>
                <a:latin typeface="Poppins Bold"/>
                <a:ea typeface="Poppins Bold"/>
                <a:cs typeface="Poppins Bold"/>
                <a:sym typeface="Poppins Bold"/>
              </a:rPr>
              <a:t>Social Equity: The development will be beneficially to those that are</a:t>
            </a:r>
            <a:r>
              <a:rPr lang="en-GB" sz="1877" b="1">
                <a:solidFill>
                  <a:srgbClr val="000000"/>
                </a:solidFill>
                <a:latin typeface="Poppins Bold"/>
                <a:ea typeface="Poppins Bold"/>
                <a:cs typeface="Poppins Bold"/>
                <a:sym typeface="Poppins Bold"/>
              </a:rPr>
              <a:t>n’t just</a:t>
            </a:r>
            <a:r>
              <a:rPr lang="en-US" sz="1877" b="1">
                <a:solidFill>
                  <a:srgbClr val="000000"/>
                </a:solidFill>
                <a:latin typeface="Poppins Bold"/>
                <a:ea typeface="Poppins Bold"/>
                <a:cs typeface="Poppins Bold"/>
                <a:sym typeface="Poppins Bold"/>
              </a:rPr>
              <a:t> physically fit to make the journey up the hill </a:t>
            </a:r>
            <a:r>
              <a:rPr lang="en-GB" sz="1877" b="1">
                <a:solidFill>
                  <a:srgbClr val="000000"/>
                </a:solidFill>
                <a:latin typeface="Poppins Bold"/>
                <a:ea typeface="Poppins Bold"/>
                <a:cs typeface="Poppins Bold"/>
                <a:sym typeface="Poppins Bold"/>
              </a:rPr>
              <a:t>but for</a:t>
            </a:r>
            <a:r>
              <a:rPr lang="en-US" sz="1877" b="1">
                <a:solidFill>
                  <a:srgbClr val="000000"/>
                </a:solidFill>
                <a:latin typeface="Poppins Bold"/>
                <a:ea typeface="Poppins Bold"/>
                <a:cs typeface="Poppins Bold"/>
                <a:sym typeface="Poppins Bold"/>
              </a:rPr>
              <a:t> those who have been </a:t>
            </a:r>
            <a:r>
              <a:rPr lang="en-GB" sz="1877" b="1">
                <a:solidFill>
                  <a:srgbClr val="000000"/>
                </a:solidFill>
                <a:latin typeface="Poppins Bold"/>
                <a:ea typeface="Poppins Bold"/>
                <a:cs typeface="Poppins Bold"/>
                <a:sym typeface="Poppins Bold"/>
              </a:rPr>
              <a:t>restricted for doing so.</a:t>
            </a:r>
            <a:endParaRPr lang="en-US" sz="1877" b="1">
              <a:solidFill>
                <a:srgbClr val="000000"/>
              </a:solidFill>
              <a:latin typeface="Poppins Bold"/>
              <a:ea typeface="Poppins Bold"/>
              <a:cs typeface="Poppins Bold"/>
              <a:sym typeface="Poppins Bold"/>
            </a:endParaRPr>
          </a:p>
          <a:p>
            <a:pPr algn="l">
              <a:lnSpc>
                <a:spcPts val="2628"/>
              </a:lnSpc>
            </a:pPr>
            <a:endParaRPr lang="en-US" sz="1877" b="1">
              <a:solidFill>
                <a:srgbClr val="000000"/>
              </a:solidFill>
              <a:latin typeface="Poppins Bold"/>
              <a:ea typeface="Poppins Bold"/>
              <a:cs typeface="Poppins Bold"/>
              <a:sym typeface="Poppins Bold"/>
            </a:endParaRPr>
          </a:p>
          <a:p>
            <a:pPr marL="405318" lvl="1" indent="-202659" algn="l">
              <a:lnSpc>
                <a:spcPts val="2628"/>
              </a:lnSpc>
              <a:buFont typeface="Arial"/>
              <a:buChar char="•"/>
            </a:pPr>
            <a:r>
              <a:rPr lang="en-US" sz="1877" b="1">
                <a:solidFill>
                  <a:srgbClr val="000000"/>
                </a:solidFill>
                <a:latin typeface="Poppins Bold"/>
                <a:ea typeface="Poppins Bold"/>
                <a:cs typeface="Poppins Bold"/>
                <a:sym typeface="Poppins Bold"/>
              </a:rPr>
              <a:t>Skyline Enterprises previous development in Rotorua(Skyline, 2017b) and</a:t>
            </a:r>
            <a:r>
              <a:rPr lang="en-GB" sz="1877" b="1">
                <a:solidFill>
                  <a:srgbClr val="000000"/>
                </a:solidFill>
                <a:latin typeface="Poppins Bold"/>
                <a:ea typeface="Poppins Bold"/>
                <a:cs typeface="Poppins Bold"/>
                <a:sym typeface="Poppins Bold"/>
              </a:rPr>
              <a:t> Queenstown</a:t>
            </a:r>
            <a:r>
              <a:rPr lang="en-US" sz="1877" b="1">
                <a:solidFill>
                  <a:srgbClr val="000000"/>
                </a:solidFill>
                <a:latin typeface="Poppins Bold"/>
                <a:ea typeface="Poppins Bold"/>
                <a:cs typeface="Poppins Bold"/>
                <a:sym typeface="Poppins Bold"/>
              </a:rPr>
              <a:t> (Skyline, 2017a) that has been there for 50 years have turned into the beating hearts of those communities.</a:t>
            </a:r>
          </a:p>
        </p:txBody>
      </p:sp>
      <p:sp>
        <p:nvSpPr>
          <p:cNvPr id="16" name="TextBox 15">
            <a:extLst>
              <a:ext uri="{FF2B5EF4-FFF2-40B4-BE49-F238E27FC236}">
                <a16:creationId xmlns:a16="http://schemas.microsoft.com/office/drawing/2014/main" id="{7210EAE0-E110-F0CC-EC1C-24AF751E2C83}"/>
              </a:ext>
            </a:extLst>
          </p:cNvPr>
          <p:cNvSpPr txBox="1"/>
          <p:nvPr/>
        </p:nvSpPr>
        <p:spPr>
          <a:xfrm>
            <a:off x="685799" y="737571"/>
            <a:ext cx="3061945" cy="1828800"/>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11235972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AFFD7"/>
        </a:solidFill>
        <a:effectLst/>
      </p:bgPr>
    </p:bg>
    <p:spTree>
      <p:nvGrpSpPr>
        <p:cNvPr id="1" name=""/>
        <p:cNvGrpSpPr/>
        <p:nvPr/>
      </p:nvGrpSpPr>
      <p:grpSpPr>
        <a:xfrm>
          <a:off x="0" y="0"/>
          <a:ext cx="0" cy="0"/>
          <a:chOff x="0" y="0"/>
          <a:chExt cx="0" cy="0"/>
        </a:xfrm>
      </p:grpSpPr>
      <p:sp>
        <p:nvSpPr>
          <p:cNvPr id="2" name="Freeform 2"/>
          <p:cNvSpPr/>
          <p:nvPr/>
        </p:nvSpPr>
        <p:spPr>
          <a:xfrm flipH="1">
            <a:off x="4053637" y="4052499"/>
            <a:ext cx="1713983" cy="2627040"/>
          </a:xfrm>
          <a:custGeom>
            <a:avLst/>
            <a:gdLst/>
            <a:ahLst/>
            <a:cxnLst/>
            <a:rect l="l" t="t" r="r" b="b"/>
            <a:pathLst>
              <a:path w="2570975" h="3940560">
                <a:moveTo>
                  <a:pt x="2570976" y="0"/>
                </a:moveTo>
                <a:lnTo>
                  <a:pt x="0" y="0"/>
                </a:lnTo>
                <a:lnTo>
                  <a:pt x="0" y="3940561"/>
                </a:lnTo>
                <a:lnTo>
                  <a:pt x="2570976" y="3940561"/>
                </a:lnTo>
                <a:lnTo>
                  <a:pt x="257097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3" name="Freeform 3"/>
          <p:cNvSpPr/>
          <p:nvPr/>
        </p:nvSpPr>
        <p:spPr>
          <a:xfrm>
            <a:off x="4255520" y="2790966"/>
            <a:ext cx="4343957" cy="4254785"/>
          </a:xfrm>
          <a:custGeom>
            <a:avLst/>
            <a:gdLst/>
            <a:ahLst/>
            <a:cxnLst/>
            <a:rect l="l" t="t" r="r" b="b"/>
            <a:pathLst>
              <a:path w="6515936" h="6382178">
                <a:moveTo>
                  <a:pt x="0" y="0"/>
                </a:moveTo>
                <a:lnTo>
                  <a:pt x="6515937" y="0"/>
                </a:lnTo>
                <a:lnTo>
                  <a:pt x="6515937" y="6382178"/>
                </a:lnTo>
                <a:lnTo>
                  <a:pt x="0" y="6382178"/>
                </a:lnTo>
                <a:lnTo>
                  <a:pt x="0" y="0"/>
                </a:lnTo>
                <a:close/>
              </a:path>
            </a:pathLst>
          </a:custGeom>
          <a:blipFill>
            <a:blip r:embed="rId4">
              <a:alphaModFix amt="7999"/>
              <a:extLst>
                <a:ext uri="{96DAC541-7B7A-43D3-8B79-37D633B846F1}">
                  <asvg:svgBlip xmlns:asvg="http://schemas.microsoft.com/office/drawing/2016/SVG/main" r:embed="rId5"/>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4" name="Freeform 4"/>
          <p:cNvSpPr/>
          <p:nvPr/>
        </p:nvSpPr>
        <p:spPr>
          <a:xfrm rot="-500325">
            <a:off x="343337" y="207922"/>
            <a:ext cx="3087869" cy="3024482"/>
          </a:xfrm>
          <a:custGeom>
            <a:avLst/>
            <a:gdLst/>
            <a:ahLst/>
            <a:cxnLst/>
            <a:rect l="l" t="t" r="r" b="b"/>
            <a:pathLst>
              <a:path w="4631804" h="4536723">
                <a:moveTo>
                  <a:pt x="0" y="0"/>
                </a:moveTo>
                <a:lnTo>
                  <a:pt x="4631803" y="0"/>
                </a:lnTo>
                <a:lnTo>
                  <a:pt x="4631803" y="4536723"/>
                </a:lnTo>
                <a:lnTo>
                  <a:pt x="0" y="4536723"/>
                </a:lnTo>
                <a:lnTo>
                  <a:pt x="0" y="0"/>
                </a:lnTo>
                <a:close/>
              </a:path>
            </a:pathLst>
          </a:custGeom>
          <a:blipFill>
            <a:blip r:embed="rId4">
              <a:alphaModFix amt="7999"/>
              <a:extLst>
                <a:ext uri="{96DAC541-7B7A-43D3-8B79-37D633B846F1}">
                  <asvg:svgBlip xmlns:asvg="http://schemas.microsoft.com/office/drawing/2016/SVG/main" r:embed="rId5"/>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5" name="Group 5"/>
          <p:cNvGrpSpPr/>
          <p:nvPr/>
        </p:nvGrpSpPr>
        <p:grpSpPr>
          <a:xfrm>
            <a:off x="7740392" y="-241222"/>
            <a:ext cx="4515064" cy="7404575"/>
            <a:chOff x="0" y="0"/>
            <a:chExt cx="1049252" cy="1720744"/>
          </a:xfrm>
        </p:grpSpPr>
        <p:sp>
          <p:nvSpPr>
            <p:cNvPr id="6" name="Freeform 6"/>
            <p:cNvSpPr/>
            <p:nvPr/>
          </p:nvSpPr>
          <p:spPr>
            <a:xfrm>
              <a:off x="0" y="0"/>
              <a:ext cx="1049252" cy="1720744"/>
            </a:xfrm>
            <a:custGeom>
              <a:avLst/>
              <a:gdLst/>
              <a:ahLst/>
              <a:cxnLst/>
              <a:rect l="l" t="t" r="r" b="b"/>
              <a:pathLst>
                <a:path w="1049252" h="1720744">
                  <a:moveTo>
                    <a:pt x="57156" y="0"/>
                  </a:moveTo>
                  <a:lnTo>
                    <a:pt x="992096" y="0"/>
                  </a:lnTo>
                  <a:cubicBezTo>
                    <a:pt x="1007255" y="0"/>
                    <a:pt x="1021793" y="6022"/>
                    <a:pt x="1032512" y="16741"/>
                  </a:cubicBezTo>
                  <a:cubicBezTo>
                    <a:pt x="1043231" y="27460"/>
                    <a:pt x="1049252" y="41997"/>
                    <a:pt x="1049252" y="57156"/>
                  </a:cubicBezTo>
                  <a:lnTo>
                    <a:pt x="1049252" y="1663587"/>
                  </a:lnTo>
                  <a:cubicBezTo>
                    <a:pt x="1049252" y="1695154"/>
                    <a:pt x="1023663" y="1720744"/>
                    <a:pt x="992096" y="1720744"/>
                  </a:cubicBezTo>
                  <a:lnTo>
                    <a:pt x="57156" y="1720744"/>
                  </a:lnTo>
                  <a:cubicBezTo>
                    <a:pt x="41997" y="1720744"/>
                    <a:pt x="27460" y="1714722"/>
                    <a:pt x="16741" y="1704003"/>
                  </a:cubicBezTo>
                  <a:cubicBezTo>
                    <a:pt x="6022" y="1693284"/>
                    <a:pt x="0" y="1678746"/>
                    <a:pt x="0" y="1663587"/>
                  </a:cubicBezTo>
                  <a:lnTo>
                    <a:pt x="0" y="57156"/>
                  </a:lnTo>
                  <a:cubicBezTo>
                    <a:pt x="0" y="41997"/>
                    <a:pt x="6022" y="27460"/>
                    <a:pt x="16741" y="16741"/>
                  </a:cubicBezTo>
                  <a:cubicBezTo>
                    <a:pt x="27460" y="6022"/>
                    <a:pt x="41997" y="0"/>
                    <a:pt x="57156" y="0"/>
                  </a:cubicBezTo>
                  <a:close/>
                </a:path>
              </a:pathLst>
            </a:custGeom>
            <a:blipFill>
              <a:blip r:embed="rId6"/>
              <a:stretch>
                <a:fillRect t="-3004" r="-35822" b="-3004"/>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grpSp>
        <p:nvGrpSpPr>
          <p:cNvPr id="7" name="Group 7"/>
          <p:cNvGrpSpPr/>
          <p:nvPr/>
        </p:nvGrpSpPr>
        <p:grpSpPr>
          <a:xfrm>
            <a:off x="1193140" y="2649005"/>
            <a:ext cx="547521" cy="547521"/>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0742A"/>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9" name="TextBox 9"/>
            <p:cNvSpPr txBox="1"/>
            <p:nvPr/>
          </p:nvSpPr>
          <p:spPr>
            <a:xfrm>
              <a:off x="76200" y="-9525"/>
              <a:ext cx="660400" cy="74612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10" name="Freeform 10"/>
          <p:cNvSpPr/>
          <p:nvPr/>
        </p:nvSpPr>
        <p:spPr>
          <a:xfrm>
            <a:off x="1335101" y="2790966"/>
            <a:ext cx="263600" cy="263600"/>
          </a:xfrm>
          <a:custGeom>
            <a:avLst/>
            <a:gdLst/>
            <a:ahLst/>
            <a:cxnLst/>
            <a:rect l="l" t="t" r="r" b="b"/>
            <a:pathLst>
              <a:path w="395400" h="395400">
                <a:moveTo>
                  <a:pt x="0" y="0"/>
                </a:moveTo>
                <a:lnTo>
                  <a:pt x="395400" y="0"/>
                </a:lnTo>
                <a:lnTo>
                  <a:pt x="395400" y="395399"/>
                </a:lnTo>
                <a:lnTo>
                  <a:pt x="0" y="39539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11" name="Group 11"/>
          <p:cNvGrpSpPr/>
          <p:nvPr/>
        </p:nvGrpSpPr>
        <p:grpSpPr>
          <a:xfrm>
            <a:off x="4768668" y="2649005"/>
            <a:ext cx="547521" cy="547521"/>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0742A"/>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3" name="TextBox 13"/>
            <p:cNvSpPr txBox="1"/>
            <p:nvPr/>
          </p:nvSpPr>
          <p:spPr>
            <a:xfrm>
              <a:off x="76200" y="-9525"/>
              <a:ext cx="660400" cy="74612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14" name="Freeform 14"/>
          <p:cNvSpPr/>
          <p:nvPr/>
        </p:nvSpPr>
        <p:spPr>
          <a:xfrm>
            <a:off x="4910628" y="2790966"/>
            <a:ext cx="263600" cy="263600"/>
          </a:xfrm>
          <a:custGeom>
            <a:avLst/>
            <a:gdLst/>
            <a:ahLst/>
            <a:cxnLst/>
            <a:rect l="l" t="t" r="r" b="b"/>
            <a:pathLst>
              <a:path w="395400" h="395400">
                <a:moveTo>
                  <a:pt x="0" y="0"/>
                </a:moveTo>
                <a:lnTo>
                  <a:pt x="395400" y="0"/>
                </a:lnTo>
                <a:lnTo>
                  <a:pt x="395400" y="395399"/>
                </a:lnTo>
                <a:lnTo>
                  <a:pt x="0" y="395399"/>
                </a:lnTo>
                <a:lnTo>
                  <a:pt x="0" y="0"/>
                </a:lnTo>
                <a:close/>
              </a:path>
            </a:pathLst>
          </a:custGeom>
          <a:blipFill>
            <a:blip r:embed="rId7">
              <a:extLst>
                <a:ext uri="{96DAC541-7B7A-43D3-8B79-37D633B846F1}">
                  <asvg:svgBlip xmlns:asvg="http://schemas.microsoft.com/office/drawing/2016/SVG/main" r:embed="rId9"/>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15" name="Group 15"/>
          <p:cNvGrpSpPr/>
          <p:nvPr/>
        </p:nvGrpSpPr>
        <p:grpSpPr>
          <a:xfrm>
            <a:off x="1193140" y="1544894"/>
            <a:ext cx="547521" cy="547521"/>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0742A"/>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7" name="TextBox 17"/>
            <p:cNvSpPr txBox="1"/>
            <p:nvPr/>
          </p:nvSpPr>
          <p:spPr>
            <a:xfrm>
              <a:off x="76200" y="-9525"/>
              <a:ext cx="660400" cy="74612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18" name="Freeform 18"/>
          <p:cNvSpPr/>
          <p:nvPr/>
        </p:nvSpPr>
        <p:spPr>
          <a:xfrm>
            <a:off x="1335101" y="1686855"/>
            <a:ext cx="263600" cy="263600"/>
          </a:xfrm>
          <a:custGeom>
            <a:avLst/>
            <a:gdLst/>
            <a:ahLst/>
            <a:cxnLst/>
            <a:rect l="l" t="t" r="r" b="b"/>
            <a:pathLst>
              <a:path w="395400" h="395400">
                <a:moveTo>
                  <a:pt x="0" y="0"/>
                </a:moveTo>
                <a:lnTo>
                  <a:pt x="395400" y="0"/>
                </a:lnTo>
                <a:lnTo>
                  <a:pt x="395400" y="395400"/>
                </a:lnTo>
                <a:lnTo>
                  <a:pt x="0" y="395400"/>
                </a:lnTo>
                <a:lnTo>
                  <a:pt x="0" y="0"/>
                </a:lnTo>
                <a:close/>
              </a:path>
            </a:pathLst>
          </a:custGeom>
          <a:blipFill>
            <a:blip r:embed="rId7">
              <a:extLst>
                <a:ext uri="{96DAC541-7B7A-43D3-8B79-37D633B846F1}">
                  <asvg:svgBlip xmlns:asvg="http://schemas.microsoft.com/office/drawing/2016/SVG/main" r:embed="rId9"/>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19" name="Group 19"/>
          <p:cNvGrpSpPr/>
          <p:nvPr/>
        </p:nvGrpSpPr>
        <p:grpSpPr>
          <a:xfrm>
            <a:off x="4768668" y="1544894"/>
            <a:ext cx="547521" cy="547521"/>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0742A"/>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1" name="TextBox 21"/>
            <p:cNvSpPr txBox="1"/>
            <p:nvPr/>
          </p:nvSpPr>
          <p:spPr>
            <a:xfrm>
              <a:off x="76200" y="-9525"/>
              <a:ext cx="660400" cy="74612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22" name="Freeform 22"/>
          <p:cNvSpPr/>
          <p:nvPr/>
        </p:nvSpPr>
        <p:spPr>
          <a:xfrm>
            <a:off x="4910628" y="1686855"/>
            <a:ext cx="263600" cy="263600"/>
          </a:xfrm>
          <a:custGeom>
            <a:avLst/>
            <a:gdLst/>
            <a:ahLst/>
            <a:cxnLst/>
            <a:rect l="l" t="t" r="r" b="b"/>
            <a:pathLst>
              <a:path w="395400" h="395400">
                <a:moveTo>
                  <a:pt x="0" y="0"/>
                </a:moveTo>
                <a:lnTo>
                  <a:pt x="395400" y="0"/>
                </a:lnTo>
                <a:lnTo>
                  <a:pt x="395400" y="395400"/>
                </a:lnTo>
                <a:lnTo>
                  <a:pt x="0" y="395400"/>
                </a:lnTo>
                <a:lnTo>
                  <a:pt x="0" y="0"/>
                </a:lnTo>
                <a:close/>
              </a:path>
            </a:pathLst>
          </a:custGeom>
          <a:blipFill>
            <a:blip r:embed="rId7">
              <a:extLst>
                <a:ext uri="{96DAC541-7B7A-43D3-8B79-37D633B846F1}">
                  <asvg:svgBlip xmlns:asvg="http://schemas.microsoft.com/office/drawing/2016/SVG/main" r:embed="rId9"/>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23" name="Group 23"/>
          <p:cNvGrpSpPr/>
          <p:nvPr/>
        </p:nvGrpSpPr>
        <p:grpSpPr>
          <a:xfrm>
            <a:off x="-458840" y="268026"/>
            <a:ext cx="857290" cy="6321949"/>
            <a:chOff x="0" y="0"/>
            <a:chExt cx="338682" cy="2497560"/>
          </a:xfrm>
        </p:grpSpPr>
        <p:sp>
          <p:nvSpPr>
            <p:cNvPr id="24" name="Freeform 24"/>
            <p:cNvSpPr/>
            <p:nvPr/>
          </p:nvSpPr>
          <p:spPr>
            <a:xfrm>
              <a:off x="0" y="0"/>
              <a:ext cx="338682" cy="2497560"/>
            </a:xfrm>
            <a:custGeom>
              <a:avLst/>
              <a:gdLst/>
              <a:ahLst/>
              <a:cxnLst/>
              <a:rect l="l" t="t" r="r" b="b"/>
              <a:pathLst>
                <a:path w="338682" h="2497560">
                  <a:moveTo>
                    <a:pt x="169341" y="0"/>
                  </a:moveTo>
                  <a:lnTo>
                    <a:pt x="169341" y="0"/>
                  </a:lnTo>
                  <a:cubicBezTo>
                    <a:pt x="262866" y="0"/>
                    <a:pt x="338682" y="75817"/>
                    <a:pt x="338682" y="169341"/>
                  </a:cubicBezTo>
                  <a:lnTo>
                    <a:pt x="338682" y="2328219"/>
                  </a:lnTo>
                  <a:cubicBezTo>
                    <a:pt x="338682" y="2421744"/>
                    <a:pt x="262866" y="2497560"/>
                    <a:pt x="169341" y="2497560"/>
                  </a:cubicBezTo>
                  <a:lnTo>
                    <a:pt x="169341" y="2497560"/>
                  </a:lnTo>
                  <a:cubicBezTo>
                    <a:pt x="75817" y="2497560"/>
                    <a:pt x="0" y="2421744"/>
                    <a:pt x="0" y="2328219"/>
                  </a:cubicBezTo>
                  <a:lnTo>
                    <a:pt x="0" y="169341"/>
                  </a:lnTo>
                  <a:cubicBezTo>
                    <a:pt x="0" y="75817"/>
                    <a:pt x="75817" y="0"/>
                    <a:pt x="169341" y="0"/>
                  </a:cubicBezTo>
                  <a:close/>
                </a:path>
              </a:pathLst>
            </a:custGeom>
            <a:solidFill>
              <a:srgbClr val="000000">
                <a:alpha val="0"/>
              </a:srgbClr>
            </a:solidFill>
            <a:ln w="38100" cap="rnd">
              <a:solidFill>
                <a:srgbClr val="147138"/>
              </a:solidFill>
              <a:prstDash val="solid"/>
              <a:round/>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5" name="TextBox 25"/>
            <p:cNvSpPr txBox="1"/>
            <p:nvPr/>
          </p:nvSpPr>
          <p:spPr>
            <a:xfrm>
              <a:off x="0" y="-85725"/>
              <a:ext cx="338682" cy="258328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26" name="TextBox 26"/>
          <p:cNvSpPr txBox="1"/>
          <p:nvPr/>
        </p:nvSpPr>
        <p:spPr>
          <a:xfrm>
            <a:off x="1011854" y="3982649"/>
            <a:ext cx="4246179" cy="233846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0" lvl="0" indent="0" algn="l">
              <a:lnSpc>
                <a:spcPts val="4534"/>
              </a:lnSpc>
              <a:spcBef>
                <a:spcPct val="0"/>
              </a:spcBef>
            </a:pPr>
            <a:r>
              <a:rPr lang="en-US" sz="4534" b="1">
                <a:solidFill>
                  <a:srgbClr val="147138"/>
                </a:solidFill>
                <a:latin typeface="Agrandir Bold"/>
                <a:ea typeface="Agrandir Bold"/>
                <a:cs typeface="Agrandir Bold"/>
                <a:sym typeface="Agrandir Bold"/>
              </a:rPr>
              <a:t>Social Impacts of the Kilvey Hill Skyline Development</a:t>
            </a:r>
          </a:p>
        </p:txBody>
      </p:sp>
      <p:sp>
        <p:nvSpPr>
          <p:cNvPr id="27" name="Freeform 27"/>
          <p:cNvSpPr/>
          <p:nvPr/>
        </p:nvSpPr>
        <p:spPr>
          <a:xfrm>
            <a:off x="5042428" y="-241222"/>
            <a:ext cx="1277732" cy="1292585"/>
          </a:xfrm>
          <a:custGeom>
            <a:avLst/>
            <a:gdLst/>
            <a:ahLst/>
            <a:cxnLst/>
            <a:rect l="l" t="t" r="r" b="b"/>
            <a:pathLst>
              <a:path w="1916598" h="1938878">
                <a:moveTo>
                  <a:pt x="0" y="0"/>
                </a:moveTo>
                <a:lnTo>
                  <a:pt x="1916598" y="0"/>
                </a:lnTo>
                <a:lnTo>
                  <a:pt x="1916598" y="1938878"/>
                </a:lnTo>
                <a:lnTo>
                  <a:pt x="0" y="1938878"/>
                </a:lnTo>
                <a:lnTo>
                  <a:pt x="0" y="0"/>
                </a:lnTo>
                <a:close/>
              </a:path>
            </a:pathLst>
          </a:custGeom>
          <a:blipFill>
            <a:blip r:embed="rId10">
              <a:alphaModFix amt="18000"/>
              <a:extLst>
                <a:ext uri="{96DAC541-7B7A-43D3-8B79-37D633B846F1}">
                  <asvg:svgBlip xmlns:asvg="http://schemas.microsoft.com/office/drawing/2016/SVG/main" r:embed="rId11"/>
                </a:ext>
              </a:extLst>
            </a:blip>
            <a:stretch>
              <a:fillRect r="-26139" b="-25145"/>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8" name="Freeform 28"/>
          <p:cNvSpPr/>
          <p:nvPr/>
        </p:nvSpPr>
        <p:spPr>
          <a:xfrm>
            <a:off x="2643796" y="5940411"/>
            <a:ext cx="1611725" cy="585060"/>
          </a:xfrm>
          <a:custGeom>
            <a:avLst/>
            <a:gdLst/>
            <a:ahLst/>
            <a:cxnLst/>
            <a:rect l="l" t="t" r="r" b="b"/>
            <a:pathLst>
              <a:path w="2417587" h="877590">
                <a:moveTo>
                  <a:pt x="0" y="0"/>
                </a:moveTo>
                <a:lnTo>
                  <a:pt x="2417586" y="0"/>
                </a:lnTo>
                <a:lnTo>
                  <a:pt x="2417586" y="877589"/>
                </a:lnTo>
                <a:lnTo>
                  <a:pt x="0" y="877589"/>
                </a:lnTo>
                <a:lnTo>
                  <a:pt x="0" y="0"/>
                </a:lnTo>
                <a:close/>
              </a:path>
            </a:pathLst>
          </a:custGeom>
          <a:blipFill>
            <a:blip r:embed="rId10">
              <a:alphaModFix amt="18000"/>
              <a:extLst>
                <a:ext uri="{96DAC541-7B7A-43D3-8B79-37D633B846F1}">
                  <asvg:svgBlip xmlns:asvg="http://schemas.microsoft.com/office/drawing/2016/SVG/main" r:embed="rId12"/>
                </a:ext>
              </a:extLst>
            </a:blip>
            <a:stretch>
              <a:fillRect b="-176485"/>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9" name="TextBox 29"/>
          <p:cNvSpPr txBox="1"/>
          <p:nvPr/>
        </p:nvSpPr>
        <p:spPr>
          <a:xfrm>
            <a:off x="1888569" y="2746516"/>
            <a:ext cx="2492749" cy="956733"/>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287882" lvl="1" indent="-143941" algn="l">
              <a:lnSpc>
                <a:spcPts val="1867"/>
              </a:lnSpc>
              <a:buFont typeface="Arial"/>
              <a:buChar char="•"/>
            </a:pPr>
            <a:r>
              <a:rPr lang="en-US" sz="1333" b="1">
                <a:solidFill>
                  <a:srgbClr val="000000"/>
                </a:solidFill>
                <a:latin typeface="Poppins Bold"/>
                <a:ea typeface="Poppins Bold"/>
                <a:cs typeface="Poppins Bold"/>
                <a:sym typeface="Poppins Bold"/>
              </a:rPr>
              <a:t>Attracting over 450,000 annual visitors- contributing towards the local community.</a:t>
            </a:r>
          </a:p>
        </p:txBody>
      </p:sp>
      <p:sp>
        <p:nvSpPr>
          <p:cNvPr id="30" name="TextBox 30"/>
          <p:cNvSpPr txBox="1"/>
          <p:nvPr/>
        </p:nvSpPr>
        <p:spPr>
          <a:xfrm>
            <a:off x="5462239" y="2981467"/>
            <a:ext cx="2492749" cy="721783"/>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287882" lvl="1" indent="-143941" algn="l">
              <a:lnSpc>
                <a:spcPts val="1867"/>
              </a:lnSpc>
              <a:buFont typeface="Arial"/>
              <a:buChar char="•"/>
            </a:pPr>
            <a:r>
              <a:rPr lang="en-US" sz="1333" b="1">
                <a:solidFill>
                  <a:srgbClr val="000000"/>
                </a:solidFill>
                <a:latin typeface="Poppins Bold"/>
                <a:ea typeface="Poppins Bold"/>
                <a:cs typeface="Poppins Bold"/>
                <a:sym typeface="Poppins Bold"/>
              </a:rPr>
              <a:t>Butlers TALC Develpoment stage. (Stainton.H, 2023)</a:t>
            </a:r>
          </a:p>
        </p:txBody>
      </p:sp>
      <p:sp>
        <p:nvSpPr>
          <p:cNvPr id="31" name="TextBox 31"/>
          <p:cNvSpPr txBox="1"/>
          <p:nvPr/>
        </p:nvSpPr>
        <p:spPr>
          <a:xfrm>
            <a:off x="1887271" y="1222747"/>
            <a:ext cx="2368249" cy="1208664"/>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287882" lvl="1" indent="-143941" algn="l">
              <a:lnSpc>
                <a:spcPts val="1867"/>
              </a:lnSpc>
              <a:buFont typeface="Arial"/>
              <a:buChar char="•"/>
            </a:pPr>
            <a:r>
              <a:rPr lang="en-US" sz="1333" b="1">
                <a:solidFill>
                  <a:srgbClr val="000000"/>
                </a:solidFill>
                <a:latin typeface="Poppins Bold"/>
                <a:ea typeface="Poppins Bold"/>
                <a:cs typeface="Poppins Bold"/>
                <a:sym typeface="Poppins Bold"/>
              </a:rPr>
              <a:t>Creating an extra 100+ jobs and apprenticeship roles-keeping young people a reason to stay.</a:t>
            </a:r>
          </a:p>
        </p:txBody>
      </p:sp>
      <p:sp>
        <p:nvSpPr>
          <p:cNvPr id="32" name="TextBox 32"/>
          <p:cNvSpPr txBox="1"/>
          <p:nvPr/>
        </p:nvSpPr>
        <p:spPr>
          <a:xfrm>
            <a:off x="5407569" y="1222747"/>
            <a:ext cx="2368249" cy="145232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867"/>
              </a:lnSpc>
            </a:pPr>
            <a:r>
              <a:rPr lang="en-US" sz="1333" b="1">
                <a:solidFill>
                  <a:srgbClr val="000000"/>
                </a:solidFill>
                <a:latin typeface="Poppins Bold"/>
                <a:ea typeface="Poppins Bold"/>
                <a:cs typeface="Poppins Bold"/>
                <a:sym typeface="Poppins Bold"/>
              </a:rPr>
              <a:t>Regeneration for the local area and investing in maintaining well used routes:</a:t>
            </a:r>
          </a:p>
          <a:p>
            <a:pPr marL="287882" lvl="1" indent="-143941" algn="l">
              <a:lnSpc>
                <a:spcPts val="1867"/>
              </a:lnSpc>
              <a:buFont typeface="Arial"/>
              <a:buChar char="•"/>
            </a:pPr>
            <a:r>
              <a:rPr lang="en-US" sz="1333" b="1">
                <a:solidFill>
                  <a:srgbClr val="000000"/>
                </a:solidFill>
                <a:latin typeface="Poppins Bold"/>
                <a:ea typeface="Poppins Bold"/>
                <a:cs typeface="Poppins Bold"/>
                <a:sym typeface="Poppins Bold"/>
              </a:rPr>
              <a:t>Bike Trails</a:t>
            </a:r>
          </a:p>
          <a:p>
            <a:pPr marL="287882" lvl="1" indent="-143941" algn="l">
              <a:lnSpc>
                <a:spcPts val="1867"/>
              </a:lnSpc>
              <a:buFont typeface="Arial"/>
              <a:buChar char="•"/>
            </a:pPr>
            <a:r>
              <a:rPr lang="en-US" sz="1333" b="1">
                <a:solidFill>
                  <a:srgbClr val="000000"/>
                </a:solidFill>
                <a:latin typeface="Poppins Bold"/>
                <a:ea typeface="Poppins Bold"/>
                <a:cs typeface="Poppins Bold"/>
                <a:sym typeface="Poppins Bold"/>
              </a:rPr>
              <a:t>Cycle paths </a:t>
            </a:r>
          </a:p>
        </p:txBody>
      </p:sp>
      <p:sp>
        <p:nvSpPr>
          <p:cNvPr id="33" name="TextBox 32">
            <a:extLst>
              <a:ext uri="{FF2B5EF4-FFF2-40B4-BE49-F238E27FC236}">
                <a16:creationId xmlns:a16="http://schemas.microsoft.com/office/drawing/2014/main" id="{95C180A6-DA1D-C32E-6697-C64165E41581}"/>
              </a:ext>
            </a:extLst>
          </p:cNvPr>
          <p:cNvSpPr txBox="1"/>
          <p:nvPr/>
        </p:nvSpPr>
        <p:spPr>
          <a:xfrm>
            <a:off x="8598313" y="-101306"/>
            <a:ext cx="3060869" cy="369332"/>
          </a:xfrm>
          <a:prstGeom prst="rect">
            <a:avLst/>
          </a:prstGeom>
          <a:noFill/>
        </p:spPr>
        <p:txBody>
          <a:bodyPr wrap="square" rtlCol="0">
            <a:spAutoFit/>
          </a:bodyPr>
          <a:lstStyle/>
          <a:p>
            <a:pPr algn="l"/>
            <a:r>
              <a:rPr lang="en-GB" err="1"/>
              <a:t>Stainton</a:t>
            </a:r>
            <a:r>
              <a:rPr lang="en-GB"/>
              <a:t>, 2023)</a:t>
            </a:r>
            <a:endParaRPr lang="en-US"/>
          </a:p>
        </p:txBody>
      </p:sp>
    </p:spTree>
    <p:extLst>
      <p:ext uri="{BB962C8B-B14F-4D97-AF65-F5344CB8AC3E}">
        <p14:creationId xmlns:p14="http://schemas.microsoft.com/office/powerpoint/2010/main" val="23931900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AFFD7"/>
        </a:solidFill>
        <a:effectLst/>
      </p:bgPr>
    </p:bg>
    <p:spTree>
      <p:nvGrpSpPr>
        <p:cNvPr id="1" name=""/>
        <p:cNvGrpSpPr/>
        <p:nvPr/>
      </p:nvGrpSpPr>
      <p:grpSpPr>
        <a:xfrm>
          <a:off x="0" y="0"/>
          <a:ext cx="0" cy="0"/>
          <a:chOff x="0" y="0"/>
          <a:chExt cx="0" cy="0"/>
        </a:xfrm>
      </p:grpSpPr>
      <p:sp>
        <p:nvSpPr>
          <p:cNvPr id="2" name="Freeform 2"/>
          <p:cNvSpPr/>
          <p:nvPr/>
        </p:nvSpPr>
        <p:spPr>
          <a:xfrm rot="-941065">
            <a:off x="8317156" y="2067319"/>
            <a:ext cx="4296268" cy="4070605"/>
          </a:xfrm>
          <a:custGeom>
            <a:avLst/>
            <a:gdLst/>
            <a:ahLst/>
            <a:cxnLst/>
            <a:rect l="l" t="t" r="r" b="b"/>
            <a:pathLst>
              <a:path w="6444402" h="6105908">
                <a:moveTo>
                  <a:pt x="0" y="0"/>
                </a:moveTo>
                <a:lnTo>
                  <a:pt x="6444401" y="0"/>
                </a:lnTo>
                <a:lnTo>
                  <a:pt x="6444401" y="6105908"/>
                </a:lnTo>
                <a:lnTo>
                  <a:pt x="0" y="6105908"/>
                </a:lnTo>
                <a:lnTo>
                  <a:pt x="0" y="0"/>
                </a:lnTo>
                <a:close/>
              </a:path>
            </a:pathLst>
          </a:custGeom>
          <a:blipFill>
            <a:blip r:embed="rId2">
              <a:alphaModFix amt="7999"/>
              <a:extLst>
                <a:ext uri="{96DAC541-7B7A-43D3-8B79-37D633B846F1}">
                  <asvg:svgBlip xmlns:asvg="http://schemas.microsoft.com/office/drawing/2016/SVG/main" r:embed="rId3"/>
                </a:ext>
              </a:extLst>
            </a:blip>
            <a:stretch>
              <a:fillRect/>
            </a:stretch>
          </a:blipFill>
          <a:ln cap="sq">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3" name="Freeform 3"/>
          <p:cNvSpPr/>
          <p:nvPr/>
        </p:nvSpPr>
        <p:spPr>
          <a:xfrm rot="1705731">
            <a:off x="-812425" y="-277373"/>
            <a:ext cx="5082467" cy="4815509"/>
          </a:xfrm>
          <a:custGeom>
            <a:avLst/>
            <a:gdLst/>
            <a:ahLst/>
            <a:cxnLst/>
            <a:rect l="l" t="t" r="r" b="b"/>
            <a:pathLst>
              <a:path w="7623701" h="7223264">
                <a:moveTo>
                  <a:pt x="0" y="0"/>
                </a:moveTo>
                <a:lnTo>
                  <a:pt x="7623701" y="0"/>
                </a:lnTo>
                <a:lnTo>
                  <a:pt x="7623701" y="7223264"/>
                </a:lnTo>
                <a:lnTo>
                  <a:pt x="0" y="7223264"/>
                </a:lnTo>
                <a:lnTo>
                  <a:pt x="0" y="0"/>
                </a:lnTo>
                <a:close/>
              </a:path>
            </a:pathLst>
          </a:custGeom>
          <a:blipFill>
            <a:blip r:embed="rId2">
              <a:alphaModFix amt="7999"/>
              <a:extLst>
                <a:ext uri="{96DAC541-7B7A-43D3-8B79-37D633B846F1}">
                  <asvg:svgBlip xmlns:asvg="http://schemas.microsoft.com/office/drawing/2016/SVG/main" r:embed="rId3"/>
                </a:ext>
              </a:extLst>
            </a:blip>
            <a:stretch>
              <a:fillRect/>
            </a:stretch>
          </a:blipFill>
          <a:ln cap="sq">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4" name="Group 4"/>
          <p:cNvGrpSpPr/>
          <p:nvPr/>
        </p:nvGrpSpPr>
        <p:grpSpPr>
          <a:xfrm>
            <a:off x="1272530" y="1089718"/>
            <a:ext cx="4694201" cy="4678565"/>
            <a:chOff x="0" y="0"/>
            <a:chExt cx="1069836" cy="1066273"/>
          </a:xfrm>
        </p:grpSpPr>
        <p:sp>
          <p:nvSpPr>
            <p:cNvPr id="5" name="Freeform 5"/>
            <p:cNvSpPr/>
            <p:nvPr/>
          </p:nvSpPr>
          <p:spPr>
            <a:xfrm>
              <a:off x="0" y="0"/>
              <a:ext cx="1069836" cy="1066273"/>
            </a:xfrm>
            <a:custGeom>
              <a:avLst/>
              <a:gdLst/>
              <a:ahLst/>
              <a:cxnLst/>
              <a:rect l="l" t="t" r="r" b="b"/>
              <a:pathLst>
                <a:path w="1069836" h="1066273">
                  <a:moveTo>
                    <a:pt x="57174" y="0"/>
                  </a:moveTo>
                  <a:lnTo>
                    <a:pt x="1012662" y="0"/>
                  </a:lnTo>
                  <a:cubicBezTo>
                    <a:pt x="1027826" y="0"/>
                    <a:pt x="1042368" y="6024"/>
                    <a:pt x="1053090" y="16746"/>
                  </a:cubicBezTo>
                  <a:cubicBezTo>
                    <a:pt x="1063813" y="27468"/>
                    <a:pt x="1069836" y="42011"/>
                    <a:pt x="1069836" y="57174"/>
                  </a:cubicBezTo>
                  <a:lnTo>
                    <a:pt x="1069836" y="1009099"/>
                  </a:lnTo>
                  <a:cubicBezTo>
                    <a:pt x="1069836" y="1024262"/>
                    <a:pt x="1063813" y="1038805"/>
                    <a:pt x="1053090" y="1049527"/>
                  </a:cubicBezTo>
                  <a:cubicBezTo>
                    <a:pt x="1042368" y="1060249"/>
                    <a:pt x="1027826" y="1066273"/>
                    <a:pt x="1012662" y="1066273"/>
                  </a:cubicBezTo>
                  <a:lnTo>
                    <a:pt x="57174" y="1066273"/>
                  </a:lnTo>
                  <a:cubicBezTo>
                    <a:pt x="42011" y="1066273"/>
                    <a:pt x="27468" y="1060249"/>
                    <a:pt x="16746" y="1049527"/>
                  </a:cubicBezTo>
                  <a:cubicBezTo>
                    <a:pt x="6024" y="1038805"/>
                    <a:pt x="0" y="1024262"/>
                    <a:pt x="0" y="1009099"/>
                  </a:cubicBezTo>
                  <a:lnTo>
                    <a:pt x="0" y="57174"/>
                  </a:lnTo>
                  <a:cubicBezTo>
                    <a:pt x="0" y="42011"/>
                    <a:pt x="6024" y="27468"/>
                    <a:pt x="16746" y="16746"/>
                  </a:cubicBezTo>
                  <a:cubicBezTo>
                    <a:pt x="27468" y="6024"/>
                    <a:pt x="42011" y="0"/>
                    <a:pt x="57174" y="0"/>
                  </a:cubicBezTo>
                  <a:close/>
                </a:path>
              </a:pathLst>
            </a:custGeom>
            <a:blipFill>
              <a:blip r:embed="rId4"/>
              <a:stretch>
                <a:fillRect l="-38592" r="-38592"/>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grpSp>
        <p:nvGrpSpPr>
          <p:cNvPr id="6" name="Group 6"/>
          <p:cNvGrpSpPr/>
          <p:nvPr/>
        </p:nvGrpSpPr>
        <p:grpSpPr>
          <a:xfrm>
            <a:off x="6465600" y="1030900"/>
            <a:ext cx="429921" cy="429921"/>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0742A"/>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8" name="TextBox 8"/>
            <p:cNvSpPr txBox="1"/>
            <p:nvPr/>
          </p:nvSpPr>
          <p:spPr>
            <a:xfrm>
              <a:off x="76200" y="9525"/>
              <a:ext cx="660400" cy="727075"/>
            </a:xfrm>
            <a:prstGeom prst="rect">
              <a:avLst/>
            </a:prstGeom>
          </p:spPr>
          <p:txBody>
            <a:bodyPr lIns="21821" tIns="21821" rIns="21821" bIns="21821"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9" name="Freeform 9"/>
          <p:cNvSpPr/>
          <p:nvPr/>
        </p:nvSpPr>
        <p:spPr>
          <a:xfrm>
            <a:off x="6550569" y="1511890"/>
            <a:ext cx="206982" cy="206982"/>
          </a:xfrm>
          <a:custGeom>
            <a:avLst/>
            <a:gdLst/>
            <a:ahLst/>
            <a:cxnLst/>
            <a:rect l="l" t="t" r="r" b="b"/>
            <a:pathLst>
              <a:path w="310473" h="310473">
                <a:moveTo>
                  <a:pt x="0" y="0"/>
                </a:moveTo>
                <a:lnTo>
                  <a:pt x="310473" y="0"/>
                </a:lnTo>
                <a:lnTo>
                  <a:pt x="310473" y="310473"/>
                </a:lnTo>
                <a:lnTo>
                  <a:pt x="0" y="31047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10" name="Group 10"/>
          <p:cNvGrpSpPr/>
          <p:nvPr/>
        </p:nvGrpSpPr>
        <p:grpSpPr>
          <a:xfrm>
            <a:off x="317568" y="6354735"/>
            <a:ext cx="11556865" cy="1026268"/>
            <a:chOff x="0" y="0"/>
            <a:chExt cx="4565675" cy="405439"/>
          </a:xfrm>
        </p:grpSpPr>
        <p:sp>
          <p:nvSpPr>
            <p:cNvPr id="11" name="Freeform 11"/>
            <p:cNvSpPr/>
            <p:nvPr/>
          </p:nvSpPr>
          <p:spPr>
            <a:xfrm>
              <a:off x="0" y="0"/>
              <a:ext cx="4565675" cy="405439"/>
            </a:xfrm>
            <a:custGeom>
              <a:avLst/>
              <a:gdLst/>
              <a:ahLst/>
              <a:cxnLst/>
              <a:rect l="l" t="t" r="r" b="b"/>
              <a:pathLst>
                <a:path w="4565675" h="405439">
                  <a:moveTo>
                    <a:pt x="16524" y="0"/>
                  </a:moveTo>
                  <a:lnTo>
                    <a:pt x="4549151" y="0"/>
                  </a:lnTo>
                  <a:cubicBezTo>
                    <a:pt x="4553533" y="0"/>
                    <a:pt x="4557736" y="1741"/>
                    <a:pt x="4560835" y="4840"/>
                  </a:cubicBezTo>
                  <a:cubicBezTo>
                    <a:pt x="4563934" y="7939"/>
                    <a:pt x="4565675" y="12142"/>
                    <a:pt x="4565675" y="16524"/>
                  </a:cubicBezTo>
                  <a:lnTo>
                    <a:pt x="4565675" y="388915"/>
                  </a:lnTo>
                  <a:cubicBezTo>
                    <a:pt x="4565675" y="393298"/>
                    <a:pt x="4563934" y="397501"/>
                    <a:pt x="4560835" y="400599"/>
                  </a:cubicBezTo>
                  <a:cubicBezTo>
                    <a:pt x="4557736" y="403698"/>
                    <a:pt x="4553533" y="405439"/>
                    <a:pt x="4549151" y="405439"/>
                  </a:cubicBezTo>
                  <a:lnTo>
                    <a:pt x="16524" y="405439"/>
                  </a:lnTo>
                  <a:cubicBezTo>
                    <a:pt x="12142" y="405439"/>
                    <a:pt x="7939" y="403698"/>
                    <a:pt x="4840" y="400599"/>
                  </a:cubicBezTo>
                  <a:cubicBezTo>
                    <a:pt x="1741" y="397501"/>
                    <a:pt x="0" y="393298"/>
                    <a:pt x="0" y="388915"/>
                  </a:cubicBezTo>
                  <a:lnTo>
                    <a:pt x="0" y="16524"/>
                  </a:lnTo>
                  <a:cubicBezTo>
                    <a:pt x="0" y="12142"/>
                    <a:pt x="1741" y="7939"/>
                    <a:pt x="4840" y="4840"/>
                  </a:cubicBezTo>
                  <a:cubicBezTo>
                    <a:pt x="7939" y="1741"/>
                    <a:pt x="12142" y="0"/>
                    <a:pt x="16524" y="0"/>
                  </a:cubicBezTo>
                  <a:close/>
                </a:path>
              </a:pathLst>
            </a:custGeom>
            <a:solidFill>
              <a:srgbClr val="000000">
                <a:alpha val="0"/>
              </a:srgbClr>
            </a:solidFill>
            <a:ln w="38100" cap="rnd">
              <a:solidFill>
                <a:srgbClr val="147138"/>
              </a:solidFill>
              <a:prstDash val="solid"/>
              <a:round/>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2" name="TextBox 12"/>
            <p:cNvSpPr txBox="1"/>
            <p:nvPr/>
          </p:nvSpPr>
          <p:spPr>
            <a:xfrm>
              <a:off x="0" y="-85725"/>
              <a:ext cx="4565675" cy="491164"/>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grpSp>
        <p:nvGrpSpPr>
          <p:cNvPr id="13" name="Group 13"/>
          <p:cNvGrpSpPr/>
          <p:nvPr/>
        </p:nvGrpSpPr>
        <p:grpSpPr>
          <a:xfrm>
            <a:off x="317568" y="-521388"/>
            <a:ext cx="11556865" cy="1024653"/>
            <a:chOff x="0" y="0"/>
            <a:chExt cx="4565675" cy="404801"/>
          </a:xfrm>
        </p:grpSpPr>
        <p:sp>
          <p:nvSpPr>
            <p:cNvPr id="14" name="Freeform 14"/>
            <p:cNvSpPr/>
            <p:nvPr/>
          </p:nvSpPr>
          <p:spPr>
            <a:xfrm>
              <a:off x="0" y="0"/>
              <a:ext cx="4565675" cy="404801"/>
            </a:xfrm>
            <a:custGeom>
              <a:avLst/>
              <a:gdLst/>
              <a:ahLst/>
              <a:cxnLst/>
              <a:rect l="l" t="t" r="r" b="b"/>
              <a:pathLst>
                <a:path w="4565675" h="404801">
                  <a:moveTo>
                    <a:pt x="16524" y="0"/>
                  </a:moveTo>
                  <a:lnTo>
                    <a:pt x="4549151" y="0"/>
                  </a:lnTo>
                  <a:cubicBezTo>
                    <a:pt x="4553533" y="0"/>
                    <a:pt x="4557736" y="1741"/>
                    <a:pt x="4560835" y="4840"/>
                  </a:cubicBezTo>
                  <a:cubicBezTo>
                    <a:pt x="4563934" y="7939"/>
                    <a:pt x="4565675" y="12142"/>
                    <a:pt x="4565675" y="16524"/>
                  </a:cubicBezTo>
                  <a:lnTo>
                    <a:pt x="4565675" y="388277"/>
                  </a:lnTo>
                  <a:cubicBezTo>
                    <a:pt x="4565675" y="392660"/>
                    <a:pt x="4563934" y="396863"/>
                    <a:pt x="4560835" y="399962"/>
                  </a:cubicBezTo>
                  <a:cubicBezTo>
                    <a:pt x="4557736" y="403060"/>
                    <a:pt x="4553533" y="404801"/>
                    <a:pt x="4549151" y="404801"/>
                  </a:cubicBezTo>
                  <a:lnTo>
                    <a:pt x="16524" y="404801"/>
                  </a:lnTo>
                  <a:cubicBezTo>
                    <a:pt x="12142" y="404801"/>
                    <a:pt x="7939" y="403060"/>
                    <a:pt x="4840" y="399962"/>
                  </a:cubicBezTo>
                  <a:cubicBezTo>
                    <a:pt x="1741" y="396863"/>
                    <a:pt x="0" y="392660"/>
                    <a:pt x="0" y="388277"/>
                  </a:cubicBezTo>
                  <a:lnTo>
                    <a:pt x="0" y="16524"/>
                  </a:lnTo>
                  <a:cubicBezTo>
                    <a:pt x="0" y="12142"/>
                    <a:pt x="1741" y="7939"/>
                    <a:pt x="4840" y="4840"/>
                  </a:cubicBezTo>
                  <a:cubicBezTo>
                    <a:pt x="7939" y="1741"/>
                    <a:pt x="12142" y="0"/>
                    <a:pt x="16524" y="0"/>
                  </a:cubicBezTo>
                  <a:close/>
                </a:path>
              </a:pathLst>
            </a:custGeom>
            <a:solidFill>
              <a:srgbClr val="000000">
                <a:alpha val="0"/>
              </a:srgbClr>
            </a:solidFill>
            <a:ln w="38100" cap="rnd">
              <a:solidFill>
                <a:srgbClr val="147138"/>
              </a:solidFill>
              <a:prstDash val="solid"/>
              <a:round/>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5" name="TextBox 15"/>
            <p:cNvSpPr txBox="1"/>
            <p:nvPr/>
          </p:nvSpPr>
          <p:spPr>
            <a:xfrm>
              <a:off x="0" y="-85725"/>
              <a:ext cx="4565675" cy="490526"/>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16" name="Freeform 16"/>
          <p:cNvSpPr/>
          <p:nvPr/>
        </p:nvSpPr>
        <p:spPr>
          <a:xfrm>
            <a:off x="-394916" y="3754152"/>
            <a:ext cx="1277732" cy="1292585"/>
          </a:xfrm>
          <a:custGeom>
            <a:avLst/>
            <a:gdLst/>
            <a:ahLst/>
            <a:cxnLst/>
            <a:rect l="l" t="t" r="r" b="b"/>
            <a:pathLst>
              <a:path w="1916598" h="1938878">
                <a:moveTo>
                  <a:pt x="0" y="0"/>
                </a:moveTo>
                <a:lnTo>
                  <a:pt x="1916598" y="0"/>
                </a:lnTo>
                <a:lnTo>
                  <a:pt x="1916598" y="1938878"/>
                </a:lnTo>
                <a:lnTo>
                  <a:pt x="0" y="1938878"/>
                </a:lnTo>
                <a:lnTo>
                  <a:pt x="0" y="0"/>
                </a:lnTo>
                <a:close/>
              </a:path>
            </a:pathLst>
          </a:custGeom>
          <a:blipFill>
            <a:blip r:embed="rId7">
              <a:alphaModFix amt="18000"/>
              <a:extLst>
                <a:ext uri="{96DAC541-7B7A-43D3-8B79-37D633B846F1}">
                  <asvg:svgBlip xmlns:asvg="http://schemas.microsoft.com/office/drawing/2016/SVG/main" r:embed="rId8"/>
                </a:ext>
              </a:extLst>
            </a:blip>
            <a:stretch>
              <a:fillRect r="-26139" b="-25145"/>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7" name="Freeform 17"/>
          <p:cNvSpPr/>
          <p:nvPr/>
        </p:nvSpPr>
        <p:spPr>
          <a:xfrm>
            <a:off x="10113608" y="926829"/>
            <a:ext cx="1611725" cy="585060"/>
          </a:xfrm>
          <a:custGeom>
            <a:avLst/>
            <a:gdLst/>
            <a:ahLst/>
            <a:cxnLst/>
            <a:rect l="l" t="t" r="r" b="b"/>
            <a:pathLst>
              <a:path w="2417587" h="877590">
                <a:moveTo>
                  <a:pt x="0" y="0"/>
                </a:moveTo>
                <a:lnTo>
                  <a:pt x="2417586" y="0"/>
                </a:lnTo>
                <a:lnTo>
                  <a:pt x="2417586" y="877590"/>
                </a:lnTo>
                <a:lnTo>
                  <a:pt x="0" y="877590"/>
                </a:lnTo>
                <a:lnTo>
                  <a:pt x="0" y="0"/>
                </a:lnTo>
                <a:close/>
              </a:path>
            </a:pathLst>
          </a:custGeom>
          <a:blipFill>
            <a:blip r:embed="rId7">
              <a:alphaModFix amt="18000"/>
              <a:extLst>
                <a:ext uri="{96DAC541-7B7A-43D3-8B79-37D633B846F1}">
                  <asvg:svgBlip xmlns:asvg="http://schemas.microsoft.com/office/drawing/2016/SVG/main" r:embed="rId9"/>
                </a:ext>
              </a:extLst>
            </a:blip>
            <a:stretch>
              <a:fillRect b="-176485"/>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18" name="Group 18"/>
          <p:cNvGrpSpPr/>
          <p:nvPr/>
        </p:nvGrpSpPr>
        <p:grpSpPr>
          <a:xfrm>
            <a:off x="9062940" y="1030900"/>
            <a:ext cx="429921" cy="429921"/>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0742A"/>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0" name="TextBox 20"/>
            <p:cNvSpPr txBox="1"/>
            <p:nvPr/>
          </p:nvSpPr>
          <p:spPr>
            <a:xfrm>
              <a:off x="76200" y="9525"/>
              <a:ext cx="660400" cy="727075"/>
            </a:xfrm>
            <a:prstGeom prst="rect">
              <a:avLst/>
            </a:prstGeom>
          </p:spPr>
          <p:txBody>
            <a:bodyPr lIns="21821" tIns="21821" rIns="21821" bIns="21821"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21" name="Freeform 21"/>
          <p:cNvSpPr/>
          <p:nvPr/>
        </p:nvSpPr>
        <p:spPr>
          <a:xfrm>
            <a:off x="6576103" y="1140436"/>
            <a:ext cx="208915" cy="208915"/>
          </a:xfrm>
          <a:custGeom>
            <a:avLst/>
            <a:gdLst/>
            <a:ahLst/>
            <a:cxnLst/>
            <a:rect l="l" t="t" r="r" b="b"/>
            <a:pathLst>
              <a:path w="313372" h="313372">
                <a:moveTo>
                  <a:pt x="0" y="0"/>
                </a:moveTo>
                <a:lnTo>
                  <a:pt x="313373" y="0"/>
                </a:lnTo>
                <a:lnTo>
                  <a:pt x="313373" y="313373"/>
                </a:lnTo>
                <a:lnTo>
                  <a:pt x="0" y="31337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2" name="Freeform 22"/>
          <p:cNvSpPr/>
          <p:nvPr/>
        </p:nvSpPr>
        <p:spPr>
          <a:xfrm>
            <a:off x="9174409" y="1142370"/>
            <a:ext cx="206982" cy="206982"/>
          </a:xfrm>
          <a:custGeom>
            <a:avLst/>
            <a:gdLst/>
            <a:ahLst/>
            <a:cxnLst/>
            <a:rect l="l" t="t" r="r" b="b"/>
            <a:pathLst>
              <a:path w="310473" h="310473">
                <a:moveTo>
                  <a:pt x="0" y="0"/>
                </a:moveTo>
                <a:lnTo>
                  <a:pt x="310473" y="0"/>
                </a:lnTo>
                <a:lnTo>
                  <a:pt x="310473" y="310473"/>
                </a:lnTo>
                <a:lnTo>
                  <a:pt x="0" y="31047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23" name="Group 23"/>
          <p:cNvGrpSpPr/>
          <p:nvPr/>
        </p:nvGrpSpPr>
        <p:grpSpPr>
          <a:xfrm>
            <a:off x="6443571" y="3065212"/>
            <a:ext cx="420976" cy="420976"/>
            <a:chOff x="0" y="0"/>
            <a:chExt cx="812800" cy="812800"/>
          </a:xfrm>
        </p:grpSpPr>
        <p:sp>
          <p:nvSpPr>
            <p:cNvPr id="24" name="Freeform 2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0742A"/>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5" name="TextBox 25"/>
            <p:cNvSpPr txBox="1"/>
            <p:nvPr/>
          </p:nvSpPr>
          <p:spPr>
            <a:xfrm>
              <a:off x="76200" y="9525"/>
              <a:ext cx="660400" cy="727075"/>
            </a:xfrm>
            <a:prstGeom prst="rect">
              <a:avLst/>
            </a:prstGeom>
          </p:spPr>
          <p:txBody>
            <a:bodyPr lIns="21821" tIns="21821" rIns="21821" bIns="21821"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26" name="Freeform 26"/>
          <p:cNvSpPr/>
          <p:nvPr/>
        </p:nvSpPr>
        <p:spPr>
          <a:xfrm>
            <a:off x="6548635" y="3171243"/>
            <a:ext cx="208915" cy="208915"/>
          </a:xfrm>
          <a:custGeom>
            <a:avLst/>
            <a:gdLst/>
            <a:ahLst/>
            <a:cxnLst/>
            <a:rect l="l" t="t" r="r" b="b"/>
            <a:pathLst>
              <a:path w="313372" h="313372">
                <a:moveTo>
                  <a:pt x="0" y="0"/>
                </a:moveTo>
                <a:lnTo>
                  <a:pt x="313373" y="0"/>
                </a:lnTo>
                <a:lnTo>
                  <a:pt x="313373" y="313373"/>
                </a:lnTo>
                <a:lnTo>
                  <a:pt x="0" y="31337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7" name="TextBox 27"/>
          <p:cNvSpPr txBox="1"/>
          <p:nvPr/>
        </p:nvSpPr>
        <p:spPr>
          <a:xfrm>
            <a:off x="6465600" y="1524279"/>
            <a:ext cx="2520349" cy="1272784"/>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305880" lvl="1" indent="-152940" algn="l">
              <a:lnSpc>
                <a:spcPts val="1983"/>
              </a:lnSpc>
              <a:buFont typeface="Arial"/>
              <a:buChar char="•"/>
            </a:pPr>
            <a:r>
              <a:rPr lang="en-US" sz="1417" b="1">
                <a:solidFill>
                  <a:srgbClr val="000000"/>
                </a:solidFill>
                <a:latin typeface="Poppins Bold"/>
                <a:ea typeface="Poppins Bold"/>
                <a:cs typeface="Poppins Bold"/>
                <a:sym typeface="Poppins Bold"/>
              </a:rPr>
              <a:t>Universal Access: Gondalas providing a mobility tool for young families, elderly people and the disabled.</a:t>
            </a:r>
          </a:p>
        </p:txBody>
      </p:sp>
      <p:sp>
        <p:nvSpPr>
          <p:cNvPr id="28" name="TextBox 28"/>
          <p:cNvSpPr txBox="1"/>
          <p:nvPr/>
        </p:nvSpPr>
        <p:spPr>
          <a:xfrm>
            <a:off x="6314966" y="4472035"/>
            <a:ext cx="4150325" cy="1184299"/>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0" lvl="0" indent="0" algn="l">
              <a:lnSpc>
                <a:spcPts val="4534"/>
              </a:lnSpc>
              <a:spcBef>
                <a:spcPct val="0"/>
              </a:spcBef>
            </a:pPr>
            <a:r>
              <a:rPr lang="en-US" sz="4534" b="1">
                <a:solidFill>
                  <a:srgbClr val="147138"/>
                </a:solidFill>
                <a:latin typeface="Agrandir Bold"/>
                <a:ea typeface="Agrandir Bold"/>
                <a:cs typeface="Agrandir Bold"/>
                <a:sym typeface="Agrandir Bold"/>
              </a:rPr>
              <a:t>Inclusivity &amp; Social Equilty </a:t>
            </a:r>
          </a:p>
        </p:txBody>
      </p:sp>
      <p:sp>
        <p:nvSpPr>
          <p:cNvPr id="29" name="TextBox 29"/>
          <p:cNvSpPr txBox="1"/>
          <p:nvPr/>
        </p:nvSpPr>
        <p:spPr>
          <a:xfrm>
            <a:off x="9381391" y="1545530"/>
            <a:ext cx="2447354" cy="1519682"/>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306593" lvl="1" indent="-153296" algn="l">
              <a:lnSpc>
                <a:spcPts val="1987"/>
              </a:lnSpc>
              <a:buFont typeface="Arial"/>
              <a:buChar char="•"/>
            </a:pPr>
            <a:r>
              <a:rPr lang="en-US" sz="1419" b="1">
                <a:solidFill>
                  <a:srgbClr val="000000"/>
                </a:solidFill>
                <a:latin typeface="Agrandir Bold"/>
                <a:ea typeface="Agrandir Bold"/>
                <a:cs typeface="Agrandir Bold"/>
                <a:sym typeface="Agrandir Bold"/>
              </a:rPr>
              <a:t>Community: 91% of the hill remains untouched. </a:t>
            </a:r>
          </a:p>
          <a:p>
            <a:pPr marL="306593" lvl="1" indent="-153296" algn="l">
              <a:lnSpc>
                <a:spcPts val="1987"/>
              </a:lnSpc>
              <a:buFont typeface="Arial"/>
              <a:buChar char="•"/>
            </a:pPr>
            <a:r>
              <a:rPr lang="en-US" sz="1419" b="1">
                <a:solidFill>
                  <a:srgbClr val="000000"/>
                </a:solidFill>
                <a:latin typeface="Agrandir Bold"/>
                <a:ea typeface="Agrandir Bold"/>
                <a:cs typeface="Agrandir Bold"/>
                <a:sym typeface="Agrandir Bold"/>
              </a:rPr>
              <a:t>Existing trails are maintained by the Skyline Development at there expense.</a:t>
            </a:r>
          </a:p>
        </p:txBody>
      </p:sp>
      <p:sp>
        <p:nvSpPr>
          <p:cNvPr id="30" name="TextBox 30"/>
          <p:cNvSpPr txBox="1"/>
          <p:nvPr/>
        </p:nvSpPr>
        <p:spPr>
          <a:xfrm>
            <a:off x="6387426" y="3523570"/>
            <a:ext cx="3316312" cy="1024382"/>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306593" lvl="1" indent="-153296" algn="l">
              <a:lnSpc>
                <a:spcPts val="1987"/>
              </a:lnSpc>
              <a:buFont typeface="Arial"/>
              <a:buChar char="•"/>
            </a:pPr>
            <a:r>
              <a:rPr lang="en-US" sz="1419" b="1">
                <a:solidFill>
                  <a:srgbClr val="000000"/>
                </a:solidFill>
                <a:latin typeface="Agrandir Bold"/>
                <a:ea typeface="Agrandir Bold"/>
                <a:cs typeface="Agrandir Bold"/>
                <a:sym typeface="Agrandir Bold"/>
              </a:rPr>
              <a:t>Local People: Recieve discounted annual passes(£20-£40) to ensure the space continues as a community asset.</a:t>
            </a:r>
          </a:p>
        </p:txBody>
      </p:sp>
      <p:sp>
        <p:nvSpPr>
          <p:cNvPr id="31" name="TextBox 30">
            <a:extLst>
              <a:ext uri="{FF2B5EF4-FFF2-40B4-BE49-F238E27FC236}">
                <a16:creationId xmlns:a16="http://schemas.microsoft.com/office/drawing/2014/main" id="{18C925A7-39EE-AD19-E189-E3EDB34CB32E}"/>
              </a:ext>
            </a:extLst>
          </p:cNvPr>
          <p:cNvSpPr txBox="1"/>
          <p:nvPr/>
        </p:nvSpPr>
        <p:spPr>
          <a:xfrm>
            <a:off x="1252391" y="1140436"/>
            <a:ext cx="3381646" cy="369332"/>
          </a:xfrm>
          <a:prstGeom prst="rect">
            <a:avLst/>
          </a:prstGeom>
          <a:noFill/>
        </p:spPr>
        <p:txBody>
          <a:bodyPr wrap="square" rtlCol="0">
            <a:spAutoFit/>
          </a:bodyPr>
          <a:lstStyle/>
          <a:p>
            <a:pPr algn="l"/>
            <a:r>
              <a:rPr lang="en-GB"/>
              <a:t>(Skyline,2017)</a:t>
            </a:r>
            <a:endParaRPr 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AFFD7"/>
        </a:solidFill>
        <a:effectLst/>
      </p:bgPr>
    </p:bg>
    <p:spTree>
      <p:nvGrpSpPr>
        <p:cNvPr id="1" name=""/>
        <p:cNvGrpSpPr/>
        <p:nvPr/>
      </p:nvGrpSpPr>
      <p:grpSpPr>
        <a:xfrm>
          <a:off x="0" y="0"/>
          <a:ext cx="0" cy="0"/>
          <a:chOff x="0" y="0"/>
          <a:chExt cx="0" cy="0"/>
        </a:xfrm>
      </p:grpSpPr>
      <p:sp>
        <p:nvSpPr>
          <p:cNvPr id="2" name="Freeform 2"/>
          <p:cNvSpPr/>
          <p:nvPr/>
        </p:nvSpPr>
        <p:spPr>
          <a:xfrm rot="-941065">
            <a:off x="-640460" y="3521090"/>
            <a:ext cx="4296268" cy="4070605"/>
          </a:xfrm>
          <a:custGeom>
            <a:avLst/>
            <a:gdLst/>
            <a:ahLst/>
            <a:cxnLst/>
            <a:rect l="l" t="t" r="r" b="b"/>
            <a:pathLst>
              <a:path w="6444402" h="6105908">
                <a:moveTo>
                  <a:pt x="0" y="0"/>
                </a:moveTo>
                <a:lnTo>
                  <a:pt x="6444401" y="0"/>
                </a:lnTo>
                <a:lnTo>
                  <a:pt x="6444401" y="6105908"/>
                </a:lnTo>
                <a:lnTo>
                  <a:pt x="0" y="6105908"/>
                </a:lnTo>
                <a:lnTo>
                  <a:pt x="0" y="0"/>
                </a:lnTo>
                <a:close/>
              </a:path>
            </a:pathLst>
          </a:custGeom>
          <a:blipFill>
            <a:blip r:embed="rId2">
              <a:alphaModFix amt="7999"/>
              <a:extLst>
                <a:ext uri="{96DAC541-7B7A-43D3-8B79-37D633B846F1}">
                  <asvg:svgBlip xmlns:asvg="http://schemas.microsoft.com/office/drawing/2016/SVG/main" r:embed="rId3"/>
                </a:ext>
              </a:extLst>
            </a:blip>
            <a:stretch>
              <a:fillRect/>
            </a:stretch>
          </a:blipFill>
          <a:ln cap="sq">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3" name="Freeform 3"/>
          <p:cNvSpPr/>
          <p:nvPr/>
        </p:nvSpPr>
        <p:spPr>
          <a:xfrm>
            <a:off x="8767561" y="-1238635"/>
            <a:ext cx="4343957" cy="4254785"/>
          </a:xfrm>
          <a:custGeom>
            <a:avLst/>
            <a:gdLst/>
            <a:ahLst/>
            <a:cxnLst/>
            <a:rect l="l" t="t" r="r" b="b"/>
            <a:pathLst>
              <a:path w="6515936" h="6382178">
                <a:moveTo>
                  <a:pt x="0" y="0"/>
                </a:moveTo>
                <a:lnTo>
                  <a:pt x="6515936" y="0"/>
                </a:lnTo>
                <a:lnTo>
                  <a:pt x="6515936" y="6382178"/>
                </a:lnTo>
                <a:lnTo>
                  <a:pt x="0" y="6382178"/>
                </a:lnTo>
                <a:lnTo>
                  <a:pt x="0" y="0"/>
                </a:lnTo>
                <a:close/>
              </a:path>
            </a:pathLst>
          </a:custGeom>
          <a:blipFill>
            <a:blip r:embed="rId4">
              <a:alphaModFix amt="7999"/>
              <a:extLst>
                <a:ext uri="{96DAC541-7B7A-43D3-8B79-37D633B846F1}">
                  <asvg:svgBlip xmlns:asvg="http://schemas.microsoft.com/office/drawing/2016/SVG/main" r:embed="rId5"/>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4" name="Group 4"/>
          <p:cNvGrpSpPr/>
          <p:nvPr/>
        </p:nvGrpSpPr>
        <p:grpSpPr>
          <a:xfrm>
            <a:off x="11763356" y="268026"/>
            <a:ext cx="857290" cy="6321949"/>
            <a:chOff x="0" y="0"/>
            <a:chExt cx="338682" cy="2497560"/>
          </a:xfrm>
        </p:grpSpPr>
        <p:sp>
          <p:nvSpPr>
            <p:cNvPr id="5" name="Freeform 5"/>
            <p:cNvSpPr/>
            <p:nvPr/>
          </p:nvSpPr>
          <p:spPr>
            <a:xfrm>
              <a:off x="0" y="0"/>
              <a:ext cx="338682" cy="2497560"/>
            </a:xfrm>
            <a:custGeom>
              <a:avLst/>
              <a:gdLst/>
              <a:ahLst/>
              <a:cxnLst/>
              <a:rect l="l" t="t" r="r" b="b"/>
              <a:pathLst>
                <a:path w="338682" h="2497560">
                  <a:moveTo>
                    <a:pt x="169341" y="0"/>
                  </a:moveTo>
                  <a:lnTo>
                    <a:pt x="169341" y="0"/>
                  </a:lnTo>
                  <a:cubicBezTo>
                    <a:pt x="262866" y="0"/>
                    <a:pt x="338682" y="75817"/>
                    <a:pt x="338682" y="169341"/>
                  </a:cubicBezTo>
                  <a:lnTo>
                    <a:pt x="338682" y="2328219"/>
                  </a:lnTo>
                  <a:cubicBezTo>
                    <a:pt x="338682" y="2421744"/>
                    <a:pt x="262866" y="2497560"/>
                    <a:pt x="169341" y="2497560"/>
                  </a:cubicBezTo>
                  <a:lnTo>
                    <a:pt x="169341" y="2497560"/>
                  </a:lnTo>
                  <a:cubicBezTo>
                    <a:pt x="75817" y="2497560"/>
                    <a:pt x="0" y="2421744"/>
                    <a:pt x="0" y="2328219"/>
                  </a:cubicBezTo>
                  <a:lnTo>
                    <a:pt x="0" y="169341"/>
                  </a:lnTo>
                  <a:cubicBezTo>
                    <a:pt x="0" y="75817"/>
                    <a:pt x="75817" y="0"/>
                    <a:pt x="169341" y="0"/>
                  </a:cubicBezTo>
                  <a:close/>
                </a:path>
              </a:pathLst>
            </a:custGeom>
            <a:solidFill>
              <a:srgbClr val="000000">
                <a:alpha val="0"/>
              </a:srgbClr>
            </a:solidFill>
            <a:ln w="38100" cap="rnd">
              <a:solidFill>
                <a:srgbClr val="147138"/>
              </a:solidFill>
              <a:prstDash val="solid"/>
              <a:round/>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6" name="TextBox 6"/>
            <p:cNvSpPr txBox="1"/>
            <p:nvPr/>
          </p:nvSpPr>
          <p:spPr>
            <a:xfrm>
              <a:off x="0" y="-85725"/>
              <a:ext cx="338682" cy="258328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7" name="Freeform 7"/>
          <p:cNvSpPr/>
          <p:nvPr/>
        </p:nvSpPr>
        <p:spPr>
          <a:xfrm>
            <a:off x="11506200" y="5297390"/>
            <a:ext cx="1277732" cy="1292585"/>
          </a:xfrm>
          <a:custGeom>
            <a:avLst/>
            <a:gdLst/>
            <a:ahLst/>
            <a:cxnLst/>
            <a:rect l="l" t="t" r="r" b="b"/>
            <a:pathLst>
              <a:path w="1916598" h="1938878">
                <a:moveTo>
                  <a:pt x="0" y="0"/>
                </a:moveTo>
                <a:lnTo>
                  <a:pt x="1916598" y="0"/>
                </a:lnTo>
                <a:lnTo>
                  <a:pt x="1916598" y="1938878"/>
                </a:lnTo>
                <a:lnTo>
                  <a:pt x="0" y="1938878"/>
                </a:lnTo>
                <a:lnTo>
                  <a:pt x="0" y="0"/>
                </a:lnTo>
                <a:close/>
              </a:path>
            </a:pathLst>
          </a:custGeom>
          <a:blipFill>
            <a:blip r:embed="rId6">
              <a:alphaModFix amt="18000"/>
              <a:extLst>
                <a:ext uri="{96DAC541-7B7A-43D3-8B79-37D633B846F1}">
                  <asvg:svgBlip xmlns:asvg="http://schemas.microsoft.com/office/drawing/2016/SVG/main" r:embed="rId7"/>
                </a:ext>
              </a:extLst>
            </a:blip>
            <a:stretch>
              <a:fillRect r="-26139" b="-25145"/>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8" name="Group 8"/>
          <p:cNvGrpSpPr/>
          <p:nvPr/>
        </p:nvGrpSpPr>
        <p:grpSpPr>
          <a:xfrm>
            <a:off x="6465600" y="1030900"/>
            <a:ext cx="429921" cy="429921"/>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0742A"/>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0" name="TextBox 10"/>
            <p:cNvSpPr txBox="1"/>
            <p:nvPr/>
          </p:nvSpPr>
          <p:spPr>
            <a:xfrm>
              <a:off x="76200" y="9525"/>
              <a:ext cx="660400" cy="727075"/>
            </a:xfrm>
            <a:prstGeom prst="rect">
              <a:avLst/>
            </a:prstGeom>
          </p:spPr>
          <p:txBody>
            <a:bodyPr lIns="21821" tIns="21821" rIns="21821" bIns="21821"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11" name="Freeform 11"/>
          <p:cNvSpPr/>
          <p:nvPr/>
        </p:nvSpPr>
        <p:spPr>
          <a:xfrm>
            <a:off x="6576103" y="1140436"/>
            <a:ext cx="208915" cy="208915"/>
          </a:xfrm>
          <a:custGeom>
            <a:avLst/>
            <a:gdLst/>
            <a:ahLst/>
            <a:cxnLst/>
            <a:rect l="l" t="t" r="r" b="b"/>
            <a:pathLst>
              <a:path w="313372" h="313372">
                <a:moveTo>
                  <a:pt x="0" y="0"/>
                </a:moveTo>
                <a:lnTo>
                  <a:pt x="313373" y="0"/>
                </a:lnTo>
                <a:lnTo>
                  <a:pt x="313373" y="313373"/>
                </a:lnTo>
                <a:lnTo>
                  <a:pt x="0" y="313373"/>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12" name="Group 12"/>
          <p:cNvGrpSpPr/>
          <p:nvPr/>
        </p:nvGrpSpPr>
        <p:grpSpPr>
          <a:xfrm>
            <a:off x="6465600" y="2779535"/>
            <a:ext cx="429921" cy="429921"/>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0742A"/>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4" name="TextBox 14"/>
            <p:cNvSpPr txBox="1"/>
            <p:nvPr/>
          </p:nvSpPr>
          <p:spPr>
            <a:xfrm>
              <a:off x="76200" y="9525"/>
              <a:ext cx="660400" cy="727075"/>
            </a:xfrm>
            <a:prstGeom prst="rect">
              <a:avLst/>
            </a:prstGeom>
          </p:spPr>
          <p:txBody>
            <a:bodyPr lIns="21821" tIns="21821" rIns="21821" bIns="21821"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15" name="Freeform 15"/>
          <p:cNvSpPr/>
          <p:nvPr/>
        </p:nvSpPr>
        <p:spPr>
          <a:xfrm>
            <a:off x="6576103" y="2890037"/>
            <a:ext cx="208915" cy="208915"/>
          </a:xfrm>
          <a:custGeom>
            <a:avLst/>
            <a:gdLst/>
            <a:ahLst/>
            <a:cxnLst/>
            <a:rect l="l" t="t" r="r" b="b"/>
            <a:pathLst>
              <a:path w="313372" h="313372">
                <a:moveTo>
                  <a:pt x="0" y="0"/>
                </a:moveTo>
                <a:lnTo>
                  <a:pt x="313373" y="0"/>
                </a:lnTo>
                <a:lnTo>
                  <a:pt x="313373" y="313373"/>
                </a:lnTo>
                <a:lnTo>
                  <a:pt x="0" y="313373"/>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6" name="Freeform 16"/>
          <p:cNvSpPr/>
          <p:nvPr/>
        </p:nvSpPr>
        <p:spPr>
          <a:xfrm>
            <a:off x="0" y="2676882"/>
            <a:ext cx="6247780" cy="4162705"/>
          </a:xfrm>
          <a:custGeom>
            <a:avLst/>
            <a:gdLst/>
            <a:ahLst/>
            <a:cxnLst/>
            <a:rect l="l" t="t" r="r" b="b"/>
            <a:pathLst>
              <a:path w="9371670" h="6244057">
                <a:moveTo>
                  <a:pt x="0" y="0"/>
                </a:moveTo>
                <a:lnTo>
                  <a:pt x="9371670" y="0"/>
                </a:lnTo>
                <a:lnTo>
                  <a:pt x="9371670" y="6244057"/>
                </a:lnTo>
                <a:lnTo>
                  <a:pt x="0" y="6244057"/>
                </a:lnTo>
                <a:lnTo>
                  <a:pt x="0" y="0"/>
                </a:lnTo>
                <a:close/>
              </a:path>
            </a:pathLst>
          </a:custGeom>
          <a:blipFill>
            <a:blip r:embed="rId10"/>
            <a:stretch>
              <a:fillRect l="-5773" r="-12674"/>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7" name="TextBox 17"/>
          <p:cNvSpPr txBox="1"/>
          <p:nvPr/>
        </p:nvSpPr>
        <p:spPr>
          <a:xfrm>
            <a:off x="685800" y="647700"/>
            <a:ext cx="4150325" cy="176138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0" lvl="0" indent="0" algn="l">
              <a:lnSpc>
                <a:spcPts val="4534"/>
              </a:lnSpc>
              <a:spcBef>
                <a:spcPct val="0"/>
              </a:spcBef>
            </a:pPr>
            <a:r>
              <a:rPr lang="en-US" sz="4534" b="1">
                <a:solidFill>
                  <a:srgbClr val="147138"/>
                </a:solidFill>
                <a:latin typeface="Agrandir Bold"/>
                <a:ea typeface="Agrandir Bold"/>
                <a:cs typeface="Agrandir Bold"/>
                <a:sym typeface="Agrandir Bold"/>
              </a:rPr>
              <a:t>Future Proofing the Community</a:t>
            </a:r>
          </a:p>
        </p:txBody>
      </p:sp>
      <p:sp>
        <p:nvSpPr>
          <p:cNvPr id="18" name="TextBox 18"/>
          <p:cNvSpPr txBox="1"/>
          <p:nvPr/>
        </p:nvSpPr>
        <p:spPr>
          <a:xfrm>
            <a:off x="6785018" y="1640853"/>
            <a:ext cx="3535165" cy="1272032"/>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306593" lvl="1" indent="-153296" algn="l">
              <a:lnSpc>
                <a:spcPts val="1987"/>
              </a:lnSpc>
              <a:buFont typeface="Arial"/>
              <a:buChar char="•"/>
            </a:pPr>
            <a:r>
              <a:rPr lang="en-US" sz="1419" b="1">
                <a:solidFill>
                  <a:srgbClr val="000000"/>
                </a:solidFill>
                <a:latin typeface="Agrandir Bold"/>
                <a:ea typeface="Agrandir Bold"/>
                <a:cs typeface="Agrandir Bold"/>
                <a:sym typeface="Agrandir Bold"/>
              </a:rPr>
              <a:t>Education Hub: The hill is a ‘living classroom’. Accessible for local schools and universities to use providing a space for anyone and everyone.</a:t>
            </a:r>
          </a:p>
        </p:txBody>
      </p:sp>
      <p:sp>
        <p:nvSpPr>
          <p:cNvPr id="19" name="TextBox 19"/>
          <p:cNvSpPr txBox="1"/>
          <p:nvPr/>
        </p:nvSpPr>
        <p:spPr>
          <a:xfrm>
            <a:off x="6785018" y="3359150"/>
            <a:ext cx="3105880" cy="1519682"/>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306593" lvl="1" indent="-153296" algn="l">
              <a:lnSpc>
                <a:spcPts val="1987"/>
              </a:lnSpc>
              <a:buFont typeface="Arial"/>
              <a:buChar char="•"/>
            </a:pPr>
            <a:r>
              <a:rPr lang="en-US" sz="1419" b="1">
                <a:solidFill>
                  <a:srgbClr val="000000"/>
                </a:solidFill>
                <a:latin typeface="Agrandir Bold"/>
                <a:ea typeface="Agrandir Bold"/>
                <a:cs typeface="Agrandir Bold"/>
                <a:sym typeface="Agrandir Bold"/>
              </a:rPr>
              <a:t>Skyline’s NZ “Care Teams” who lead local conservation and education projects- showing that community and sustainability share the same interests.</a:t>
            </a:r>
          </a:p>
        </p:txBody>
      </p:sp>
      <p:sp>
        <p:nvSpPr>
          <p:cNvPr id="20" name="Freeform 20"/>
          <p:cNvSpPr/>
          <p:nvPr/>
        </p:nvSpPr>
        <p:spPr>
          <a:xfrm rot="-2699999">
            <a:off x="-443922" y="-299507"/>
            <a:ext cx="4343957" cy="4254785"/>
          </a:xfrm>
          <a:custGeom>
            <a:avLst/>
            <a:gdLst/>
            <a:ahLst/>
            <a:cxnLst/>
            <a:rect l="l" t="t" r="r" b="b"/>
            <a:pathLst>
              <a:path w="6515936" h="6382178">
                <a:moveTo>
                  <a:pt x="0" y="0"/>
                </a:moveTo>
                <a:lnTo>
                  <a:pt x="6515937" y="0"/>
                </a:lnTo>
                <a:lnTo>
                  <a:pt x="6515937" y="6382179"/>
                </a:lnTo>
                <a:lnTo>
                  <a:pt x="0" y="6382179"/>
                </a:lnTo>
                <a:lnTo>
                  <a:pt x="0" y="0"/>
                </a:lnTo>
                <a:close/>
              </a:path>
            </a:pathLst>
          </a:custGeom>
          <a:blipFill>
            <a:blip r:embed="rId4">
              <a:alphaModFix amt="7999"/>
              <a:extLst>
                <a:ext uri="{96DAC541-7B7A-43D3-8B79-37D633B846F1}">
                  <asvg:svgBlip xmlns:asvg="http://schemas.microsoft.com/office/drawing/2016/SVG/main" r:embed="rId5"/>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1" name="Freeform 21"/>
          <p:cNvSpPr/>
          <p:nvPr/>
        </p:nvSpPr>
        <p:spPr>
          <a:xfrm>
            <a:off x="6576103" y="4549319"/>
            <a:ext cx="208915" cy="208915"/>
          </a:xfrm>
          <a:custGeom>
            <a:avLst/>
            <a:gdLst/>
            <a:ahLst/>
            <a:cxnLst/>
            <a:rect l="l" t="t" r="r" b="b"/>
            <a:pathLst>
              <a:path w="313372" h="313372">
                <a:moveTo>
                  <a:pt x="0" y="0"/>
                </a:moveTo>
                <a:lnTo>
                  <a:pt x="313373" y="0"/>
                </a:lnTo>
                <a:lnTo>
                  <a:pt x="313373" y="313373"/>
                </a:lnTo>
                <a:lnTo>
                  <a:pt x="0" y="313373"/>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22" name="Group 22"/>
          <p:cNvGrpSpPr/>
          <p:nvPr/>
        </p:nvGrpSpPr>
        <p:grpSpPr>
          <a:xfrm>
            <a:off x="6465600" y="4605782"/>
            <a:ext cx="429921" cy="429921"/>
            <a:chOff x="0" y="0"/>
            <a:chExt cx="812800" cy="812800"/>
          </a:xfrm>
        </p:grpSpPr>
        <p:sp>
          <p:nvSpPr>
            <p:cNvPr id="23" name="Freeform 2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0742A"/>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4" name="TextBox 24"/>
            <p:cNvSpPr txBox="1"/>
            <p:nvPr/>
          </p:nvSpPr>
          <p:spPr>
            <a:xfrm>
              <a:off x="76200" y="9525"/>
              <a:ext cx="660400" cy="727075"/>
            </a:xfrm>
            <a:prstGeom prst="rect">
              <a:avLst/>
            </a:prstGeom>
          </p:spPr>
          <p:txBody>
            <a:bodyPr lIns="21821" tIns="21821" rIns="21821" bIns="21821"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25" name="Freeform 25"/>
          <p:cNvSpPr/>
          <p:nvPr/>
        </p:nvSpPr>
        <p:spPr>
          <a:xfrm>
            <a:off x="6576103" y="4716285"/>
            <a:ext cx="208915" cy="208915"/>
          </a:xfrm>
          <a:custGeom>
            <a:avLst/>
            <a:gdLst/>
            <a:ahLst/>
            <a:cxnLst/>
            <a:rect l="l" t="t" r="r" b="b"/>
            <a:pathLst>
              <a:path w="313372" h="313372">
                <a:moveTo>
                  <a:pt x="0" y="0"/>
                </a:moveTo>
                <a:lnTo>
                  <a:pt x="313373" y="0"/>
                </a:lnTo>
                <a:lnTo>
                  <a:pt x="313373" y="313372"/>
                </a:lnTo>
                <a:lnTo>
                  <a:pt x="0" y="313372"/>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6" name="TextBox 26"/>
          <p:cNvSpPr txBox="1"/>
          <p:nvPr/>
        </p:nvSpPr>
        <p:spPr>
          <a:xfrm>
            <a:off x="6895521" y="5133102"/>
            <a:ext cx="2995377" cy="1519682"/>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987"/>
              </a:lnSpc>
            </a:pPr>
            <a:r>
              <a:rPr lang="en-US" sz="1419" b="1">
                <a:solidFill>
                  <a:srgbClr val="000000"/>
                </a:solidFill>
                <a:latin typeface="Agrandir Bold"/>
                <a:ea typeface="Agrandir Bold"/>
                <a:cs typeface="Agrandir Bold"/>
                <a:sym typeface="Agrandir Bold"/>
              </a:rPr>
              <a:t>To conclude:</a:t>
            </a:r>
          </a:p>
          <a:p>
            <a:pPr algn="ctr">
              <a:lnSpc>
                <a:spcPts val="1987"/>
              </a:lnSpc>
            </a:pPr>
            <a:endParaRPr lang="en-US" sz="1419" b="1">
              <a:solidFill>
                <a:srgbClr val="000000"/>
              </a:solidFill>
              <a:latin typeface="Agrandir Bold"/>
              <a:ea typeface="Agrandir Bold"/>
              <a:cs typeface="Agrandir Bold"/>
              <a:sym typeface="Agrandir Bold"/>
            </a:endParaRPr>
          </a:p>
          <a:p>
            <a:pPr marL="306593" lvl="1" indent="-153296" algn="l">
              <a:lnSpc>
                <a:spcPts val="1987"/>
              </a:lnSpc>
              <a:buFont typeface="Arial"/>
              <a:buChar char="•"/>
            </a:pPr>
            <a:r>
              <a:rPr lang="en-US" sz="1419" b="1">
                <a:solidFill>
                  <a:srgbClr val="000000"/>
                </a:solidFill>
                <a:latin typeface="Agrandir Bold"/>
                <a:ea typeface="Agrandir Bold"/>
                <a:cs typeface="Agrandir Bold"/>
                <a:sym typeface="Agrandir Bold"/>
              </a:rPr>
              <a:t>Swansea deserves the recognition for it’s history and community pride resulting in a brighter future.</a:t>
            </a:r>
          </a:p>
        </p:txBody>
      </p:sp>
      <p:sp>
        <p:nvSpPr>
          <p:cNvPr id="27" name="TextBox 26">
            <a:extLst>
              <a:ext uri="{FF2B5EF4-FFF2-40B4-BE49-F238E27FC236}">
                <a16:creationId xmlns:a16="http://schemas.microsoft.com/office/drawing/2014/main" id="{347A0450-F8AB-7073-A409-4DA54D41BFAD}"/>
              </a:ext>
            </a:extLst>
          </p:cNvPr>
          <p:cNvSpPr txBox="1"/>
          <p:nvPr/>
        </p:nvSpPr>
        <p:spPr>
          <a:xfrm>
            <a:off x="-40305" y="2620468"/>
            <a:ext cx="2912823" cy="369332"/>
          </a:xfrm>
          <a:prstGeom prst="rect">
            <a:avLst/>
          </a:prstGeom>
          <a:noFill/>
        </p:spPr>
        <p:txBody>
          <a:bodyPr wrap="square" rtlCol="0">
            <a:spAutoFit/>
          </a:bodyPr>
          <a:lstStyle/>
          <a:p>
            <a:pPr algn="l"/>
            <a:r>
              <a:rPr lang="en-GB"/>
              <a:t>(Harry, 2023)</a:t>
            </a:r>
            <a:endParaRPr lang="en-US"/>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AFFD7"/>
        </a:solidFill>
        <a:effectLst/>
      </p:bgPr>
    </p:bg>
    <p:spTree>
      <p:nvGrpSpPr>
        <p:cNvPr id="1" name=""/>
        <p:cNvGrpSpPr/>
        <p:nvPr/>
      </p:nvGrpSpPr>
      <p:grpSpPr>
        <a:xfrm>
          <a:off x="0" y="0"/>
          <a:ext cx="0" cy="0"/>
          <a:chOff x="0" y="0"/>
          <a:chExt cx="0" cy="0"/>
        </a:xfrm>
      </p:grpSpPr>
      <p:sp>
        <p:nvSpPr>
          <p:cNvPr id="2" name="TextBox 2"/>
          <p:cNvSpPr txBox="1"/>
          <p:nvPr/>
        </p:nvSpPr>
        <p:spPr>
          <a:xfrm>
            <a:off x="1498619" y="1720763"/>
            <a:ext cx="6350" cy="214207"/>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spcBef>
                <a:spcPct val="0"/>
              </a:spcBef>
            </a:pPr>
            <a:endParaRPr sz="800"/>
          </a:p>
        </p:txBody>
      </p:sp>
      <p:sp>
        <p:nvSpPr>
          <p:cNvPr id="3" name="TextBox 3"/>
          <p:cNvSpPr txBox="1"/>
          <p:nvPr/>
        </p:nvSpPr>
        <p:spPr>
          <a:xfrm>
            <a:off x="685800" y="647700"/>
            <a:ext cx="4150325" cy="586314"/>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0" lvl="0" indent="0" algn="l">
              <a:lnSpc>
                <a:spcPts val="4534"/>
              </a:lnSpc>
              <a:spcBef>
                <a:spcPct val="0"/>
              </a:spcBef>
            </a:pPr>
            <a:r>
              <a:rPr lang="en-US" sz="4534" b="1">
                <a:solidFill>
                  <a:srgbClr val="147138"/>
                </a:solidFill>
                <a:latin typeface="Agrandir Bold"/>
                <a:ea typeface="Agrandir Bold"/>
                <a:cs typeface="Agrandir Bold"/>
                <a:sym typeface="Agrandir Bold"/>
              </a:rPr>
              <a:t>References</a:t>
            </a:r>
          </a:p>
        </p:txBody>
      </p:sp>
      <p:sp>
        <p:nvSpPr>
          <p:cNvPr id="4" name="TextBox 4"/>
          <p:cNvSpPr txBox="1"/>
          <p:nvPr/>
        </p:nvSpPr>
        <p:spPr>
          <a:xfrm>
            <a:off x="1495444" y="1563706"/>
            <a:ext cx="6350" cy="214207"/>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spcBef>
                <a:spcPct val="0"/>
              </a:spcBef>
            </a:pPr>
            <a:endParaRPr sz="800"/>
          </a:p>
        </p:txBody>
      </p:sp>
      <p:sp>
        <p:nvSpPr>
          <p:cNvPr id="5" name="TextBox 5"/>
          <p:cNvSpPr txBox="1"/>
          <p:nvPr/>
        </p:nvSpPr>
        <p:spPr>
          <a:xfrm>
            <a:off x="395486" y="1722707"/>
            <a:ext cx="11406557" cy="374103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574"/>
              </a:lnSpc>
              <a:spcBef>
                <a:spcPct val="0"/>
              </a:spcBef>
            </a:pPr>
            <a:endParaRPr sz="800"/>
          </a:p>
          <a:p>
            <a:pPr algn="ctr">
              <a:lnSpc>
                <a:spcPts val="1574"/>
              </a:lnSpc>
              <a:spcBef>
                <a:spcPct val="0"/>
              </a:spcBef>
            </a:pPr>
            <a:r>
              <a:rPr lang="en-US" sz="1124">
                <a:solidFill>
                  <a:srgbClr val="000000"/>
                </a:solidFill>
                <a:latin typeface="Agrandir"/>
                <a:ea typeface="Agrandir"/>
                <a:cs typeface="Agrandir"/>
                <a:sym typeface="Agrandir"/>
              </a:rPr>
              <a:t>Roxburgh, T (2019) </a:t>
            </a:r>
            <a:r>
              <a:rPr lang="en-US" sz="1124" i="1">
                <a:solidFill>
                  <a:srgbClr val="000000"/>
                </a:solidFill>
                <a:latin typeface="Agrandir Italics"/>
                <a:ea typeface="Agrandir Italics"/>
                <a:cs typeface="Agrandir Italics"/>
                <a:sym typeface="Agrandir Italics"/>
              </a:rPr>
              <a:t>Approval given for Skyline Enterprises’ redevelopment </a:t>
            </a:r>
            <a:r>
              <a:rPr lang="en-US" sz="1124">
                <a:solidFill>
                  <a:srgbClr val="000000"/>
                </a:solidFill>
                <a:latin typeface="Agrandir"/>
                <a:ea typeface="Agrandir"/>
                <a:cs typeface="Agrandir"/>
                <a:sym typeface="Agrandir"/>
              </a:rPr>
              <a:t> Otago Daily Times Online News (Available at: https://www.odt.co.nz/regions/queenstown/approval-given-skyline-enterprises-redevelopment [Accessed 11 Jan 2026])</a:t>
            </a:r>
          </a:p>
          <a:p>
            <a:pPr algn="ctr">
              <a:lnSpc>
                <a:spcPts val="1574"/>
              </a:lnSpc>
              <a:spcBef>
                <a:spcPct val="0"/>
              </a:spcBef>
            </a:pPr>
            <a:endParaRPr lang="en-US" sz="1124">
              <a:solidFill>
                <a:srgbClr val="000000"/>
              </a:solidFill>
              <a:latin typeface="Agrandir"/>
              <a:ea typeface="Agrandir"/>
              <a:cs typeface="Agrandir"/>
              <a:sym typeface="Agrandir"/>
            </a:endParaRPr>
          </a:p>
          <a:p>
            <a:pPr algn="ctr">
              <a:lnSpc>
                <a:spcPts val="1574"/>
              </a:lnSpc>
              <a:spcBef>
                <a:spcPct val="0"/>
              </a:spcBef>
            </a:pPr>
            <a:r>
              <a:rPr lang="en-US" sz="1124">
                <a:solidFill>
                  <a:srgbClr val="000000"/>
                </a:solidFill>
                <a:latin typeface="Agrandir"/>
                <a:ea typeface="Agrandir"/>
                <a:cs typeface="Agrandir"/>
                <a:sym typeface="Agrandir"/>
              </a:rPr>
              <a:t>Skyline (2017a) </a:t>
            </a:r>
            <a:r>
              <a:rPr lang="en-US" sz="1124" i="1">
                <a:solidFill>
                  <a:srgbClr val="000000"/>
                </a:solidFill>
                <a:latin typeface="Agrandir Italics"/>
                <a:ea typeface="Agrandir Italics"/>
                <a:cs typeface="Agrandir Italics"/>
                <a:sym typeface="Agrandir Italics"/>
              </a:rPr>
              <a:t>Skyline Queenstown Community Initiatives | Local Support </a:t>
            </a:r>
            <a:r>
              <a:rPr lang="en-US" sz="1124">
                <a:solidFill>
                  <a:srgbClr val="000000"/>
                </a:solidFill>
                <a:latin typeface="Agrandir"/>
                <a:ea typeface="Agrandir"/>
                <a:cs typeface="Agrandir"/>
                <a:sym typeface="Agrandir"/>
              </a:rPr>
              <a:t>Community</a:t>
            </a:r>
            <a:r>
              <a:rPr lang="en-US" sz="1124" i="1">
                <a:solidFill>
                  <a:srgbClr val="000000"/>
                </a:solidFill>
                <a:latin typeface="Agrandir Italics"/>
                <a:ea typeface="Agrandir Italics"/>
                <a:cs typeface="Agrandir Italics"/>
                <a:sym typeface="Agrandir Italics"/>
              </a:rPr>
              <a:t> </a:t>
            </a:r>
            <a:r>
              <a:rPr lang="en-US" sz="1124">
                <a:solidFill>
                  <a:srgbClr val="000000"/>
                </a:solidFill>
                <a:latin typeface="Agrandir"/>
                <a:ea typeface="Agrandir"/>
                <a:cs typeface="Agrandir"/>
                <a:sym typeface="Agrandir"/>
              </a:rPr>
              <a:t>(Available at: https://queenstown.skyline.co.nz/about-us/community/ [Accessed 11 Jan2026])</a:t>
            </a:r>
          </a:p>
          <a:p>
            <a:pPr algn="ctr">
              <a:lnSpc>
                <a:spcPts val="1574"/>
              </a:lnSpc>
              <a:spcBef>
                <a:spcPct val="0"/>
              </a:spcBef>
            </a:pPr>
            <a:endParaRPr lang="en-US" sz="1124">
              <a:solidFill>
                <a:srgbClr val="000000"/>
              </a:solidFill>
              <a:latin typeface="Agrandir"/>
              <a:ea typeface="Agrandir"/>
              <a:cs typeface="Agrandir"/>
              <a:sym typeface="Agrandir"/>
            </a:endParaRPr>
          </a:p>
          <a:p>
            <a:pPr algn="ctr">
              <a:lnSpc>
                <a:spcPts val="1574"/>
              </a:lnSpc>
              <a:spcBef>
                <a:spcPct val="0"/>
              </a:spcBef>
            </a:pPr>
            <a:r>
              <a:rPr lang="en-US" sz="1124">
                <a:solidFill>
                  <a:srgbClr val="000000"/>
                </a:solidFill>
                <a:latin typeface="Agrandir"/>
                <a:ea typeface="Agrandir"/>
                <a:cs typeface="Agrandir"/>
                <a:sym typeface="Agrandir"/>
              </a:rPr>
              <a:t>Skyline (2017b)</a:t>
            </a:r>
            <a:r>
              <a:rPr lang="en-US" sz="1124" i="1">
                <a:solidFill>
                  <a:srgbClr val="000000"/>
                </a:solidFill>
                <a:latin typeface="Agrandir Italics"/>
                <a:ea typeface="Agrandir Italics"/>
                <a:cs typeface="Agrandir Italics"/>
                <a:sym typeface="Agrandir Italics"/>
              </a:rPr>
              <a:t>Skyline Rotorua Twilight Luge | Rotorua’s Night-Time Adventure </a:t>
            </a:r>
            <a:r>
              <a:rPr lang="en-US" sz="1124">
                <a:solidFill>
                  <a:srgbClr val="000000"/>
                </a:solidFill>
                <a:latin typeface="Agrandir"/>
                <a:ea typeface="Agrandir"/>
                <a:cs typeface="Agrandir"/>
                <a:sym typeface="Agrandir"/>
              </a:rPr>
              <a:t>Twilight Luge</a:t>
            </a:r>
            <a:r>
              <a:rPr lang="en-US" sz="1124" i="1">
                <a:solidFill>
                  <a:srgbClr val="000000"/>
                </a:solidFill>
                <a:latin typeface="Agrandir Italics"/>
                <a:ea typeface="Agrandir Italics"/>
                <a:cs typeface="Agrandir Italics"/>
                <a:sym typeface="Agrandir Italics"/>
              </a:rPr>
              <a:t> </a:t>
            </a:r>
            <a:r>
              <a:rPr lang="en-US" sz="1124">
                <a:solidFill>
                  <a:srgbClr val="000000"/>
                </a:solidFill>
                <a:latin typeface="Agrandir"/>
                <a:ea typeface="Agrandir"/>
                <a:cs typeface="Agrandir"/>
                <a:sym typeface="Agrandir"/>
              </a:rPr>
              <a:t>(Available at: https://rotorua.skyline.co.nz/things-to-do/luge-rotorua/twilight-luge/ [Accessed 11 Jan 2026])</a:t>
            </a:r>
          </a:p>
          <a:p>
            <a:pPr algn="ctr">
              <a:lnSpc>
                <a:spcPts val="1574"/>
              </a:lnSpc>
              <a:spcBef>
                <a:spcPct val="0"/>
              </a:spcBef>
            </a:pPr>
            <a:endParaRPr lang="en-US" sz="1124">
              <a:solidFill>
                <a:srgbClr val="000000"/>
              </a:solidFill>
              <a:latin typeface="Agrandir"/>
              <a:ea typeface="Agrandir"/>
              <a:cs typeface="Agrandir"/>
              <a:sym typeface="Agrandir"/>
            </a:endParaRPr>
          </a:p>
          <a:p>
            <a:pPr algn="ctr">
              <a:lnSpc>
                <a:spcPts val="1574"/>
              </a:lnSpc>
              <a:spcBef>
                <a:spcPct val="0"/>
              </a:spcBef>
            </a:pPr>
            <a:r>
              <a:rPr lang="en-US" sz="1124">
                <a:solidFill>
                  <a:srgbClr val="000000"/>
                </a:solidFill>
                <a:latin typeface="Agrandir"/>
                <a:ea typeface="Agrandir"/>
                <a:cs typeface="Agrandir"/>
                <a:sym typeface="Agrandir"/>
              </a:rPr>
              <a:t>Skyline (2017c)</a:t>
            </a:r>
            <a:r>
              <a:rPr lang="en-US" sz="1124" i="1">
                <a:solidFill>
                  <a:srgbClr val="000000"/>
                </a:solidFill>
                <a:latin typeface="Agrandir Italics"/>
                <a:ea typeface="Agrandir Italics"/>
                <a:cs typeface="Agrandir Italics"/>
                <a:sym typeface="Agrandir Italics"/>
              </a:rPr>
              <a:t>Skyline Swansea | Kilvey Hill Wales</a:t>
            </a:r>
            <a:r>
              <a:rPr lang="en-US" sz="1124">
                <a:solidFill>
                  <a:srgbClr val="000000"/>
                </a:solidFill>
                <a:latin typeface="Agrandir"/>
                <a:ea typeface="Agrandir"/>
                <a:cs typeface="Agrandir"/>
                <a:sym typeface="Agrandir"/>
              </a:rPr>
              <a:t>] </a:t>
            </a:r>
            <a:r>
              <a:rPr lang="en-US" sz="1124" i="1">
                <a:solidFill>
                  <a:srgbClr val="000000"/>
                </a:solidFill>
                <a:latin typeface="Agrandir Italics"/>
                <a:ea typeface="Agrandir Italics"/>
                <a:cs typeface="Agrandir Italics"/>
                <a:sym typeface="Agrandir Italics"/>
              </a:rPr>
              <a:t>Home</a:t>
            </a:r>
            <a:r>
              <a:rPr lang="en-US" sz="1124">
                <a:solidFill>
                  <a:srgbClr val="000000"/>
                </a:solidFill>
                <a:latin typeface="Agrandir"/>
                <a:ea typeface="Agrandir"/>
                <a:cs typeface="Agrandir"/>
                <a:sym typeface="Agrandir"/>
              </a:rPr>
              <a:t>. Available at: https://skylineswansea.co.uk/ [Accessed 9 Jan. 2026].</a:t>
            </a:r>
          </a:p>
          <a:p>
            <a:pPr algn="ctr">
              <a:lnSpc>
                <a:spcPts val="1574"/>
              </a:lnSpc>
              <a:spcBef>
                <a:spcPct val="0"/>
              </a:spcBef>
            </a:pPr>
            <a:endParaRPr lang="en-US" sz="1124">
              <a:solidFill>
                <a:srgbClr val="000000"/>
              </a:solidFill>
              <a:latin typeface="Agrandir"/>
              <a:ea typeface="Agrandir"/>
              <a:cs typeface="Agrandir"/>
              <a:sym typeface="Agrandir"/>
            </a:endParaRPr>
          </a:p>
          <a:p>
            <a:pPr algn="ctr">
              <a:lnSpc>
                <a:spcPts val="1574"/>
              </a:lnSpc>
              <a:spcBef>
                <a:spcPct val="0"/>
              </a:spcBef>
            </a:pPr>
            <a:r>
              <a:rPr lang="en-US" sz="1124">
                <a:solidFill>
                  <a:srgbClr val="000000"/>
                </a:solidFill>
                <a:latin typeface="Agrandir"/>
                <a:ea typeface="Agrandir"/>
                <a:cs typeface="Agrandir"/>
                <a:sym typeface="Agrandir"/>
              </a:rPr>
              <a:t>Stainton, H (2023)</a:t>
            </a:r>
            <a:r>
              <a:rPr lang="en-US" sz="1124" i="1">
                <a:solidFill>
                  <a:srgbClr val="000000"/>
                </a:solidFill>
                <a:latin typeface="Agrandir Italics"/>
                <a:ea typeface="Agrandir Italics"/>
                <a:cs typeface="Agrandir Italics"/>
                <a:sym typeface="Agrandir Italics"/>
              </a:rPr>
              <a:t>Butler’s Tourism Area Life Cycle Model: A simple explanation </a:t>
            </a:r>
            <a:r>
              <a:rPr lang="en-US" sz="1124">
                <a:solidFill>
                  <a:srgbClr val="000000"/>
                </a:solidFill>
                <a:latin typeface="Agrandir"/>
                <a:ea typeface="Agrandir"/>
                <a:cs typeface="Agrandir"/>
                <a:sym typeface="Agrandir"/>
              </a:rPr>
              <a:t>Tourism Teacher (Available at: https://tourismteacher.com/butlers-tourism-area-life-cycle-model/ [Accessed 7 Jan 2026])</a:t>
            </a:r>
          </a:p>
          <a:p>
            <a:pPr algn="ctr">
              <a:lnSpc>
                <a:spcPts val="1574"/>
              </a:lnSpc>
              <a:spcBef>
                <a:spcPct val="0"/>
              </a:spcBef>
            </a:pPr>
            <a:endParaRPr lang="en-US" sz="1124">
              <a:solidFill>
                <a:srgbClr val="000000"/>
              </a:solidFill>
              <a:latin typeface="Agrandir"/>
              <a:ea typeface="Agrandir"/>
              <a:cs typeface="Agrandir"/>
              <a:sym typeface="Agrandir"/>
            </a:endParaRPr>
          </a:p>
          <a:p>
            <a:pPr algn="ctr">
              <a:lnSpc>
                <a:spcPts val="1574"/>
              </a:lnSpc>
              <a:spcBef>
                <a:spcPct val="0"/>
              </a:spcBef>
            </a:pPr>
            <a:r>
              <a:rPr lang="en-US" sz="1124">
                <a:solidFill>
                  <a:srgbClr val="000000"/>
                </a:solidFill>
                <a:latin typeface="Agrandir"/>
                <a:ea typeface="Agrandir"/>
                <a:cs typeface="Agrandir"/>
                <a:sym typeface="Agrandir"/>
              </a:rPr>
              <a:t>Swansea  Council (n.d.) </a:t>
            </a:r>
            <a:r>
              <a:rPr lang="en-US" sz="1124" i="1">
                <a:solidFill>
                  <a:srgbClr val="000000"/>
                </a:solidFill>
                <a:latin typeface="Agrandir Italics"/>
                <a:ea typeface="Agrandir Italics"/>
                <a:cs typeface="Agrandir Italics"/>
                <a:sym typeface="Agrandir Italics"/>
              </a:rPr>
              <a:t>Kilvey Hill (</a:t>
            </a:r>
            <a:r>
              <a:rPr lang="en-US" sz="1124">
                <a:solidFill>
                  <a:srgbClr val="000000"/>
                </a:solidFill>
                <a:latin typeface="Agrandir"/>
                <a:ea typeface="Agrandir"/>
                <a:cs typeface="Agrandir"/>
                <a:sym typeface="Agrandir"/>
              </a:rPr>
              <a:t>Available at: https://www.swansea.gov.uk/article/6855/Kilvey-Hill [Accessed 7 Jan. 2026])</a:t>
            </a:r>
          </a:p>
          <a:p>
            <a:pPr algn="ctr">
              <a:lnSpc>
                <a:spcPts val="1574"/>
              </a:lnSpc>
              <a:spcBef>
                <a:spcPct val="0"/>
              </a:spcBef>
            </a:pPr>
            <a:endParaRPr lang="en-US" sz="1124">
              <a:solidFill>
                <a:srgbClr val="000000"/>
              </a:solidFill>
              <a:latin typeface="Agrandir"/>
              <a:ea typeface="Agrandir"/>
              <a:cs typeface="Agrandir"/>
              <a:sym typeface="Agrandir"/>
            </a:endParaRPr>
          </a:p>
          <a:p>
            <a:pPr algn="ctr">
              <a:lnSpc>
                <a:spcPts val="1574"/>
              </a:lnSpc>
              <a:spcBef>
                <a:spcPct val="0"/>
              </a:spcBef>
            </a:pPr>
            <a:r>
              <a:rPr lang="en-US" sz="1124">
                <a:solidFill>
                  <a:srgbClr val="000000"/>
                </a:solidFill>
                <a:latin typeface="Agrandir"/>
                <a:ea typeface="Agrandir"/>
                <a:cs typeface="Agrandir"/>
                <a:sym typeface="Agrandir"/>
              </a:rPr>
              <a:t>Tourism Teacher (2022). </a:t>
            </a:r>
            <a:r>
              <a:rPr lang="en-US" sz="1124" i="1">
                <a:solidFill>
                  <a:srgbClr val="000000"/>
                </a:solidFill>
                <a:latin typeface="Agrandir Italics"/>
                <a:ea typeface="Agrandir Italics"/>
                <a:cs typeface="Agrandir Italics"/>
                <a:sym typeface="Agrandir Italics"/>
              </a:rPr>
              <a:t>What Is Doxey’s Irritation Index and How Does It work? - Tourism Teacher</a:t>
            </a:r>
            <a:r>
              <a:rPr lang="en-US" sz="1124">
                <a:solidFill>
                  <a:srgbClr val="000000"/>
                </a:solidFill>
                <a:latin typeface="Agrandir"/>
                <a:ea typeface="Agrandir"/>
                <a:cs typeface="Agrandir"/>
                <a:sym typeface="Agrandir"/>
              </a:rPr>
              <a:t> tourismteacher.com (Available at: https://tourismteacher.com/doxeys-irritation-index/ [Accessed 9 Jan 2026])</a:t>
            </a:r>
          </a:p>
        </p:txBody>
      </p:sp>
    </p:spTree>
    <p:extLst>
      <p:ext uri="{BB962C8B-B14F-4D97-AF65-F5344CB8AC3E}">
        <p14:creationId xmlns:p14="http://schemas.microsoft.com/office/powerpoint/2010/main" val="37036783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8">
            <a:extLst>
              <a:ext uri="{FF2B5EF4-FFF2-40B4-BE49-F238E27FC236}">
                <a16:creationId xmlns:a16="http://schemas.microsoft.com/office/drawing/2014/main" id="{A7BE12AD-D808-BDE0-3EB8-5BC50B1D8474}"/>
              </a:ext>
            </a:extLst>
          </p:cNvPr>
          <p:cNvSpPr>
            <a:spLocks noGrp="1"/>
          </p:cNvSpPr>
          <p:nvPr>
            <p:ph type="title"/>
          </p:nvPr>
        </p:nvSpPr>
        <p:spPr>
          <a:xfrm>
            <a:off x="386367" y="347730"/>
            <a:ext cx="7534656" cy="914400"/>
          </a:xfrm>
        </p:spPr>
        <p:txBody>
          <a:bodyPr anchor="b">
            <a:normAutofit/>
          </a:bodyPr>
          <a:lstStyle/>
          <a:p>
            <a:r>
              <a:rPr lang="en-US" b="1">
                <a:latin typeface="Baskerville Old Face" panose="02020602080505020303" pitchFamily="18" charset="0"/>
              </a:rPr>
              <a:t>Negative community impacts</a:t>
            </a:r>
          </a:p>
        </p:txBody>
      </p:sp>
      <p:sp>
        <p:nvSpPr>
          <p:cNvPr id="8" name="Content Placeholder 7">
            <a:extLst>
              <a:ext uri="{FF2B5EF4-FFF2-40B4-BE49-F238E27FC236}">
                <a16:creationId xmlns:a16="http://schemas.microsoft.com/office/drawing/2014/main" id="{BCFDA37B-399A-B9F0-7A7D-2A891EB7FFA6}"/>
              </a:ext>
            </a:extLst>
          </p:cNvPr>
          <p:cNvSpPr>
            <a:spLocks noGrp="1"/>
          </p:cNvSpPr>
          <p:nvPr>
            <p:ph sz="quarter" idx="12"/>
          </p:nvPr>
        </p:nvSpPr>
        <p:spPr>
          <a:xfrm>
            <a:off x="449300" y="1710708"/>
            <a:ext cx="7471723" cy="4799562"/>
          </a:xfrm>
        </p:spPr>
        <p:txBody>
          <a:bodyPr>
            <a:normAutofit/>
          </a:bodyPr>
          <a:lstStyle/>
          <a:p>
            <a:pPr marL="342900" indent="-342900">
              <a:buFont typeface="Arial" panose="020B0604020202020204" pitchFamily="34" charset="0"/>
              <a:buChar char="•"/>
            </a:pPr>
            <a:r>
              <a:rPr lang="en-US"/>
              <a:t>478 jobs in construction  – contributing to noise pollution – interfering with visitors and wildlife</a:t>
            </a:r>
          </a:p>
          <a:p>
            <a:r>
              <a:rPr lang="en-US"/>
              <a:t>: increase stress and anxiety among locals and wildlife (higher stress levels were found in noisy urban settings: the royal society)</a:t>
            </a:r>
          </a:p>
          <a:p>
            <a:r>
              <a:rPr lang="en-US"/>
              <a:t>: disruptions to local businesses and travel in the area</a:t>
            </a:r>
          </a:p>
          <a:p>
            <a:r>
              <a:rPr lang="en-US"/>
              <a:t>: risk of hearing loss </a:t>
            </a:r>
          </a:p>
          <a:p>
            <a:pPr marL="342900" indent="-342900">
              <a:buFont typeface="Arial" panose="020B0604020202020204" pitchFamily="34" charset="0"/>
              <a:buChar char="•"/>
            </a:pPr>
            <a:r>
              <a:rPr lang="en-US"/>
              <a:t>“Current trails will be unaffected, maintain free and public” (Skyline) – No acknowledgement of existing informal paths which cross the development area – Trails are affected, disrupting regular routines, dog walkers, horse riders, etc. </a:t>
            </a:r>
          </a:p>
          <a:p>
            <a:pPr marL="342900" indent="-342900">
              <a:buFont typeface="Arial" panose="020B0604020202020204" pitchFamily="34" charset="0"/>
              <a:buChar char="•"/>
            </a:pPr>
            <a:r>
              <a:rPr lang="en-US"/>
              <a:t>60 local communities regularly use the hill – rest of Swansea do not – Skyline offering discounted tickets – they have no interest in even visiting it </a:t>
            </a:r>
          </a:p>
        </p:txBody>
      </p:sp>
      <p:pic>
        <p:nvPicPr>
          <p:cNvPr id="5" name="Picture 4">
            <a:extLst>
              <a:ext uri="{FF2B5EF4-FFF2-40B4-BE49-F238E27FC236}">
                <a16:creationId xmlns:a16="http://schemas.microsoft.com/office/drawing/2014/main" id="{CA23866A-1E32-11E7-0866-1CBB16208CC7}"/>
              </a:ext>
            </a:extLst>
          </p:cNvPr>
          <p:cNvPicPr>
            <a:picLocks noChangeAspect="1"/>
          </p:cNvPicPr>
          <p:nvPr/>
        </p:nvPicPr>
        <p:blipFill>
          <a:blip r:embed="rId3"/>
          <a:srcRect l="27439" t="1206" r="20050" b="-1206"/>
          <a:stretch>
            <a:fillRect/>
          </a:stretch>
        </p:blipFill>
        <p:spPr>
          <a:xfrm>
            <a:off x="8265021" y="0"/>
            <a:ext cx="3926979" cy="5608757"/>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noFill/>
          <a:ln>
            <a:noFill/>
          </a:ln>
        </p:spPr>
      </p:pic>
      <p:pic>
        <p:nvPicPr>
          <p:cNvPr id="3" name="Picture 2">
            <a:extLst>
              <a:ext uri="{FF2B5EF4-FFF2-40B4-BE49-F238E27FC236}">
                <a16:creationId xmlns:a16="http://schemas.microsoft.com/office/drawing/2014/main" id="{F3D2456B-6BBD-7E1F-03B2-1AF1DBD6F89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Picture 3">
            <a:extLst>
              <a:ext uri="{FF2B5EF4-FFF2-40B4-BE49-F238E27FC236}">
                <a16:creationId xmlns:a16="http://schemas.microsoft.com/office/drawing/2014/main" id="{C67CBB35-39AF-23FD-7819-1EC6C9931FE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6" name="Picture 5">
            <a:extLst>
              <a:ext uri="{FF2B5EF4-FFF2-40B4-BE49-F238E27FC236}">
                <a16:creationId xmlns:a16="http://schemas.microsoft.com/office/drawing/2014/main" id="{CE9F2C73-E383-F2FC-65A8-3B3AD98AF6A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6691322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949404F1-8E94-7D3D-71E2-A1A4B7CBCB4A}"/>
              </a:ext>
            </a:extLst>
          </p:cNvPr>
          <p:cNvSpPr>
            <a:spLocks noGrp="1"/>
          </p:cNvSpPr>
          <p:nvPr>
            <p:ph type="title"/>
          </p:nvPr>
        </p:nvSpPr>
        <p:spPr>
          <a:xfrm>
            <a:off x="248582" y="379870"/>
            <a:ext cx="10360152" cy="914400"/>
          </a:xfrm>
        </p:spPr>
        <p:txBody>
          <a:bodyPr/>
          <a:lstStyle/>
          <a:p>
            <a:r>
              <a:rPr lang="en-US" b="1">
                <a:latin typeface="Baskerville Old Face" panose="02020602080505020303" pitchFamily="18" charset="0"/>
              </a:rPr>
              <a:t>Locals are the one impacted, whilst businesses thrive</a:t>
            </a:r>
            <a:endParaRPr lang="en-US"/>
          </a:p>
        </p:txBody>
      </p:sp>
      <p:sp>
        <p:nvSpPr>
          <p:cNvPr id="14" name="Content Placeholder 13">
            <a:extLst>
              <a:ext uri="{FF2B5EF4-FFF2-40B4-BE49-F238E27FC236}">
                <a16:creationId xmlns:a16="http://schemas.microsoft.com/office/drawing/2014/main" id="{F4A3718F-D67C-255A-4B64-BA379609FCD0}"/>
              </a:ext>
            </a:extLst>
          </p:cNvPr>
          <p:cNvSpPr>
            <a:spLocks noGrp="1"/>
          </p:cNvSpPr>
          <p:nvPr>
            <p:ph sz="quarter" idx="11"/>
          </p:nvPr>
        </p:nvSpPr>
        <p:spPr>
          <a:xfrm>
            <a:off x="325952" y="1663974"/>
            <a:ext cx="6080138" cy="5185901"/>
          </a:xfrm>
        </p:spPr>
        <p:txBody>
          <a:bodyPr/>
          <a:lstStyle/>
          <a:p>
            <a:pPr marL="342900" indent="-342900">
              <a:buFont typeface="Arial" panose="020B0604020202020204" pitchFamily="34" charset="0"/>
              <a:buChar char="•"/>
            </a:pPr>
            <a:r>
              <a:rPr lang="en-US"/>
              <a:t>Loss of a heritage location for locals - they personally restored and planted tress </a:t>
            </a:r>
          </a:p>
          <a:p>
            <a:pPr marL="342900" indent="-342900">
              <a:buFont typeface="Arial" panose="020B0604020202020204" pitchFamily="34" charset="0"/>
              <a:buChar char="•"/>
            </a:pPr>
            <a:r>
              <a:rPr lang="en-US"/>
              <a:t>Dr Susan Lyle (Swansea Climate Action Network) </a:t>
            </a:r>
          </a:p>
          <a:p>
            <a:r>
              <a:rPr lang="en-US"/>
              <a:t>: most of the ground is poisoned</a:t>
            </a:r>
          </a:p>
          <a:p>
            <a:r>
              <a:rPr lang="en-US"/>
              <a:t>: trees that have grown are native – questioning skylines proposal of planting trees </a:t>
            </a:r>
          </a:p>
          <a:p>
            <a:r>
              <a:rPr lang="en-US"/>
              <a:t>: taking away trees (natural resources) + increase of concrete can cause more floodings</a:t>
            </a:r>
          </a:p>
          <a:p>
            <a:pPr marL="342900" indent="-342900">
              <a:buFont typeface="Arial" panose="020B0604020202020204" pitchFamily="34" charset="0"/>
              <a:buChar char="•"/>
            </a:pPr>
            <a:r>
              <a:rPr lang="en-US"/>
              <a:t>Open space society, Britians oldest national conservation body: </a:t>
            </a:r>
          </a:p>
          <a:p>
            <a:r>
              <a:rPr lang="en-US"/>
              <a:t>“Commercializing an area of countryside” </a:t>
            </a:r>
          </a:p>
          <a:p>
            <a:r>
              <a:rPr lang="en-US"/>
              <a:t>“Planning officer recognises the harm to the landscape, but it is outweighed by cumulative benefits”</a:t>
            </a:r>
          </a:p>
        </p:txBody>
      </p:sp>
      <p:pic>
        <p:nvPicPr>
          <p:cNvPr id="4" name="Picture 3">
            <a:extLst>
              <a:ext uri="{FF2B5EF4-FFF2-40B4-BE49-F238E27FC236}">
                <a16:creationId xmlns:a16="http://schemas.microsoft.com/office/drawing/2014/main" id="{50F61718-9F97-59F1-9312-0A77FBB320B9}"/>
              </a:ext>
            </a:extLst>
          </p:cNvPr>
          <p:cNvPicPr>
            <a:picLocks noChangeAspect="1"/>
          </p:cNvPicPr>
          <p:nvPr/>
        </p:nvPicPr>
        <p:blipFill>
          <a:blip r:embed="rId3"/>
          <a:stretch>
            <a:fillRect/>
          </a:stretch>
        </p:blipFill>
        <p:spPr>
          <a:xfrm>
            <a:off x="6956112" y="1798337"/>
            <a:ext cx="4803044" cy="1630663"/>
          </a:xfrm>
          <a:prstGeom prst="rect">
            <a:avLst/>
          </a:prstGeom>
        </p:spPr>
      </p:pic>
      <p:pic>
        <p:nvPicPr>
          <p:cNvPr id="6" name="Picture 5">
            <a:extLst>
              <a:ext uri="{FF2B5EF4-FFF2-40B4-BE49-F238E27FC236}">
                <a16:creationId xmlns:a16="http://schemas.microsoft.com/office/drawing/2014/main" id="{087F2481-152A-DEE7-208C-58C68135EBB0}"/>
              </a:ext>
            </a:extLst>
          </p:cNvPr>
          <p:cNvPicPr>
            <a:picLocks noChangeAspect="1"/>
          </p:cNvPicPr>
          <p:nvPr/>
        </p:nvPicPr>
        <p:blipFill>
          <a:blip r:embed="rId4"/>
          <a:stretch>
            <a:fillRect/>
          </a:stretch>
        </p:blipFill>
        <p:spPr>
          <a:xfrm>
            <a:off x="6506312" y="3242453"/>
            <a:ext cx="4347735" cy="1014472"/>
          </a:xfrm>
          <a:prstGeom prst="rect">
            <a:avLst/>
          </a:prstGeom>
        </p:spPr>
      </p:pic>
      <p:pic>
        <p:nvPicPr>
          <p:cNvPr id="8" name="Picture 7">
            <a:extLst>
              <a:ext uri="{FF2B5EF4-FFF2-40B4-BE49-F238E27FC236}">
                <a16:creationId xmlns:a16="http://schemas.microsoft.com/office/drawing/2014/main" id="{D73FF854-C3BF-F534-70C0-E2E962DC5F6D}"/>
              </a:ext>
            </a:extLst>
          </p:cNvPr>
          <p:cNvPicPr>
            <a:picLocks noChangeAspect="1"/>
          </p:cNvPicPr>
          <p:nvPr/>
        </p:nvPicPr>
        <p:blipFill>
          <a:blip r:embed="rId5"/>
          <a:stretch>
            <a:fillRect/>
          </a:stretch>
        </p:blipFill>
        <p:spPr>
          <a:xfrm>
            <a:off x="7212172" y="2552502"/>
            <a:ext cx="4803044" cy="989718"/>
          </a:xfrm>
          <a:prstGeom prst="rect">
            <a:avLst/>
          </a:prstGeom>
        </p:spPr>
      </p:pic>
      <p:pic>
        <p:nvPicPr>
          <p:cNvPr id="10" name="Picture 9">
            <a:extLst>
              <a:ext uri="{FF2B5EF4-FFF2-40B4-BE49-F238E27FC236}">
                <a16:creationId xmlns:a16="http://schemas.microsoft.com/office/drawing/2014/main" id="{9C4A3FD9-A0B0-55A6-5C4F-0683262EB7C3}"/>
              </a:ext>
            </a:extLst>
          </p:cNvPr>
          <p:cNvPicPr>
            <a:picLocks noChangeAspect="1"/>
          </p:cNvPicPr>
          <p:nvPr/>
        </p:nvPicPr>
        <p:blipFill>
          <a:blip r:embed="rId6"/>
          <a:stretch>
            <a:fillRect/>
          </a:stretch>
        </p:blipFill>
        <p:spPr>
          <a:xfrm>
            <a:off x="7880826" y="3866101"/>
            <a:ext cx="3763853" cy="860568"/>
          </a:xfrm>
          <a:prstGeom prst="rect">
            <a:avLst/>
          </a:prstGeom>
        </p:spPr>
      </p:pic>
      <p:sp>
        <p:nvSpPr>
          <p:cNvPr id="16" name="Content Placeholder 13">
            <a:extLst>
              <a:ext uri="{FF2B5EF4-FFF2-40B4-BE49-F238E27FC236}">
                <a16:creationId xmlns:a16="http://schemas.microsoft.com/office/drawing/2014/main" id="{0A0B3A9A-303F-89D4-61B3-6AA7753411FD}"/>
              </a:ext>
            </a:extLst>
          </p:cNvPr>
          <p:cNvSpPr txBox="1">
            <a:spLocks/>
          </p:cNvSpPr>
          <p:nvPr/>
        </p:nvSpPr>
        <p:spPr>
          <a:xfrm>
            <a:off x="6956112" y="4946876"/>
            <a:ext cx="4242156" cy="50194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000" kern="1200">
                <a:solidFill>
                  <a:schemeClr val="tx1"/>
                </a:solidFill>
                <a:latin typeface="+mn-lt"/>
                <a:ea typeface="+mn-ea"/>
                <a:cs typeface="+mn-cs"/>
              </a:defRPr>
            </a:lvl1pPr>
            <a:lvl2pPr marL="228600" indent="-228600" algn="l" defTabSz="914400" rtl="0" eaLnBrk="1" latinLnBrk="0" hangingPunct="1">
              <a:lnSpc>
                <a:spcPct val="90000"/>
              </a:lnSpc>
              <a:spcBef>
                <a:spcPts val="1000"/>
              </a:spcBef>
              <a:buFont typeface="Courier New" panose="02070309020205020404" pitchFamily="49" charset="0"/>
              <a:buChar char="o"/>
              <a:defRPr sz="2000" kern="1200">
                <a:solidFill>
                  <a:schemeClr val="tx1"/>
                </a:solidFill>
                <a:latin typeface="+mn-lt"/>
                <a:ea typeface="+mn-ea"/>
                <a:cs typeface="+mn-cs"/>
              </a:defRPr>
            </a:lvl2pPr>
            <a:lvl3pPr marL="685800" indent="-228600" algn="l" defTabSz="914400" rtl="0" eaLnBrk="1" latinLnBrk="0" hangingPunct="1">
              <a:lnSpc>
                <a:spcPct val="90000"/>
              </a:lnSpc>
              <a:spcBef>
                <a:spcPts val="1000"/>
              </a:spcBef>
              <a:buFont typeface="Courier New" panose="02070309020205020404" pitchFamily="49" charset="0"/>
              <a:buChar char="o"/>
              <a:defRPr sz="2000" kern="1200">
                <a:solidFill>
                  <a:schemeClr val="tx1"/>
                </a:solidFill>
                <a:latin typeface="+mn-lt"/>
                <a:ea typeface="+mn-ea"/>
                <a:cs typeface="+mn-cs"/>
              </a:defRPr>
            </a:lvl3pPr>
            <a:lvl4pPr marL="1143000" indent="-228600" algn="l" defTabSz="914400" rtl="0" eaLnBrk="1" latinLnBrk="0" hangingPunct="1">
              <a:lnSpc>
                <a:spcPct val="90000"/>
              </a:lnSpc>
              <a:spcBef>
                <a:spcPts val="1000"/>
              </a:spcBef>
              <a:buFont typeface="Courier New" panose="02070309020205020404" pitchFamily="49" charset="0"/>
              <a:buChar char="o"/>
              <a:defRPr sz="2000" kern="1200">
                <a:solidFill>
                  <a:schemeClr val="tx1"/>
                </a:solidFill>
                <a:latin typeface="+mn-lt"/>
                <a:ea typeface="+mn-ea"/>
                <a:cs typeface="+mn-cs"/>
              </a:defRPr>
            </a:lvl4pPr>
            <a:lvl5pPr marL="1600200" indent="-228600" algn="l" defTabSz="914400" rtl="0" eaLnBrk="1" latinLnBrk="0" hangingPunct="1">
              <a:lnSpc>
                <a:spcPct val="90000"/>
              </a:lnSpc>
              <a:spcBef>
                <a:spcPts val="1000"/>
              </a:spcBef>
              <a:buFont typeface="Courier New" panose="02070309020205020404" pitchFamily="49" charset="0"/>
              <a:buChar char="o"/>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000" b="0" i="1" u="none" strike="noStrike" kern="1200" cap="none" spc="0" normalizeH="0" baseline="0" noProof="0">
                <a:ln>
                  <a:noFill/>
                </a:ln>
                <a:solidFill>
                  <a:srgbClr val="543E34"/>
                </a:solidFill>
                <a:effectLst/>
                <a:uLnTx/>
                <a:uFillTx/>
                <a:latin typeface="Gill Sans Nova Light"/>
                <a:ea typeface="+mn-ea"/>
                <a:cs typeface="+mn-cs"/>
              </a:rPr>
              <a:t>Swansea council flood plan documents</a:t>
            </a:r>
          </a:p>
        </p:txBody>
      </p:sp>
      <p:sp>
        <p:nvSpPr>
          <p:cNvPr id="18" name="Content Placeholder 13">
            <a:extLst>
              <a:ext uri="{FF2B5EF4-FFF2-40B4-BE49-F238E27FC236}">
                <a16:creationId xmlns:a16="http://schemas.microsoft.com/office/drawing/2014/main" id="{BC91FB2A-D452-1DEB-2B46-F4F9DF724B8A}"/>
              </a:ext>
            </a:extLst>
          </p:cNvPr>
          <p:cNvSpPr txBox="1">
            <a:spLocks/>
          </p:cNvSpPr>
          <p:nvPr/>
        </p:nvSpPr>
        <p:spPr>
          <a:xfrm>
            <a:off x="6534120" y="5416620"/>
            <a:ext cx="5481096" cy="914400"/>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000" kern="1200">
                <a:solidFill>
                  <a:schemeClr val="tx1"/>
                </a:solidFill>
                <a:latin typeface="+mn-lt"/>
                <a:ea typeface="+mn-ea"/>
                <a:cs typeface="+mn-cs"/>
              </a:defRPr>
            </a:lvl1pPr>
            <a:lvl2pPr marL="228600" indent="-228600" algn="l" defTabSz="914400" rtl="0" eaLnBrk="1" latinLnBrk="0" hangingPunct="1">
              <a:lnSpc>
                <a:spcPct val="90000"/>
              </a:lnSpc>
              <a:spcBef>
                <a:spcPts val="1000"/>
              </a:spcBef>
              <a:buFont typeface="Courier New" panose="02070309020205020404" pitchFamily="49" charset="0"/>
              <a:buChar char="o"/>
              <a:defRPr sz="2000" kern="1200">
                <a:solidFill>
                  <a:schemeClr val="tx1"/>
                </a:solidFill>
                <a:latin typeface="+mn-lt"/>
                <a:ea typeface="+mn-ea"/>
                <a:cs typeface="+mn-cs"/>
              </a:defRPr>
            </a:lvl2pPr>
            <a:lvl3pPr marL="685800" indent="-228600" algn="l" defTabSz="914400" rtl="0" eaLnBrk="1" latinLnBrk="0" hangingPunct="1">
              <a:lnSpc>
                <a:spcPct val="90000"/>
              </a:lnSpc>
              <a:spcBef>
                <a:spcPts val="1000"/>
              </a:spcBef>
              <a:buFont typeface="Courier New" panose="02070309020205020404" pitchFamily="49" charset="0"/>
              <a:buChar char="o"/>
              <a:defRPr sz="2000" kern="1200">
                <a:solidFill>
                  <a:schemeClr val="tx1"/>
                </a:solidFill>
                <a:latin typeface="+mn-lt"/>
                <a:ea typeface="+mn-ea"/>
                <a:cs typeface="+mn-cs"/>
              </a:defRPr>
            </a:lvl3pPr>
            <a:lvl4pPr marL="1143000" indent="-228600" algn="l" defTabSz="914400" rtl="0" eaLnBrk="1" latinLnBrk="0" hangingPunct="1">
              <a:lnSpc>
                <a:spcPct val="90000"/>
              </a:lnSpc>
              <a:spcBef>
                <a:spcPts val="1000"/>
              </a:spcBef>
              <a:buFont typeface="Courier New" panose="02070309020205020404" pitchFamily="49" charset="0"/>
              <a:buChar char="o"/>
              <a:defRPr sz="2000" kern="1200">
                <a:solidFill>
                  <a:schemeClr val="tx1"/>
                </a:solidFill>
                <a:latin typeface="+mn-lt"/>
                <a:ea typeface="+mn-ea"/>
                <a:cs typeface="+mn-cs"/>
              </a:defRPr>
            </a:lvl4pPr>
            <a:lvl5pPr marL="1600200" indent="-228600" algn="l" defTabSz="914400" rtl="0" eaLnBrk="1" latinLnBrk="0" hangingPunct="1">
              <a:lnSpc>
                <a:spcPct val="90000"/>
              </a:lnSpc>
              <a:spcBef>
                <a:spcPts val="1000"/>
              </a:spcBef>
              <a:buFont typeface="Courier New" panose="02070309020205020404" pitchFamily="49" charset="0"/>
              <a:buChar char="o"/>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marR="0" lvl="0" indent="-3429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000" b="0" i="0" u="none" strike="noStrike" kern="1200" cap="none" spc="0" normalizeH="0" baseline="0" noProof="0">
                <a:ln>
                  <a:noFill/>
                </a:ln>
                <a:solidFill>
                  <a:srgbClr val="543E34"/>
                </a:solidFill>
                <a:effectLst/>
                <a:uLnTx/>
                <a:uFillTx/>
                <a:latin typeface="Gill Sans Nova Light"/>
                <a:ea typeface="+mn-ea"/>
                <a:cs typeface="+mn-cs"/>
              </a:rPr>
              <a:t>Multiple locations showcasing history of flooding</a:t>
            </a:r>
          </a:p>
          <a:p>
            <a:pPr marL="342900" marR="0" lvl="0" indent="-3429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000" b="0" i="0" u="none" strike="noStrike" kern="1200" cap="none" spc="0" normalizeH="0" baseline="0" noProof="0">
                <a:ln>
                  <a:noFill/>
                </a:ln>
                <a:solidFill>
                  <a:srgbClr val="543E34"/>
                </a:solidFill>
                <a:effectLst/>
                <a:uLnTx/>
                <a:uFillTx/>
                <a:latin typeface="Gill Sans Nova Light"/>
                <a:ea typeface="+mn-ea"/>
                <a:cs typeface="+mn-cs"/>
              </a:rPr>
              <a:t>The locals will be the ones who suffer the most</a:t>
            </a:r>
          </a:p>
        </p:txBody>
      </p:sp>
      <p:pic>
        <p:nvPicPr>
          <p:cNvPr id="3" name="Picture 2">
            <a:extLst>
              <a:ext uri="{FF2B5EF4-FFF2-40B4-BE49-F238E27FC236}">
                <a16:creationId xmlns:a16="http://schemas.microsoft.com/office/drawing/2014/main" id="{9B0F87FF-7F17-7474-6CD1-4D538F4D868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 name="Picture 4">
            <a:extLst>
              <a:ext uri="{FF2B5EF4-FFF2-40B4-BE49-F238E27FC236}">
                <a16:creationId xmlns:a16="http://schemas.microsoft.com/office/drawing/2014/main" id="{0D797C8A-620E-97DF-1D6A-B6F995A1438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FD8E60AC-B9C0-1500-7326-0AD48B8241FA}"/>
              </a:ext>
            </a:extLst>
          </p:cNvPr>
          <p:cNvSpPr txBox="1"/>
          <p:nvPr/>
        </p:nvSpPr>
        <p:spPr>
          <a:xfrm>
            <a:off x="462987" y="1157468"/>
            <a:ext cx="787079" cy="369332"/>
          </a:xfrm>
          <a:prstGeom prst="rect">
            <a:avLst/>
          </a:prstGeom>
          <a:noFill/>
        </p:spPr>
        <p:txBody>
          <a:bodyPr wrap="square" rtlCol="0">
            <a:spAutoFit/>
          </a:bodyPr>
          <a:lstStyle/>
          <a:p>
            <a:r>
              <a:rPr lang="en-GB">
                <a:solidFill>
                  <a:schemeClr val="bg1"/>
                </a:solidFill>
              </a:rPr>
              <a:t>Rhiane</a:t>
            </a:r>
          </a:p>
        </p:txBody>
      </p:sp>
    </p:spTree>
    <p:extLst>
      <p:ext uri="{BB962C8B-B14F-4D97-AF65-F5344CB8AC3E}">
        <p14:creationId xmlns:p14="http://schemas.microsoft.com/office/powerpoint/2010/main" val="42301069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780BB-D668-2E22-945B-A939CCEED63C}"/>
              </a:ext>
            </a:extLst>
          </p:cNvPr>
          <p:cNvSpPr>
            <a:spLocks noGrp="1"/>
          </p:cNvSpPr>
          <p:nvPr>
            <p:ph type="title"/>
          </p:nvPr>
        </p:nvSpPr>
        <p:spPr/>
        <p:txBody>
          <a:bodyPr/>
          <a:lstStyle/>
          <a:p>
            <a:endParaRPr lang="en-GB"/>
          </a:p>
        </p:txBody>
      </p:sp>
      <p:pic>
        <p:nvPicPr>
          <p:cNvPr id="7" name="Content Placeholder 6">
            <a:extLst>
              <a:ext uri="{FF2B5EF4-FFF2-40B4-BE49-F238E27FC236}">
                <a16:creationId xmlns:a16="http://schemas.microsoft.com/office/drawing/2014/main" id="{D94FBA4E-1A69-EE9A-5415-D93340525DA3}"/>
              </a:ext>
            </a:extLst>
          </p:cNvPr>
          <p:cNvPicPr>
            <a:picLocks noGrp="1" noChangeAspect="1"/>
          </p:cNvPicPr>
          <p:nvPr>
            <p:ph sz="quarter" idx="11"/>
          </p:nvPr>
        </p:nvPicPr>
        <p:blipFill>
          <a:blip r:embed="rId2">
            <a:extLst>
              <a:ext uri="{28A0092B-C50C-407E-A947-70E740481C1C}">
                <a14:useLocalDpi xmlns:a14="http://schemas.microsoft.com/office/drawing/2010/main" val="0"/>
              </a:ext>
            </a:extLst>
          </a:blip>
          <a:stretch>
            <a:fillRect/>
          </a:stretch>
        </p:blipFill>
        <p:spPr>
          <a:xfrm>
            <a:off x="0" y="0"/>
            <a:ext cx="12192001" cy="6858000"/>
          </a:xfrm>
        </p:spPr>
      </p:pic>
      <p:pic>
        <p:nvPicPr>
          <p:cNvPr id="6" name="Picture 5">
            <a:extLst>
              <a:ext uri="{FF2B5EF4-FFF2-40B4-BE49-F238E27FC236}">
                <a16:creationId xmlns:a16="http://schemas.microsoft.com/office/drawing/2014/main" id="{8737B8E9-C0CE-BDEE-3E70-93CB8633C34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extBox 2">
            <a:extLst>
              <a:ext uri="{FF2B5EF4-FFF2-40B4-BE49-F238E27FC236}">
                <a16:creationId xmlns:a16="http://schemas.microsoft.com/office/drawing/2014/main" id="{B5C20241-1B47-E459-C874-7CF0C29F2C73}"/>
              </a:ext>
            </a:extLst>
          </p:cNvPr>
          <p:cNvSpPr txBox="1"/>
          <p:nvPr/>
        </p:nvSpPr>
        <p:spPr>
          <a:xfrm>
            <a:off x="127320" y="545068"/>
            <a:ext cx="787079" cy="369332"/>
          </a:xfrm>
          <a:prstGeom prst="rect">
            <a:avLst/>
          </a:prstGeom>
          <a:noFill/>
        </p:spPr>
        <p:txBody>
          <a:bodyPr wrap="square" rtlCol="0">
            <a:spAutoFit/>
          </a:bodyPr>
          <a:lstStyle/>
          <a:p>
            <a:r>
              <a:rPr lang="en-GB">
                <a:solidFill>
                  <a:schemeClr val="bg1"/>
                </a:solidFill>
              </a:rPr>
              <a:t>Rhiane</a:t>
            </a:r>
          </a:p>
        </p:txBody>
      </p:sp>
    </p:spTree>
    <p:extLst>
      <p:ext uri="{BB962C8B-B14F-4D97-AF65-F5344CB8AC3E}">
        <p14:creationId xmlns:p14="http://schemas.microsoft.com/office/powerpoint/2010/main" val="83537796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F5D54B-A824-52A1-F2A1-E8546CFDD5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BB58D9-3F69-8FE5-FB46-07135664E15C}"/>
              </a:ext>
            </a:extLst>
          </p:cNvPr>
          <p:cNvSpPr>
            <a:spLocks noGrp="1"/>
          </p:cNvSpPr>
          <p:nvPr>
            <p:ph type="title"/>
          </p:nvPr>
        </p:nvSpPr>
        <p:spPr/>
        <p:txBody>
          <a:bodyPr/>
          <a:lstStyle/>
          <a:p>
            <a:r>
              <a:rPr lang="en-GB"/>
              <a:t>Against</a:t>
            </a:r>
            <a:endParaRPr lang="en-US"/>
          </a:p>
        </p:txBody>
      </p:sp>
      <p:pic>
        <p:nvPicPr>
          <p:cNvPr id="5" name="Content Placeholder 4">
            <a:extLst>
              <a:ext uri="{FF2B5EF4-FFF2-40B4-BE49-F238E27FC236}">
                <a16:creationId xmlns:a16="http://schemas.microsoft.com/office/drawing/2014/main" id="{7009B1FB-213E-C3CC-9385-8FEC5DA1DB6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92000" cy="6858000"/>
          </a:xfrm>
        </p:spPr>
      </p:pic>
      <p:pic>
        <p:nvPicPr>
          <p:cNvPr id="7" name="Picture 6">
            <a:extLst>
              <a:ext uri="{FF2B5EF4-FFF2-40B4-BE49-F238E27FC236}">
                <a16:creationId xmlns:a16="http://schemas.microsoft.com/office/drawing/2014/main" id="{1F845DCF-B03C-7BBE-8356-114B8F272E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090DC532-FCAF-A4B1-627F-F064754C4B49}"/>
              </a:ext>
            </a:extLst>
          </p:cNvPr>
          <p:cNvSpPr txBox="1"/>
          <p:nvPr/>
        </p:nvSpPr>
        <p:spPr>
          <a:xfrm>
            <a:off x="62696" y="365125"/>
            <a:ext cx="949124" cy="369332"/>
          </a:xfrm>
          <a:prstGeom prst="rect">
            <a:avLst/>
          </a:prstGeom>
          <a:noFill/>
        </p:spPr>
        <p:txBody>
          <a:bodyPr wrap="square" rtlCol="0">
            <a:spAutoFit/>
          </a:bodyPr>
          <a:lstStyle/>
          <a:p>
            <a:r>
              <a:rPr lang="en-GB">
                <a:solidFill>
                  <a:schemeClr val="bg1"/>
                </a:solidFill>
              </a:rPr>
              <a:t>Rhiane</a:t>
            </a:r>
          </a:p>
        </p:txBody>
      </p:sp>
    </p:spTree>
    <p:extLst>
      <p:ext uri="{BB962C8B-B14F-4D97-AF65-F5344CB8AC3E}">
        <p14:creationId xmlns:p14="http://schemas.microsoft.com/office/powerpoint/2010/main" val="97254438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8EB1B-9827-BF44-0B11-95BF244BF901}"/>
              </a:ext>
            </a:extLst>
          </p:cNvPr>
          <p:cNvSpPr>
            <a:spLocks noGrp="1"/>
          </p:cNvSpPr>
          <p:nvPr>
            <p:ph type="title"/>
          </p:nvPr>
        </p:nvSpPr>
        <p:spPr>
          <a:xfrm>
            <a:off x="176047" y="410647"/>
            <a:ext cx="10515600" cy="1325563"/>
          </a:xfrm>
        </p:spPr>
        <p:txBody>
          <a:bodyPr/>
          <a:lstStyle/>
          <a:p>
            <a:r>
              <a:rPr lang="en-GB"/>
              <a:t>References</a:t>
            </a:r>
            <a:endParaRPr lang="en-US"/>
          </a:p>
        </p:txBody>
      </p:sp>
      <p:sp>
        <p:nvSpPr>
          <p:cNvPr id="3" name="Content Placeholder 2">
            <a:extLst>
              <a:ext uri="{FF2B5EF4-FFF2-40B4-BE49-F238E27FC236}">
                <a16:creationId xmlns:a16="http://schemas.microsoft.com/office/drawing/2014/main" id="{8A4BBADC-3A1A-4C2A-6755-5892A998B812}"/>
              </a:ext>
            </a:extLst>
          </p:cNvPr>
          <p:cNvSpPr>
            <a:spLocks noGrp="1"/>
          </p:cNvSpPr>
          <p:nvPr>
            <p:ph idx="1"/>
          </p:nvPr>
        </p:nvSpPr>
        <p:spPr>
          <a:xfrm>
            <a:off x="176047" y="2283416"/>
            <a:ext cx="11881633" cy="620634"/>
          </a:xfrm>
        </p:spPr>
        <p:txBody>
          <a:bodyPr>
            <a:normAutofit fontScale="25000" lnSpcReduction="20000"/>
          </a:bodyPr>
          <a:lstStyle/>
          <a:p>
            <a:pPr marL="0" indent="0" fontAlgn="base">
              <a:lnSpc>
                <a:spcPct val="110000"/>
              </a:lnSpc>
              <a:buNone/>
            </a:pPr>
            <a:r>
              <a:rPr lang="en-US" sz="6400"/>
              <a:t>Open Space Society. (2025) </a:t>
            </a:r>
            <a:r>
              <a:rPr lang="en-US" sz="6400" i="1"/>
              <a:t>Don’t trash Swansea’s Kilvey Hill. </a:t>
            </a:r>
            <a:r>
              <a:rPr lang="en-US" sz="6400"/>
              <a:t>Available at: </a:t>
            </a:r>
            <a:r>
              <a:rPr lang="en-GB" sz="6400">
                <a:hlinkClick r:id="rId2"/>
              </a:rPr>
              <a:t>Don’t trash Swansea’s </a:t>
            </a:r>
            <a:r>
              <a:rPr lang="en-GB" sz="6400" err="1">
                <a:hlinkClick r:id="rId2"/>
              </a:rPr>
              <a:t>Kilvey</a:t>
            </a:r>
            <a:r>
              <a:rPr lang="en-GB" sz="6400">
                <a:hlinkClick r:id="rId2"/>
              </a:rPr>
              <a:t> Hill | OSS | March 2025</a:t>
            </a:r>
            <a:r>
              <a:rPr lang="en-GB" sz="6400"/>
              <a:t> (Accessed: 9</a:t>
            </a:r>
            <a:r>
              <a:rPr lang="en-GB" sz="6400" baseline="30000"/>
              <a:t>th</a:t>
            </a:r>
            <a:r>
              <a:rPr lang="en-GB" sz="6400"/>
              <a:t> January 2026)</a:t>
            </a:r>
            <a:endParaRPr lang="en-US" sz="6400" i="1"/>
          </a:p>
          <a:p>
            <a:pPr marL="0" indent="0" fontAlgn="base">
              <a:lnSpc>
                <a:spcPct val="110000"/>
              </a:lnSpc>
              <a:buNone/>
            </a:pPr>
            <a:endParaRPr lang="en-US" sz="12800"/>
          </a:p>
          <a:p>
            <a:pPr marL="0" indent="0" fontAlgn="base">
              <a:buNone/>
            </a:pPr>
            <a:endParaRPr lang="en-GB" sz="2400"/>
          </a:p>
          <a:p>
            <a:pPr marL="0" indent="0" fontAlgn="base">
              <a:buNone/>
            </a:pPr>
            <a:br>
              <a:rPr lang="en-GB"/>
            </a:br>
            <a:br>
              <a:rPr lang="en-GB" i="1"/>
            </a:br>
            <a:endParaRPr lang="en-US" i="1"/>
          </a:p>
        </p:txBody>
      </p:sp>
      <p:sp>
        <p:nvSpPr>
          <p:cNvPr id="7" name="TextBox 6">
            <a:extLst>
              <a:ext uri="{FF2B5EF4-FFF2-40B4-BE49-F238E27FC236}">
                <a16:creationId xmlns:a16="http://schemas.microsoft.com/office/drawing/2014/main" id="{D77A2D25-94EF-C81C-A8C4-D89D1E5D18E0}"/>
              </a:ext>
            </a:extLst>
          </p:cNvPr>
          <p:cNvSpPr txBox="1"/>
          <p:nvPr/>
        </p:nvSpPr>
        <p:spPr>
          <a:xfrm>
            <a:off x="2628" y="45522"/>
            <a:ext cx="6093372" cy="369332"/>
          </a:xfrm>
          <a:prstGeom prst="rect">
            <a:avLst/>
          </a:prstGeom>
          <a:noFill/>
        </p:spPr>
        <p:txBody>
          <a:bodyPr wrap="square">
            <a:spAutoFit/>
          </a:bodyPr>
          <a:lstStyle/>
          <a:p>
            <a:endParaRPr lang="en-GB"/>
          </a:p>
        </p:txBody>
      </p:sp>
      <p:sp>
        <p:nvSpPr>
          <p:cNvPr id="8" name="Rectangle 7">
            <a:extLst>
              <a:ext uri="{FF2B5EF4-FFF2-40B4-BE49-F238E27FC236}">
                <a16:creationId xmlns:a16="http://schemas.microsoft.com/office/drawing/2014/main" id="{F6605899-B229-6153-5EF1-D07E628DFDA6}"/>
              </a:ext>
            </a:extLst>
          </p:cNvPr>
          <p:cNvSpPr/>
          <p:nvPr/>
        </p:nvSpPr>
        <p:spPr>
          <a:xfrm>
            <a:off x="0" y="0"/>
            <a:ext cx="12192000" cy="365125"/>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10" name="Straight Connector 9">
            <a:extLst>
              <a:ext uri="{FF2B5EF4-FFF2-40B4-BE49-F238E27FC236}">
                <a16:creationId xmlns:a16="http://schemas.microsoft.com/office/drawing/2014/main" id="{D9E7B8A2-6DF9-7C3F-06E2-99F85B3AD1A0}"/>
              </a:ext>
            </a:extLst>
          </p:cNvPr>
          <p:cNvCxnSpPr/>
          <p:nvPr/>
        </p:nvCxnSpPr>
        <p:spPr>
          <a:xfrm>
            <a:off x="0" y="275568"/>
            <a:ext cx="12738538" cy="0"/>
          </a:xfrm>
          <a:prstGeom prst="line">
            <a:avLst/>
          </a:prstGeom>
          <a:ln>
            <a:solidFill>
              <a:schemeClr val="bg1"/>
            </a:solidFill>
          </a:ln>
        </p:spPr>
        <p:style>
          <a:lnRef idx="1">
            <a:schemeClr val="accent6"/>
          </a:lnRef>
          <a:fillRef idx="0">
            <a:schemeClr val="accent6"/>
          </a:fillRef>
          <a:effectRef idx="0">
            <a:schemeClr val="accent6"/>
          </a:effectRef>
          <a:fontRef idx="minor">
            <a:schemeClr val="tx1"/>
          </a:fontRef>
        </p:style>
      </p:cxnSp>
      <p:sp>
        <p:nvSpPr>
          <p:cNvPr id="12" name="TextBox 11">
            <a:extLst>
              <a:ext uri="{FF2B5EF4-FFF2-40B4-BE49-F238E27FC236}">
                <a16:creationId xmlns:a16="http://schemas.microsoft.com/office/drawing/2014/main" id="{45CBB35F-0A3E-9038-3C86-58ADC07CE1BF}"/>
              </a:ext>
            </a:extLst>
          </p:cNvPr>
          <p:cNvSpPr txBox="1"/>
          <p:nvPr/>
        </p:nvSpPr>
        <p:spPr>
          <a:xfrm>
            <a:off x="176047" y="2892408"/>
            <a:ext cx="11453248" cy="861774"/>
          </a:xfrm>
          <a:prstGeom prst="rect">
            <a:avLst/>
          </a:prstGeom>
          <a:noFill/>
        </p:spPr>
        <p:txBody>
          <a:bodyPr wrap="square" rtlCol="0">
            <a:spAutoFit/>
          </a:bodyPr>
          <a:lstStyle/>
          <a:p>
            <a:r>
              <a:rPr lang="en-US" sz="1600"/>
              <a:t>Thomas, A. (2024) </a:t>
            </a:r>
            <a:r>
              <a:rPr lang="en-GB" sz="1600" i="1"/>
              <a:t>£40m cable car plan 'would trash historic hill. </a:t>
            </a:r>
            <a:r>
              <a:rPr lang="en-GB" sz="1600"/>
              <a:t>Available at: </a:t>
            </a:r>
            <a:r>
              <a:rPr lang="en-GB" sz="1600">
                <a:hlinkClick r:id="rId3"/>
              </a:rPr>
              <a:t>Swansea: </a:t>
            </a:r>
            <a:r>
              <a:rPr lang="en-GB" sz="1600" err="1">
                <a:hlinkClick r:id="rId3"/>
              </a:rPr>
              <a:t>Kilvey</a:t>
            </a:r>
            <a:r>
              <a:rPr lang="en-GB" sz="1600">
                <a:hlinkClick r:id="rId3"/>
              </a:rPr>
              <a:t> Hill project would 'trash' area, campaigner says - BBC News</a:t>
            </a:r>
            <a:r>
              <a:rPr lang="en-GB" sz="1600"/>
              <a:t> (Accessed: 9</a:t>
            </a:r>
            <a:r>
              <a:rPr lang="en-GB" sz="1600" baseline="30000"/>
              <a:t>th</a:t>
            </a:r>
            <a:r>
              <a:rPr lang="en-GB" sz="1600"/>
              <a:t> January 2026)</a:t>
            </a:r>
          </a:p>
          <a:p>
            <a:endParaRPr lang="en-GB"/>
          </a:p>
        </p:txBody>
      </p:sp>
      <p:sp>
        <p:nvSpPr>
          <p:cNvPr id="13" name="TextBox 12">
            <a:extLst>
              <a:ext uri="{FF2B5EF4-FFF2-40B4-BE49-F238E27FC236}">
                <a16:creationId xmlns:a16="http://schemas.microsoft.com/office/drawing/2014/main" id="{ED454887-7308-D53D-7CAF-958F5D63ADE5}"/>
              </a:ext>
            </a:extLst>
          </p:cNvPr>
          <p:cNvSpPr txBox="1"/>
          <p:nvPr/>
        </p:nvSpPr>
        <p:spPr>
          <a:xfrm>
            <a:off x="176047" y="4559382"/>
            <a:ext cx="11453248" cy="830997"/>
          </a:xfrm>
          <a:prstGeom prst="rect">
            <a:avLst/>
          </a:prstGeom>
          <a:noFill/>
        </p:spPr>
        <p:txBody>
          <a:bodyPr wrap="square" rtlCol="0">
            <a:spAutoFit/>
          </a:bodyPr>
          <a:lstStyle/>
          <a:p>
            <a:r>
              <a:rPr lang="en-GB" sz="1600"/>
              <a:t>Shaurya, S. (2024) </a:t>
            </a:r>
            <a:r>
              <a:rPr lang="en-GB" sz="1600" i="1"/>
              <a:t>The bitter fight over the future of an untouched hill and the £37m adventure attraction planned there. </a:t>
            </a:r>
            <a:r>
              <a:rPr lang="en-GB" sz="1600"/>
              <a:t>Available at: </a:t>
            </a:r>
            <a:r>
              <a:rPr lang="en-GB" sz="1600">
                <a:hlinkClick r:id="rId4"/>
              </a:rPr>
              <a:t>The bitter fight over the future of an untouched hill and the £37m adventure attraction planned there | Wales Online</a:t>
            </a:r>
            <a:r>
              <a:rPr lang="en-GB" sz="1600"/>
              <a:t> (Accessed: 9</a:t>
            </a:r>
            <a:r>
              <a:rPr lang="en-GB" sz="1600" baseline="30000"/>
              <a:t>th</a:t>
            </a:r>
            <a:r>
              <a:rPr lang="en-GB" sz="1600"/>
              <a:t> January 2026)</a:t>
            </a:r>
            <a:endParaRPr lang="en-GB" sz="1600" i="1"/>
          </a:p>
        </p:txBody>
      </p:sp>
      <p:sp>
        <p:nvSpPr>
          <p:cNvPr id="14" name="TextBox 13">
            <a:extLst>
              <a:ext uri="{FF2B5EF4-FFF2-40B4-BE49-F238E27FC236}">
                <a16:creationId xmlns:a16="http://schemas.microsoft.com/office/drawing/2014/main" id="{A7EA6D78-4B01-0FD9-802A-1B4AB56D3C4D}"/>
              </a:ext>
            </a:extLst>
          </p:cNvPr>
          <p:cNvSpPr txBox="1"/>
          <p:nvPr/>
        </p:nvSpPr>
        <p:spPr>
          <a:xfrm>
            <a:off x="176047" y="5997657"/>
            <a:ext cx="11453248" cy="584775"/>
          </a:xfrm>
          <a:prstGeom prst="rect">
            <a:avLst/>
          </a:prstGeom>
          <a:noFill/>
        </p:spPr>
        <p:txBody>
          <a:bodyPr wrap="square" rtlCol="0">
            <a:spAutoFit/>
          </a:bodyPr>
          <a:lstStyle/>
          <a:p>
            <a:r>
              <a:rPr lang="en-GB" sz="1600"/>
              <a:t>Whitmore, S. (2025) </a:t>
            </a:r>
            <a:r>
              <a:rPr lang="en-GB" sz="1600" i="1"/>
              <a:t>The Surprising Impact Of Noise Pollution On Wildlife. </a:t>
            </a:r>
            <a:r>
              <a:rPr lang="en-GB" sz="1600"/>
              <a:t>Available at: </a:t>
            </a:r>
            <a:r>
              <a:rPr lang="en-GB" sz="1600">
                <a:hlinkClick r:id="rId5"/>
              </a:rPr>
              <a:t>The Surprising Impact Of Noise Pollution On Wildlife – The Nature Network</a:t>
            </a:r>
            <a:r>
              <a:rPr lang="en-GB" sz="1600"/>
              <a:t> (Accessed: 9</a:t>
            </a:r>
            <a:r>
              <a:rPr lang="en-GB" sz="1600" baseline="30000"/>
              <a:t>th</a:t>
            </a:r>
            <a:r>
              <a:rPr lang="en-GB" sz="1600"/>
              <a:t> January 2026)</a:t>
            </a:r>
            <a:endParaRPr lang="en-GB" sz="1600" i="1"/>
          </a:p>
        </p:txBody>
      </p:sp>
      <p:sp>
        <p:nvSpPr>
          <p:cNvPr id="15" name="TextBox 14">
            <a:extLst>
              <a:ext uri="{FF2B5EF4-FFF2-40B4-BE49-F238E27FC236}">
                <a16:creationId xmlns:a16="http://schemas.microsoft.com/office/drawing/2014/main" id="{B69D03E5-00B5-FB71-4642-7CB6C0528DA1}"/>
              </a:ext>
            </a:extLst>
          </p:cNvPr>
          <p:cNvSpPr txBox="1"/>
          <p:nvPr/>
        </p:nvSpPr>
        <p:spPr>
          <a:xfrm>
            <a:off x="176047" y="3594023"/>
            <a:ext cx="11453248" cy="830997"/>
          </a:xfrm>
          <a:prstGeom prst="rect">
            <a:avLst/>
          </a:prstGeom>
          <a:noFill/>
        </p:spPr>
        <p:txBody>
          <a:bodyPr wrap="square" rtlCol="0">
            <a:spAutoFit/>
          </a:bodyPr>
          <a:lstStyle/>
          <a:p>
            <a:r>
              <a:rPr lang="en-GB" sz="1600"/>
              <a:t>Stanford, S. (2025) </a:t>
            </a:r>
            <a:r>
              <a:rPr lang="en-GB" sz="1600" i="1"/>
              <a:t>We're furious over plans for £40m theme park next to our homes - we'll be living in a concrete jungle... but the council doesn't care. </a:t>
            </a:r>
            <a:r>
              <a:rPr lang="en-GB" sz="1600"/>
              <a:t>Available at: </a:t>
            </a:r>
            <a:r>
              <a:rPr lang="en-GB" sz="1600">
                <a:hlinkClick r:id="rId6"/>
              </a:rPr>
              <a:t>We're furious over plans for £40m theme park next to our homes - we'll be living in a concrete jungle... but the council doesn't care | Daily Mail Online</a:t>
            </a:r>
            <a:r>
              <a:rPr lang="en-GB" sz="1600"/>
              <a:t> (Accessed: 10</a:t>
            </a:r>
            <a:r>
              <a:rPr lang="en-GB" sz="1600" baseline="30000"/>
              <a:t>th</a:t>
            </a:r>
            <a:r>
              <a:rPr lang="en-GB" sz="1600"/>
              <a:t> January 2026)</a:t>
            </a:r>
            <a:endParaRPr lang="en-GB" sz="1600" i="1"/>
          </a:p>
        </p:txBody>
      </p:sp>
      <p:sp>
        <p:nvSpPr>
          <p:cNvPr id="16" name="TextBox 15">
            <a:extLst>
              <a:ext uri="{FF2B5EF4-FFF2-40B4-BE49-F238E27FC236}">
                <a16:creationId xmlns:a16="http://schemas.microsoft.com/office/drawing/2014/main" id="{331E8E44-6DFF-6760-A374-99854232B150}"/>
              </a:ext>
            </a:extLst>
          </p:cNvPr>
          <p:cNvSpPr txBox="1"/>
          <p:nvPr/>
        </p:nvSpPr>
        <p:spPr>
          <a:xfrm>
            <a:off x="176047" y="5524741"/>
            <a:ext cx="11453248" cy="338554"/>
          </a:xfrm>
          <a:prstGeom prst="rect">
            <a:avLst/>
          </a:prstGeom>
          <a:noFill/>
        </p:spPr>
        <p:txBody>
          <a:bodyPr wrap="square" rtlCol="0">
            <a:spAutoFit/>
          </a:bodyPr>
          <a:lstStyle/>
          <a:p>
            <a:r>
              <a:rPr lang="en-GB" sz="1600"/>
              <a:t>Skyline Swansea. (2017) </a:t>
            </a:r>
            <a:r>
              <a:rPr lang="en-GB" sz="1600" i="1"/>
              <a:t>Skyline Swansea. </a:t>
            </a:r>
            <a:r>
              <a:rPr lang="en-GB" sz="1600"/>
              <a:t>Available at: </a:t>
            </a:r>
            <a:r>
              <a:rPr lang="en-GB" sz="1600">
                <a:hlinkClick r:id="rId7"/>
              </a:rPr>
              <a:t>Skyline Swansea | </a:t>
            </a:r>
            <a:r>
              <a:rPr lang="en-GB" sz="1600" err="1">
                <a:hlinkClick r:id="rId7"/>
              </a:rPr>
              <a:t>Kilvey</a:t>
            </a:r>
            <a:r>
              <a:rPr lang="en-GB" sz="1600">
                <a:hlinkClick r:id="rId7"/>
              </a:rPr>
              <a:t> Hill Wales</a:t>
            </a:r>
            <a:r>
              <a:rPr lang="en-GB" sz="1600"/>
              <a:t> (Accessed: 10</a:t>
            </a:r>
            <a:r>
              <a:rPr lang="en-GB" sz="1600" baseline="30000"/>
              <a:t>th</a:t>
            </a:r>
            <a:r>
              <a:rPr lang="en-GB" sz="1600"/>
              <a:t> January 2026)</a:t>
            </a:r>
          </a:p>
        </p:txBody>
      </p:sp>
      <p:sp>
        <p:nvSpPr>
          <p:cNvPr id="17" name="TextBox 16">
            <a:extLst>
              <a:ext uri="{FF2B5EF4-FFF2-40B4-BE49-F238E27FC236}">
                <a16:creationId xmlns:a16="http://schemas.microsoft.com/office/drawing/2014/main" id="{B0F61FF2-B7FB-C5BA-965B-5EC95C980EA8}"/>
              </a:ext>
            </a:extLst>
          </p:cNvPr>
          <p:cNvSpPr txBox="1"/>
          <p:nvPr/>
        </p:nvSpPr>
        <p:spPr>
          <a:xfrm>
            <a:off x="176047" y="1371438"/>
            <a:ext cx="11453248" cy="830997"/>
          </a:xfrm>
          <a:prstGeom prst="rect">
            <a:avLst/>
          </a:prstGeom>
          <a:noFill/>
        </p:spPr>
        <p:txBody>
          <a:bodyPr wrap="square" rtlCol="0">
            <a:spAutoFit/>
          </a:bodyPr>
          <a:lstStyle/>
          <a:p>
            <a:r>
              <a:rPr lang="en-GB" sz="1600"/>
              <a:t>Mir, M, e.t al. (2023) </a:t>
            </a:r>
            <a:r>
              <a:rPr lang="en-GB" sz="1600" i="1"/>
              <a:t>Construction noise effects on human health: Evidence from physiological measures . </a:t>
            </a:r>
            <a:r>
              <a:rPr lang="en-GB" sz="1600"/>
              <a:t>Available at: </a:t>
            </a:r>
            <a:r>
              <a:rPr lang="en-GB" sz="1600">
                <a:hlinkClick r:id="rId8"/>
              </a:rPr>
              <a:t>Construction noise effects on human health: Evidence from physiological measures - ScienceDirect </a:t>
            </a:r>
            <a:r>
              <a:rPr lang="en-GB" sz="1600"/>
              <a:t> </a:t>
            </a:r>
            <a:r>
              <a:rPr lang="en-GB" sz="1600" i="1"/>
              <a:t>(</a:t>
            </a:r>
            <a:r>
              <a:rPr lang="en-GB" sz="1600"/>
              <a:t>Accessed: 10</a:t>
            </a:r>
            <a:r>
              <a:rPr lang="en-GB" sz="1600" baseline="30000"/>
              <a:t>th</a:t>
            </a:r>
            <a:r>
              <a:rPr lang="en-GB" sz="1600"/>
              <a:t> January 2026)</a:t>
            </a:r>
            <a:r>
              <a:rPr lang="en-GB" sz="1600" i="1"/>
              <a:t> </a:t>
            </a:r>
          </a:p>
        </p:txBody>
      </p:sp>
      <p:sp>
        <p:nvSpPr>
          <p:cNvPr id="4" name="TextBox 3">
            <a:extLst>
              <a:ext uri="{FF2B5EF4-FFF2-40B4-BE49-F238E27FC236}">
                <a16:creationId xmlns:a16="http://schemas.microsoft.com/office/drawing/2014/main" id="{219E020C-5427-65D3-E0BE-EE6C878650D5}"/>
              </a:ext>
            </a:extLst>
          </p:cNvPr>
          <p:cNvSpPr txBox="1"/>
          <p:nvPr/>
        </p:nvSpPr>
        <p:spPr>
          <a:xfrm>
            <a:off x="0" y="-25866"/>
            <a:ext cx="1122744" cy="369332"/>
          </a:xfrm>
          <a:prstGeom prst="rect">
            <a:avLst/>
          </a:prstGeom>
          <a:noFill/>
        </p:spPr>
        <p:txBody>
          <a:bodyPr wrap="square" rtlCol="0">
            <a:spAutoFit/>
          </a:bodyPr>
          <a:lstStyle/>
          <a:p>
            <a:r>
              <a:rPr lang="en-GB">
                <a:solidFill>
                  <a:schemeClr val="bg1"/>
                </a:solidFill>
              </a:rPr>
              <a:t>Rhiane</a:t>
            </a:r>
          </a:p>
        </p:txBody>
      </p:sp>
    </p:spTree>
    <p:extLst>
      <p:ext uri="{BB962C8B-B14F-4D97-AF65-F5344CB8AC3E}">
        <p14:creationId xmlns:p14="http://schemas.microsoft.com/office/powerpoint/2010/main" val="142455766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blipFill>
          <a:blip r:embed="rId3"/>
          <a:stretch>
            <a:fillRect l="-2000" r="-2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70659-BC29-0015-6F1E-0A4D389F7E58}"/>
              </a:ext>
            </a:extLst>
          </p:cNvPr>
          <p:cNvSpPr>
            <a:spLocks noGrp="1"/>
          </p:cNvSpPr>
          <p:nvPr>
            <p:ph type="title"/>
          </p:nvPr>
        </p:nvSpPr>
        <p:spPr/>
        <p:txBody>
          <a:bodyPr>
            <a:normAutofit/>
          </a:bodyPr>
          <a:lstStyle/>
          <a:p>
            <a:r>
              <a:rPr lang="en-GB" sz="4000">
                <a:solidFill>
                  <a:schemeClr val="bg1"/>
                </a:solidFill>
              </a:rPr>
              <a:t>Conclusion, liv  </a:t>
            </a:r>
            <a:endParaRPr lang="en-US" sz="4000">
              <a:solidFill>
                <a:schemeClr val="bg1"/>
              </a:solidFill>
            </a:endParaRPr>
          </a:p>
        </p:txBody>
      </p:sp>
      <p:sp>
        <p:nvSpPr>
          <p:cNvPr id="3" name="Content Placeholder 2">
            <a:extLst>
              <a:ext uri="{FF2B5EF4-FFF2-40B4-BE49-F238E27FC236}">
                <a16:creationId xmlns:a16="http://schemas.microsoft.com/office/drawing/2014/main" id="{DA1E989B-56EC-2821-E166-D30736CA1CDB}"/>
              </a:ext>
            </a:extLst>
          </p:cNvPr>
          <p:cNvSpPr>
            <a:spLocks noGrp="1"/>
          </p:cNvSpPr>
          <p:nvPr>
            <p:ph idx="1"/>
          </p:nvPr>
        </p:nvSpPr>
        <p:spPr>
          <a:xfrm>
            <a:off x="838200" y="1355455"/>
            <a:ext cx="10515600" cy="5372742"/>
          </a:xfrm>
        </p:spPr>
        <p:txBody>
          <a:bodyPr vert="horz" lIns="91440" tIns="45720" rIns="91440" bIns="45720" rtlCol="0" anchor="t">
            <a:normAutofit/>
          </a:bodyPr>
          <a:lstStyle/>
          <a:p>
            <a:r>
              <a:rPr lang="en-US" sz="2000"/>
              <a:t>In conclusion, the proposed development on </a:t>
            </a:r>
            <a:r>
              <a:rPr lang="en-US" sz="2000" err="1"/>
              <a:t>Kilvey</a:t>
            </a:r>
            <a:r>
              <a:rPr lang="en-US" sz="2000"/>
              <a:t> Hill present is a complex balance of environmental, social and economic impacts. Environmentally while the development could support renewable energy generation and contribute to Wales sustainability targets, it also risks damaging natural habitats, altering the landscape, and affecting local wildlife. </a:t>
            </a:r>
            <a:r>
              <a:rPr lang="en-US" sz="2000" err="1"/>
              <a:t>Kilvey</a:t>
            </a:r>
            <a:r>
              <a:rPr lang="en-US" sz="2000"/>
              <a:t> hill is valued for its natural beauty and biodiversity meaning any environmental harm could be difficult to reverse. </a:t>
            </a:r>
          </a:p>
          <a:p>
            <a:endParaRPr lang="en-US" sz="2000"/>
          </a:p>
          <a:p>
            <a:r>
              <a:rPr lang="en-US" sz="2000">
                <a:solidFill>
                  <a:schemeClr val="bg1"/>
                </a:solidFill>
              </a:rPr>
              <a:t>Overall while the development offers clear economic and environmental advantages the renewable energy and job creation these must be carefully weighed against the environmental damage and social concerns of local residence. A well planned approach that </a:t>
            </a:r>
            <a:r>
              <a:rPr lang="en-US" sz="2000" err="1">
                <a:solidFill>
                  <a:schemeClr val="bg1"/>
                </a:solidFill>
              </a:rPr>
              <a:t>minimise</a:t>
            </a:r>
            <a:r>
              <a:rPr lang="en-US" sz="2000">
                <a:solidFill>
                  <a:schemeClr val="bg1"/>
                </a:solidFill>
              </a:rPr>
              <a:t> environmental harm, involves community, consultation, and protects the natural landscape would be essential if the development on </a:t>
            </a:r>
            <a:r>
              <a:rPr lang="en-US" sz="2000" err="1">
                <a:solidFill>
                  <a:schemeClr val="bg1"/>
                </a:solidFill>
              </a:rPr>
              <a:t>Kilvey</a:t>
            </a:r>
            <a:r>
              <a:rPr lang="en-US" sz="2000">
                <a:solidFill>
                  <a:schemeClr val="bg1"/>
                </a:solidFill>
              </a:rPr>
              <a:t> Hill is to be justified.</a:t>
            </a:r>
          </a:p>
          <a:p>
            <a:endParaRPr lang="en-US" sz="2000">
              <a:solidFill>
                <a:schemeClr val="bg1"/>
              </a:solidFill>
            </a:endParaRPr>
          </a:p>
          <a:p>
            <a:endParaRPr lang="en-US" sz="2000">
              <a:solidFill>
                <a:schemeClr val="bg1"/>
              </a:solidFill>
            </a:endParaRPr>
          </a:p>
          <a:p>
            <a:endParaRPr lang="en-US" sz="2000"/>
          </a:p>
          <a:p>
            <a:endParaRPr lang="en-US" sz="2000"/>
          </a:p>
          <a:p>
            <a:endParaRPr lang="en-US"/>
          </a:p>
          <a:p>
            <a:endParaRPr lang="en-US"/>
          </a:p>
          <a:p>
            <a:endParaRPr lang="en-US"/>
          </a:p>
        </p:txBody>
      </p:sp>
      <p:sp>
        <p:nvSpPr>
          <p:cNvPr id="5" name="TextBox 4">
            <a:extLst>
              <a:ext uri="{FF2B5EF4-FFF2-40B4-BE49-F238E27FC236}">
                <a16:creationId xmlns:a16="http://schemas.microsoft.com/office/drawing/2014/main" id="{3AD85EAA-AAEC-2361-01D1-6B63EA484397}"/>
              </a:ext>
            </a:extLst>
          </p:cNvPr>
          <p:cNvSpPr txBox="1"/>
          <p:nvPr/>
        </p:nvSpPr>
        <p:spPr>
          <a:xfrm>
            <a:off x="9599037" y="6391545"/>
            <a:ext cx="2829670" cy="144564"/>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276327644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6959A-9F58-643C-26DE-C7C1D1118B15}"/>
              </a:ext>
            </a:extLst>
          </p:cNvPr>
          <p:cNvSpPr>
            <a:spLocks noGrp="1"/>
          </p:cNvSpPr>
          <p:nvPr>
            <p:ph type="ctrTitle"/>
          </p:nvPr>
        </p:nvSpPr>
        <p:spPr/>
        <p:txBody>
          <a:bodyPr/>
          <a:lstStyle/>
          <a:p>
            <a:r>
              <a:rPr lang="en-GB"/>
              <a:t>Thank you for listening! </a:t>
            </a:r>
            <a:endParaRPr lang="en-US"/>
          </a:p>
        </p:txBody>
      </p:sp>
      <p:sp>
        <p:nvSpPr>
          <p:cNvPr id="3" name="Content Placeholder 2">
            <a:extLst>
              <a:ext uri="{FF2B5EF4-FFF2-40B4-BE49-F238E27FC236}">
                <a16:creationId xmlns:a16="http://schemas.microsoft.com/office/drawing/2014/main" id="{24BAEAB4-F030-1608-8182-FCB2688378F9}"/>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35928432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8EB1B-9827-BF44-0B11-95BF244BF901}"/>
              </a:ext>
            </a:extLst>
          </p:cNvPr>
          <p:cNvSpPr>
            <a:spLocks noGrp="1"/>
          </p:cNvSpPr>
          <p:nvPr>
            <p:ph type="title"/>
          </p:nvPr>
        </p:nvSpPr>
        <p:spPr/>
        <p:txBody>
          <a:bodyPr/>
          <a:lstStyle/>
          <a:p>
            <a:r>
              <a:rPr lang="en-GB"/>
              <a:t>References</a:t>
            </a:r>
            <a:endParaRPr lang="en-US"/>
          </a:p>
        </p:txBody>
      </p:sp>
      <p:sp>
        <p:nvSpPr>
          <p:cNvPr id="3" name="Content Placeholder 2">
            <a:extLst>
              <a:ext uri="{FF2B5EF4-FFF2-40B4-BE49-F238E27FC236}">
                <a16:creationId xmlns:a16="http://schemas.microsoft.com/office/drawing/2014/main" id="{8A4BBADC-3A1A-4C2A-6755-5892A998B812}"/>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42315244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Custom">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964407_win32_SD_v20" id="{3EA9D323-E7D5-42E3-83AA-4E89B21FB6B6}" vid="{BDF16A16-3A0E-4332-958C-C5797045A0D6}"/>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41</Slides>
  <Notes>11</Notes>
  <HiddenSlides>0</HiddenSlides>
  <ScaleCrop>false</ScaleCrop>
  <HeadingPairs>
    <vt:vector size="4" baseType="variant">
      <vt:variant>
        <vt:lpstr>Theme</vt:lpstr>
      </vt:variant>
      <vt:variant>
        <vt:i4>2</vt:i4>
      </vt:variant>
      <vt:variant>
        <vt:lpstr>Slide Titles</vt:lpstr>
      </vt:variant>
      <vt:variant>
        <vt:i4>41</vt:i4>
      </vt:variant>
    </vt:vector>
  </HeadingPairs>
  <TitlesOfParts>
    <vt:vector size="43" baseType="lpstr">
      <vt:lpstr>Office Theme</vt:lpstr>
      <vt:lpstr>Custom</vt:lpstr>
      <vt:lpstr>Kilvey Hill Development Debate </vt:lpstr>
      <vt:lpstr>Order of speaking</vt:lpstr>
      <vt:lpstr>Introduction, liv </vt:lpstr>
      <vt:lpstr>How The Kilvey Hill Skyline Will Benefit The Environment </vt:lpstr>
      <vt:lpstr>Renewable Energy</vt:lpstr>
      <vt:lpstr>Biodiversity</vt:lpstr>
      <vt:lpstr>Meeting Climate Goals</vt:lpstr>
      <vt:lpstr>Positition itself as a leader in sustainable coastal cities.</vt:lpstr>
      <vt:lpstr>References</vt:lpstr>
      <vt:lpstr>The Kilvey Hill Skyline Development is going to destroy the environment.</vt:lpstr>
      <vt:lpstr>Deforestation.</vt:lpstr>
      <vt:lpstr>Is the Skyline Development worth the damage to natural habitats and local wildlife?</vt:lpstr>
      <vt:lpstr>Environmental disruption for nearby communities.</vt:lpstr>
      <vt:lpstr>Increase in tourism = an increase in CO2 emissions.</vt:lpstr>
      <vt:lpstr>We must protect our environment.</vt:lpstr>
      <vt:lpstr>References.</vt:lpstr>
      <vt:lpstr>The economic advantages of the Kilvey Hill development. </vt:lpstr>
      <vt:lpstr>Economic advantages of the Kilvey Hill Skyline Development.</vt:lpstr>
      <vt:lpstr>Job Creation – boosting employment in Swansea </vt:lpstr>
      <vt:lpstr>Tourism and visitor spending </vt:lpstr>
      <vt:lpstr>Long term economic growth</vt:lpstr>
      <vt:lpstr>Effcient use of land and infrastructure</vt:lpstr>
      <vt:lpstr>Conclusion.</vt:lpstr>
      <vt:lpstr>Reference list </vt:lpstr>
      <vt:lpstr>Economic disadvantages of the development of the Kilvey Hill Skyline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Negative community impacts</vt:lpstr>
      <vt:lpstr>Locals are the one impacted, whilst businesses thrive</vt:lpstr>
      <vt:lpstr>PowerPoint Presentation</vt:lpstr>
      <vt:lpstr>Against</vt:lpstr>
      <vt:lpstr>References</vt:lpstr>
      <vt:lpstr>Conclusion, liv  </vt:lpstr>
      <vt:lpstr>Thank you for listening!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Kilvey Hill Development Debate </dc:title>
  <dc:creator>Niamh McAuliffe (2503286)</dc:creator>
  <cp:revision>3</cp:revision>
  <dcterms:created xsi:type="dcterms:W3CDTF">2025-12-11T13:43:14Z</dcterms:created>
  <dcterms:modified xsi:type="dcterms:W3CDTF">2026-01-12T22:06:11Z</dcterms:modified>
</cp:coreProperties>
</file>